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&amp;ehk=" ContentType="image/jpeg"/>
  <Default Extension="rels" ContentType="application/vnd.openxmlformats-package.relationships+xml"/>
  <Default Extension="xml" ContentType="application/xml"/>
  <Default Extension="gif&amp;ehk=UyHRaT9q2ga6n5unw3fWiw&amp;r=0&amp;pid=OfficeInsert" ContentType="image/g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75" r:id="rId2"/>
    <p:sldId id="256" r:id="rId3"/>
    <p:sldId id="269" r:id="rId4"/>
    <p:sldId id="277" r:id="rId5"/>
    <p:sldId id="281" r:id="rId6"/>
    <p:sldId id="304" r:id="rId7"/>
    <p:sldId id="282" r:id="rId8"/>
    <p:sldId id="301" r:id="rId9"/>
    <p:sldId id="278" r:id="rId10"/>
    <p:sldId id="285" r:id="rId11"/>
    <p:sldId id="286" r:id="rId12"/>
    <p:sldId id="307" r:id="rId13"/>
    <p:sldId id="287" r:id="rId14"/>
    <p:sldId id="289" r:id="rId15"/>
    <p:sldId id="302" r:id="rId16"/>
    <p:sldId id="290" r:id="rId17"/>
    <p:sldId id="291" r:id="rId18"/>
    <p:sldId id="293" r:id="rId19"/>
    <p:sldId id="308" r:id="rId20"/>
    <p:sldId id="309" r:id="rId21"/>
    <p:sldId id="310" r:id="rId22"/>
    <p:sldId id="294" r:id="rId23"/>
    <p:sldId id="299" r:id="rId24"/>
    <p:sldId id="298" r:id="rId25"/>
    <p:sldId id="295" r:id="rId26"/>
    <p:sldId id="300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7912" autoAdjust="0"/>
  </p:normalViewPr>
  <p:slideViewPr>
    <p:cSldViewPr>
      <p:cViewPr varScale="1">
        <p:scale>
          <a:sx n="62" d="100"/>
          <a:sy n="62" d="100"/>
        </p:scale>
        <p:origin x="1158" y="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93" cy="466173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14" y="0"/>
            <a:ext cx="3037893" cy="466173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r">
              <a:defRPr sz="1200"/>
            </a:lvl1pPr>
          </a:lstStyle>
          <a:p>
            <a:fld id="{CF06B952-B92E-4136-9761-B6CF29FBB8D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227"/>
            <a:ext cx="3037893" cy="466173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14" y="8830227"/>
            <a:ext cx="3037893" cy="466173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r">
              <a:defRPr sz="1200"/>
            </a:lvl1pPr>
          </a:lstStyle>
          <a:p>
            <a:fld id="{46EBE5B4-BDE9-4086-AA42-EC2EBDD19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8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57E86B95-D604-4ADE-A05D-25178E100B06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F1A6BB06-A46A-49D2-915E-60669DF2ED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2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Sample:</a:t>
            </a:r>
            <a:r>
              <a:rPr lang="en-US" baseline="0" dirty="0"/>
              <a:t> 2 second animated, branded Core 3.0 eLearning intro (can have simple sound effect)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57F5-D67F-42E4-8D6D-51EEC0FC940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2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3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0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9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8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4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9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5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5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7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5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3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5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EE5C-8EAC-476A-8EDC-F1D01A085EC4}" type="datetimeFigureOut">
              <a:rPr lang="en-US" smtClean="0"/>
              <a:t>12/31/2017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357DE-2CFF-4E4A-B892-1FAFF8444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84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0kV7JtWi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&amp;ehk=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&amp;ehk=UyHRaT9q2ga6n5unw3fWiw&amp;r=0&amp;pid=OfficeInsert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lock Arc 18"/>
          <p:cNvSpPr/>
          <p:nvPr/>
        </p:nvSpPr>
        <p:spPr>
          <a:xfrm>
            <a:off x="2663913" y="1408606"/>
            <a:ext cx="5645338" cy="5645338"/>
          </a:xfrm>
          <a:prstGeom prst="blockArc">
            <a:avLst>
              <a:gd name="adj1" fmla="val 10193080"/>
              <a:gd name="adj2" fmla="val 15037681"/>
              <a:gd name="adj3" fmla="val 463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Block Arc 19"/>
          <p:cNvSpPr/>
          <p:nvPr/>
        </p:nvSpPr>
        <p:spPr>
          <a:xfrm>
            <a:off x="1749338" y="-195948"/>
            <a:ext cx="5645338" cy="5645338"/>
          </a:xfrm>
          <a:prstGeom prst="blockArc">
            <a:avLst>
              <a:gd name="adj1" fmla="val 2955016"/>
              <a:gd name="adj2" fmla="val 7845011"/>
              <a:gd name="adj3" fmla="val 463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Block Arc 20"/>
          <p:cNvSpPr/>
          <p:nvPr/>
        </p:nvSpPr>
        <p:spPr>
          <a:xfrm>
            <a:off x="834748" y="1408611"/>
            <a:ext cx="5645338" cy="5645338"/>
          </a:xfrm>
          <a:prstGeom prst="blockArc">
            <a:avLst>
              <a:gd name="adj1" fmla="val 17362297"/>
              <a:gd name="adj2" fmla="val 606930"/>
              <a:gd name="adj3" fmla="val 463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>
            <a:off x="3265902" y="2363229"/>
            <a:ext cx="2594595" cy="2594595"/>
            <a:chOff x="3236602" y="2369656"/>
            <a:chExt cx="2594595" cy="2594595"/>
          </a:xfrm>
        </p:grpSpPr>
        <p:sp>
          <p:nvSpPr>
            <p:cNvPr id="32" name="Oval 31"/>
            <p:cNvSpPr/>
            <p:nvPr/>
          </p:nvSpPr>
          <p:spPr>
            <a:xfrm>
              <a:off x="3236602" y="2369656"/>
              <a:ext cx="2594595" cy="25945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7"/>
            <p:cNvSpPr/>
            <p:nvPr/>
          </p:nvSpPr>
          <p:spPr>
            <a:xfrm>
              <a:off x="3660063" y="2749627"/>
              <a:ext cx="1834655" cy="1834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3600" dirty="0">
                  <a:solidFill>
                    <a:prstClr val="white"/>
                  </a:solidFill>
                </a:rPr>
                <a:t>Common Core 3.0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63883" y="721985"/>
            <a:ext cx="1816216" cy="1816216"/>
            <a:chOff x="3634583" y="728412"/>
            <a:chExt cx="1816216" cy="1816216"/>
          </a:xfrm>
        </p:grpSpPr>
        <p:sp>
          <p:nvSpPr>
            <p:cNvPr id="30" name="Oval 29"/>
            <p:cNvSpPr/>
            <p:nvPr/>
          </p:nvSpPr>
          <p:spPr>
            <a:xfrm>
              <a:off x="3634583" y="728412"/>
              <a:ext cx="1816216" cy="181621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9"/>
            <p:cNvSpPr/>
            <p:nvPr/>
          </p:nvSpPr>
          <p:spPr>
            <a:xfrm>
              <a:off x="3900562" y="994391"/>
              <a:ext cx="1284258" cy="1284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prstClr val="white"/>
                  </a:solidFill>
                </a:rPr>
                <a:t>Online Learning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63734" y="3807443"/>
            <a:ext cx="1816216" cy="1816216"/>
            <a:chOff x="5434434" y="3813870"/>
            <a:chExt cx="1816216" cy="1816216"/>
          </a:xfrm>
        </p:grpSpPr>
        <p:sp>
          <p:nvSpPr>
            <p:cNvPr id="28" name="Oval 27"/>
            <p:cNvSpPr/>
            <p:nvPr/>
          </p:nvSpPr>
          <p:spPr>
            <a:xfrm>
              <a:off x="5434434" y="3813870"/>
              <a:ext cx="1816216" cy="18162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11"/>
            <p:cNvSpPr/>
            <p:nvPr/>
          </p:nvSpPr>
          <p:spPr>
            <a:xfrm>
              <a:off x="5700413" y="4079849"/>
              <a:ext cx="1284258" cy="1284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prstClr val="white"/>
                  </a:solidFill>
                </a:rPr>
                <a:t>Classroom Skill Building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49390"/>
            <a:ext cx="1346032" cy="69841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64048" y="3807429"/>
            <a:ext cx="1816216" cy="1816216"/>
            <a:chOff x="1834748" y="3813856"/>
            <a:chExt cx="1816216" cy="1816216"/>
          </a:xfrm>
        </p:grpSpPr>
        <p:sp>
          <p:nvSpPr>
            <p:cNvPr id="26" name="Oval 25"/>
            <p:cNvSpPr/>
            <p:nvPr/>
          </p:nvSpPr>
          <p:spPr>
            <a:xfrm>
              <a:off x="1834748" y="3813856"/>
              <a:ext cx="1816216" cy="181621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13"/>
            <p:cNvSpPr/>
            <p:nvPr/>
          </p:nvSpPr>
          <p:spPr>
            <a:xfrm>
              <a:off x="2100727" y="4079835"/>
              <a:ext cx="1284258" cy="1284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prstClr val="white"/>
                  </a:solidFill>
                </a:rPr>
                <a:t>Field Activities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2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Stop Adversity from Becoming a Life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https://www.youtube.com/watch?v=qp0kV7JtWiE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1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California Child Welfare Core Practice Model</a:t>
            </a:r>
            <a:r>
              <a:rPr lang="en-US" sz="3600" dirty="0"/>
              <a:t>, Practice Behaviors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 with the family to build a supportive team,</a:t>
            </a:r>
          </a:p>
          <a:p>
            <a:r>
              <a:rPr lang="en-US" dirty="0"/>
              <a:t>Facilitate the team process and engage the team in planning and decision-making with and in support of the child, youth, young adult, and family,</a:t>
            </a:r>
          </a:p>
          <a:p>
            <a:r>
              <a:rPr lang="en-US" dirty="0"/>
              <a:t>Work with the team to address the evolving needs of the child, youth, young adult and family, </a:t>
            </a:r>
          </a:p>
          <a:p>
            <a:r>
              <a:rPr lang="en-US" dirty="0"/>
              <a:t>Work collaboratively with community partners to create better ways for children, youth, young adults and families to access services.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Transition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Work with the family to prepare for change in advance and provide tools for managing placement changes, social worker changes, and other significant transitions. </a:t>
            </a:r>
          </a:p>
        </p:txBody>
      </p:sp>
    </p:spTree>
    <p:extLst>
      <p:ext uri="{BB962C8B-B14F-4D97-AF65-F5344CB8AC3E}">
        <p14:creationId xmlns:p14="http://schemas.microsoft.com/office/powerpoint/2010/main" val="158793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Complex Needs and Culture</a:t>
            </a:r>
          </a:p>
        </p:txBody>
      </p:sp>
      <p:pic>
        <p:nvPicPr>
          <p:cNvPr id="9" name="Content Placeholder 10" descr="EAP-LearningEnglish4YourFuture - Culture and Social Structur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753225" cy="2667000"/>
          </a:xfrm>
        </p:spPr>
      </p:pic>
      <p:sp>
        <p:nvSpPr>
          <p:cNvPr id="10" name="TextBox 9"/>
          <p:cNvSpPr txBox="1"/>
          <p:nvPr/>
        </p:nvSpPr>
        <p:spPr>
          <a:xfrm>
            <a:off x="838200" y="4343400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African American,  Native American and Latin American Children have an increased risk of trauma experiences.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broad understanding of culture is necessary.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background of social worker can influence.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Assessments should always take into consideration the culture and communication modes of the family and social worker.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Teaming/Supervisors KEY</a:t>
            </a:r>
          </a:p>
        </p:txBody>
      </p:sp>
    </p:spTree>
    <p:extLst>
      <p:ext uri="{BB962C8B-B14F-4D97-AF65-F5344CB8AC3E}">
        <p14:creationId xmlns:p14="http://schemas.microsoft.com/office/powerpoint/2010/main" val="319608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Video:</a:t>
            </a:r>
            <a:br>
              <a:rPr lang="en-US" dirty="0"/>
            </a:br>
            <a:r>
              <a:rPr lang="en-US" dirty="0"/>
              <a:t>Cultural Humility; People, Principles, and Practices, by Vivian Chavez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https://www.youtube.com/watch?v=_Mbu8bvKb_U&amp;list=PLF450050903C62014</a:t>
            </a:r>
          </a:p>
        </p:txBody>
      </p:sp>
    </p:spTree>
    <p:extLst>
      <p:ext uri="{BB962C8B-B14F-4D97-AF65-F5344CB8AC3E}">
        <p14:creationId xmlns:p14="http://schemas.microsoft.com/office/powerpoint/2010/main" val="307771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Troublesome Transition &amp;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hindsight, do you think the child, youth, or young adults culture impacted the transition?</a:t>
            </a:r>
          </a:p>
          <a:p>
            <a:r>
              <a:rPr lang="en-US" dirty="0"/>
              <a:t>Do you know? Did you ask?</a:t>
            </a:r>
          </a:p>
          <a:p>
            <a:r>
              <a:rPr lang="en-US" dirty="0"/>
              <a:t>What did you do to ensure you took the child, youth, or young adult’s culture into account during the transition?</a:t>
            </a:r>
          </a:p>
          <a:p>
            <a:r>
              <a:rPr lang="en-US" dirty="0"/>
              <a:t>What could you have done differently? </a:t>
            </a:r>
          </a:p>
        </p:txBody>
      </p:sp>
    </p:spTree>
    <p:extLst>
      <p:ext uri="{BB962C8B-B14F-4D97-AF65-F5344CB8AC3E}">
        <p14:creationId xmlns:p14="http://schemas.microsoft.com/office/powerpoint/2010/main" val="509242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Behaviors</a:t>
            </a:r>
          </a:p>
        </p:txBody>
      </p:sp>
      <p:pic>
        <p:nvPicPr>
          <p:cNvPr id="4" name="Content Placeholder 3" descr="Child Throws A Stone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981200" cy="3200400"/>
          </a:xfrm>
        </p:spPr>
      </p:pic>
      <p:pic>
        <p:nvPicPr>
          <p:cNvPr id="6" name="Picture 5" descr="feelings song feelings memory game magic english video funny fac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52600"/>
            <a:ext cx="2133600" cy="3048000"/>
          </a:xfrm>
          <a:prstGeom prst="rect">
            <a:avLst/>
          </a:prstGeom>
        </p:spPr>
      </p:pic>
      <p:sp>
        <p:nvSpPr>
          <p:cNvPr id="7" name="Plus Sign 6"/>
          <p:cNvSpPr/>
          <p:nvPr/>
        </p:nvSpPr>
        <p:spPr>
          <a:xfrm>
            <a:off x="2286000" y="2743200"/>
            <a:ext cx="83820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fectos del IGF-1 en el tratamiento de las enfermedade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2543175" cy="3124200"/>
          </a:xfrm>
          <a:prstGeom prst="rect">
            <a:avLst/>
          </a:prstGeom>
        </p:spPr>
      </p:pic>
      <p:sp>
        <p:nvSpPr>
          <p:cNvPr id="9" name="Plus Sign 8"/>
          <p:cNvSpPr/>
          <p:nvPr/>
        </p:nvSpPr>
        <p:spPr>
          <a:xfrm>
            <a:off x="5486400" y="2895600"/>
            <a:ext cx="83820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410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Underlying Needs </a:t>
            </a:r>
          </a:p>
        </p:txBody>
      </p:sp>
    </p:spTree>
    <p:extLst>
      <p:ext uri="{BB962C8B-B14F-4D97-AF65-F5344CB8AC3E}">
        <p14:creationId xmlns:p14="http://schemas.microsoft.com/office/powerpoint/2010/main" val="306123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3733800" cy="825500"/>
          </a:xfrm>
        </p:spPr>
        <p:txBody>
          <a:bodyPr/>
          <a:lstStyle/>
          <a:p>
            <a:r>
              <a:rPr lang="en-US" dirty="0"/>
              <a:t>Underlying Needs &amp; Continuing Assessments:</a:t>
            </a:r>
          </a:p>
        </p:txBody>
      </p:sp>
      <p:pic>
        <p:nvPicPr>
          <p:cNvPr id="7" name="Content Placeholder 6" descr="Resultaten van 10 jaar leerlingenbevraging door VAD (Vereniging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083786" cy="3733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33800" cy="4691063"/>
          </a:xfrm>
        </p:spPr>
        <p:txBody>
          <a:bodyPr/>
          <a:lstStyle/>
          <a:p>
            <a:r>
              <a:rPr lang="en-US" sz="2000" dirty="0"/>
              <a:t>Along with typical post-traumatic stress reactions, children display a wide range of developmental impairments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Attachment and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Thinking and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Physical Health: Body and Brian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Emotional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Self-Concept &amp; Future Orientation</a:t>
            </a:r>
          </a:p>
        </p:txBody>
      </p:sp>
    </p:spTree>
    <p:extLst>
      <p:ext uri="{BB962C8B-B14F-4D97-AF65-F5344CB8AC3E}">
        <p14:creationId xmlns:p14="http://schemas.microsoft.com/office/powerpoint/2010/main" val="1690633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Celia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	</a:t>
            </a:r>
            <a:endParaRPr lang="en-US" dirty="0"/>
          </a:p>
        </p:txBody>
      </p:sp>
      <p:pic>
        <p:nvPicPr>
          <p:cNvPr id="2" name="Picture 1" descr="File:Young Ashaninka girl in an Apiwtxa village, Acre state, Brazi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80069"/>
            <a:ext cx="7162800" cy="47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Individually:</a:t>
            </a:r>
          </a:p>
          <a:p>
            <a:r>
              <a:rPr lang="en-US" dirty="0"/>
              <a:t>Think back to the transition point you identified earlier.</a:t>
            </a:r>
          </a:p>
          <a:p>
            <a:r>
              <a:rPr lang="en-US" dirty="0"/>
              <a:t>Identify key domains that the child, youth, or young adult may have been experiencing.</a:t>
            </a:r>
          </a:p>
          <a:p>
            <a:r>
              <a:rPr lang="en-US" dirty="0"/>
              <a:t>Journal specific behaviors that the were experiencing.</a:t>
            </a:r>
          </a:p>
          <a:p>
            <a:pPr marL="0" indent="0">
              <a:buNone/>
            </a:pPr>
            <a:r>
              <a:rPr lang="en-US" dirty="0"/>
              <a:t>As a table:</a:t>
            </a:r>
          </a:p>
          <a:p>
            <a:r>
              <a:rPr lang="en-US" dirty="0"/>
              <a:t>How might transitions further impact the developmental domains? </a:t>
            </a:r>
          </a:p>
          <a:p>
            <a:r>
              <a:rPr lang="en-US" dirty="0"/>
              <a:t>Is there a team in place for the child, youth, or young adult? </a:t>
            </a:r>
          </a:p>
          <a:p>
            <a:r>
              <a:rPr lang="en-US" dirty="0"/>
              <a:t>Is there anyone else you want to be part of the team who is not part of the team?</a:t>
            </a:r>
          </a:p>
          <a:p>
            <a:r>
              <a:rPr lang="en-US" dirty="0"/>
              <a:t>What can you do to make sure they have had an assessment that addresses underlying needs? </a:t>
            </a:r>
          </a:p>
        </p:txBody>
      </p:sp>
    </p:spTree>
    <p:extLst>
      <p:ext uri="{BB962C8B-B14F-4D97-AF65-F5344CB8AC3E}">
        <p14:creationId xmlns:p14="http://schemas.microsoft.com/office/powerpoint/2010/main" val="3755840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Teaming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0" y="2286000"/>
            <a:ext cx="3667955" cy="3429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Information sharing is not only permitted under state and federal law it is required</a:t>
            </a:r>
          </a:p>
          <a:p>
            <a:r>
              <a:rPr lang="en-US" sz="1800" dirty="0"/>
              <a:t>Sharing information regarding the child with the caregiver is a critical component of effective service delivery</a:t>
            </a:r>
          </a:p>
          <a:p>
            <a:r>
              <a:rPr lang="en-US" sz="1800" dirty="0"/>
              <a:t>ACIN does not address young adults, see your county policy and/or consult with </a:t>
            </a:r>
            <a:r>
              <a:rPr lang="en-US" sz="1800"/>
              <a:t>your supervisor</a:t>
            </a:r>
            <a:endParaRPr lang="en-US" sz="18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ACIN NO:I-05-14 Sharing Information With Caregivers</a:t>
            </a:r>
          </a:p>
        </p:txBody>
      </p:sp>
    </p:spTree>
    <p:extLst>
      <p:ext uri="{BB962C8B-B14F-4D97-AF65-F5344CB8AC3E}">
        <p14:creationId xmlns:p14="http://schemas.microsoft.com/office/powerpoint/2010/main" val="204342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915400" cy="32766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Managing Transitions Knowledge and Skill Reinforcement Lab</a:t>
            </a:r>
            <a:br>
              <a:rPr lang="en-US" b="1" dirty="0"/>
            </a:br>
            <a:br>
              <a:rPr lang="en-US" b="1" dirty="0"/>
            </a:br>
            <a:r>
              <a:rPr lang="en-US" sz="3600" b="1" dirty="0"/>
              <a:t>California Common Core</a:t>
            </a:r>
            <a:br>
              <a:rPr lang="en-US" sz="3600" b="1" dirty="0"/>
            </a:br>
            <a:r>
              <a:rPr lang="en-US" sz="2800" dirty="0"/>
              <a:t>Version 3.2 | 2017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6271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20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Concurrent Planning/Full Disclosure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Adoption and Safe Families Act</a:t>
            </a:r>
          </a:p>
          <a:p>
            <a:r>
              <a:rPr lang="en-US" dirty="0"/>
              <a:t>Concurrent Planning </a:t>
            </a:r>
          </a:p>
          <a:p>
            <a:r>
              <a:rPr lang="en-US" dirty="0"/>
              <a:t>“Reaching Out”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62466"/>
            <a:ext cx="5062432" cy="31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06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Trainer Demonstration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399" y="3733800"/>
            <a:ext cx="68020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/>
              <a:t>What worked well?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/>
              <a:t>What were worries?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/>
              <a:t>What could be upgraded?</a:t>
            </a:r>
          </a:p>
          <a:p>
            <a:endParaRPr lang="en-US" sz="2000" b="1" dirty="0"/>
          </a:p>
        </p:txBody>
      </p:sp>
      <p:pic>
        <p:nvPicPr>
          <p:cNvPr id="9" name="Content Placeholder 3" descr="external image children-playing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2743200" cy="1676400"/>
          </a:xfrm>
        </p:spPr>
      </p:pic>
    </p:spTree>
    <p:extLst>
      <p:ext uri="{BB962C8B-B14F-4D97-AF65-F5344CB8AC3E}">
        <p14:creationId xmlns:p14="http://schemas.microsoft.com/office/powerpoint/2010/main" val="1926640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</a:t>
            </a:r>
            <a:br>
              <a:rPr lang="en-US" dirty="0"/>
            </a:br>
            <a:r>
              <a:rPr lang="en-US" dirty="0"/>
              <a:t>4A: Full Disclosure Skill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Read the Polk/Hernandez vignette, “Update with a Twist” and the questions in the chart below the vignette</a:t>
            </a:r>
          </a:p>
          <a:p>
            <a:r>
              <a:rPr lang="en-US" dirty="0"/>
              <a:t>Form pairs</a:t>
            </a:r>
          </a:p>
          <a:p>
            <a:r>
              <a:rPr lang="en-US" dirty="0"/>
              <a:t>There are two roles, social worker and  mother</a:t>
            </a:r>
          </a:p>
          <a:p>
            <a:r>
              <a:rPr lang="en-US" dirty="0"/>
              <a:t>Four minute full disclosure skill practice</a:t>
            </a:r>
          </a:p>
          <a:p>
            <a:r>
              <a:rPr lang="en-US" dirty="0"/>
              <a:t>Two minutes feedback</a:t>
            </a:r>
          </a:p>
          <a:p>
            <a:r>
              <a:rPr lang="en-US" dirty="0"/>
              <a:t>Switch roles </a:t>
            </a:r>
          </a:p>
          <a:p>
            <a:r>
              <a:rPr lang="en-US" dirty="0"/>
              <a:t>Debrief the activity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25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Helping Your Foster Child Transition to Your Adopted Child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Create an accurate reconstruction of the child’s placement history.</a:t>
            </a:r>
          </a:p>
          <a:p>
            <a:r>
              <a:rPr lang="en-US" dirty="0"/>
              <a:t>Identify the important attachment figures in the child’s life. </a:t>
            </a:r>
          </a:p>
          <a:p>
            <a:r>
              <a:rPr lang="en-US" dirty="0"/>
              <a:t>Gain the cooperation of the most significant attachment figures available.</a:t>
            </a:r>
          </a:p>
          <a:p>
            <a:r>
              <a:rPr lang="en-US" dirty="0"/>
              <a:t>Clarify “the permission message.”</a:t>
            </a:r>
          </a:p>
          <a:p>
            <a:r>
              <a:rPr lang="en-US" dirty="0"/>
              <a:t>Communicate that permission to the child.</a:t>
            </a:r>
          </a:p>
        </p:txBody>
      </p:sp>
      <p:pic>
        <p:nvPicPr>
          <p:cNvPr id="5" name="Content Placeholder 4" descr="Pet razloga zašto je važno podučavati rodnu jednakost u školama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8123"/>
            <a:ext cx="4038600" cy="2990117"/>
          </a:xfrm>
        </p:spPr>
      </p:pic>
    </p:spTree>
    <p:extLst>
      <p:ext uri="{BB962C8B-B14F-4D97-AF65-F5344CB8AC3E}">
        <p14:creationId xmlns:p14="http://schemas.microsoft.com/office/powerpoint/2010/main" val="27003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Tips for Social Workers from </a:t>
            </a:r>
            <a:br>
              <a:rPr lang="en-US" dirty="0"/>
            </a:br>
            <a:r>
              <a:rPr lang="en-US" dirty="0"/>
              <a:t>Foster Youth </a:t>
            </a:r>
          </a:p>
        </p:txBody>
      </p:sp>
      <p:pic>
        <p:nvPicPr>
          <p:cNvPr id="4" name="Content Placeholder 3" descr="Ten Top Tips – around Behaviour Change &amp; Channel Shift ( insid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87" y="3267869"/>
            <a:ext cx="1190625" cy="1190625"/>
          </a:xfrm>
        </p:spPr>
      </p:pic>
      <p:pic>
        <p:nvPicPr>
          <p:cNvPr id="5" name="Picture 4" descr="Top 10 apps review sites/apps | Redlands College iPad Port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87" y="1774012"/>
            <a:ext cx="30194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42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</a:t>
            </a:r>
            <a:br>
              <a:rPr lang="en-US" dirty="0"/>
            </a:br>
            <a:r>
              <a:rPr lang="en-US" sz="3100" dirty="0"/>
              <a:t>4B: Discussing Permanency with Children and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Read the Willy and Samantha Polk Vignette Update</a:t>
            </a:r>
          </a:p>
          <a:p>
            <a:r>
              <a:rPr lang="en-US" dirty="0"/>
              <a:t>Form Triads, three roles, social worker, Willy or Samantha, and observer</a:t>
            </a:r>
          </a:p>
          <a:p>
            <a:r>
              <a:rPr lang="en-US" dirty="0"/>
              <a:t>Using the Willy and Samantha Polk vignette update, the developmental considerations, the Polk/Hernandez vignette with a twist, the genogram and ecomap trainees will skill practice having a permanency discussion with Willy and Samantha</a:t>
            </a:r>
          </a:p>
          <a:p>
            <a:r>
              <a:rPr lang="en-US" dirty="0"/>
              <a:t>Observer use the questions to help guide your strength based feedback</a:t>
            </a:r>
          </a:p>
          <a:p>
            <a:r>
              <a:rPr lang="en-US" dirty="0"/>
              <a:t>Five minute skill practice, two minute feedback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48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</a:t>
            </a:r>
          </a:p>
        </p:txBody>
      </p:sp>
      <p:pic>
        <p:nvPicPr>
          <p:cNvPr id="4" name="Content Placeholder 3" descr="journal_clip_ar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7638"/>
            <a:ext cx="3759427" cy="374570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Thinking back to the troublesome transition that you experienced, what is one thing you learned today, that could help you next time?</a:t>
            </a:r>
          </a:p>
          <a:p>
            <a:r>
              <a:rPr lang="en-US" dirty="0"/>
              <a:t>What did you learn today that you can put into practice when you return to the office?</a:t>
            </a:r>
          </a:p>
        </p:txBody>
      </p:sp>
    </p:spTree>
    <p:extLst>
      <p:ext uri="{BB962C8B-B14F-4D97-AF65-F5344CB8AC3E}">
        <p14:creationId xmlns:p14="http://schemas.microsoft.com/office/powerpoint/2010/main" val="396008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mconnelly\AppData\Local\Microsoft\Windows\Temporary Internet Files\Content.IE5\1I7C777M\MP9004064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6482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Welcome and Review of the Agenda</a:t>
            </a:r>
            <a:r>
              <a:rPr lang="en-US" dirty="0"/>
              <a:t>	</a:t>
            </a:r>
          </a:p>
          <a:p>
            <a:pPr lvl="0"/>
            <a:r>
              <a:rPr lang="en-US" b="1" dirty="0"/>
              <a:t>Learning Objectives</a:t>
            </a:r>
          </a:p>
          <a:p>
            <a:pPr lvl="0"/>
            <a:r>
              <a:rPr lang="en-US" b="1" dirty="0"/>
              <a:t>Break Approximately 10:20 AM</a:t>
            </a:r>
          </a:p>
          <a:p>
            <a:pPr lvl="0"/>
            <a:r>
              <a:rPr lang="en-US" b="1" dirty="0"/>
              <a:t>Lunch Approximately 12:00 PM</a:t>
            </a:r>
          </a:p>
          <a:p>
            <a:pPr lvl="0"/>
            <a:r>
              <a:rPr lang="en-US" b="1" dirty="0"/>
              <a:t>Break Approximately 2:30 PM</a:t>
            </a:r>
          </a:p>
          <a:p>
            <a:pPr lvl="0"/>
            <a:r>
              <a:rPr lang="en-US" b="1" dirty="0"/>
              <a:t>Evaluation 3:00 PM </a:t>
            </a:r>
          </a:p>
          <a:p>
            <a:pPr lvl="0"/>
            <a:r>
              <a:rPr lang="en-US" b="1" dirty="0"/>
              <a:t>End of Day 4:00 PM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83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Group Agreements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sz="3600" dirty="0"/>
              <a:t>Be collaborative</a:t>
            </a:r>
          </a:p>
          <a:p>
            <a:r>
              <a:rPr lang="en-US" sz="3600" dirty="0"/>
              <a:t>Ask lots of questions – let us know what you think</a:t>
            </a:r>
          </a:p>
          <a:p>
            <a:r>
              <a:rPr lang="en-US" sz="3600" dirty="0"/>
              <a:t>Enjoy the experience – have fun</a:t>
            </a:r>
          </a:p>
          <a:p>
            <a:r>
              <a:rPr lang="en-US" sz="3600" dirty="0"/>
              <a:t>Have a “what the heck!” attitude and throw yourself into the experience</a:t>
            </a:r>
          </a:p>
          <a:p>
            <a:r>
              <a:rPr lang="en-US" sz="3600" dirty="0"/>
              <a:t>Make mistakes</a:t>
            </a:r>
          </a:p>
          <a:p>
            <a:r>
              <a:rPr lang="en-US" sz="3600" dirty="0"/>
              <a:t>Maintain confidentiality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05BB9-2B65-4D4B-B1CB-82570235486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9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Transition: Trainee to Social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worked well with the transition?</a:t>
            </a:r>
          </a:p>
          <a:p>
            <a:pPr lvl="0"/>
            <a:r>
              <a:rPr lang="en-US" dirty="0"/>
              <a:t>In what ways did the preparation by your supervisor decrease your stress?</a:t>
            </a:r>
          </a:p>
          <a:p>
            <a:pPr lvl="0"/>
            <a:r>
              <a:rPr lang="en-US" dirty="0"/>
              <a:t>What were some worried they had about how they transitioned? </a:t>
            </a:r>
          </a:p>
          <a:p>
            <a:pPr lvl="0"/>
            <a:r>
              <a:rPr lang="en-US" dirty="0"/>
              <a:t>How did the lack of preparation impact your stress level?</a:t>
            </a:r>
          </a:p>
        </p:txBody>
      </p:sp>
    </p:spTree>
    <p:extLst>
      <p:ext uri="{BB962C8B-B14F-4D97-AF65-F5344CB8AC3E}">
        <p14:creationId xmlns:p14="http://schemas.microsoft.com/office/powerpoint/2010/main" val="111169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Your Transition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Scale Your Transition 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914400" y="2590800"/>
            <a:ext cx="7391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630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00065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= No Support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296013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= Over the Top Support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45720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Could have been done differently to help your transition be successful?</a:t>
            </a:r>
          </a:p>
          <a:p>
            <a:r>
              <a:rPr lang="en-US" sz="2800" dirty="0"/>
              <a:t>What supports could have helped?</a:t>
            </a:r>
          </a:p>
        </p:txBody>
      </p:sp>
    </p:spTree>
    <p:extLst>
      <p:ext uri="{BB962C8B-B14F-4D97-AF65-F5344CB8AC3E}">
        <p14:creationId xmlns:p14="http://schemas.microsoft.com/office/powerpoint/2010/main" val="87239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100 Transition Block Review </a:t>
            </a:r>
          </a:p>
        </p:txBody>
      </p:sp>
      <p:pic>
        <p:nvPicPr>
          <p:cNvPr id="6" name="Content Placeholder 5" descr="clip art puzzle redazione sit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1573"/>
            <a:ext cx="4038600" cy="420321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After 18 eLearning</a:t>
            </a:r>
          </a:p>
          <a:p>
            <a:r>
              <a:rPr lang="en-US" dirty="0"/>
              <a:t>Case Closure eLearning</a:t>
            </a:r>
          </a:p>
          <a:p>
            <a:r>
              <a:rPr lang="en-US" dirty="0"/>
              <a:t>Transition Practice Classroom </a:t>
            </a:r>
          </a:p>
        </p:txBody>
      </p:sp>
    </p:spTree>
    <p:extLst>
      <p:ext uri="{BB962C8B-B14F-4D97-AF65-F5344CB8AC3E}">
        <p14:creationId xmlns:p14="http://schemas.microsoft.com/office/powerpoint/2010/main" val="319916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Complex Trauma</a:t>
            </a:r>
          </a:p>
          <a:p>
            <a:r>
              <a:rPr lang="en-US" dirty="0"/>
              <a:t>Complex Trauma and Child welfare </a:t>
            </a:r>
          </a:p>
          <a:p>
            <a:r>
              <a:rPr lang="en-US" dirty="0"/>
              <a:t>Social Worker Role</a:t>
            </a:r>
          </a:p>
          <a:p>
            <a:r>
              <a:rPr lang="en-US" dirty="0"/>
              <a:t>Teaming </a:t>
            </a:r>
          </a:p>
        </p:txBody>
      </p:sp>
      <p:pic>
        <p:nvPicPr>
          <p:cNvPr id="5" name="Content Placeholder 4" descr="OCTOBER 2012: 20TH NATIONAL CHILDREN'S MONTH ~ Simple Thought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4038600" cy="2907792"/>
          </a:xfrm>
        </p:spPr>
      </p:pic>
    </p:spTree>
    <p:extLst>
      <p:ext uri="{BB962C8B-B14F-4D97-AF65-F5344CB8AC3E}">
        <p14:creationId xmlns:p14="http://schemas.microsoft.com/office/powerpoint/2010/main" val="362747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Trauma/Transitions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transition missing?</a:t>
            </a:r>
          </a:p>
          <a:p>
            <a:r>
              <a:rPr lang="en-US" dirty="0"/>
              <a:t>Circle the most troublesome transition point a child, youth or young adult you have worked with experienced. </a:t>
            </a:r>
          </a:p>
          <a:p>
            <a:r>
              <a:rPr lang="en-US" dirty="0"/>
              <a:t>Discuss what was troublesome about the transition.</a:t>
            </a:r>
          </a:p>
          <a:p>
            <a:r>
              <a:rPr lang="en-US" dirty="0"/>
              <a:t>What could have been done differently?</a:t>
            </a:r>
          </a:p>
          <a:p>
            <a:r>
              <a:rPr lang="en-US" dirty="0"/>
              <a:t>Large group discussion. </a:t>
            </a:r>
          </a:p>
        </p:txBody>
      </p:sp>
    </p:spTree>
    <p:extLst>
      <p:ext uri="{BB962C8B-B14F-4D97-AF65-F5344CB8AC3E}">
        <p14:creationId xmlns:p14="http://schemas.microsoft.com/office/powerpoint/2010/main" val="2190284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997</Words>
  <Application>Microsoft Office PowerPoint</Application>
  <PresentationFormat>On-screen Show (4:3)</PresentationFormat>
  <Paragraphs>135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Managing Transitions Knowledge and Skill Reinforcement Lab  California Common Core Version 3.2 | 2017</vt:lpstr>
      <vt:lpstr>Overview of the Day</vt:lpstr>
      <vt:lpstr>Group Agreements</vt:lpstr>
      <vt:lpstr>Transition: Trainee to Social Worker</vt:lpstr>
      <vt:lpstr>Scale Your Transition </vt:lpstr>
      <vt:lpstr>100 Transition Block Review </vt:lpstr>
      <vt:lpstr>Trauma</vt:lpstr>
      <vt:lpstr>Trauma/Transitions</vt:lpstr>
      <vt:lpstr>How do we Stop Adversity from Becoming a Life Sentence?</vt:lpstr>
      <vt:lpstr>California Child Welfare Core Practice Model, Practice Behaviors</vt:lpstr>
      <vt:lpstr>Assessing Complex Needs and Culture</vt:lpstr>
      <vt:lpstr>Video: Cultural Humility; People, Principles, and Practices, by Vivian Chavez</vt:lpstr>
      <vt:lpstr>Troublesome Transition &amp; Culture</vt:lpstr>
      <vt:lpstr>Mapping Behaviors</vt:lpstr>
      <vt:lpstr>Underlying Needs &amp; Continuing Assessments:</vt:lpstr>
      <vt:lpstr>Celia </vt:lpstr>
      <vt:lpstr>Activity</vt:lpstr>
      <vt:lpstr>Teaming </vt:lpstr>
      <vt:lpstr>Concurrent Planning/Full Disclosure </vt:lpstr>
      <vt:lpstr>Trainer Demonstration</vt:lpstr>
      <vt:lpstr>Activity 4A: Full Disclosure Skill Practice</vt:lpstr>
      <vt:lpstr>Helping Your Foster Child Transition to Your Adopted Child </vt:lpstr>
      <vt:lpstr>10 Tips for Social Workers from  Foster Youth </vt:lpstr>
      <vt:lpstr>Activity 4B: Discussing Permanency with Children and Youth</vt:lpstr>
      <vt:lpstr>Journal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S. Connelly</dc:creator>
  <cp:lastModifiedBy>Esmirna</cp:lastModifiedBy>
  <cp:revision>160</cp:revision>
  <cp:lastPrinted>2016-09-09T18:07:32Z</cp:lastPrinted>
  <dcterms:created xsi:type="dcterms:W3CDTF">2013-07-19T18:41:24Z</dcterms:created>
  <dcterms:modified xsi:type="dcterms:W3CDTF">2017-12-31T21:29:02Z</dcterms:modified>
</cp:coreProperties>
</file>