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7"/>
  </p:notesMasterIdLst>
  <p:handoutMasterIdLst>
    <p:handoutMasterId r:id="rId38"/>
  </p:handoutMasterIdLst>
  <p:sldIdLst>
    <p:sldId id="257" r:id="rId2"/>
    <p:sldId id="268" r:id="rId3"/>
    <p:sldId id="310" r:id="rId4"/>
    <p:sldId id="269" r:id="rId5"/>
    <p:sldId id="270" r:id="rId6"/>
    <p:sldId id="271" r:id="rId7"/>
    <p:sldId id="272" r:id="rId8"/>
    <p:sldId id="273" r:id="rId9"/>
    <p:sldId id="302" r:id="rId10"/>
    <p:sldId id="274" r:id="rId11"/>
    <p:sldId id="275" r:id="rId12"/>
    <p:sldId id="277" r:id="rId13"/>
    <p:sldId id="309" r:id="rId14"/>
    <p:sldId id="305" r:id="rId15"/>
    <p:sldId id="282" r:id="rId16"/>
    <p:sldId id="278" r:id="rId17"/>
    <p:sldId id="279" r:id="rId18"/>
    <p:sldId id="280" r:id="rId19"/>
    <p:sldId id="281" r:id="rId20"/>
    <p:sldId id="283" r:id="rId21"/>
    <p:sldId id="284" r:id="rId22"/>
    <p:sldId id="285" r:id="rId23"/>
    <p:sldId id="303" r:id="rId24"/>
    <p:sldId id="311" r:id="rId25"/>
    <p:sldId id="290" r:id="rId26"/>
    <p:sldId id="291" r:id="rId27"/>
    <p:sldId id="286" r:id="rId28"/>
    <p:sldId id="287" r:id="rId29"/>
    <p:sldId id="288" r:id="rId30"/>
    <p:sldId id="308" r:id="rId31"/>
    <p:sldId id="289" r:id="rId32"/>
    <p:sldId id="292" r:id="rId33"/>
    <p:sldId id="295" r:id="rId34"/>
    <p:sldId id="296" r:id="rId35"/>
    <p:sldId id="301" r:id="rId3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VC"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93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00" autoAdjust="0"/>
  </p:normalViewPr>
  <p:slideViewPr>
    <p:cSldViewPr showGuides="1">
      <p:cViewPr varScale="1">
        <p:scale>
          <a:sx n="54" d="100"/>
          <a:sy n="54" d="100"/>
        </p:scale>
        <p:origin x="1254" y="60"/>
      </p:cViewPr>
      <p:guideLst>
        <p:guide orient="horz" pos="2160"/>
        <p:guide pos="2880"/>
      </p:guideLst>
    </p:cSldViewPr>
  </p:slideViewPr>
  <p:notesTextViewPr>
    <p:cViewPr>
      <p:scale>
        <a:sx n="1" d="1"/>
        <a:sy n="1" d="1"/>
      </p:scale>
      <p:origin x="0" y="0"/>
    </p:cViewPr>
  </p:notesTextViewPr>
  <p:sorterViewPr>
    <p:cViewPr>
      <p:scale>
        <a:sx n="100" d="100"/>
        <a:sy n="100" d="100"/>
      </p:scale>
      <p:origin x="0" y="68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D2398-DE34-A443-B8AD-C4C305563809}"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n-US"/>
        </a:p>
      </dgm:t>
    </dgm:pt>
    <dgm:pt modelId="{C6840211-9386-8146-B820-3A9FF363EEE9}">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dirty="0"/>
            <a:t>Gather information carefully from multiple sources</a:t>
          </a:r>
        </a:p>
        <a:p>
          <a:pPr defTabSz="622300" rtl="0">
            <a:lnSpc>
              <a:spcPct val="90000"/>
            </a:lnSpc>
            <a:spcBef>
              <a:spcPct val="0"/>
            </a:spcBef>
            <a:spcAft>
              <a:spcPct val="35000"/>
            </a:spcAft>
          </a:pPr>
          <a:endParaRPr lang="en-US" dirty="0"/>
        </a:p>
      </dgm:t>
    </dgm:pt>
    <dgm:pt modelId="{C1E825D9-44AB-8E44-9CC7-59C189F9CD9C}" type="parTrans" cxnId="{A3AF0229-60EC-DC4D-922E-BB72CDA6F7FD}">
      <dgm:prSet/>
      <dgm:spPr/>
      <dgm:t>
        <a:bodyPr/>
        <a:lstStyle/>
        <a:p>
          <a:endParaRPr lang="en-US"/>
        </a:p>
      </dgm:t>
    </dgm:pt>
    <dgm:pt modelId="{26AF3F0D-C4C3-8648-90AC-68D64BE9CFFC}" type="sibTrans" cxnId="{A3AF0229-60EC-DC4D-922E-BB72CDA6F7FD}">
      <dgm:prSet/>
      <dgm:spPr/>
      <dgm:t>
        <a:bodyPr/>
        <a:lstStyle/>
        <a:p>
          <a:endParaRPr lang="en-US"/>
        </a:p>
      </dgm:t>
    </dgm:pt>
    <dgm:pt modelId="{CCC3D2DE-7FC3-474B-BBC0-6BED959327BD}">
      <dgm:prSet/>
      <dgm:spPr/>
      <dgm:t>
        <a:bodyPr/>
        <a:lstStyle/>
        <a:p>
          <a:pPr rtl="0"/>
          <a:r>
            <a:rPr lang="en-US"/>
            <a:t>Examine your feelings and biases</a:t>
          </a:r>
        </a:p>
      </dgm:t>
    </dgm:pt>
    <dgm:pt modelId="{4652803A-9F02-2E48-AE56-954692D652B2}" type="parTrans" cxnId="{0349EB03-88AB-4A4A-97FF-C8BCB1140689}">
      <dgm:prSet/>
      <dgm:spPr/>
      <dgm:t>
        <a:bodyPr/>
        <a:lstStyle/>
        <a:p>
          <a:endParaRPr lang="en-US"/>
        </a:p>
      </dgm:t>
    </dgm:pt>
    <dgm:pt modelId="{E1E3E61D-D5F2-3745-862B-B4C3E8DC05CD}" type="sibTrans" cxnId="{0349EB03-88AB-4A4A-97FF-C8BCB1140689}">
      <dgm:prSet/>
      <dgm:spPr/>
      <dgm:t>
        <a:bodyPr/>
        <a:lstStyle/>
        <a:p>
          <a:endParaRPr lang="en-US"/>
        </a:p>
      </dgm:t>
    </dgm:pt>
    <dgm:pt modelId="{0A3C6F38-D121-CF42-93AE-48683A49450B}">
      <dgm:prSet/>
      <dgm:spPr/>
      <dgm:t>
        <a:bodyPr/>
        <a:lstStyle/>
        <a:p>
          <a:pPr rtl="0"/>
          <a:r>
            <a:rPr lang="en-US"/>
            <a:t>Consider alternate explanations</a:t>
          </a:r>
        </a:p>
      </dgm:t>
    </dgm:pt>
    <dgm:pt modelId="{9EAEB2DA-160B-8B45-90A1-EF2F1753ED90}" type="parTrans" cxnId="{2F6501AA-725C-1F49-B02E-685510784F29}">
      <dgm:prSet/>
      <dgm:spPr/>
      <dgm:t>
        <a:bodyPr/>
        <a:lstStyle/>
        <a:p>
          <a:endParaRPr lang="en-US"/>
        </a:p>
      </dgm:t>
    </dgm:pt>
    <dgm:pt modelId="{817316A5-CB6D-7346-B6C7-CE464C0BF0E5}" type="sibTrans" cxnId="{2F6501AA-725C-1F49-B02E-685510784F29}">
      <dgm:prSet/>
      <dgm:spPr/>
      <dgm:t>
        <a:bodyPr/>
        <a:lstStyle/>
        <a:p>
          <a:endParaRPr lang="en-US"/>
        </a:p>
      </dgm:t>
    </dgm:pt>
    <dgm:pt modelId="{276F9092-96AA-46A4-80B6-A8BC43039EC4}">
      <dgm:prSet/>
      <dgm:spPr/>
      <dgm:t>
        <a:bodyPr/>
        <a:lstStyle/>
        <a:p>
          <a:pPr rtl="0"/>
          <a:r>
            <a:rPr lang="en-US"/>
            <a:t>Consult your supervisor</a:t>
          </a:r>
          <a:endParaRPr lang="en-US" dirty="0"/>
        </a:p>
      </dgm:t>
    </dgm:pt>
    <dgm:pt modelId="{FD224FC6-452B-4FB4-9BF9-62B0068ACB6A}" type="parTrans" cxnId="{4AAFFB67-5656-471D-BDD8-76E0712ED313}">
      <dgm:prSet/>
      <dgm:spPr/>
      <dgm:t>
        <a:bodyPr/>
        <a:lstStyle/>
        <a:p>
          <a:endParaRPr lang="en-US"/>
        </a:p>
      </dgm:t>
    </dgm:pt>
    <dgm:pt modelId="{65ED1A22-8F5B-4CF2-B1B3-34C0B6A2B290}" type="sibTrans" cxnId="{4AAFFB67-5656-471D-BDD8-76E0712ED313}">
      <dgm:prSet/>
      <dgm:spPr/>
      <dgm:t>
        <a:bodyPr/>
        <a:lstStyle/>
        <a:p>
          <a:endParaRPr lang="en-US"/>
        </a:p>
      </dgm:t>
    </dgm:pt>
    <dgm:pt modelId="{DA3B1694-C69F-DA45-A299-819A6EE6BDD7}" type="pres">
      <dgm:prSet presAssocID="{A8BD2398-DE34-A443-B8AD-C4C305563809}" presName="cycle" presStyleCnt="0">
        <dgm:presLayoutVars>
          <dgm:dir/>
          <dgm:resizeHandles val="exact"/>
        </dgm:presLayoutVars>
      </dgm:prSet>
      <dgm:spPr/>
      <dgm:t>
        <a:bodyPr/>
        <a:lstStyle/>
        <a:p>
          <a:endParaRPr lang="en-US"/>
        </a:p>
      </dgm:t>
    </dgm:pt>
    <dgm:pt modelId="{35876E09-EEAD-0F4E-B00A-8246C87F5ADE}" type="pres">
      <dgm:prSet presAssocID="{C6840211-9386-8146-B820-3A9FF363EEE9}" presName="node" presStyleLbl="node1" presStyleIdx="0" presStyleCnt="4">
        <dgm:presLayoutVars>
          <dgm:bulletEnabled val="1"/>
        </dgm:presLayoutVars>
      </dgm:prSet>
      <dgm:spPr/>
      <dgm:t>
        <a:bodyPr/>
        <a:lstStyle/>
        <a:p>
          <a:endParaRPr lang="en-US"/>
        </a:p>
      </dgm:t>
    </dgm:pt>
    <dgm:pt modelId="{61B527E7-E3EE-1046-B021-BA4588CAAE9A}" type="pres">
      <dgm:prSet presAssocID="{C6840211-9386-8146-B820-3A9FF363EEE9}" presName="spNode" presStyleCnt="0"/>
      <dgm:spPr/>
    </dgm:pt>
    <dgm:pt modelId="{DA2D854A-8F44-5B49-8418-BA4F72E00BFB}" type="pres">
      <dgm:prSet presAssocID="{26AF3F0D-C4C3-8648-90AC-68D64BE9CFFC}" presName="sibTrans" presStyleLbl="sibTrans1D1" presStyleIdx="0" presStyleCnt="4"/>
      <dgm:spPr/>
      <dgm:t>
        <a:bodyPr/>
        <a:lstStyle/>
        <a:p>
          <a:endParaRPr lang="en-US"/>
        </a:p>
      </dgm:t>
    </dgm:pt>
    <dgm:pt modelId="{7D094CF6-CDFA-3643-B1CB-B20024FB5066}" type="pres">
      <dgm:prSet presAssocID="{CCC3D2DE-7FC3-474B-BBC0-6BED959327BD}" presName="node" presStyleLbl="node1" presStyleIdx="1" presStyleCnt="4">
        <dgm:presLayoutVars>
          <dgm:bulletEnabled val="1"/>
        </dgm:presLayoutVars>
      </dgm:prSet>
      <dgm:spPr/>
      <dgm:t>
        <a:bodyPr/>
        <a:lstStyle/>
        <a:p>
          <a:endParaRPr lang="en-US"/>
        </a:p>
      </dgm:t>
    </dgm:pt>
    <dgm:pt modelId="{BA225630-9A47-EE46-B7A7-609E844F7A97}" type="pres">
      <dgm:prSet presAssocID="{CCC3D2DE-7FC3-474B-BBC0-6BED959327BD}" presName="spNode" presStyleCnt="0"/>
      <dgm:spPr/>
    </dgm:pt>
    <dgm:pt modelId="{1F7149F3-D1B7-3A4F-9F01-02327E16DC00}" type="pres">
      <dgm:prSet presAssocID="{E1E3E61D-D5F2-3745-862B-B4C3E8DC05CD}" presName="sibTrans" presStyleLbl="sibTrans1D1" presStyleIdx="1" presStyleCnt="4"/>
      <dgm:spPr/>
      <dgm:t>
        <a:bodyPr/>
        <a:lstStyle/>
        <a:p>
          <a:endParaRPr lang="en-US"/>
        </a:p>
      </dgm:t>
    </dgm:pt>
    <dgm:pt modelId="{B5FA521A-08FF-40A8-951E-9E4692FFF3C0}" type="pres">
      <dgm:prSet presAssocID="{276F9092-96AA-46A4-80B6-A8BC43039EC4}" presName="node" presStyleLbl="node1" presStyleIdx="2" presStyleCnt="4">
        <dgm:presLayoutVars>
          <dgm:bulletEnabled val="1"/>
        </dgm:presLayoutVars>
      </dgm:prSet>
      <dgm:spPr/>
      <dgm:t>
        <a:bodyPr/>
        <a:lstStyle/>
        <a:p>
          <a:endParaRPr lang="en-US"/>
        </a:p>
      </dgm:t>
    </dgm:pt>
    <dgm:pt modelId="{AAC6CF2A-F800-41CB-9E01-72B65EA8B1D2}" type="pres">
      <dgm:prSet presAssocID="{276F9092-96AA-46A4-80B6-A8BC43039EC4}" presName="spNode" presStyleCnt="0"/>
      <dgm:spPr/>
    </dgm:pt>
    <dgm:pt modelId="{080A4672-E80E-423B-AAE3-382CE980799D}" type="pres">
      <dgm:prSet presAssocID="{65ED1A22-8F5B-4CF2-B1B3-34C0B6A2B290}" presName="sibTrans" presStyleLbl="sibTrans1D1" presStyleIdx="2" presStyleCnt="4"/>
      <dgm:spPr/>
      <dgm:t>
        <a:bodyPr/>
        <a:lstStyle/>
        <a:p>
          <a:endParaRPr lang="en-US"/>
        </a:p>
      </dgm:t>
    </dgm:pt>
    <dgm:pt modelId="{491ECABB-0FCC-EB4E-8092-AD9AF2DB48EC}" type="pres">
      <dgm:prSet presAssocID="{0A3C6F38-D121-CF42-93AE-48683A49450B}" presName="node" presStyleLbl="node1" presStyleIdx="3" presStyleCnt="4">
        <dgm:presLayoutVars>
          <dgm:bulletEnabled val="1"/>
        </dgm:presLayoutVars>
      </dgm:prSet>
      <dgm:spPr/>
      <dgm:t>
        <a:bodyPr/>
        <a:lstStyle/>
        <a:p>
          <a:endParaRPr lang="en-US"/>
        </a:p>
      </dgm:t>
    </dgm:pt>
    <dgm:pt modelId="{F54CC65C-53AB-A645-965A-1014481E2AE7}" type="pres">
      <dgm:prSet presAssocID="{0A3C6F38-D121-CF42-93AE-48683A49450B}" presName="spNode" presStyleCnt="0"/>
      <dgm:spPr/>
    </dgm:pt>
    <dgm:pt modelId="{6AFE0C54-A1DB-4C4F-98C1-54EC47399496}" type="pres">
      <dgm:prSet presAssocID="{817316A5-CB6D-7346-B6C7-CE464C0BF0E5}" presName="sibTrans" presStyleLbl="sibTrans1D1" presStyleIdx="3" presStyleCnt="4"/>
      <dgm:spPr/>
      <dgm:t>
        <a:bodyPr/>
        <a:lstStyle/>
        <a:p>
          <a:endParaRPr lang="en-US"/>
        </a:p>
      </dgm:t>
    </dgm:pt>
  </dgm:ptLst>
  <dgm:cxnLst>
    <dgm:cxn modelId="{BE1F8721-6B38-C847-9868-A3F908EA18BB}" type="presOf" srcId="{817316A5-CB6D-7346-B6C7-CE464C0BF0E5}" destId="{6AFE0C54-A1DB-4C4F-98C1-54EC47399496}" srcOrd="0" destOrd="0" presId="urn:microsoft.com/office/officeart/2005/8/layout/cycle6"/>
    <dgm:cxn modelId="{05FDC61D-18AA-1A4D-BBE3-088EC9E7F6D3}" type="presOf" srcId="{A8BD2398-DE34-A443-B8AD-C4C305563809}" destId="{DA3B1694-C69F-DA45-A299-819A6EE6BDD7}" srcOrd="0" destOrd="0" presId="urn:microsoft.com/office/officeart/2005/8/layout/cycle6"/>
    <dgm:cxn modelId="{6AD58E1D-F39E-8949-8D16-3F85EE630F97}" type="presOf" srcId="{26AF3F0D-C4C3-8648-90AC-68D64BE9CFFC}" destId="{DA2D854A-8F44-5B49-8418-BA4F72E00BFB}" srcOrd="0" destOrd="0" presId="urn:microsoft.com/office/officeart/2005/8/layout/cycle6"/>
    <dgm:cxn modelId="{4AAFFB67-5656-471D-BDD8-76E0712ED313}" srcId="{A8BD2398-DE34-A443-B8AD-C4C305563809}" destId="{276F9092-96AA-46A4-80B6-A8BC43039EC4}" srcOrd="2" destOrd="0" parTransId="{FD224FC6-452B-4FB4-9BF9-62B0068ACB6A}" sibTransId="{65ED1A22-8F5B-4CF2-B1B3-34C0B6A2B290}"/>
    <dgm:cxn modelId="{AE2645B8-699F-F840-B5B8-ABD3CEC0DF17}" type="presOf" srcId="{C6840211-9386-8146-B820-3A9FF363EEE9}" destId="{35876E09-EEAD-0F4E-B00A-8246C87F5ADE}" srcOrd="0" destOrd="0" presId="urn:microsoft.com/office/officeart/2005/8/layout/cycle6"/>
    <dgm:cxn modelId="{A634408D-2293-420C-BB8E-B6C6643B0C18}" type="presOf" srcId="{276F9092-96AA-46A4-80B6-A8BC43039EC4}" destId="{B5FA521A-08FF-40A8-951E-9E4692FFF3C0}" srcOrd="0" destOrd="0" presId="urn:microsoft.com/office/officeart/2005/8/layout/cycle6"/>
    <dgm:cxn modelId="{0349EB03-88AB-4A4A-97FF-C8BCB1140689}" srcId="{A8BD2398-DE34-A443-B8AD-C4C305563809}" destId="{CCC3D2DE-7FC3-474B-BBC0-6BED959327BD}" srcOrd="1" destOrd="0" parTransId="{4652803A-9F02-2E48-AE56-954692D652B2}" sibTransId="{E1E3E61D-D5F2-3745-862B-B4C3E8DC05CD}"/>
    <dgm:cxn modelId="{0E9C55EC-CD7C-694A-9766-868D942C9F8E}" type="presOf" srcId="{0A3C6F38-D121-CF42-93AE-48683A49450B}" destId="{491ECABB-0FCC-EB4E-8092-AD9AF2DB48EC}" srcOrd="0" destOrd="0" presId="urn:microsoft.com/office/officeart/2005/8/layout/cycle6"/>
    <dgm:cxn modelId="{2F6501AA-725C-1F49-B02E-685510784F29}" srcId="{A8BD2398-DE34-A443-B8AD-C4C305563809}" destId="{0A3C6F38-D121-CF42-93AE-48683A49450B}" srcOrd="3" destOrd="0" parTransId="{9EAEB2DA-160B-8B45-90A1-EF2F1753ED90}" sibTransId="{817316A5-CB6D-7346-B6C7-CE464C0BF0E5}"/>
    <dgm:cxn modelId="{455642EE-6243-45D7-9733-679E03BEDB24}" type="presOf" srcId="{65ED1A22-8F5B-4CF2-B1B3-34C0B6A2B290}" destId="{080A4672-E80E-423B-AAE3-382CE980799D}" srcOrd="0" destOrd="0" presId="urn:microsoft.com/office/officeart/2005/8/layout/cycle6"/>
    <dgm:cxn modelId="{A3AF0229-60EC-DC4D-922E-BB72CDA6F7FD}" srcId="{A8BD2398-DE34-A443-B8AD-C4C305563809}" destId="{C6840211-9386-8146-B820-3A9FF363EEE9}" srcOrd="0" destOrd="0" parTransId="{C1E825D9-44AB-8E44-9CC7-59C189F9CD9C}" sibTransId="{26AF3F0D-C4C3-8648-90AC-68D64BE9CFFC}"/>
    <dgm:cxn modelId="{DBB03D59-DF15-F84D-A19A-B8F550B99A72}" type="presOf" srcId="{CCC3D2DE-7FC3-474B-BBC0-6BED959327BD}" destId="{7D094CF6-CDFA-3643-B1CB-B20024FB5066}" srcOrd="0" destOrd="0" presId="urn:microsoft.com/office/officeart/2005/8/layout/cycle6"/>
    <dgm:cxn modelId="{726A6D11-88C4-9E45-ABB1-8CBEF3D281C1}" type="presOf" srcId="{E1E3E61D-D5F2-3745-862B-B4C3E8DC05CD}" destId="{1F7149F3-D1B7-3A4F-9F01-02327E16DC00}" srcOrd="0" destOrd="0" presId="urn:microsoft.com/office/officeart/2005/8/layout/cycle6"/>
    <dgm:cxn modelId="{2398655B-283F-834F-B2A0-12E417B36446}" type="presParOf" srcId="{DA3B1694-C69F-DA45-A299-819A6EE6BDD7}" destId="{35876E09-EEAD-0F4E-B00A-8246C87F5ADE}" srcOrd="0" destOrd="0" presId="urn:microsoft.com/office/officeart/2005/8/layout/cycle6"/>
    <dgm:cxn modelId="{4C179B17-AFCC-8E4E-9C6F-274D36E78D8D}" type="presParOf" srcId="{DA3B1694-C69F-DA45-A299-819A6EE6BDD7}" destId="{61B527E7-E3EE-1046-B021-BA4588CAAE9A}" srcOrd="1" destOrd="0" presId="urn:microsoft.com/office/officeart/2005/8/layout/cycle6"/>
    <dgm:cxn modelId="{F9F97C5F-7B22-8848-B7F0-928EF4385862}" type="presParOf" srcId="{DA3B1694-C69F-DA45-A299-819A6EE6BDD7}" destId="{DA2D854A-8F44-5B49-8418-BA4F72E00BFB}" srcOrd="2" destOrd="0" presId="urn:microsoft.com/office/officeart/2005/8/layout/cycle6"/>
    <dgm:cxn modelId="{0369C9DA-66BC-BF4D-B537-8F71437C86D0}" type="presParOf" srcId="{DA3B1694-C69F-DA45-A299-819A6EE6BDD7}" destId="{7D094CF6-CDFA-3643-B1CB-B20024FB5066}" srcOrd="3" destOrd="0" presId="urn:microsoft.com/office/officeart/2005/8/layout/cycle6"/>
    <dgm:cxn modelId="{EAE885FC-8F77-2844-A86E-3F23DD525A02}" type="presParOf" srcId="{DA3B1694-C69F-DA45-A299-819A6EE6BDD7}" destId="{BA225630-9A47-EE46-B7A7-609E844F7A97}" srcOrd="4" destOrd="0" presId="urn:microsoft.com/office/officeart/2005/8/layout/cycle6"/>
    <dgm:cxn modelId="{9FA9F62E-5D1A-C24C-B1AB-3E75AD2F2700}" type="presParOf" srcId="{DA3B1694-C69F-DA45-A299-819A6EE6BDD7}" destId="{1F7149F3-D1B7-3A4F-9F01-02327E16DC00}" srcOrd="5" destOrd="0" presId="urn:microsoft.com/office/officeart/2005/8/layout/cycle6"/>
    <dgm:cxn modelId="{85EEDE57-6EAD-40BA-A17A-7BA762D5D994}" type="presParOf" srcId="{DA3B1694-C69F-DA45-A299-819A6EE6BDD7}" destId="{B5FA521A-08FF-40A8-951E-9E4692FFF3C0}" srcOrd="6" destOrd="0" presId="urn:microsoft.com/office/officeart/2005/8/layout/cycle6"/>
    <dgm:cxn modelId="{4EC88969-B3C0-434C-BA98-4DC35EB529A3}" type="presParOf" srcId="{DA3B1694-C69F-DA45-A299-819A6EE6BDD7}" destId="{AAC6CF2A-F800-41CB-9E01-72B65EA8B1D2}" srcOrd="7" destOrd="0" presId="urn:microsoft.com/office/officeart/2005/8/layout/cycle6"/>
    <dgm:cxn modelId="{26F7D190-BD1C-431C-99CA-8BB31484C8D2}" type="presParOf" srcId="{DA3B1694-C69F-DA45-A299-819A6EE6BDD7}" destId="{080A4672-E80E-423B-AAE3-382CE980799D}" srcOrd="8" destOrd="0" presId="urn:microsoft.com/office/officeart/2005/8/layout/cycle6"/>
    <dgm:cxn modelId="{5F7B1859-434E-054E-8638-4DC59DA2B4B0}" type="presParOf" srcId="{DA3B1694-C69F-DA45-A299-819A6EE6BDD7}" destId="{491ECABB-0FCC-EB4E-8092-AD9AF2DB48EC}" srcOrd="9" destOrd="0" presId="urn:microsoft.com/office/officeart/2005/8/layout/cycle6"/>
    <dgm:cxn modelId="{4E99F4B2-350D-594D-9D02-EBAF03A74287}" type="presParOf" srcId="{DA3B1694-C69F-DA45-A299-819A6EE6BDD7}" destId="{F54CC65C-53AB-A645-965A-1014481E2AE7}" srcOrd="10" destOrd="0" presId="urn:microsoft.com/office/officeart/2005/8/layout/cycle6"/>
    <dgm:cxn modelId="{19F2EFEE-427E-D144-BC5D-010EA3178563}" type="presParOf" srcId="{DA3B1694-C69F-DA45-A299-819A6EE6BDD7}" destId="{6AFE0C54-A1DB-4C4F-98C1-54EC47399496}"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76E09-EEAD-0F4E-B00A-8246C87F5ADE}">
      <dsp:nvSpPr>
        <dsp:cNvPr id="0" name=""/>
        <dsp:cNvSpPr/>
      </dsp:nvSpPr>
      <dsp:spPr>
        <a:xfrm>
          <a:off x="3306105" y="1624"/>
          <a:ext cx="1617389" cy="10513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300" kern="1200" dirty="0"/>
            <a:t>Gather information carefully from multiple sources</a:t>
          </a:r>
        </a:p>
        <a:p>
          <a:pPr lvl="0" algn="ctr" defTabSz="622300" rtl="0">
            <a:lnSpc>
              <a:spcPct val="90000"/>
            </a:lnSpc>
            <a:spcBef>
              <a:spcPct val="0"/>
            </a:spcBef>
            <a:spcAft>
              <a:spcPct val="35000"/>
            </a:spcAft>
          </a:pPr>
          <a:endParaRPr lang="en-US" sz="1300" kern="1200" dirty="0"/>
        </a:p>
      </dsp:txBody>
      <dsp:txXfrm>
        <a:off x="3357425" y="52944"/>
        <a:ext cx="1514749" cy="948663"/>
      </dsp:txXfrm>
    </dsp:sp>
    <dsp:sp modelId="{DA2D854A-8F44-5B49-8418-BA4F72E00BFB}">
      <dsp:nvSpPr>
        <dsp:cNvPr id="0" name=""/>
        <dsp:cNvSpPr/>
      </dsp:nvSpPr>
      <dsp:spPr>
        <a:xfrm>
          <a:off x="2379094" y="527276"/>
          <a:ext cx="3471410" cy="3471410"/>
        </a:xfrm>
        <a:custGeom>
          <a:avLst/>
          <a:gdLst/>
          <a:ahLst/>
          <a:cxnLst/>
          <a:rect l="0" t="0" r="0" b="0"/>
          <a:pathLst>
            <a:path>
              <a:moveTo>
                <a:pt x="2556032" y="206085"/>
              </a:moveTo>
              <a:arcTo wR="1735705" hR="1735705" stAng="17892266" swAng="26239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094CF6-CDFA-3643-B1CB-B20024FB5066}">
      <dsp:nvSpPr>
        <dsp:cNvPr id="0" name=""/>
        <dsp:cNvSpPr/>
      </dsp:nvSpPr>
      <dsp:spPr>
        <a:xfrm>
          <a:off x="5041810" y="1737329"/>
          <a:ext cx="1617389" cy="10513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a:t>Examine your feelings and biases</a:t>
          </a:r>
        </a:p>
      </dsp:txBody>
      <dsp:txXfrm>
        <a:off x="5093130" y="1788649"/>
        <a:ext cx="1514749" cy="948663"/>
      </dsp:txXfrm>
    </dsp:sp>
    <dsp:sp modelId="{1F7149F3-D1B7-3A4F-9F01-02327E16DC00}">
      <dsp:nvSpPr>
        <dsp:cNvPr id="0" name=""/>
        <dsp:cNvSpPr/>
      </dsp:nvSpPr>
      <dsp:spPr>
        <a:xfrm>
          <a:off x="2379094" y="527276"/>
          <a:ext cx="3471410" cy="3471410"/>
        </a:xfrm>
        <a:custGeom>
          <a:avLst/>
          <a:gdLst/>
          <a:ahLst/>
          <a:cxnLst/>
          <a:rect l="0" t="0" r="0" b="0"/>
          <a:pathLst>
            <a:path>
              <a:moveTo>
                <a:pt x="3385863" y="2273895"/>
              </a:moveTo>
              <a:arcTo wR="1735705" hR="1735705" stAng="1083808" swAng="26239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FA521A-08FF-40A8-951E-9E4692FFF3C0}">
      <dsp:nvSpPr>
        <dsp:cNvPr id="0" name=""/>
        <dsp:cNvSpPr/>
      </dsp:nvSpPr>
      <dsp:spPr>
        <a:xfrm>
          <a:off x="3306105" y="3473035"/>
          <a:ext cx="1617389" cy="10513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a:t>Consult your supervisor</a:t>
          </a:r>
          <a:endParaRPr lang="en-US" sz="1300" kern="1200" dirty="0"/>
        </a:p>
      </dsp:txBody>
      <dsp:txXfrm>
        <a:off x="3357425" y="3524355"/>
        <a:ext cx="1514749" cy="948663"/>
      </dsp:txXfrm>
    </dsp:sp>
    <dsp:sp modelId="{080A4672-E80E-423B-AAE3-382CE980799D}">
      <dsp:nvSpPr>
        <dsp:cNvPr id="0" name=""/>
        <dsp:cNvSpPr/>
      </dsp:nvSpPr>
      <dsp:spPr>
        <a:xfrm>
          <a:off x="2379094" y="527276"/>
          <a:ext cx="3471410" cy="3471410"/>
        </a:xfrm>
        <a:custGeom>
          <a:avLst/>
          <a:gdLst/>
          <a:ahLst/>
          <a:cxnLst/>
          <a:rect l="0" t="0" r="0" b="0"/>
          <a:pathLst>
            <a:path>
              <a:moveTo>
                <a:pt x="915378" y="3265324"/>
              </a:moveTo>
              <a:arcTo wR="1735705" hR="1735705" stAng="7092266" swAng="26239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91ECABB-0FCC-EB4E-8092-AD9AF2DB48EC}">
      <dsp:nvSpPr>
        <dsp:cNvPr id="0" name=""/>
        <dsp:cNvSpPr/>
      </dsp:nvSpPr>
      <dsp:spPr>
        <a:xfrm>
          <a:off x="1570399" y="1737329"/>
          <a:ext cx="1617389" cy="105130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a:t>Consider alternate explanations</a:t>
          </a:r>
        </a:p>
      </dsp:txBody>
      <dsp:txXfrm>
        <a:off x="1621719" y="1788649"/>
        <a:ext cx="1514749" cy="948663"/>
      </dsp:txXfrm>
    </dsp:sp>
    <dsp:sp modelId="{6AFE0C54-A1DB-4C4F-98C1-54EC47399496}">
      <dsp:nvSpPr>
        <dsp:cNvPr id="0" name=""/>
        <dsp:cNvSpPr/>
      </dsp:nvSpPr>
      <dsp:spPr>
        <a:xfrm>
          <a:off x="2379094" y="527276"/>
          <a:ext cx="3471410" cy="3471410"/>
        </a:xfrm>
        <a:custGeom>
          <a:avLst/>
          <a:gdLst/>
          <a:ahLst/>
          <a:cxnLst/>
          <a:rect l="0" t="0" r="0" b="0"/>
          <a:pathLst>
            <a:path>
              <a:moveTo>
                <a:pt x="85546" y="1197514"/>
              </a:moveTo>
              <a:arcTo wR="1735705" hR="1735705" stAng="11883808" swAng="262392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0E7338A2-60B4-1F45-AD08-5CA37972BF90}" type="datetimeFigureOut">
              <a:rPr lang="en-US" smtClean="0"/>
              <a:t>12/28/2018</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1666BA9-8417-B847-BBDC-1B15621D6FAE}" type="slidenum">
              <a:rPr lang="en-US" smtClean="0"/>
              <a:t>‹#›</a:t>
            </a:fld>
            <a:endParaRPr lang="en-US"/>
          </a:p>
        </p:txBody>
      </p:sp>
    </p:spTree>
    <p:extLst>
      <p:ext uri="{BB962C8B-B14F-4D97-AF65-F5344CB8AC3E}">
        <p14:creationId xmlns:p14="http://schemas.microsoft.com/office/powerpoint/2010/main" val="12859955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78EC5E9-6C8E-4E74-9CC8-1D7A4BEA4796}" type="datetimeFigureOut">
              <a:rPr lang="en-US" smtClean="0"/>
              <a:t>12/28/2018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6F6457F5-D67F-42E4-8D6D-51EEC0FC940C}" type="slidenum">
              <a:rPr lang="en-US" smtClean="0"/>
              <a:t>‹#›</a:t>
            </a:fld>
            <a:endParaRPr lang="en-US"/>
          </a:p>
        </p:txBody>
      </p:sp>
    </p:spTree>
    <p:extLst>
      <p:ext uri="{BB962C8B-B14F-4D97-AF65-F5344CB8AC3E}">
        <p14:creationId xmlns:p14="http://schemas.microsoft.com/office/powerpoint/2010/main" val="3961448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a:t>
            </a:r>
            <a:r>
              <a:rPr lang="en-US" baseline="0" dirty="0"/>
              <a:t> 2 second animated, branded Core 3.0 eLearning intro (can have simple sound effect) </a:t>
            </a:r>
            <a:endParaRPr lang="en-US" dirty="0"/>
          </a:p>
        </p:txBody>
      </p:sp>
      <p:sp>
        <p:nvSpPr>
          <p:cNvPr id="4" name="Slide Number Placeholder 3"/>
          <p:cNvSpPr>
            <a:spLocks noGrp="1"/>
          </p:cNvSpPr>
          <p:nvPr>
            <p:ph type="sldNum" sz="quarter" idx="10"/>
          </p:nvPr>
        </p:nvSpPr>
        <p:spPr/>
        <p:txBody>
          <a:bodyPr/>
          <a:lstStyle/>
          <a:p>
            <a:fld id="{6F6457F5-D67F-42E4-8D6D-51EEC0FC940C}" type="slidenum">
              <a:rPr lang="en-US" smtClean="0"/>
              <a:t>1</a:t>
            </a:fld>
            <a:endParaRPr lang="en-US"/>
          </a:p>
        </p:txBody>
      </p:sp>
    </p:spTree>
    <p:extLst>
      <p:ext uri="{BB962C8B-B14F-4D97-AF65-F5344CB8AC3E}">
        <p14:creationId xmlns:p14="http://schemas.microsoft.com/office/powerpoint/2010/main" val="266062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bwMode="auto">
          <a:noFill/>
          <a:ln>
            <a:solidFill>
              <a:srgbClr val="000000"/>
            </a:solidFill>
            <a:miter lim="800000"/>
            <a:headEnd/>
            <a:tailEnd/>
          </a:ln>
        </p:spPr>
      </p:sp>
      <p:sp>
        <p:nvSpPr>
          <p:cNvPr id="4608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Use as 2 and all facilitation</a:t>
            </a:r>
            <a:r>
              <a:rPr lang="en-US" baseline="0" dirty="0"/>
              <a:t> discussion points: </a:t>
            </a:r>
            <a:endParaRPr lang="en-US" b="1" dirty="0"/>
          </a:p>
          <a:p>
            <a:r>
              <a:rPr lang="en-US" b="1" dirty="0"/>
              <a:t>Which facts or bias needs further verification?</a:t>
            </a:r>
          </a:p>
          <a:p>
            <a:r>
              <a:rPr lang="en-US" b="1" dirty="0"/>
              <a:t>What meaning do you make of each card.</a:t>
            </a:r>
          </a:p>
          <a:p>
            <a:r>
              <a:rPr lang="en-US" b="1" dirty="0"/>
              <a:t>Where would you get that information?</a:t>
            </a:r>
          </a:p>
          <a:p>
            <a:r>
              <a:rPr lang="en-US" b="1" dirty="0"/>
              <a:t>Which facts would you want to verify?</a:t>
            </a:r>
            <a:r>
              <a:rPr lang="en-US" dirty="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bwMode="auto">
          <a:noFill/>
          <a:ln>
            <a:solidFill>
              <a:srgbClr val="000000"/>
            </a:solidFill>
            <a:miter lim="800000"/>
            <a:headEnd/>
            <a:tailEnd/>
          </a:ln>
        </p:spPr>
      </p:sp>
      <p:sp>
        <p:nvSpPr>
          <p:cNvPr id="33794"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How do we know our work place facilitates critical thinking?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r>
              <a:rPr lang="en-US"/>
              <a:t>Read aloud:</a:t>
            </a:r>
          </a:p>
          <a:p>
            <a:pPr eaLnBrk="1" hangingPunct="1">
              <a:spcBef>
                <a:spcPct val="0"/>
              </a:spcBef>
            </a:pPr>
            <a:r>
              <a:rPr lang="en-US"/>
              <a:t>The habits of mind that characterize a person strongly disposed toward critical thinking include a desire to follow reason and evidence wherever they may lead, a systematic approach to problem solving, inquisitiveness, even-handedness, and confidence in reasoning</a:t>
            </a:r>
          </a:p>
          <a:p>
            <a:pPr eaLnBrk="1" hangingPunct="1"/>
            <a:endParaRPr lang="en-US"/>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bwMode="auto">
          <a:noFill/>
          <a:ln>
            <a:solidFill>
              <a:srgbClr val="000000"/>
            </a:solidFill>
            <a:miter lim="800000"/>
            <a:headEnd/>
            <a:tailEnd/>
          </a:ln>
        </p:spPr>
      </p:sp>
      <p:sp>
        <p:nvSpPr>
          <p:cNvPr id="39938" name="Rectangle 3"/>
          <p:cNvSpPr>
            <a:spLocks noGrp="1"/>
          </p:cNvSpPr>
          <p:nvPr>
            <p:ph type="body" idx="1"/>
          </p:nvPr>
        </p:nvSpPr>
        <p:spPr bwMode="auto">
          <a:noFill/>
        </p:spPr>
        <p:txBody>
          <a:bodyPr wrap="square" numCol="1" anchor="t" anchorCtr="0" compatLnSpc="1">
            <a:prstTxWarp prst="textNoShape">
              <a:avLst/>
            </a:prstTxWarp>
          </a:bodyPr>
          <a:lstStyle/>
          <a:p>
            <a:r>
              <a:rPr lang="en-US"/>
              <a:t>We are going to review three important components of critical thinking.  The first component is “Being Objective.”    One must:</a:t>
            </a:r>
          </a:p>
          <a:p>
            <a:pPr lvl="1" eaLnBrk="1" hangingPunct="1"/>
            <a:r>
              <a:rPr lang="en-US"/>
              <a:t>Assess situations from an objective and factual standpoint </a:t>
            </a:r>
          </a:p>
          <a:p>
            <a:pPr lvl="1" eaLnBrk="1" hangingPunct="1"/>
            <a:r>
              <a:rPr lang="en-US"/>
              <a:t>Analyze what you think (or assume) versus what you know about a given situation/client </a:t>
            </a:r>
          </a:p>
          <a:p>
            <a:pPr lvl="1" eaLnBrk="1" hangingPunct="1"/>
            <a:r>
              <a:rPr lang="en-US"/>
              <a:t>Trust but verify all information, regardless of source </a:t>
            </a: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bwMode="auto">
          <a:noFill/>
          <a:ln>
            <a:solidFill>
              <a:srgbClr val="000000"/>
            </a:solidFill>
            <a:miter lim="800000"/>
            <a:headEnd/>
            <a:tailEnd/>
          </a:ln>
        </p:spPr>
      </p:sp>
      <p:sp>
        <p:nvSpPr>
          <p:cNvPr id="44034"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The next component of critical thinking is “Gathering Facts”.  Considering if you’ve assessed all the information and options is very important.  One must Trust but verify</a:t>
            </a:r>
          </a:p>
          <a:p>
            <a:pPr lvl="1" eaLnBrk="1" hangingPunct="1"/>
            <a:r>
              <a:rPr lang="en-US" dirty="0"/>
              <a:t>Be curious </a:t>
            </a:r>
          </a:p>
          <a:p>
            <a:pPr lvl="1" eaLnBrk="1" hangingPunct="1"/>
            <a:r>
              <a:rPr lang="en-US" dirty="0"/>
              <a:t>Don’t assume, let facts reveal themselves</a:t>
            </a:r>
          </a:p>
          <a:p>
            <a:pPr lvl="1" eaLnBrk="1" hangingPunct="1"/>
            <a:r>
              <a:rPr lang="en-US" dirty="0"/>
              <a:t>Talk to reporting parties, collaterals, relatives and friends, all victims, and review case file</a:t>
            </a:r>
          </a:p>
          <a:p>
            <a:pPr lvl="1" eaLnBrk="1" hangingPunct="1"/>
            <a:r>
              <a:rPr lang="en-US" dirty="0"/>
              <a:t>Consider relevant past child welfare history and criminal record</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Have you assessed all available option before making your decision? Have you</a:t>
            </a:r>
            <a:r>
              <a:rPr lang="en-US" baseline="0" dirty="0"/>
              <a:t> consulted with  all reporting parties, collateral contacts, relatives, tribes, friends, victims and the case file? It is important to ask family, relatives about parent(s) cultural values/principles – to decrease the chance of historical trauma being re-enforced. </a:t>
            </a:r>
            <a:endParaRPr lang="en-US" dirty="0"/>
          </a:p>
          <a:p>
            <a:pPr lvl="1"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bwMode="auto">
          <a:noFill/>
          <a:ln>
            <a:solidFill>
              <a:srgbClr val="000000"/>
            </a:solidFill>
            <a:miter lim="800000"/>
            <a:headEnd/>
            <a:tailEnd/>
          </a:ln>
        </p:spPr>
      </p:sp>
      <p:sp>
        <p:nvSpPr>
          <p:cNvPr id="48130" name="Rectangle 3"/>
          <p:cNvSpPr>
            <a:spLocks noGrp="1"/>
          </p:cNvSpPr>
          <p:nvPr>
            <p:ph type="body" idx="1"/>
          </p:nvPr>
        </p:nvSpPr>
        <p:spPr bwMode="auto">
          <a:noFill/>
        </p:spPr>
        <p:txBody>
          <a:bodyPr wrap="square" numCol="1" anchor="t" anchorCtr="0" compatLnSpc="1">
            <a:prstTxWarp prst="textNoShape">
              <a:avLst/>
            </a:prstTxWarp>
          </a:bodyPr>
          <a:lstStyle/>
          <a:p>
            <a:r>
              <a:rPr lang="en-US"/>
              <a:t>The supports in place for you to ensure you gather facts include:</a:t>
            </a:r>
          </a:p>
          <a:p>
            <a:pPr lvl="1" eaLnBrk="1" hangingPunct="1"/>
            <a:r>
              <a:rPr lang="en-US"/>
              <a:t>Create systematic approach to gathering facts.  This creates a patterned “due diligence” approach which ensures you don’t miss anything </a:t>
            </a:r>
          </a:p>
          <a:p>
            <a:pPr lvl="1" eaLnBrk="1" hangingPunct="1"/>
            <a:r>
              <a:rPr lang="en-US"/>
              <a:t>Seek out your peers and/or supervisor for their thoughts on a situation</a:t>
            </a:r>
          </a:p>
          <a:p>
            <a:pPr lvl="1" eaLnBrk="1" hangingPunct="1"/>
            <a:r>
              <a:rPr lang="en-US"/>
              <a:t>What are the types of questions that your supervisor typically asks?  Be prepared.</a:t>
            </a: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bwMode="auto">
          <a:noFill/>
          <a:ln>
            <a:solidFill>
              <a:srgbClr val="000000"/>
            </a:solidFill>
            <a:miter lim="800000"/>
            <a:headEnd/>
            <a:tailEnd/>
          </a:ln>
        </p:spPr>
      </p:sp>
      <p:sp>
        <p:nvSpPr>
          <p:cNvPr id="5017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The final component of critical thinking is “Reflecting on bias.” What is bias?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Think about white privilege and institutional/ systemic bias: Is my own system of thinking being used </a:t>
            </a:r>
            <a:r>
              <a:rPr lang="en-US" dirty="0" err="1"/>
              <a:t>ot</a:t>
            </a:r>
            <a:r>
              <a:rPr lang="en-US" dirty="0"/>
              <a:t> validate another’ cultural belief system? </a:t>
            </a:r>
          </a:p>
          <a:p>
            <a:pPr lvl="1" eaLnBrk="1" hangingPunct="1"/>
            <a:endParaRPr lang="en-US" dirty="0"/>
          </a:p>
          <a:p>
            <a:pPr lvl="1" eaLnBrk="1" hangingPunct="1"/>
            <a:r>
              <a:rPr lang="en-US" dirty="0"/>
              <a:t>“the apple doesn’t fall far from the tree”, counter-transference, middle class bias, “pull yourself up by your bootstraps”, etc.</a:t>
            </a:r>
          </a:p>
          <a:p>
            <a:pPr lvl="1" eaLnBrk="1" hangingPunct="1"/>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r>
              <a:rPr lang="en-US"/>
              <a:t>We all have blind spots and bias.  Some ways to challenge yourself and minimize the blind spots in your practice include:</a:t>
            </a:r>
          </a:p>
          <a:p>
            <a:pPr lvl="1" eaLnBrk="1" hangingPunct="1"/>
            <a:r>
              <a:rPr lang="en-US" sz="1400"/>
              <a:t>Assess what thoughts, beliefs, or experiences </a:t>
            </a:r>
            <a:r>
              <a:rPr lang="en-US" sz="1400" u="sng"/>
              <a:t>underlie</a:t>
            </a:r>
            <a:r>
              <a:rPr lang="en-US" sz="1400"/>
              <a:t> a client’s actions </a:t>
            </a:r>
          </a:p>
          <a:p>
            <a:pPr lvl="1" eaLnBrk="1" hangingPunct="1"/>
            <a:r>
              <a:rPr lang="en-US" sz="1400"/>
              <a:t>What are your potential assumptions, biases, and prejudices of the person and/or situation? </a:t>
            </a:r>
          </a:p>
          <a:p>
            <a:pPr lvl="1" eaLnBrk="1" hangingPunct="1"/>
            <a:r>
              <a:rPr lang="en-US" sz="1400"/>
              <a:t>Are you selectively remembering information that supports your beliefs? </a:t>
            </a:r>
            <a:endParaRPr lang="en-US" sz="1800"/>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TextEdit="1"/>
          </p:cNvSpPr>
          <p:nvPr>
            <p:ph type="sldImg"/>
          </p:nvPr>
        </p:nvSpPr>
        <p:spPr bwMode="auto">
          <a:noFill/>
          <a:ln>
            <a:solidFill>
              <a:srgbClr val="000000"/>
            </a:solidFill>
            <a:miter lim="800000"/>
            <a:headEnd/>
            <a:tailEnd/>
          </a:ln>
        </p:spPr>
      </p:sp>
      <p:sp>
        <p:nvSpPr>
          <p:cNvPr id="64514" name="Rectangle 3"/>
          <p:cNvSpPr>
            <a:spLocks noGrp="1"/>
          </p:cNvSpPr>
          <p:nvPr>
            <p:ph type="body" idx="1"/>
          </p:nvPr>
        </p:nvSpPr>
        <p:spPr bwMode="auto">
          <a:noFill/>
        </p:spPr>
        <p:txBody>
          <a:bodyPr wrap="square" numCol="1" anchor="t" anchorCtr="0" compatLnSpc="1">
            <a:prstTxWarp prst="textNoShape">
              <a:avLst/>
            </a:prstTxWarp>
          </a:bodyPr>
          <a:lstStyle/>
          <a:p>
            <a:pPr>
              <a:lnSpc>
                <a:spcPct val="80000"/>
              </a:lnSpc>
            </a:pPr>
            <a:r>
              <a:rPr lang="en-US" sz="1000" dirty="0"/>
              <a:t>Scenario – Fast Forward – Maria’s family</a:t>
            </a:r>
          </a:p>
          <a:p>
            <a:pPr>
              <a:lnSpc>
                <a:spcPct val="80000"/>
              </a:lnSpc>
            </a:pPr>
            <a:r>
              <a:rPr lang="en-US" sz="1000" dirty="0"/>
              <a:t>Maria, age 25, has two daughters.  Cherry is 4 years old and Veronica is 6 months old.  Maria and her daughters live in the local Motel 6.  A referral was received by the Child Abuse hotline from an anonymous caller alleging that Maria is prostituting and neglecting her daughters.  Cherry wears the same outfit every day and Veronica is always crying.  Upon gathering information about Maria’s situation, the Child Welfare worker learns the following:  </a:t>
            </a:r>
          </a:p>
          <a:p>
            <a:pPr>
              <a:lnSpc>
                <a:spcPct val="80000"/>
              </a:lnSpc>
            </a:pPr>
            <a:r>
              <a:rPr lang="en-US" sz="1000" dirty="0"/>
              <a:t>Maria has been homeless for three months and living in motel rooms.  She lost her job as a waitress when she was hurt on the job and did not have medical insurance for treatment.  Maria rests throughout the day due to her back pain.  </a:t>
            </a:r>
          </a:p>
          <a:p>
            <a:pPr>
              <a:lnSpc>
                <a:spcPct val="80000"/>
              </a:lnSpc>
            </a:pPr>
            <a:r>
              <a:rPr lang="en-US" sz="1000" dirty="0"/>
              <a:t>Maria does not take any medications and denies drug or alcohol use, but 4 year old Cherry tells the CWW that it’s hard to wake her mother up sometimes.  </a:t>
            </a:r>
          </a:p>
          <a:p>
            <a:pPr>
              <a:lnSpc>
                <a:spcPct val="80000"/>
              </a:lnSpc>
            </a:pPr>
            <a:r>
              <a:rPr lang="en-US" sz="1000" dirty="0"/>
              <a:t>Cherry was also proud to share she gives her baby sister her bottle of milk when her mother sleeps.  Cherry does not know how to count to 10 and says her mother sets out the bottles for her to feed Veronica.  </a:t>
            </a:r>
          </a:p>
          <a:p>
            <a:pPr>
              <a:lnSpc>
                <a:spcPct val="80000"/>
              </a:lnSpc>
            </a:pPr>
            <a:r>
              <a:rPr lang="en-US" sz="1000" dirty="0"/>
              <a:t>Cherry says she takes a bath every other night with her sister while her mother watches television.  She does not have that many clothes and likes one particular Cinderella dress so wears that almost every day.  </a:t>
            </a:r>
          </a:p>
          <a:p>
            <a:pPr>
              <a:lnSpc>
                <a:spcPct val="80000"/>
              </a:lnSpc>
            </a:pPr>
            <a:r>
              <a:rPr lang="en-US" sz="1000" dirty="0"/>
              <a:t>Maria says she has 5 brothers who visit regularly and bring food when they can.  They also help her pay for the motel bill, but sometimes she cannot pay and will leave without paying.  She is hoping to get into a shelter soon.</a:t>
            </a:r>
          </a:p>
          <a:p>
            <a:pPr>
              <a:lnSpc>
                <a:spcPct val="80000"/>
              </a:lnSpc>
            </a:pPr>
            <a:r>
              <a:rPr lang="en-US" sz="1000" dirty="0"/>
              <a:t>Maria does not know who the father’s of her children are but denies prostituting.  </a:t>
            </a:r>
          </a:p>
          <a:p>
            <a:pPr>
              <a:lnSpc>
                <a:spcPct val="80000"/>
              </a:lnSpc>
            </a:pPr>
            <a:r>
              <a:rPr lang="en-US" sz="1000" dirty="0"/>
              <a:t>She has not applied for welfare or food stamps and says that she thought she had to be a US citizen to get help.  She does not know what WIC is nor does she take the kids to the doctor unless sick.</a:t>
            </a:r>
          </a:p>
          <a:p>
            <a:pPr>
              <a:lnSpc>
                <a:spcPct val="80000"/>
              </a:lnSpc>
            </a:pPr>
            <a:r>
              <a:rPr lang="en-US" sz="1000" dirty="0"/>
              <a:t>When talking with the CWW, Maria was friendly and cooperative but seemed very sleepy and her eyes were blood shot.</a:t>
            </a:r>
          </a:p>
          <a:p>
            <a:pPr>
              <a:lnSpc>
                <a:spcPct val="80000"/>
              </a:lnSpc>
            </a:pPr>
            <a:r>
              <a:rPr lang="en-US" sz="1000" dirty="0"/>
              <a:t>The CWW also notices an iron out on the table and a broken lamp and light bulb in the corner.  Cherry told the CWW she burned her arm on the iron when her mother was sleeping.</a:t>
            </a:r>
          </a:p>
          <a:p>
            <a:pPr>
              <a:lnSpc>
                <a:spcPct val="80000"/>
              </a:lnSpc>
            </a:pPr>
            <a:r>
              <a:rPr lang="en-US" sz="1000" dirty="0"/>
              <a:t>There are no previous Child Welfare referrals but have been three police contacts at the motel for disorderly conduct by different males (unclear who the men are.)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TextEdit="1"/>
          </p:cNvSpPr>
          <p:nvPr>
            <p:ph type="sldImg"/>
          </p:nvPr>
        </p:nvSpPr>
        <p:spPr bwMode="auto">
          <a:noFill/>
          <a:ln>
            <a:solidFill>
              <a:srgbClr val="000000"/>
            </a:solidFill>
            <a:miter lim="800000"/>
            <a:headEnd/>
            <a:tailEnd/>
          </a:ln>
        </p:spPr>
      </p:sp>
      <p:sp>
        <p:nvSpPr>
          <p:cNvPr id="66562"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Be collaborative</a:t>
            </a:r>
          </a:p>
          <a:p>
            <a:r>
              <a:rPr lang="en-US" sz="1200" dirty="0"/>
              <a:t>Ask lots of questions – let us know what you think</a:t>
            </a:r>
          </a:p>
          <a:p>
            <a:r>
              <a:rPr lang="en-US" sz="1200" dirty="0"/>
              <a:t>Be</a:t>
            </a:r>
            <a:r>
              <a:rPr lang="en-US" sz="1200" baseline="0" dirty="0"/>
              <a:t> open to trying new things</a:t>
            </a:r>
            <a:endParaRPr lang="en-US" sz="1200" dirty="0"/>
          </a:p>
          <a:p>
            <a:r>
              <a:rPr lang="en-US" sz="1200" dirty="0"/>
              <a:t>Be willing to make mistakes</a:t>
            </a:r>
          </a:p>
          <a:p>
            <a:r>
              <a:rPr lang="en-US" sz="1200" dirty="0"/>
              <a:t>Maintain confidentiality</a:t>
            </a:r>
          </a:p>
          <a:p>
            <a:r>
              <a:rPr lang="en-US" sz="1200" dirty="0"/>
              <a:t>Be responsible for your own learning</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a:t>
            </a:fld>
            <a:endParaRPr lang="en-US" dirty="0"/>
          </a:p>
        </p:txBody>
      </p:sp>
    </p:spTree>
    <p:extLst>
      <p:ext uri="{BB962C8B-B14F-4D97-AF65-F5344CB8AC3E}">
        <p14:creationId xmlns:p14="http://schemas.microsoft.com/office/powerpoint/2010/main" val="2750591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xfrm>
            <a:off x="1185863" y="700088"/>
            <a:ext cx="4652962" cy="3489325"/>
          </a:xfrm>
          <a:noFill/>
          <a:ln>
            <a:solidFill>
              <a:srgbClr val="000000"/>
            </a:solidFill>
            <a:miter lim="800000"/>
            <a:headEnd/>
            <a:tailEnd/>
          </a:ln>
        </p:spPr>
      </p:sp>
      <p:sp>
        <p:nvSpPr>
          <p:cNvPr id="56322" name="Rectangle 3"/>
          <p:cNvSpPr>
            <a:spLocks noGrp="1"/>
          </p:cNvSpPr>
          <p:nvPr>
            <p:ph type="body" idx="1"/>
          </p:nvPr>
        </p:nvSpPr>
        <p:spPr bwMode="auto">
          <a:xfrm>
            <a:off x="701832" y="4422739"/>
            <a:ext cx="5619438" cy="4186944"/>
          </a:xfrm>
          <a:noFill/>
        </p:spPr>
        <p:txBody>
          <a:bodyPr wrap="square" numCol="1" anchor="t" anchorCtr="0" compatLnSpc="1">
            <a:prstTxWarp prst="textNoShape">
              <a:avLst/>
            </a:prstTxWarp>
          </a:bodyPr>
          <a:lstStyle/>
          <a:p>
            <a:pPr eaLnBrk="1" hangingPunct="1"/>
            <a:r>
              <a:rPr lang="en-US"/>
              <a:t>One area where bias shows up in Child Welfare is in the area of Minimum Sufficient Level of Care standard.  There is a tendency to view the world from our stand point.  Remember that </a:t>
            </a:r>
          </a:p>
          <a:p>
            <a:pPr eaLnBrk="1" hangingPunct="1"/>
            <a:r>
              <a:rPr lang="en-US"/>
              <a:t>MSLC not an ideal societal goal (i.e. middle class lifestyle)</a:t>
            </a:r>
          </a:p>
          <a:p>
            <a:pPr eaLnBrk="1" hangingPunct="1"/>
            <a:r>
              <a:rPr lang="en-US"/>
              <a:t>MSLC is family specific, not more or less</a:t>
            </a:r>
          </a:p>
          <a:p>
            <a:pPr eaLnBrk="1" hangingPunct="1"/>
            <a:r>
              <a:rPr lang="en-US"/>
              <a:t>Once determined, the MSLC must remain consistent for the duration of the case</a:t>
            </a:r>
          </a:p>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xfrm>
            <a:off x="1185863" y="700088"/>
            <a:ext cx="4652962" cy="3489325"/>
          </a:xfrm>
          <a:noFill/>
          <a:ln>
            <a:solidFill>
              <a:srgbClr val="000000"/>
            </a:solidFill>
            <a:miter lim="800000"/>
            <a:headEnd/>
            <a:tailEnd/>
          </a:ln>
        </p:spPr>
      </p:sp>
      <p:sp>
        <p:nvSpPr>
          <p:cNvPr id="58370" name="Rectangle 3"/>
          <p:cNvSpPr>
            <a:spLocks noGrp="1"/>
          </p:cNvSpPr>
          <p:nvPr>
            <p:ph type="body" idx="1"/>
          </p:nvPr>
        </p:nvSpPr>
        <p:spPr bwMode="auto">
          <a:xfrm>
            <a:off x="701832" y="4422739"/>
            <a:ext cx="5619438" cy="4186944"/>
          </a:xfrm>
          <a:noFill/>
        </p:spPr>
        <p:txBody>
          <a:bodyPr wrap="square" numCol="1" anchor="t" anchorCtr="0" compatLnSpc="1">
            <a:prstTxWarp prst="textNoShape">
              <a:avLst/>
            </a:prstTxWarp>
          </a:bodyPr>
          <a:lstStyle/>
          <a:p>
            <a:pPr eaLnBrk="1" hangingPunct="1"/>
            <a:r>
              <a:rPr lang="en-US" sz="1000"/>
              <a:t>Standard for removal should not differ from the standards applied to return a child to the parent’s custody, but this sometimes happens</a:t>
            </a:r>
          </a:p>
          <a:p>
            <a:pPr eaLnBrk="1" hangingPunct="1"/>
            <a:r>
              <a:rPr lang="en-US" sz="1000"/>
              <a:t>The values and attitudes of the social worker about what constitutes MSLC can bias the way they think about a family </a:t>
            </a:r>
          </a:p>
          <a:p>
            <a:pPr eaLnBrk="1" hangingPunct="1"/>
            <a:r>
              <a:rPr lang="en-US" sz="1000"/>
              <a:t>Different cultures have different interpretations of what constitutes the MSLC</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r>
              <a:rPr lang="en-US"/>
              <a:t>Additionally if we incorporate the parent’s ability or willingness to use their internal and external resources, we further see that a child is safe.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TextEdit="1"/>
          </p:cNvSpPr>
          <p:nvPr>
            <p:ph type="sldImg"/>
          </p:nvPr>
        </p:nvSpPr>
        <p:spPr bwMode="auto">
          <a:noFill/>
          <a:ln>
            <a:solidFill>
              <a:srgbClr val="000000"/>
            </a:solidFill>
            <a:miter lim="800000"/>
            <a:headEnd/>
            <a:tailEnd/>
          </a:ln>
        </p:spPr>
      </p:sp>
      <p:sp>
        <p:nvSpPr>
          <p:cNvPr id="68610" name="Rectangle 3"/>
          <p:cNvSpPr>
            <a:spLocks noGrp="1"/>
          </p:cNvSpPr>
          <p:nvPr>
            <p:ph type="body" idx="1"/>
          </p:nvPr>
        </p:nvSpPr>
        <p:spPr bwMode="auto">
          <a:noFill/>
        </p:spPr>
        <p:txBody>
          <a:bodyPr wrap="square" numCol="1" anchor="t" anchorCtr="0" compatLnSpc="1">
            <a:prstTxWarp prst="textNoShape">
              <a:avLst/>
            </a:prstTxWarp>
          </a:bodyPr>
          <a:lstStyle/>
          <a:p>
            <a:r>
              <a:rPr lang="en-US"/>
              <a:t>Quickly let’s review the common errors in child welfare.  </a:t>
            </a:r>
          </a:p>
          <a:p>
            <a:pPr eaLnBrk="1" hangingPunct="1"/>
            <a:r>
              <a:rPr lang="en-US"/>
              <a:t>Making a decision with insufficient information about the family. </a:t>
            </a:r>
          </a:p>
          <a:p>
            <a:pPr eaLnBrk="1" hangingPunct="1"/>
            <a:r>
              <a:rPr lang="en-US"/>
              <a:t>Being biased toward remembering either the very first information or, paradoxically, the most recent. </a:t>
            </a:r>
          </a:p>
          <a:p>
            <a:pPr eaLnBrk="1" hangingPunct="1"/>
            <a:r>
              <a:rPr lang="en-US"/>
              <a:t>Selectively remembering information that supports one’s own beliefs.</a:t>
            </a:r>
          </a:p>
          <a:p>
            <a:pPr eaLnBrk="1" hangingPunct="1"/>
            <a:r>
              <a:rPr lang="en-US"/>
              <a:t>Remembering information that is emotionally charged, vividly detailed, concrete, and recent more easily than information that is old, abstract, dull, or statistical.</a:t>
            </a:r>
          </a:p>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TextEdit="1"/>
          </p:cNvSpPr>
          <p:nvPr>
            <p:ph type="sldImg"/>
          </p:nvPr>
        </p:nvSpPr>
        <p:spPr bwMode="auto">
          <a:noFill/>
          <a:ln>
            <a:solidFill>
              <a:srgbClr val="000000"/>
            </a:solidFill>
            <a:miter lim="800000"/>
            <a:headEnd/>
            <a:tailEnd/>
          </a:ln>
        </p:spPr>
      </p:sp>
      <p:sp>
        <p:nvSpPr>
          <p:cNvPr id="75778" name="Rectangle 3"/>
          <p:cNvSpPr>
            <a:spLocks noGrp="1"/>
          </p:cNvSpPr>
          <p:nvPr>
            <p:ph type="body" idx="1"/>
          </p:nvPr>
        </p:nvSpPr>
        <p:spPr bwMode="auto">
          <a:noFill/>
        </p:spPr>
        <p:txBody>
          <a:bodyPr wrap="square" numCol="1" anchor="t" anchorCtr="0" compatLnSpc="1">
            <a:prstTxWarp prst="textNoShape">
              <a:avLst/>
            </a:prstTxWarp>
          </a:bodyPr>
          <a:lstStyle/>
          <a:p>
            <a:r>
              <a:rPr lang="en-US"/>
              <a:t>We can…</a:t>
            </a:r>
          </a:p>
          <a:p>
            <a:pPr lvl="1" eaLnBrk="1" hangingPunct="1"/>
            <a:r>
              <a:rPr lang="en-US"/>
              <a:t>Gather information from reporting party, extended family members, case records, and other collateral sources </a:t>
            </a:r>
          </a:p>
          <a:p>
            <a:pPr lvl="1" eaLnBrk="1" hangingPunct="1"/>
            <a:r>
              <a:rPr lang="en-US"/>
              <a:t>Utilize Team Meetings</a:t>
            </a:r>
          </a:p>
          <a:p>
            <a:pPr lvl="1" eaLnBrk="1" hangingPunct="1"/>
            <a:r>
              <a:rPr lang="en-US"/>
              <a:t>Utilize decision making tools (SDM or CAT) and/or Assessment tools </a:t>
            </a:r>
          </a:p>
          <a:p>
            <a:pPr lvl="1" eaLnBrk="1" hangingPunct="1"/>
            <a:r>
              <a:rPr lang="en-US"/>
              <a:t>Utilize Supervision </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457F5-D67F-42E4-8D6D-51EEC0FC940C}" type="slidenum">
              <a:rPr lang="en-US" smtClean="0"/>
              <a:t>4</a:t>
            </a:fld>
            <a:endParaRPr lang="en-US"/>
          </a:p>
        </p:txBody>
      </p:sp>
    </p:spTree>
    <p:extLst>
      <p:ext uri="{BB962C8B-B14F-4D97-AF65-F5344CB8AC3E}">
        <p14:creationId xmlns:p14="http://schemas.microsoft.com/office/powerpoint/2010/main" val="1538326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Objectively consider how you are using critical thinking skills now and how you might strengthen the use of them in the future.</a:t>
            </a:r>
          </a:p>
          <a:p>
            <a:pPr eaLnBrk="1" hangingPunct="1"/>
            <a:endParaRPr lang="en-US"/>
          </a:p>
          <a:p>
            <a:pPr eaLnBrk="1" hangingPunct="1"/>
            <a:r>
              <a:rPr lang="en-US"/>
              <a:t>Through the use of experiential activities, you will explore how to think critically and overcome personal bias</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TextEdi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pPr marL="229506" indent="-229506"/>
            <a:r>
              <a:rPr lang="en-US"/>
              <a:t>As a group at your table, quickly discuss:  What are your initial reactions and what you think might be happening?  (1 min)</a:t>
            </a:r>
          </a:p>
          <a:p>
            <a:pPr marL="229506" indent="-229506"/>
            <a:r>
              <a:rPr lang="en-US"/>
              <a:t>On chart paper, list your concerns.  </a:t>
            </a:r>
          </a:p>
          <a:p>
            <a:pPr marL="229506" indent="-229506"/>
            <a:r>
              <a:rPr lang="en-US"/>
              <a:t>On a scale of 1-10, how worried are you?  Attempt to come to consensus.</a:t>
            </a:r>
          </a:p>
          <a:p>
            <a:pPr marL="229506" indent="-229506"/>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TextEdi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a:t>Facilitate large group discussion regarding initial reactions.  Are these reactions and concerns evidence of critical thinking?  Ask each table to report out their concerns and what their scale score was.  </a:t>
            </a:r>
          </a:p>
          <a:p>
            <a:r>
              <a:rPr lang="en-US"/>
              <a:t>Facilitations questions:  </a:t>
            </a:r>
          </a:p>
          <a:p>
            <a:r>
              <a:rPr lang="en-US"/>
              <a:t>Were their difficulties coming to consensus?</a:t>
            </a:r>
          </a:p>
          <a:p>
            <a:r>
              <a:rPr lang="en-US"/>
              <a:t>What made some scores lower and others higher?</a:t>
            </a:r>
          </a:p>
          <a:p>
            <a:r>
              <a:rPr lang="en-US"/>
              <a:t>What do you need to do to begin the critical thinking process?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TextEdit="1"/>
          </p:cNvSpPr>
          <p:nvPr>
            <p:ph type="sldImg"/>
          </p:nvPr>
        </p:nvSpPr>
        <p:spPr bwMode="auto">
          <a:noFill/>
          <a:ln>
            <a:solidFill>
              <a:srgbClr val="000000"/>
            </a:solidFill>
            <a:miter lim="800000"/>
            <a:headEnd/>
            <a:tailEnd/>
          </a:ln>
        </p:spPr>
      </p:sp>
      <p:sp>
        <p:nvSpPr>
          <p:cNvPr id="26626" name="Rectangle 3"/>
          <p:cNvSpPr>
            <a:spLocks noGrp="1"/>
          </p:cNvSpPr>
          <p:nvPr>
            <p:ph type="body" idx="1"/>
          </p:nvPr>
        </p:nvSpPr>
        <p:spPr bwMode="auto">
          <a:noFill/>
        </p:spPr>
        <p:txBody>
          <a:bodyPr wrap="square" numCol="1" anchor="t" anchorCtr="0" compatLnSpc="1">
            <a:prstTxWarp prst="textNoShape">
              <a:avLst/>
            </a:prstTxWarp>
          </a:bodyPr>
          <a:lstStyle/>
          <a:p>
            <a:r>
              <a:rPr lang="en-US"/>
              <a:t>Critical thinking is the mental discipline used to continually gather, analyze, and re-examine information in order to assure that assessments are as current and accurate as possible and that the actions taken are consistent with these assessments. </a:t>
            </a:r>
            <a:r>
              <a:rPr lang="en-US" i="1"/>
              <a:t>Resource: http://dictionary.reference.com/browse/critical+thinking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bwMode="auto">
          <a:noFill/>
          <a:ln>
            <a:solidFill>
              <a:srgbClr val="000000"/>
            </a:solidFill>
            <a:miter lim="800000"/>
            <a:headEnd/>
            <a:tailEnd/>
          </a:ln>
        </p:spPr>
      </p:sp>
      <p:sp>
        <p:nvSpPr>
          <p:cNvPr id="3174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Here are some examples what you could have written.  What are others?  Process as a group.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video describes the Implicit bias test and provides additional info about how implicit bias has been found to impact behavior even among people who don't think they have any bias at all. </a:t>
            </a:r>
          </a:p>
          <a:p>
            <a:endParaRPr lang="en-US" dirty="0"/>
          </a:p>
          <a:p>
            <a:r>
              <a:rPr lang="en-US" dirty="0"/>
              <a:t>You will have</a:t>
            </a:r>
            <a:r>
              <a:rPr lang="en-US" baseline="0" dirty="0"/>
              <a:t> to load this ahead of time: </a:t>
            </a:r>
            <a:r>
              <a:rPr lang="en-US" dirty="0"/>
              <a:t>https://drive.google.com/file/d/0B9x6B3_h54a7Y2d5TXlBYW90Rlk/view?usp=sharing</a:t>
            </a:r>
          </a:p>
          <a:p>
            <a:endParaRPr lang="en-US" dirty="0"/>
          </a:p>
          <a:p>
            <a:r>
              <a:rPr lang="en-US" dirty="0"/>
              <a:t>Smith, L, </a:t>
            </a:r>
            <a:r>
              <a:rPr lang="en-US" dirty="0" err="1"/>
              <a:t>Herbes</a:t>
            </a:r>
            <a:r>
              <a:rPr lang="en-US" dirty="0"/>
              <a:t>-Sommers, C., &amp; Thompson, K. (Directors). (2015) </a:t>
            </a:r>
            <a:r>
              <a:rPr lang="en-US" dirty="0" err="1"/>
              <a:t>Amereican</a:t>
            </a:r>
            <a:r>
              <a:rPr lang="en-US" dirty="0"/>
              <a:t> Denial [Motion Picture]. USA: PBS, Independent Television. </a:t>
            </a:r>
          </a:p>
          <a:p>
            <a:endParaRPr lang="en-US" dirty="0"/>
          </a:p>
        </p:txBody>
      </p:sp>
      <p:sp>
        <p:nvSpPr>
          <p:cNvPr id="4" name="Slide Number Placeholder 3"/>
          <p:cNvSpPr>
            <a:spLocks noGrp="1"/>
          </p:cNvSpPr>
          <p:nvPr>
            <p:ph type="sldNum" sz="quarter" idx="10"/>
          </p:nvPr>
        </p:nvSpPr>
        <p:spPr/>
        <p:txBody>
          <a:bodyPr/>
          <a:lstStyle/>
          <a:p>
            <a:fld id="{6F6457F5-D67F-42E4-8D6D-51EEC0FC940C}" type="slidenum">
              <a:rPr lang="en-US" smtClean="0"/>
              <a:t>13</a:t>
            </a:fld>
            <a:endParaRPr lang="en-US"/>
          </a:p>
        </p:txBody>
      </p:sp>
    </p:spTree>
    <p:extLst>
      <p:ext uri="{BB962C8B-B14F-4D97-AF65-F5344CB8AC3E}">
        <p14:creationId xmlns:p14="http://schemas.microsoft.com/office/powerpoint/2010/main" val="2620695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9C781B-C90B-43B4-A396-085D4805B77C}" type="datetime1">
              <a:rPr lang="en-US" smtClean="0"/>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C3089-A18C-4189-8FE9-244C1809BE7B}" type="slidenum">
              <a:rPr lang="en-US" smtClean="0"/>
              <a:t>‹#›</a:t>
            </a:fld>
            <a:endParaRPr lang="en-US"/>
          </a:p>
        </p:txBody>
      </p:sp>
    </p:spTree>
    <p:extLst>
      <p:ext uri="{BB962C8B-B14F-4D97-AF65-F5344CB8AC3E}">
        <p14:creationId xmlns:p14="http://schemas.microsoft.com/office/powerpoint/2010/main" val="604229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E5FF55-B659-4FA8-97F5-94493536B1B5}" type="datetime1">
              <a:rPr lang="en-US" smtClean="0"/>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C3089-A18C-4189-8FE9-244C1809BE7B}" type="slidenum">
              <a:rPr lang="en-US" smtClean="0"/>
              <a:t>‹#›</a:t>
            </a:fld>
            <a:endParaRPr lang="en-US"/>
          </a:p>
        </p:txBody>
      </p:sp>
    </p:spTree>
    <p:extLst>
      <p:ext uri="{BB962C8B-B14F-4D97-AF65-F5344CB8AC3E}">
        <p14:creationId xmlns:p14="http://schemas.microsoft.com/office/powerpoint/2010/main" val="307304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A7F578-1F45-43A2-AE8D-FD2EAD735640}" type="datetime1">
              <a:rPr lang="en-US" smtClean="0"/>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C3089-A18C-4189-8FE9-244C1809BE7B}" type="slidenum">
              <a:rPr lang="en-US" smtClean="0"/>
              <a:t>‹#›</a:t>
            </a:fld>
            <a:endParaRPr lang="en-US"/>
          </a:p>
        </p:txBody>
      </p:sp>
    </p:spTree>
    <p:extLst>
      <p:ext uri="{BB962C8B-B14F-4D97-AF65-F5344CB8AC3E}">
        <p14:creationId xmlns:p14="http://schemas.microsoft.com/office/powerpoint/2010/main" val="4049993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C3B93CA-5CFA-4BA4-9D6C-29676FFFD359}" type="datetime1">
              <a:rPr lang="en-US" smtClean="0"/>
              <a:t>12/28/2018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D65E51A-2D77-4145-990D-05C3D7CB75F4}" type="slidenum">
              <a:rPr lang="en-US"/>
              <a:pPr>
                <a:defRPr/>
              </a:pPr>
              <a:t>‹#›</a:t>
            </a:fld>
            <a:endParaRPr lang="en-US"/>
          </a:p>
        </p:txBody>
      </p:sp>
    </p:spTree>
    <p:extLst>
      <p:ext uri="{BB962C8B-B14F-4D97-AF65-F5344CB8AC3E}">
        <p14:creationId xmlns:p14="http://schemas.microsoft.com/office/powerpoint/2010/main" val="5839756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95F8753-CAE6-494F-938F-6DAF4589626A}" type="datetime1">
              <a:rPr lang="en-US" smtClean="0"/>
              <a:t>12/28/2018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BD1DAD22-2EEE-41BB-8628-9B1DBD7EC309}" type="slidenum">
              <a:rPr lang="en-US"/>
              <a:pPr>
                <a:defRPr/>
              </a:pPr>
              <a:t>‹#›</a:t>
            </a:fld>
            <a:endParaRPr lang="en-US"/>
          </a:p>
        </p:txBody>
      </p:sp>
    </p:spTree>
    <p:extLst>
      <p:ext uri="{BB962C8B-B14F-4D97-AF65-F5344CB8AC3E}">
        <p14:creationId xmlns:p14="http://schemas.microsoft.com/office/powerpoint/2010/main" val="28674196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1188271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8678A-7812-43B3-AC73-9B15E45B15AA}" type="datetime1">
              <a:rPr lang="en-US" smtClean="0"/>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C3089-A18C-4189-8FE9-244C1809BE7B}" type="slidenum">
              <a:rPr lang="en-US" smtClean="0"/>
              <a:t>‹#›</a:t>
            </a:fld>
            <a:endParaRPr lang="en-US"/>
          </a:p>
        </p:txBody>
      </p:sp>
    </p:spTree>
    <p:extLst>
      <p:ext uri="{BB962C8B-B14F-4D97-AF65-F5344CB8AC3E}">
        <p14:creationId xmlns:p14="http://schemas.microsoft.com/office/powerpoint/2010/main" val="203824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DCAC68-CBE0-432F-8BDD-192506D8DF72}" type="datetime1">
              <a:rPr lang="en-US" smtClean="0"/>
              <a:t>12/28/2018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DC3089-A18C-4189-8FE9-244C1809BE7B}" type="slidenum">
              <a:rPr lang="en-US" smtClean="0"/>
              <a:t>‹#›</a:t>
            </a:fld>
            <a:endParaRPr lang="en-US"/>
          </a:p>
        </p:txBody>
      </p:sp>
    </p:spTree>
    <p:extLst>
      <p:ext uri="{BB962C8B-B14F-4D97-AF65-F5344CB8AC3E}">
        <p14:creationId xmlns:p14="http://schemas.microsoft.com/office/powerpoint/2010/main" val="224112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7E0FFF-41C9-4149-AE60-12EB5CC8DC58}" type="datetime1">
              <a:rPr lang="en-US" smtClean="0"/>
              <a:t>12/28/2018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DC3089-A18C-4189-8FE9-244C1809BE7B}" type="slidenum">
              <a:rPr lang="en-US" smtClean="0"/>
              <a:t>‹#›</a:t>
            </a:fld>
            <a:endParaRPr lang="en-US"/>
          </a:p>
        </p:txBody>
      </p:sp>
    </p:spTree>
    <p:extLst>
      <p:ext uri="{BB962C8B-B14F-4D97-AF65-F5344CB8AC3E}">
        <p14:creationId xmlns:p14="http://schemas.microsoft.com/office/powerpoint/2010/main" val="415804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B88DAB-964C-4FC4-A30B-B896C601E078}" type="datetime1">
              <a:rPr lang="en-US" smtClean="0"/>
              <a:t>12/28/2018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DC3089-A18C-4189-8FE9-244C1809BE7B}" type="slidenum">
              <a:rPr lang="en-US" smtClean="0"/>
              <a:t>‹#›</a:t>
            </a:fld>
            <a:endParaRPr lang="en-US"/>
          </a:p>
        </p:txBody>
      </p:sp>
    </p:spTree>
    <p:extLst>
      <p:ext uri="{BB962C8B-B14F-4D97-AF65-F5344CB8AC3E}">
        <p14:creationId xmlns:p14="http://schemas.microsoft.com/office/powerpoint/2010/main" val="660675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CE7060-48D8-4F3A-B262-8F82E03CC8CE}" type="datetime1">
              <a:rPr lang="en-US" smtClean="0"/>
              <a:t>12/28/2018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57CAA9-953F-4EDE-877A-7BA663D2F0B4}" type="slidenum">
              <a:rPr lang="en-US" smtClean="0"/>
              <a:t>‹#›</a:t>
            </a:fld>
            <a:endParaRPr lang="en-US"/>
          </a:p>
        </p:txBody>
      </p:sp>
    </p:spTree>
    <p:extLst>
      <p:ext uri="{BB962C8B-B14F-4D97-AF65-F5344CB8AC3E}">
        <p14:creationId xmlns:p14="http://schemas.microsoft.com/office/powerpoint/2010/main" val="161111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761E0-0402-4CD3-91A4-52BF55CFAEE3}" type="datetime1">
              <a:rPr lang="en-US" smtClean="0"/>
              <a:t>12/28/2018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57CAA9-953F-4EDE-877A-7BA663D2F0B4}" type="slidenum">
              <a:rPr lang="en-US" smtClean="0"/>
              <a:t>‹#›</a:t>
            </a:fld>
            <a:endParaRPr lang="en-US"/>
          </a:p>
        </p:txBody>
      </p:sp>
    </p:spTree>
    <p:extLst>
      <p:ext uri="{BB962C8B-B14F-4D97-AF65-F5344CB8AC3E}">
        <p14:creationId xmlns:p14="http://schemas.microsoft.com/office/powerpoint/2010/main" val="4185969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1DBEB81-B739-4F4A-B154-C787F9998EF1}" type="datetime1">
              <a:rPr lang="en-US" smtClean="0"/>
              <a:t>12/28/2018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57CAA9-953F-4EDE-877A-7BA663D2F0B4}" type="slidenum">
              <a:rPr lang="en-US" smtClean="0"/>
              <a:t>‹#›</a:t>
            </a:fld>
            <a:endParaRPr lang="en-US"/>
          </a:p>
        </p:txBody>
      </p:sp>
    </p:spTree>
    <p:extLst>
      <p:ext uri="{BB962C8B-B14F-4D97-AF65-F5344CB8AC3E}">
        <p14:creationId xmlns:p14="http://schemas.microsoft.com/office/powerpoint/2010/main" val="1813309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CDC360-21E5-4D71-BDE6-D90A603727AD}" type="datetime1">
              <a:rPr lang="en-US" smtClean="0"/>
              <a:t>12/28/2018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DC3089-A18C-4189-8FE9-244C1809BE7B}" type="slidenum">
              <a:rPr lang="en-US" smtClean="0"/>
              <a:t>‹#›</a:t>
            </a:fld>
            <a:endParaRPr lang="en-US"/>
          </a:p>
        </p:txBody>
      </p:sp>
    </p:spTree>
    <p:extLst>
      <p:ext uri="{BB962C8B-B14F-4D97-AF65-F5344CB8AC3E}">
        <p14:creationId xmlns:p14="http://schemas.microsoft.com/office/powerpoint/2010/main" val="221752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2AFE5-0F34-487A-AF11-59FD056C3BF4}" type="datetime1">
              <a:rPr lang="en-US" smtClean="0"/>
              <a:t>12/28/2018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C3089-A18C-4189-8FE9-244C1809BE7B}" type="slidenum">
              <a:rPr lang="en-US" smtClean="0"/>
              <a:t>‹#›</a:t>
            </a:fld>
            <a:endParaRPr lang="en-US"/>
          </a:p>
        </p:txBody>
      </p:sp>
      <p:sp>
        <p:nvSpPr>
          <p:cNvPr id="7" name="Rectangle 6"/>
          <p:cNvSpPr/>
          <p:nvPr userDrawn="1"/>
        </p:nvSpPr>
        <p:spPr>
          <a:xfrm>
            <a:off x="105102" y="136634"/>
            <a:ext cx="8915400" cy="6584732"/>
          </a:xfrm>
          <a:prstGeom prst="rect">
            <a:avLst/>
          </a:prstGeom>
          <a:noFill/>
          <a:ln w="63500">
            <a:solidFill>
              <a:srgbClr val="3C93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773081"/>
      </p:ext>
    </p:extLst>
  </p:cSld>
  <p:clrMap bg1="dk1" tx1="lt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57" r:id="rId1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Block Arc 18"/>
          <p:cNvSpPr/>
          <p:nvPr/>
        </p:nvSpPr>
        <p:spPr>
          <a:xfrm>
            <a:off x="2663913" y="1408606"/>
            <a:ext cx="5645338" cy="5645338"/>
          </a:xfrm>
          <a:prstGeom prst="blockArc">
            <a:avLst>
              <a:gd name="adj1" fmla="val 10193080"/>
              <a:gd name="adj2" fmla="val 1503768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Block Arc 19"/>
          <p:cNvSpPr/>
          <p:nvPr/>
        </p:nvSpPr>
        <p:spPr>
          <a:xfrm>
            <a:off x="1749338" y="-195948"/>
            <a:ext cx="5645338" cy="5645338"/>
          </a:xfrm>
          <a:prstGeom prst="blockArc">
            <a:avLst>
              <a:gd name="adj1" fmla="val 2955016"/>
              <a:gd name="adj2" fmla="val 784501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Block Arc 20"/>
          <p:cNvSpPr/>
          <p:nvPr/>
        </p:nvSpPr>
        <p:spPr>
          <a:xfrm>
            <a:off x="834748" y="1408611"/>
            <a:ext cx="5645338" cy="5645338"/>
          </a:xfrm>
          <a:prstGeom prst="blockArc">
            <a:avLst>
              <a:gd name="adj1" fmla="val 17362297"/>
              <a:gd name="adj2" fmla="val 606930"/>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2" name="Group 21"/>
          <p:cNvGrpSpPr/>
          <p:nvPr/>
        </p:nvGrpSpPr>
        <p:grpSpPr>
          <a:xfrm>
            <a:off x="3265902" y="2363229"/>
            <a:ext cx="2594595" cy="2594595"/>
            <a:chOff x="3236602" y="2369656"/>
            <a:chExt cx="2594595" cy="2594595"/>
          </a:xfrm>
        </p:grpSpPr>
        <p:sp>
          <p:nvSpPr>
            <p:cNvPr id="32" name="Oval 31"/>
            <p:cNvSpPr/>
            <p:nvPr/>
          </p:nvSpPr>
          <p:spPr>
            <a:xfrm>
              <a:off x="3236602" y="2369656"/>
              <a:ext cx="2594595" cy="2594595"/>
            </a:xfrm>
            <a:prstGeom prst="ellipse">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Oval 7"/>
            <p:cNvSpPr/>
            <p:nvPr/>
          </p:nvSpPr>
          <p:spPr>
            <a:xfrm>
              <a:off x="3660063" y="2749627"/>
              <a:ext cx="1834655" cy="1834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a:t>Common Core 3.0</a:t>
              </a:r>
            </a:p>
          </p:txBody>
        </p:sp>
      </p:grpSp>
      <p:grpSp>
        <p:nvGrpSpPr>
          <p:cNvPr id="23" name="Group 22"/>
          <p:cNvGrpSpPr/>
          <p:nvPr/>
        </p:nvGrpSpPr>
        <p:grpSpPr>
          <a:xfrm>
            <a:off x="3663883" y="721985"/>
            <a:ext cx="1816216" cy="1816216"/>
            <a:chOff x="3634583" y="728412"/>
            <a:chExt cx="1816216" cy="1816216"/>
          </a:xfrm>
        </p:grpSpPr>
        <p:sp>
          <p:nvSpPr>
            <p:cNvPr id="30" name="Oval 29"/>
            <p:cNvSpPr/>
            <p:nvPr/>
          </p:nvSpPr>
          <p:spPr>
            <a:xfrm>
              <a:off x="3634583" y="728412"/>
              <a:ext cx="1816216" cy="1816216"/>
            </a:xfrm>
            <a:prstGeom prst="ellips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Oval 9"/>
            <p:cNvSpPr/>
            <p:nvPr/>
          </p:nvSpPr>
          <p:spPr>
            <a:xfrm>
              <a:off x="3900562" y="994391"/>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Online Learning</a:t>
              </a:r>
            </a:p>
          </p:txBody>
        </p:sp>
      </p:grpSp>
      <p:grpSp>
        <p:nvGrpSpPr>
          <p:cNvPr id="24" name="Group 23"/>
          <p:cNvGrpSpPr/>
          <p:nvPr/>
        </p:nvGrpSpPr>
        <p:grpSpPr>
          <a:xfrm>
            <a:off x="5463734" y="3807443"/>
            <a:ext cx="1816216" cy="1816216"/>
            <a:chOff x="5434434" y="3813870"/>
            <a:chExt cx="1816216" cy="1816216"/>
          </a:xfrm>
        </p:grpSpPr>
        <p:sp>
          <p:nvSpPr>
            <p:cNvPr id="28" name="Oval 27"/>
            <p:cNvSpPr/>
            <p:nvPr/>
          </p:nvSpPr>
          <p:spPr>
            <a:xfrm>
              <a:off x="5434434" y="3813870"/>
              <a:ext cx="1816216" cy="18162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11"/>
            <p:cNvSpPr/>
            <p:nvPr/>
          </p:nvSpPr>
          <p:spPr>
            <a:xfrm>
              <a:off x="5700413" y="4079849"/>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Classroom Skill Building</a:t>
              </a:r>
            </a:p>
          </p:txBody>
        </p:sp>
      </p:grpSp>
      <p:grpSp>
        <p:nvGrpSpPr>
          <p:cNvPr id="25" name="Group 24"/>
          <p:cNvGrpSpPr/>
          <p:nvPr/>
        </p:nvGrpSpPr>
        <p:grpSpPr>
          <a:xfrm>
            <a:off x="1864048" y="3807429"/>
            <a:ext cx="1816216" cy="1816216"/>
            <a:chOff x="1834748" y="3813856"/>
            <a:chExt cx="1816216" cy="1816216"/>
          </a:xfrm>
        </p:grpSpPr>
        <p:sp>
          <p:nvSpPr>
            <p:cNvPr id="26" name="Oval 25"/>
            <p:cNvSpPr/>
            <p:nvPr/>
          </p:nvSpPr>
          <p:spPr>
            <a:xfrm>
              <a:off x="1834748" y="3813856"/>
              <a:ext cx="1816216" cy="1816216"/>
            </a:xfrm>
            <a:prstGeom prst="ellipse">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Oval 13"/>
            <p:cNvSpPr/>
            <p:nvPr/>
          </p:nvSpPr>
          <p:spPr>
            <a:xfrm>
              <a:off x="2100727" y="4079835"/>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a:t>Field Activities</a:t>
              </a:r>
            </a:p>
          </p:txBody>
        </p:sp>
      </p:gr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676" y="5943600"/>
            <a:ext cx="1346032" cy="698413"/>
          </a:xfrm>
          <a:prstGeom prst="rect">
            <a:avLst/>
          </a:prstGeom>
        </p:spPr>
      </p:pic>
      <p:sp>
        <p:nvSpPr>
          <p:cNvPr id="2" name="Slide Number Placeholder 1"/>
          <p:cNvSpPr>
            <a:spLocks noGrp="1"/>
          </p:cNvSpPr>
          <p:nvPr>
            <p:ph type="sldNum" sz="quarter" idx="12"/>
          </p:nvPr>
        </p:nvSpPr>
        <p:spPr/>
        <p:txBody>
          <a:bodyPr/>
          <a:lstStyle/>
          <a:p>
            <a:fld id="{F9DC3089-A18C-4189-8FE9-244C1809BE7B}" type="slidenum">
              <a:rPr lang="en-US" smtClean="0"/>
              <a:t>1</a:t>
            </a:fld>
            <a:endParaRPr lang="en-US"/>
          </a:p>
        </p:txBody>
      </p:sp>
    </p:spTree>
    <p:extLst>
      <p:ext uri="{BB962C8B-B14F-4D97-AF65-F5344CB8AC3E}">
        <p14:creationId xmlns:p14="http://schemas.microsoft.com/office/powerpoint/2010/main" val="252854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pPr eaLnBrk="1" hangingPunct="1"/>
            <a:r>
              <a:rPr lang="en-US" dirty="0"/>
              <a:t>What is Critical Thinking?</a:t>
            </a:r>
          </a:p>
        </p:txBody>
      </p:sp>
      <p:sp>
        <p:nvSpPr>
          <p:cNvPr id="25602" name="Rectangle 3"/>
          <p:cNvSpPr>
            <a:spLocks noGrp="1"/>
          </p:cNvSpPr>
          <p:nvPr>
            <p:ph idx="1"/>
          </p:nvPr>
        </p:nvSpPr>
        <p:spPr/>
        <p:txBody>
          <a:bodyPr/>
          <a:lstStyle/>
          <a:p>
            <a:pPr eaLnBrk="1" hangingPunct="1"/>
            <a:endParaRPr lang="en-US" dirty="0"/>
          </a:p>
          <a:p>
            <a:pPr eaLnBrk="1" hangingPunct="1"/>
            <a:r>
              <a:rPr lang="en-US" dirty="0"/>
              <a:t>A mental discipline that is used to continually gather, analyze, and re-examine information in order to assure that assessments are as current and accurate as possible and that the actions taken are consistent with these assessments. </a:t>
            </a:r>
          </a:p>
        </p:txBody>
      </p:sp>
      <p:sp>
        <p:nvSpPr>
          <p:cNvPr id="4" name="Slide Number Placeholder 5"/>
          <p:cNvSpPr>
            <a:spLocks noGrp="1"/>
          </p:cNvSpPr>
          <p:nvPr>
            <p:ph type="sldNum" sz="quarter" idx="12"/>
          </p:nvPr>
        </p:nvSpPr>
        <p:spPr>
          <a:xfrm>
            <a:off x="7010400" y="6356350"/>
            <a:ext cx="2133600" cy="365125"/>
          </a:xfrm>
          <a:prstGeom prst="rect">
            <a:avLst/>
          </a:prstGeom>
        </p:spPr>
        <p:txBody>
          <a:bodyPr/>
          <a:lstStyle/>
          <a:p>
            <a:pPr>
              <a:defRPr/>
            </a:pPr>
            <a:fld id="{88FB0CC9-0B99-4AEA-BE93-A2A5C99C5244}" type="slidenum">
              <a:rPr lang="en-US"/>
              <a:pPr>
                <a:defRPr/>
              </a:pPr>
              <a:t>10</a:t>
            </a:fld>
            <a:endParaRPr lang="en-US"/>
          </a:p>
        </p:txBody>
      </p:sp>
    </p:spTree>
    <p:extLst>
      <p:ext uri="{BB962C8B-B14F-4D97-AF65-F5344CB8AC3E}">
        <p14:creationId xmlns:p14="http://schemas.microsoft.com/office/powerpoint/2010/main" val="4176233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pPr eaLnBrk="1" hangingPunct="1"/>
            <a:r>
              <a:rPr lang="en-US"/>
              <a:t>What Critical Thinking Is!</a:t>
            </a:r>
          </a:p>
        </p:txBody>
      </p:sp>
      <p:sp>
        <p:nvSpPr>
          <p:cNvPr id="27650" name="Rectangle 3"/>
          <p:cNvSpPr>
            <a:spLocks noGrp="1"/>
          </p:cNvSpPr>
          <p:nvPr>
            <p:ph sz="half" idx="1"/>
          </p:nvPr>
        </p:nvSpPr>
        <p:spPr>
          <a:xfrm>
            <a:off x="-381000" y="1464359"/>
            <a:ext cx="4038600" cy="3733800"/>
          </a:xfrm>
        </p:spPr>
        <p:txBody>
          <a:bodyPr>
            <a:noAutofit/>
          </a:bodyPr>
          <a:lstStyle/>
          <a:p>
            <a:pPr marL="0" indent="0" algn="r" eaLnBrk="1" hangingPunct="1">
              <a:spcBef>
                <a:spcPts val="0"/>
              </a:spcBef>
              <a:buNone/>
            </a:pPr>
            <a:r>
              <a:rPr lang="en-US" dirty="0"/>
              <a:t>Active</a:t>
            </a:r>
          </a:p>
          <a:p>
            <a:pPr marL="0" indent="0" algn="r" eaLnBrk="1" hangingPunct="1">
              <a:spcBef>
                <a:spcPts val="0"/>
              </a:spcBef>
              <a:buNone/>
            </a:pPr>
            <a:endParaRPr lang="en-US" dirty="0"/>
          </a:p>
          <a:p>
            <a:pPr marL="0" indent="0" algn="r" eaLnBrk="1" hangingPunct="1">
              <a:spcBef>
                <a:spcPts val="0"/>
              </a:spcBef>
              <a:buNone/>
            </a:pPr>
            <a:r>
              <a:rPr lang="en-US" dirty="0"/>
              <a:t>Skillful</a:t>
            </a:r>
          </a:p>
          <a:p>
            <a:pPr marL="0" indent="0" algn="r" eaLnBrk="1" hangingPunct="1">
              <a:spcBef>
                <a:spcPts val="0"/>
              </a:spcBef>
              <a:buNone/>
            </a:pPr>
            <a:endParaRPr lang="en-US" dirty="0"/>
          </a:p>
          <a:p>
            <a:pPr marL="0" indent="0" algn="r" eaLnBrk="1" hangingPunct="1">
              <a:spcBef>
                <a:spcPts val="0"/>
              </a:spcBef>
              <a:buNone/>
            </a:pPr>
            <a:r>
              <a:rPr lang="en-US" dirty="0"/>
              <a:t>Clear</a:t>
            </a:r>
          </a:p>
          <a:p>
            <a:pPr marL="0" indent="0" algn="r" eaLnBrk="1" hangingPunct="1">
              <a:spcBef>
                <a:spcPts val="0"/>
              </a:spcBef>
              <a:buNone/>
            </a:pPr>
            <a:endParaRPr lang="en-US" dirty="0"/>
          </a:p>
          <a:p>
            <a:pPr marL="0" indent="0" algn="r" eaLnBrk="1" hangingPunct="1">
              <a:spcBef>
                <a:spcPts val="0"/>
              </a:spcBef>
              <a:buNone/>
            </a:pPr>
            <a:r>
              <a:rPr lang="en-US" dirty="0"/>
              <a:t>Rational</a:t>
            </a:r>
          </a:p>
          <a:p>
            <a:pPr marL="0" indent="0" algn="r" eaLnBrk="1" hangingPunct="1">
              <a:spcBef>
                <a:spcPts val="0"/>
              </a:spcBef>
              <a:buNone/>
            </a:pPr>
            <a:endParaRPr lang="en-US" dirty="0"/>
          </a:p>
          <a:p>
            <a:pPr marL="0" indent="0" algn="r" eaLnBrk="1" hangingPunct="1">
              <a:spcBef>
                <a:spcPts val="0"/>
              </a:spcBef>
              <a:buNone/>
            </a:pPr>
            <a:r>
              <a:rPr lang="en-US" dirty="0"/>
              <a:t>Open-minded</a:t>
            </a:r>
          </a:p>
          <a:p>
            <a:pPr marL="0" indent="0" algn="r" eaLnBrk="1" hangingPunct="1">
              <a:spcBef>
                <a:spcPts val="0"/>
              </a:spcBef>
              <a:buNone/>
            </a:pPr>
            <a:endParaRPr lang="en-US" dirty="0"/>
          </a:p>
          <a:p>
            <a:pPr marL="0" indent="0" algn="r" eaLnBrk="1" hangingPunct="1">
              <a:spcBef>
                <a:spcPts val="0"/>
              </a:spcBef>
              <a:buNone/>
            </a:pPr>
            <a:r>
              <a:rPr lang="en-US" dirty="0"/>
              <a:t>Informed by evidence</a:t>
            </a:r>
          </a:p>
        </p:txBody>
      </p:sp>
      <p:sp>
        <p:nvSpPr>
          <p:cNvPr id="2" name="Content Placeholder 1"/>
          <p:cNvSpPr>
            <a:spLocks noGrp="1"/>
          </p:cNvSpPr>
          <p:nvPr>
            <p:ph sz="half" idx="2"/>
          </p:nvPr>
        </p:nvSpPr>
        <p:spPr>
          <a:xfrm>
            <a:off x="5257800" y="1466633"/>
            <a:ext cx="4114800" cy="4800600"/>
          </a:xfrm>
        </p:spPr>
        <p:txBody>
          <a:bodyPr>
            <a:normAutofit fontScale="85000" lnSpcReduction="20000"/>
          </a:bodyPr>
          <a:lstStyle/>
          <a:p>
            <a:pPr marL="0" indent="0">
              <a:lnSpc>
                <a:spcPct val="120000"/>
              </a:lnSpc>
              <a:spcBef>
                <a:spcPts val="0"/>
              </a:spcBef>
              <a:buNone/>
            </a:pPr>
            <a:r>
              <a:rPr lang="en-US" sz="3300" dirty="0"/>
              <a:t>Process</a:t>
            </a:r>
          </a:p>
          <a:p>
            <a:pPr marL="0" indent="0">
              <a:lnSpc>
                <a:spcPct val="120000"/>
              </a:lnSpc>
              <a:spcBef>
                <a:spcPts val="0"/>
              </a:spcBef>
              <a:buNone/>
            </a:pPr>
            <a:endParaRPr lang="en-US" sz="3300" dirty="0"/>
          </a:p>
          <a:p>
            <a:pPr marL="0" indent="0">
              <a:lnSpc>
                <a:spcPct val="120000"/>
              </a:lnSpc>
              <a:spcBef>
                <a:spcPts val="0"/>
              </a:spcBef>
              <a:buNone/>
            </a:pPr>
            <a:r>
              <a:rPr lang="en-US" sz="3300" dirty="0"/>
              <a:t>Systematic</a:t>
            </a:r>
          </a:p>
          <a:p>
            <a:pPr marL="0" indent="0">
              <a:lnSpc>
                <a:spcPct val="120000"/>
              </a:lnSpc>
              <a:spcBef>
                <a:spcPts val="0"/>
              </a:spcBef>
              <a:buNone/>
            </a:pPr>
            <a:endParaRPr lang="en-US" sz="3300" dirty="0"/>
          </a:p>
          <a:p>
            <a:pPr marL="0" indent="0">
              <a:lnSpc>
                <a:spcPct val="120000"/>
              </a:lnSpc>
              <a:spcBef>
                <a:spcPts val="0"/>
              </a:spcBef>
              <a:buNone/>
            </a:pPr>
            <a:r>
              <a:rPr lang="en-US" sz="3300" dirty="0"/>
              <a:t>Transparent</a:t>
            </a:r>
          </a:p>
          <a:p>
            <a:pPr marL="0" indent="0">
              <a:lnSpc>
                <a:spcPct val="120000"/>
              </a:lnSpc>
              <a:spcBef>
                <a:spcPts val="0"/>
              </a:spcBef>
              <a:buNone/>
            </a:pPr>
            <a:endParaRPr lang="en-US" sz="3300" dirty="0"/>
          </a:p>
          <a:p>
            <a:pPr marL="0" indent="0">
              <a:lnSpc>
                <a:spcPct val="120000"/>
              </a:lnSpc>
              <a:spcBef>
                <a:spcPts val="0"/>
              </a:spcBef>
              <a:buNone/>
            </a:pPr>
            <a:r>
              <a:rPr lang="en-US" sz="3300" dirty="0"/>
              <a:t>Illogical</a:t>
            </a:r>
          </a:p>
          <a:p>
            <a:pPr marL="0" indent="0">
              <a:lnSpc>
                <a:spcPct val="120000"/>
              </a:lnSpc>
              <a:spcBef>
                <a:spcPts val="0"/>
              </a:spcBef>
              <a:buNone/>
            </a:pPr>
            <a:r>
              <a:rPr lang="en-US" sz="3300" dirty="0"/>
              <a:t>				</a:t>
            </a:r>
          </a:p>
          <a:p>
            <a:pPr marL="0" indent="0">
              <a:lnSpc>
                <a:spcPct val="120000"/>
              </a:lnSpc>
              <a:spcBef>
                <a:spcPts val="0"/>
              </a:spcBef>
              <a:buNone/>
            </a:pPr>
            <a:r>
              <a:rPr lang="en-US" sz="3300" dirty="0"/>
              <a:t>Willing to see all aspects</a:t>
            </a:r>
          </a:p>
          <a:p>
            <a:pPr marL="0" indent="0">
              <a:lnSpc>
                <a:spcPct val="120000"/>
              </a:lnSpc>
              <a:spcBef>
                <a:spcPts val="0"/>
              </a:spcBef>
              <a:buNone/>
            </a:pPr>
            <a:endParaRPr lang="en-US" sz="3300" dirty="0"/>
          </a:p>
          <a:p>
            <a:pPr marL="0" indent="0">
              <a:lnSpc>
                <a:spcPct val="120000"/>
              </a:lnSpc>
              <a:spcBef>
                <a:spcPts val="0"/>
              </a:spcBef>
              <a:buNone/>
            </a:pPr>
            <a:r>
              <a:rPr lang="en-US" sz="3300" dirty="0"/>
              <a:t>Fact based</a:t>
            </a:r>
          </a:p>
          <a:p>
            <a:endParaRPr lang="en-US" dirty="0"/>
          </a:p>
        </p:txBody>
      </p:sp>
      <p:sp>
        <p:nvSpPr>
          <p:cNvPr id="10" name="Slide Number Placeholder 5"/>
          <p:cNvSpPr>
            <a:spLocks noGrp="1"/>
          </p:cNvSpPr>
          <p:nvPr>
            <p:ph type="sldNum" sz="quarter" idx="12"/>
          </p:nvPr>
        </p:nvSpPr>
        <p:spPr>
          <a:xfrm>
            <a:off x="7010400" y="6356350"/>
            <a:ext cx="2133600" cy="365125"/>
          </a:xfrm>
          <a:prstGeom prst="rect">
            <a:avLst/>
          </a:prstGeom>
        </p:spPr>
        <p:txBody>
          <a:bodyPr/>
          <a:lstStyle/>
          <a:p>
            <a:pPr>
              <a:defRPr/>
            </a:pPr>
            <a:fld id="{AD4B69D0-4AA4-4477-A2C3-2DAC4C925B8B}" type="slidenum">
              <a:rPr lang="en-US"/>
              <a:pPr>
                <a:defRPr/>
              </a:pPr>
              <a:t>11</a:t>
            </a:fld>
            <a:endParaRPr lang="en-US"/>
          </a:p>
        </p:txBody>
      </p:sp>
      <p:sp>
        <p:nvSpPr>
          <p:cNvPr id="27651" name="AutoShape 4"/>
          <p:cNvSpPr>
            <a:spLocks noChangeArrowheads="1"/>
          </p:cNvSpPr>
          <p:nvPr/>
        </p:nvSpPr>
        <p:spPr bwMode="auto">
          <a:xfrm>
            <a:off x="4083843" y="1539422"/>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
        <p:nvSpPr>
          <p:cNvPr id="27652" name="AutoShape 5"/>
          <p:cNvSpPr>
            <a:spLocks noChangeArrowheads="1"/>
          </p:cNvSpPr>
          <p:nvPr/>
        </p:nvSpPr>
        <p:spPr bwMode="auto">
          <a:xfrm>
            <a:off x="4094077" y="4862512"/>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
        <p:nvSpPr>
          <p:cNvPr id="27653" name="AutoShape 6"/>
          <p:cNvSpPr>
            <a:spLocks noChangeArrowheads="1"/>
          </p:cNvSpPr>
          <p:nvPr/>
        </p:nvSpPr>
        <p:spPr bwMode="auto">
          <a:xfrm>
            <a:off x="4078155" y="57150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
        <p:nvSpPr>
          <p:cNvPr id="27654" name="AutoShape 7"/>
          <p:cNvSpPr>
            <a:spLocks noChangeArrowheads="1"/>
          </p:cNvSpPr>
          <p:nvPr/>
        </p:nvSpPr>
        <p:spPr bwMode="auto">
          <a:xfrm>
            <a:off x="4046063" y="3186112"/>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
        <p:nvSpPr>
          <p:cNvPr id="27655" name="AutoShape 8"/>
          <p:cNvSpPr>
            <a:spLocks noChangeArrowheads="1"/>
          </p:cNvSpPr>
          <p:nvPr/>
        </p:nvSpPr>
        <p:spPr bwMode="auto">
          <a:xfrm>
            <a:off x="4078156" y="40386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
        <p:nvSpPr>
          <p:cNvPr id="27656" name="AutoShape 9"/>
          <p:cNvSpPr>
            <a:spLocks noChangeArrowheads="1"/>
          </p:cNvSpPr>
          <p:nvPr/>
        </p:nvSpPr>
        <p:spPr bwMode="auto">
          <a:xfrm>
            <a:off x="4083842" y="2424112"/>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882868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2"/>
          <p:cNvSpPr>
            <a:spLocks noGrp="1"/>
          </p:cNvSpPr>
          <p:nvPr>
            <p:ph type="title"/>
          </p:nvPr>
        </p:nvSpPr>
        <p:spPr/>
        <p:txBody>
          <a:bodyPr/>
          <a:lstStyle/>
          <a:p>
            <a:pPr eaLnBrk="1" hangingPunct="1"/>
            <a:r>
              <a:rPr lang="en-US" dirty="0"/>
              <a:t>What Critical Thinking is Not!</a:t>
            </a:r>
          </a:p>
        </p:txBody>
      </p:sp>
      <p:graphicFrame>
        <p:nvGraphicFramePr>
          <p:cNvPr id="25603" name="Group 3"/>
          <p:cNvGraphicFramePr>
            <a:graphicFrameLocks noGrp="1"/>
          </p:cNvGraphicFramePr>
          <p:nvPr>
            <p:ph sz="half" idx="2"/>
            <p:extLst>
              <p:ext uri="{D42A27DB-BD31-4B8C-83A1-F6EECF244321}">
                <p14:modId xmlns:p14="http://schemas.microsoft.com/office/powerpoint/2010/main" val="1556596178"/>
              </p:ext>
            </p:extLst>
          </p:nvPr>
        </p:nvGraphicFramePr>
        <p:xfrm>
          <a:off x="381000" y="1600200"/>
          <a:ext cx="8305800" cy="4902010"/>
        </p:xfrm>
        <a:graphic>
          <a:graphicData uri="http://schemas.openxmlformats.org/drawingml/2006/table">
            <a:tbl>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9048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dirty="0">
                          <a:ln>
                            <a:noFill/>
                          </a:ln>
                          <a:solidFill>
                            <a:schemeClr val="tx1"/>
                          </a:solidFill>
                          <a:effectLst/>
                          <a:latin typeface="Calibri" pitchFamily="34" charset="0"/>
                        </a:rPr>
                        <a:t>GATHER</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dirty="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Calibri" pitchFamily="34" charset="0"/>
                        </a:rPr>
                        <a:t>Assume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Calibri" pitchFamily="34" charset="0"/>
                        </a:rPr>
                        <a:t>ANALYZE</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dirty="0">
                          <a:ln>
                            <a:noFill/>
                          </a:ln>
                          <a:solidFill>
                            <a:schemeClr val="tx1"/>
                          </a:solidFill>
                          <a:effectLst/>
                          <a:latin typeface="Calibri" pitchFamily="34" charset="0"/>
                        </a:rPr>
                        <a:t>Guess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463">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dirty="0">
                          <a:ln>
                            <a:noFill/>
                          </a:ln>
                          <a:solidFill>
                            <a:schemeClr val="tx1"/>
                          </a:solidFill>
                          <a:effectLst/>
                          <a:latin typeface="Calibri" pitchFamily="34" charset="0"/>
                        </a:rPr>
                        <a:t>RE-EXAMINE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Calibri" pitchFamily="34" charset="0"/>
                        </a:rPr>
                        <a:t>Bias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75">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Calibri" pitchFamily="34" charset="0"/>
                        </a:rPr>
                        <a:t>SYNTHESIZE </a:t>
                      </a:r>
                    </a:p>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2800" b="0" i="0" u="none" strike="noStrike" cap="none" normalizeH="0" baseline="0">
                        <a:ln>
                          <a:noFill/>
                        </a:ln>
                        <a:solidFill>
                          <a:schemeClr val="tx1"/>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a:ln>
                            <a:noFill/>
                          </a:ln>
                          <a:solidFill>
                            <a:schemeClr val="tx1"/>
                          </a:solidFill>
                          <a:effectLst/>
                          <a:latin typeface="Calibri" pitchFamily="34" charset="0"/>
                        </a:rPr>
                        <a:t>Compartmentalize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4875">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2800" b="0" i="0" u="none" strike="noStrike" cap="none" normalizeH="0" baseline="0" dirty="0">
                          <a:ln>
                            <a:noFill/>
                          </a:ln>
                          <a:solidFill>
                            <a:schemeClr val="tx1"/>
                          </a:solidFill>
                          <a:effectLst/>
                          <a:latin typeface="Calibri" pitchFamily="34" charset="0"/>
                        </a:rPr>
                        <a:t>DRAW CONCLUSIONS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2800" b="0" i="0" u="none" strike="noStrike" cap="none" normalizeH="0" baseline="0" dirty="0">
                          <a:ln>
                            <a:noFill/>
                          </a:ln>
                          <a:solidFill>
                            <a:schemeClr val="tx1"/>
                          </a:solidFill>
                          <a:effectLst/>
                          <a:latin typeface="Calibri" pitchFamily="34" charset="0"/>
                        </a:rPr>
                        <a:t>Cliff Hanger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 name="Slide Number Placeholder 5"/>
          <p:cNvSpPr>
            <a:spLocks noGrp="1"/>
          </p:cNvSpPr>
          <p:nvPr>
            <p:ph type="sldNum" sz="quarter" idx="12"/>
          </p:nvPr>
        </p:nvSpPr>
        <p:spPr/>
        <p:txBody>
          <a:bodyPr/>
          <a:lstStyle/>
          <a:p>
            <a:pPr>
              <a:defRPr/>
            </a:pPr>
            <a:fld id="{07F81133-4605-4178-B20F-E6F90501BA0D}" type="slidenum">
              <a:rPr lang="en-US"/>
              <a:pPr>
                <a:defRPr/>
              </a:pPr>
              <a:t>12</a:t>
            </a:fld>
            <a:endParaRPr lang="en-US"/>
          </a:p>
        </p:txBody>
      </p:sp>
    </p:spTree>
    <p:extLst>
      <p:ext uri="{BB962C8B-B14F-4D97-AF65-F5344CB8AC3E}">
        <p14:creationId xmlns:p14="http://schemas.microsoft.com/office/powerpoint/2010/main" val="3935397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American Denial</a:t>
            </a: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219200" y="1981200"/>
            <a:ext cx="6934200" cy="390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DD65E51A-2D77-4145-990D-05C3D7CB75F4}" type="slidenum">
              <a:rPr lang="en-US" smtClean="0"/>
              <a:pPr>
                <a:defRPr/>
              </a:pPr>
              <a:t>13</a:t>
            </a:fld>
            <a:endParaRPr lang="en-US"/>
          </a:p>
        </p:txBody>
      </p:sp>
    </p:spTree>
    <p:extLst>
      <p:ext uri="{BB962C8B-B14F-4D97-AF65-F5344CB8AC3E}">
        <p14:creationId xmlns:p14="http://schemas.microsoft.com/office/powerpoint/2010/main" val="69299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57200" y="60325"/>
            <a:ext cx="8229600" cy="1143000"/>
          </a:xfrm>
        </p:spPr>
        <p:txBody>
          <a:bodyPr/>
          <a:lstStyle/>
          <a:p>
            <a:pPr eaLnBrk="1" hangingPunct="1">
              <a:defRPr/>
            </a:pPr>
            <a:r>
              <a:rPr lang="en-US" sz="3600" dirty="0"/>
              <a:t>Vignette: Part 2</a:t>
            </a:r>
            <a:endParaRPr lang="en-US" dirty="0"/>
          </a:p>
        </p:txBody>
      </p:sp>
      <p:sp>
        <p:nvSpPr>
          <p:cNvPr id="20482" name="Rectangle 3"/>
          <p:cNvSpPr>
            <a:spLocks noGrp="1"/>
          </p:cNvSpPr>
          <p:nvPr>
            <p:ph idx="1"/>
          </p:nvPr>
        </p:nvSpPr>
        <p:spPr>
          <a:xfrm>
            <a:off x="228600" y="1295400"/>
            <a:ext cx="8686800" cy="5334000"/>
          </a:xfrm>
        </p:spPr>
        <p:txBody>
          <a:bodyPr>
            <a:normAutofit fontScale="70000" lnSpcReduction="20000"/>
          </a:bodyPr>
          <a:lstStyle/>
          <a:p>
            <a:endParaRPr lang="en-US" sz="3600" dirty="0"/>
          </a:p>
          <a:p>
            <a:r>
              <a:rPr lang="en-US" sz="3600" dirty="0"/>
              <a:t>Maria does not have a car and uses the bus to get everywhere.</a:t>
            </a:r>
          </a:p>
          <a:p>
            <a:r>
              <a:rPr lang="en-US" sz="3600" dirty="0"/>
              <a:t>Maria goes to McDonald’s for every meal.</a:t>
            </a:r>
          </a:p>
          <a:p>
            <a:r>
              <a:rPr lang="en-US" sz="3600" dirty="0"/>
              <a:t>There is no milk or formula in the motel room.</a:t>
            </a:r>
          </a:p>
          <a:p>
            <a:r>
              <a:rPr lang="en-US" sz="3600" dirty="0"/>
              <a:t>Maria is not breastfeeding.</a:t>
            </a:r>
          </a:p>
          <a:p>
            <a:r>
              <a:rPr lang="en-US" sz="3600" dirty="0"/>
              <a:t>Maria, Veronica, and Cherry all sleep in one bed.</a:t>
            </a:r>
          </a:p>
          <a:p>
            <a:r>
              <a:rPr lang="en-US" sz="3600" dirty="0"/>
              <a:t>Maria has not applied for public assistance, so she is not receiving food stamps, </a:t>
            </a:r>
            <a:r>
              <a:rPr lang="en-US" sz="3600" dirty="0" err="1"/>
              <a:t>MediCAL</a:t>
            </a:r>
            <a:r>
              <a:rPr lang="en-US" sz="3600" dirty="0"/>
              <a:t>, or cash aid.</a:t>
            </a:r>
          </a:p>
          <a:p>
            <a:r>
              <a:rPr lang="en-US" sz="3600" dirty="0"/>
              <a:t>Cherry is not in preschool.</a:t>
            </a:r>
          </a:p>
          <a:p>
            <a:r>
              <a:rPr lang="en-US" sz="3600" dirty="0"/>
              <a:t>Maria does not know who the fathers of her daughters are.</a:t>
            </a:r>
          </a:p>
          <a:p>
            <a:r>
              <a:rPr lang="en-US" sz="3600" dirty="0"/>
              <a:t>Cherry says she is hungry a lot.</a:t>
            </a:r>
          </a:p>
          <a:p>
            <a:r>
              <a:rPr lang="en-US" sz="3600" dirty="0"/>
              <a:t>The motel owner mentions there are a lot of people going in and out of the room.</a:t>
            </a:r>
          </a:p>
          <a:p>
            <a:pPr eaLnBrk="1" hangingPunct="1"/>
            <a:endParaRPr lang="en-US" sz="2800" dirty="0"/>
          </a:p>
        </p:txBody>
      </p:sp>
      <p:sp>
        <p:nvSpPr>
          <p:cNvPr id="4" name="Slide Number Placeholder 5"/>
          <p:cNvSpPr>
            <a:spLocks noGrp="1"/>
          </p:cNvSpPr>
          <p:nvPr>
            <p:ph type="sldNum" sz="quarter" idx="12"/>
          </p:nvPr>
        </p:nvSpPr>
        <p:spPr>
          <a:xfrm>
            <a:off x="7010400" y="6356350"/>
            <a:ext cx="2133600" cy="365125"/>
          </a:xfrm>
          <a:prstGeom prst="rect">
            <a:avLst/>
          </a:prstGeom>
        </p:spPr>
        <p:txBody>
          <a:bodyPr/>
          <a:lstStyle/>
          <a:p>
            <a:pPr>
              <a:defRPr/>
            </a:pPr>
            <a:fld id="{EE1530C5-8BC6-4425-A2F0-4B6846A696FB}" type="slidenum">
              <a:rPr lang="en-US"/>
              <a:pPr>
                <a:defRPr/>
              </a:pPr>
              <a:t>14</a:t>
            </a:fld>
            <a:endParaRPr lang="en-US"/>
          </a:p>
        </p:txBody>
      </p:sp>
    </p:spTree>
    <p:extLst>
      <p:ext uri="{BB962C8B-B14F-4D97-AF65-F5344CB8AC3E}">
        <p14:creationId xmlns:p14="http://schemas.microsoft.com/office/powerpoint/2010/main" val="1954479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Rectangle 2"/>
          <p:cNvSpPr>
            <a:spLocks noGrp="1"/>
          </p:cNvSpPr>
          <p:nvPr>
            <p:ph type="title"/>
          </p:nvPr>
        </p:nvSpPr>
        <p:spPr>
          <a:xfrm>
            <a:off x="457200" y="274638"/>
            <a:ext cx="8229600" cy="715962"/>
          </a:xfrm>
        </p:spPr>
        <p:txBody>
          <a:bodyPr>
            <a:noAutofit/>
          </a:bodyPr>
          <a:lstStyle/>
          <a:p>
            <a:pPr eaLnBrk="1" hangingPunct="1"/>
            <a:r>
              <a:rPr lang="en-US" sz="5400" dirty="0"/>
              <a:t>For Discussion </a:t>
            </a:r>
          </a:p>
        </p:txBody>
      </p:sp>
      <p:sp>
        <p:nvSpPr>
          <p:cNvPr id="45058" name="Rectangle 3"/>
          <p:cNvSpPr>
            <a:spLocks noGrp="1"/>
          </p:cNvSpPr>
          <p:nvPr>
            <p:ph idx="1"/>
          </p:nvPr>
        </p:nvSpPr>
        <p:spPr>
          <a:xfrm>
            <a:off x="228600" y="762000"/>
            <a:ext cx="8686800" cy="5867400"/>
          </a:xfrm>
        </p:spPr>
        <p:txBody>
          <a:bodyPr>
            <a:normAutofit fontScale="32500" lnSpcReduction="20000"/>
          </a:bodyPr>
          <a:lstStyle/>
          <a:p>
            <a:pPr marL="0" indent="0" eaLnBrk="1" hangingPunct="1">
              <a:buNone/>
            </a:pPr>
            <a:endParaRPr lang="en-US" dirty="0"/>
          </a:p>
          <a:p>
            <a:pPr lvl="1">
              <a:buFont typeface="Arial" panose="020B0604020202020204" pitchFamily="34" charset="0"/>
              <a:buChar char="•"/>
            </a:pPr>
            <a:r>
              <a:rPr lang="en-US" sz="9800" dirty="0"/>
              <a:t>Which facts or bias need further verification?</a:t>
            </a:r>
          </a:p>
          <a:p>
            <a:pPr lvl="1">
              <a:buFont typeface="Arial" panose="020B0604020202020204" pitchFamily="34" charset="0"/>
              <a:buChar char="•"/>
            </a:pPr>
            <a:r>
              <a:rPr lang="en-US" sz="9800" dirty="0"/>
              <a:t>What meaning do you make of each card?</a:t>
            </a:r>
          </a:p>
          <a:p>
            <a:pPr lvl="1">
              <a:buFont typeface="Arial" panose="020B0604020202020204" pitchFamily="34" charset="0"/>
              <a:buChar char="•"/>
            </a:pPr>
            <a:r>
              <a:rPr lang="en-US" sz="9800" dirty="0"/>
              <a:t>Where would you get that additional information?</a:t>
            </a:r>
          </a:p>
          <a:p>
            <a:pPr lvl="1">
              <a:buFont typeface="Arial" panose="020B0604020202020204" pitchFamily="34" charset="0"/>
              <a:buChar char="•"/>
            </a:pPr>
            <a:r>
              <a:rPr lang="en-US" sz="9800" dirty="0"/>
              <a:t>Which facts would you want to verify?</a:t>
            </a:r>
          </a:p>
          <a:p>
            <a:pPr lvl="2">
              <a:buFont typeface="Courier New" panose="02070309020205020404" pitchFamily="49" charset="0"/>
              <a:buChar char="o"/>
            </a:pPr>
            <a:r>
              <a:rPr lang="en-US" sz="8600" dirty="0"/>
              <a:t>Who should you talk to?  Neighbor, motel staff, children?</a:t>
            </a:r>
          </a:p>
          <a:p>
            <a:pPr lvl="2">
              <a:buFont typeface="Courier New" panose="02070309020205020404" pitchFamily="49" charset="0"/>
              <a:buChar char="o"/>
            </a:pPr>
            <a:r>
              <a:rPr lang="en-US" sz="8600" dirty="0"/>
              <a:t>What do you want to know?  (Focus is on child welfare, i.e., is there neglect present which puts children at risk?)</a:t>
            </a:r>
          </a:p>
          <a:p>
            <a:pPr lvl="1">
              <a:buFont typeface="Arial" panose="020B0604020202020204" pitchFamily="34" charset="0"/>
              <a:buChar char="•"/>
            </a:pPr>
            <a:r>
              <a:rPr lang="en-US" sz="9800" dirty="0"/>
              <a:t>How do you know when your answers reflect your own life experiences or potential bias?</a:t>
            </a:r>
          </a:p>
        </p:txBody>
      </p:sp>
      <p:sp>
        <p:nvSpPr>
          <p:cNvPr id="4" name="Slide Number Placeholder 5"/>
          <p:cNvSpPr>
            <a:spLocks noGrp="1"/>
          </p:cNvSpPr>
          <p:nvPr>
            <p:ph type="sldNum" sz="quarter" idx="12"/>
          </p:nvPr>
        </p:nvSpPr>
        <p:spPr>
          <a:xfrm>
            <a:off x="7010400" y="6356350"/>
            <a:ext cx="2133600" cy="365125"/>
          </a:xfrm>
          <a:prstGeom prst="rect">
            <a:avLst/>
          </a:prstGeom>
        </p:spPr>
        <p:txBody>
          <a:bodyPr/>
          <a:lstStyle/>
          <a:p>
            <a:pPr>
              <a:defRPr/>
            </a:pPr>
            <a:fld id="{50051102-C5E9-4FBF-AF9F-B73858D089A4}" type="slidenum">
              <a:rPr lang="en-US"/>
              <a:pPr>
                <a:defRPr/>
              </a:pPr>
              <a:t>15</a:t>
            </a:fld>
            <a:endParaRPr lang="en-US"/>
          </a:p>
        </p:txBody>
      </p:sp>
    </p:spTree>
    <p:extLst>
      <p:ext uri="{BB962C8B-B14F-4D97-AF65-F5344CB8AC3E}">
        <p14:creationId xmlns:p14="http://schemas.microsoft.com/office/powerpoint/2010/main" val="1502768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2"/>
          <p:cNvSpPr>
            <a:spLocks noGrp="1"/>
          </p:cNvSpPr>
          <p:nvPr>
            <p:ph type="title"/>
          </p:nvPr>
        </p:nvSpPr>
        <p:spPr>
          <a:xfrm>
            <a:off x="457200" y="2400300"/>
            <a:ext cx="8229600" cy="2057400"/>
          </a:xfrm>
        </p:spPr>
        <p:txBody>
          <a:bodyPr>
            <a:noAutofit/>
          </a:bodyPr>
          <a:lstStyle/>
          <a:p>
            <a:pPr eaLnBrk="1" hangingPunct="1"/>
            <a:r>
              <a:rPr lang="en-US" sz="6600" dirty="0"/>
              <a:t/>
            </a:r>
            <a:br>
              <a:rPr lang="en-US" sz="6600" dirty="0"/>
            </a:br>
            <a:r>
              <a:rPr lang="en-US" sz="6600" dirty="0"/>
              <a:t>Build a Critical Thinking Atmosphere</a:t>
            </a:r>
            <a:br>
              <a:rPr lang="en-US" sz="6600" dirty="0"/>
            </a:br>
            <a:endParaRPr lang="en-US" sz="6600" dirty="0"/>
          </a:p>
        </p:txBody>
      </p:sp>
      <p:sp>
        <p:nvSpPr>
          <p:cNvPr id="4" name="Slide Number Placeholder 5"/>
          <p:cNvSpPr>
            <a:spLocks noGrp="1"/>
          </p:cNvSpPr>
          <p:nvPr>
            <p:ph type="sldNum" sz="quarter" idx="12"/>
          </p:nvPr>
        </p:nvSpPr>
        <p:spPr>
          <a:xfrm>
            <a:off x="7010400" y="6356350"/>
            <a:ext cx="2133600" cy="365125"/>
          </a:xfrm>
          <a:prstGeom prst="rect">
            <a:avLst/>
          </a:prstGeom>
        </p:spPr>
        <p:txBody>
          <a:bodyPr/>
          <a:lstStyle/>
          <a:p>
            <a:pPr>
              <a:defRPr/>
            </a:pPr>
            <a:fld id="{BEC09E01-8326-4FE9-9205-5237F85BB3C6}" type="slidenum">
              <a:rPr lang="en-US"/>
              <a:pPr>
                <a:defRPr/>
              </a:pPr>
              <a:t>16</a:t>
            </a:fld>
            <a:endParaRPr lang="en-US"/>
          </a:p>
        </p:txBody>
      </p:sp>
    </p:spTree>
    <p:extLst>
      <p:ext uri="{BB962C8B-B14F-4D97-AF65-F5344CB8AC3E}">
        <p14:creationId xmlns:p14="http://schemas.microsoft.com/office/powerpoint/2010/main" val="3441206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3"/>
          <p:cNvSpPr>
            <a:spLocks noGrp="1"/>
          </p:cNvSpPr>
          <p:nvPr>
            <p:ph idx="1"/>
          </p:nvPr>
        </p:nvSpPr>
        <p:spPr/>
        <p:txBody>
          <a:bodyPr/>
          <a:lstStyle/>
          <a:p>
            <a:pPr algn="ctr" eaLnBrk="1" hangingPunct="1">
              <a:spcBef>
                <a:spcPct val="0"/>
              </a:spcBef>
              <a:buFont typeface="Arial" charset="0"/>
              <a:buNone/>
            </a:pPr>
            <a:r>
              <a:rPr lang="en-US"/>
              <a:t>The habits of mind that characterize a person strongly disposed toward critical thinking include a desire to follow reason and evidence wherever they may lead, a systematic approach to problem solving, inquisitiveness, even-handedness, and confidence in reasoning</a:t>
            </a:r>
          </a:p>
          <a:p>
            <a:pPr eaLnBrk="1" hangingPunct="1"/>
            <a:endParaRPr lang="en-US"/>
          </a:p>
        </p:txBody>
      </p:sp>
      <p:sp>
        <p:nvSpPr>
          <p:cNvPr id="3" name="Slide Number Placeholder 5"/>
          <p:cNvSpPr>
            <a:spLocks noGrp="1"/>
          </p:cNvSpPr>
          <p:nvPr>
            <p:ph type="sldNum" sz="quarter" idx="12"/>
          </p:nvPr>
        </p:nvSpPr>
        <p:spPr>
          <a:xfrm>
            <a:off x="7010400" y="6356350"/>
            <a:ext cx="2133600" cy="365125"/>
          </a:xfrm>
          <a:prstGeom prst="rect">
            <a:avLst/>
          </a:prstGeom>
        </p:spPr>
        <p:txBody>
          <a:bodyPr/>
          <a:lstStyle/>
          <a:p>
            <a:pPr>
              <a:defRPr/>
            </a:pPr>
            <a:fld id="{1B988261-61DC-4B27-8562-1CE062ADD229}" type="slidenum">
              <a:rPr lang="en-US"/>
              <a:pPr>
                <a:defRPr/>
              </a:pPr>
              <a:t>17</a:t>
            </a:fld>
            <a:endParaRPr lang="en-US"/>
          </a:p>
        </p:txBody>
      </p:sp>
    </p:spTree>
    <p:extLst>
      <p:ext uri="{BB962C8B-B14F-4D97-AF65-F5344CB8AC3E}">
        <p14:creationId xmlns:p14="http://schemas.microsoft.com/office/powerpoint/2010/main" val="1428869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3" name="Rectangle 2"/>
          <p:cNvSpPr>
            <a:spLocks noGrp="1"/>
          </p:cNvSpPr>
          <p:nvPr>
            <p:ph type="title"/>
          </p:nvPr>
        </p:nvSpPr>
        <p:spPr/>
        <p:txBody>
          <a:bodyPr>
            <a:normAutofit fontScale="90000"/>
          </a:bodyPr>
          <a:lstStyle/>
          <a:p>
            <a:pPr eaLnBrk="1" hangingPunct="1"/>
            <a:r>
              <a:rPr lang="en-US" sz="4000"/>
              <a:t>Components of Critical Thinking</a:t>
            </a:r>
            <a:br>
              <a:rPr lang="en-US" sz="4000"/>
            </a:br>
            <a:r>
              <a:rPr lang="en-US" sz="4000"/>
              <a:t>#1</a:t>
            </a:r>
          </a:p>
        </p:txBody>
      </p:sp>
      <p:sp>
        <p:nvSpPr>
          <p:cNvPr id="31747" name="Rectangle 3"/>
          <p:cNvSpPr>
            <a:spLocks noGrp="1"/>
          </p:cNvSpPr>
          <p:nvPr>
            <p:ph idx="1"/>
          </p:nvPr>
        </p:nvSpPr>
        <p:spPr/>
        <p:txBody>
          <a:bodyPr>
            <a:normAutofit fontScale="92500"/>
          </a:bodyPr>
          <a:lstStyle/>
          <a:p>
            <a:pPr eaLnBrk="1" hangingPunct="1">
              <a:buFont typeface="Arial" charset="0"/>
              <a:buNone/>
              <a:defRPr/>
            </a:pPr>
            <a:r>
              <a:rPr lang="en-US" i="1" dirty="0">
                <a:effectLst>
                  <a:outerShdw blurRad="38100" dist="38100" dir="2700000" algn="tl">
                    <a:srgbClr val="000000"/>
                  </a:outerShdw>
                </a:effectLst>
              </a:rPr>
              <a:t>Being Objective</a:t>
            </a:r>
          </a:p>
          <a:p>
            <a:pPr lvl="1" eaLnBrk="1" hangingPunct="1">
              <a:defRPr/>
            </a:pPr>
            <a:r>
              <a:rPr lang="en-US" dirty="0"/>
              <a:t>Assess situations from an objective and factual standpoint </a:t>
            </a:r>
          </a:p>
          <a:p>
            <a:pPr lvl="1" eaLnBrk="1" hangingPunct="1">
              <a:defRPr/>
            </a:pPr>
            <a:r>
              <a:rPr lang="en-US" dirty="0"/>
              <a:t>Analyze what you think (or assume) versus what you know about a given situation/client </a:t>
            </a:r>
          </a:p>
          <a:p>
            <a:pPr lvl="1" eaLnBrk="1" hangingPunct="1">
              <a:defRPr/>
            </a:pPr>
            <a:r>
              <a:rPr lang="en-US" dirty="0"/>
              <a:t>Trust but verify all information, regardless of source </a:t>
            </a:r>
          </a:p>
          <a:p>
            <a:pPr lvl="1">
              <a:defRPr/>
            </a:pPr>
            <a:r>
              <a:rPr lang="en-US" dirty="0"/>
              <a:t>Differentiate between safety threat and risk, and between harm, danger, and complicating factors</a:t>
            </a:r>
          </a:p>
          <a:p>
            <a:pPr lvl="1">
              <a:defRPr/>
            </a:pPr>
            <a:r>
              <a:rPr lang="en-US" dirty="0"/>
              <a:t>Make an effort to understand the life-world culture of the family</a:t>
            </a:r>
          </a:p>
          <a:p>
            <a:pPr lvl="1" eaLnBrk="1" hangingPunct="1">
              <a:defRPr/>
            </a:pPr>
            <a:endParaRPr lang="en-US" dirty="0"/>
          </a:p>
          <a:p>
            <a:pPr eaLnBrk="1" hangingPunct="1">
              <a:defRPr/>
            </a:pPr>
            <a:endParaRPr lang="en-US" dirty="0"/>
          </a:p>
        </p:txBody>
      </p:sp>
      <p:sp>
        <p:nvSpPr>
          <p:cNvPr id="4" name="Slide Number Placeholder 5"/>
          <p:cNvSpPr>
            <a:spLocks noGrp="1"/>
          </p:cNvSpPr>
          <p:nvPr>
            <p:ph type="sldNum" sz="quarter" idx="12"/>
          </p:nvPr>
        </p:nvSpPr>
        <p:spPr>
          <a:xfrm>
            <a:off x="7010400" y="6356350"/>
            <a:ext cx="2133600" cy="365125"/>
          </a:xfrm>
          <a:prstGeom prst="rect">
            <a:avLst/>
          </a:prstGeom>
        </p:spPr>
        <p:txBody>
          <a:bodyPr/>
          <a:lstStyle/>
          <a:p>
            <a:pPr>
              <a:defRPr/>
            </a:pPr>
            <a:fld id="{66457DE4-793D-4E91-B6DB-BBEAA2798FED}" type="slidenum">
              <a:rPr lang="en-US"/>
              <a:pPr>
                <a:defRPr/>
              </a:pPr>
              <a:t>18</a:t>
            </a:fld>
            <a:endParaRPr lang="en-US"/>
          </a:p>
        </p:txBody>
      </p:sp>
    </p:spTree>
    <p:extLst>
      <p:ext uri="{BB962C8B-B14F-4D97-AF65-F5344CB8AC3E}">
        <p14:creationId xmlns:p14="http://schemas.microsoft.com/office/powerpoint/2010/main" val="79968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Rectangle 2"/>
          <p:cNvSpPr>
            <a:spLocks noGrp="1"/>
          </p:cNvSpPr>
          <p:nvPr>
            <p:ph type="title"/>
          </p:nvPr>
        </p:nvSpPr>
        <p:spPr/>
        <p:txBody>
          <a:bodyPr>
            <a:normAutofit fontScale="90000"/>
          </a:bodyPr>
          <a:lstStyle/>
          <a:p>
            <a:pPr eaLnBrk="1" hangingPunct="1"/>
            <a:r>
              <a:rPr lang="en-US" sz="4000"/>
              <a:t>Components of Critical Thinking</a:t>
            </a:r>
            <a:br>
              <a:rPr lang="en-US" sz="4000"/>
            </a:br>
            <a:r>
              <a:rPr lang="en-US" sz="4000"/>
              <a:t>#2</a:t>
            </a:r>
          </a:p>
        </p:txBody>
      </p:sp>
      <p:sp>
        <p:nvSpPr>
          <p:cNvPr id="37891" name="Rectangle 3"/>
          <p:cNvSpPr>
            <a:spLocks noGrp="1"/>
          </p:cNvSpPr>
          <p:nvPr>
            <p:ph idx="1"/>
          </p:nvPr>
        </p:nvSpPr>
        <p:spPr/>
        <p:txBody>
          <a:bodyPr>
            <a:normAutofit fontScale="92500" lnSpcReduction="10000"/>
          </a:bodyPr>
          <a:lstStyle/>
          <a:p>
            <a:pPr eaLnBrk="1" hangingPunct="1">
              <a:buFont typeface="Arial" charset="0"/>
              <a:buNone/>
              <a:defRPr/>
            </a:pPr>
            <a:r>
              <a:rPr lang="en-US" i="1" dirty="0">
                <a:effectLst>
                  <a:outerShdw blurRad="38100" dist="38100" dir="2700000" algn="tl">
                    <a:srgbClr val="000000"/>
                  </a:outerShdw>
                </a:effectLst>
              </a:rPr>
              <a:t>Gathering Facts</a:t>
            </a:r>
            <a:r>
              <a:rPr lang="en-US" dirty="0"/>
              <a:t>:  Have you assessed all available options before making your decision? </a:t>
            </a:r>
          </a:p>
          <a:p>
            <a:pPr lvl="1" eaLnBrk="1" hangingPunct="1">
              <a:defRPr/>
            </a:pPr>
            <a:r>
              <a:rPr lang="en-US" dirty="0"/>
              <a:t>Be curious, ask questions, use mapping, appreciative inquiry and other tools</a:t>
            </a:r>
          </a:p>
          <a:p>
            <a:pPr lvl="1" eaLnBrk="1" hangingPunct="1">
              <a:defRPr/>
            </a:pPr>
            <a:r>
              <a:rPr lang="en-US" dirty="0"/>
              <a:t>Don’t make assumptions, let facts reveal themselves</a:t>
            </a:r>
          </a:p>
          <a:p>
            <a:pPr lvl="1" eaLnBrk="1" hangingPunct="1">
              <a:defRPr/>
            </a:pPr>
            <a:r>
              <a:rPr lang="en-US" dirty="0"/>
              <a:t>Consult with all reporting parties, collateral contacts, relatives, friends, victims, and the case file</a:t>
            </a:r>
          </a:p>
          <a:p>
            <a:pPr lvl="1" eaLnBrk="1" hangingPunct="1">
              <a:defRPr/>
            </a:pPr>
            <a:r>
              <a:rPr lang="en-US" dirty="0"/>
              <a:t>Consider relevant past child welfare history and criminal record</a:t>
            </a:r>
          </a:p>
          <a:p>
            <a:pPr lvl="1" eaLnBrk="1" hangingPunct="1">
              <a:defRPr/>
            </a:pPr>
            <a:r>
              <a:rPr lang="en-US" dirty="0"/>
              <a:t>Have you assessed all available option before making your decision? </a:t>
            </a:r>
          </a:p>
          <a:p>
            <a:pPr lvl="1" eaLnBrk="1" hangingPunct="1">
              <a:defRPr/>
            </a:pPr>
            <a:endParaRPr lang="en-US" dirty="0"/>
          </a:p>
        </p:txBody>
      </p:sp>
      <p:sp>
        <p:nvSpPr>
          <p:cNvPr id="4" name="Slide Number Placeholder 5"/>
          <p:cNvSpPr>
            <a:spLocks noGrp="1"/>
          </p:cNvSpPr>
          <p:nvPr>
            <p:ph type="sldNum" sz="quarter" idx="12"/>
          </p:nvPr>
        </p:nvSpPr>
        <p:spPr>
          <a:xfrm>
            <a:off x="7010400" y="6356350"/>
            <a:ext cx="2133600" cy="365125"/>
          </a:xfrm>
          <a:prstGeom prst="rect">
            <a:avLst/>
          </a:prstGeom>
        </p:spPr>
        <p:txBody>
          <a:bodyPr/>
          <a:lstStyle/>
          <a:p>
            <a:pPr>
              <a:defRPr/>
            </a:pPr>
            <a:fld id="{2A41D48F-6700-448C-8054-25C6211B0019}" type="slidenum">
              <a:rPr lang="en-US"/>
              <a:pPr>
                <a:defRPr/>
              </a:pPr>
              <a:t>19</a:t>
            </a:fld>
            <a:endParaRPr lang="en-US"/>
          </a:p>
        </p:txBody>
      </p:sp>
    </p:spTree>
    <p:extLst>
      <p:ext uri="{BB962C8B-B14F-4D97-AF65-F5344CB8AC3E}">
        <p14:creationId xmlns:p14="http://schemas.microsoft.com/office/powerpoint/2010/main" val="276450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228600" y="1219200"/>
            <a:ext cx="8839200" cy="3276600"/>
          </a:xfrm>
        </p:spPr>
        <p:txBody>
          <a:bodyPr/>
          <a:lstStyle/>
          <a:p>
            <a:pPr algn="l" eaLnBrk="1" hangingPunct="1"/>
            <a:r>
              <a:rPr lang="en-US" sz="4000" b="1" dirty="0"/>
              <a:t>Critical Thinking and Assessment</a:t>
            </a:r>
            <a:r>
              <a:rPr lang="en-US" b="1" dirty="0"/>
              <a:t/>
            </a:r>
            <a:br>
              <a:rPr lang="en-US" b="1" dirty="0"/>
            </a:br>
            <a:r>
              <a:rPr lang="en-US" b="1" dirty="0"/>
              <a:t/>
            </a:r>
            <a:br>
              <a:rPr lang="en-US" b="1" dirty="0"/>
            </a:br>
            <a:r>
              <a:rPr lang="en-US" sz="3100" b="1" dirty="0"/>
              <a:t>California Common CORE</a:t>
            </a:r>
            <a:br>
              <a:rPr lang="en-US" sz="3100" b="1" dirty="0"/>
            </a:br>
            <a:r>
              <a:rPr lang="en-US" sz="2400" b="1" dirty="0" smtClean="0"/>
              <a:t>December 31, 2018</a:t>
            </a:r>
            <a:endParaRPr lang="en-US" sz="2400" dirty="0"/>
          </a:p>
        </p:txBody>
      </p:sp>
      <p:sp>
        <p:nvSpPr>
          <p:cNvPr id="2" name="Slide Number Placeholder 1"/>
          <p:cNvSpPr>
            <a:spLocks noGrp="1"/>
          </p:cNvSpPr>
          <p:nvPr>
            <p:ph type="sldNum" sz="quarter" idx="12"/>
          </p:nvPr>
        </p:nvSpPr>
        <p:spPr/>
        <p:txBody>
          <a:bodyPr/>
          <a:lstStyle/>
          <a:p>
            <a:fld id="{F9DC3089-A18C-4189-8FE9-244C1809BE7B}" type="slidenum">
              <a:rPr lang="en-US" smtClean="0"/>
              <a:t>2</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105400"/>
            <a:ext cx="1627187"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495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Rectangle 2"/>
          <p:cNvSpPr>
            <a:spLocks noGrp="1"/>
          </p:cNvSpPr>
          <p:nvPr>
            <p:ph type="title"/>
          </p:nvPr>
        </p:nvSpPr>
        <p:spPr/>
        <p:txBody>
          <a:bodyPr/>
          <a:lstStyle/>
          <a:p>
            <a:pPr eaLnBrk="1" hangingPunct="1"/>
            <a:r>
              <a:rPr lang="en-US" dirty="0"/>
              <a:t>Thoughtful Fact Gathering</a:t>
            </a:r>
          </a:p>
        </p:txBody>
      </p:sp>
      <p:sp>
        <p:nvSpPr>
          <p:cNvPr id="47106" name="Rectangle 3"/>
          <p:cNvSpPr>
            <a:spLocks noGrp="1"/>
          </p:cNvSpPr>
          <p:nvPr>
            <p:ph idx="1"/>
          </p:nvPr>
        </p:nvSpPr>
        <p:spPr/>
        <p:txBody>
          <a:bodyPr/>
          <a:lstStyle/>
          <a:p>
            <a:pPr lvl="1" eaLnBrk="1" hangingPunct="1"/>
            <a:r>
              <a:rPr lang="en-US" dirty="0"/>
              <a:t>Use safety mapping to create a systematic approach to gathering facts.  This creates a patterned “due diligence” approach which ensures you don’t miss anything </a:t>
            </a:r>
          </a:p>
          <a:p>
            <a:pPr lvl="1" eaLnBrk="1" hangingPunct="1"/>
            <a:r>
              <a:rPr lang="en-US" dirty="0"/>
              <a:t>Seek out the family’s team, your peers and/or supervisor for their thoughts on a situation</a:t>
            </a:r>
          </a:p>
          <a:p>
            <a:pPr lvl="1" eaLnBrk="1" hangingPunct="1"/>
            <a:r>
              <a:rPr lang="en-US" dirty="0"/>
              <a:t>What are the types of questions that your supervisor typically asks?  Be prepared.</a:t>
            </a:r>
          </a:p>
        </p:txBody>
      </p:sp>
      <p:sp>
        <p:nvSpPr>
          <p:cNvPr id="4" name="Slide Number Placeholder 5"/>
          <p:cNvSpPr>
            <a:spLocks noGrp="1"/>
          </p:cNvSpPr>
          <p:nvPr>
            <p:ph type="sldNum" sz="quarter" idx="12"/>
          </p:nvPr>
        </p:nvSpPr>
        <p:spPr>
          <a:xfrm>
            <a:off x="7010400" y="6356350"/>
            <a:ext cx="2133600" cy="365125"/>
          </a:xfrm>
          <a:prstGeom prst="rect">
            <a:avLst/>
          </a:prstGeom>
        </p:spPr>
        <p:txBody>
          <a:bodyPr/>
          <a:lstStyle/>
          <a:p>
            <a:pPr>
              <a:defRPr/>
            </a:pPr>
            <a:fld id="{5D90A9ED-4138-416F-A742-87E201C5AF1E}" type="slidenum">
              <a:rPr lang="en-US"/>
              <a:pPr>
                <a:defRPr/>
              </a:pPr>
              <a:t>20</a:t>
            </a:fld>
            <a:endParaRPr lang="en-US"/>
          </a:p>
        </p:txBody>
      </p:sp>
    </p:spTree>
    <p:extLst>
      <p:ext uri="{BB962C8B-B14F-4D97-AF65-F5344CB8AC3E}">
        <p14:creationId xmlns:p14="http://schemas.microsoft.com/office/powerpoint/2010/main" val="1409740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3" name="Rectangle 2"/>
          <p:cNvSpPr>
            <a:spLocks noGrp="1"/>
          </p:cNvSpPr>
          <p:nvPr>
            <p:ph type="title"/>
          </p:nvPr>
        </p:nvSpPr>
        <p:spPr/>
        <p:txBody>
          <a:bodyPr>
            <a:normAutofit fontScale="90000"/>
          </a:bodyPr>
          <a:lstStyle/>
          <a:p>
            <a:pPr eaLnBrk="1" hangingPunct="1"/>
            <a:r>
              <a:rPr lang="en-US" sz="4000"/>
              <a:t>Components of Critical Thinking</a:t>
            </a:r>
            <a:br>
              <a:rPr lang="en-US" sz="4000"/>
            </a:br>
            <a:r>
              <a:rPr lang="en-US" sz="4000"/>
              <a:t>#3</a:t>
            </a:r>
          </a:p>
        </p:txBody>
      </p:sp>
      <p:sp>
        <p:nvSpPr>
          <p:cNvPr id="40963" name="Rectangle 3"/>
          <p:cNvSpPr>
            <a:spLocks noGrp="1"/>
          </p:cNvSpPr>
          <p:nvPr>
            <p:ph idx="1"/>
          </p:nvPr>
        </p:nvSpPr>
        <p:spPr/>
        <p:txBody>
          <a:bodyPr>
            <a:normAutofit/>
          </a:bodyPr>
          <a:lstStyle/>
          <a:p>
            <a:pPr eaLnBrk="1" hangingPunct="1">
              <a:buFont typeface="Arial" charset="0"/>
              <a:buNone/>
              <a:defRPr/>
            </a:pPr>
            <a:r>
              <a:rPr lang="en-US" sz="3600" i="1" dirty="0">
                <a:effectLst>
                  <a:outerShdw blurRad="38100" dist="38100" dir="2700000" algn="tl">
                    <a:srgbClr val="000000"/>
                  </a:outerShdw>
                </a:effectLst>
              </a:rPr>
              <a:t>Reflecting on bias</a:t>
            </a:r>
          </a:p>
          <a:p>
            <a:pPr lvl="1" eaLnBrk="1" hangingPunct="1">
              <a:defRPr/>
            </a:pPr>
            <a:r>
              <a:rPr lang="en-US" dirty="0"/>
              <a:t>Think about white privilege and institutional/ systemic bias</a:t>
            </a:r>
          </a:p>
          <a:p>
            <a:pPr lvl="1" eaLnBrk="1" hangingPunct="1">
              <a:defRPr/>
            </a:pPr>
            <a:r>
              <a:rPr lang="en-US" dirty="0"/>
              <a:t>Think about how bias can hide in thoughts such as “the apple doesn’t fall far from the tree” or “pull yourself up by your bootstraps”</a:t>
            </a:r>
          </a:p>
          <a:p>
            <a:pPr lvl="1" eaLnBrk="1" hangingPunct="1">
              <a:defRPr/>
            </a:pPr>
            <a:r>
              <a:rPr lang="en-US" dirty="0"/>
              <a:t>Be aware of counter-transference</a:t>
            </a:r>
          </a:p>
          <a:p>
            <a:pPr lvl="1" eaLnBrk="1" hangingPunct="1">
              <a:defRPr/>
            </a:pPr>
            <a:r>
              <a:rPr lang="en-US" dirty="0"/>
              <a:t>Think about how middle class bias might impact your work</a:t>
            </a:r>
          </a:p>
          <a:p>
            <a:pPr lvl="1" eaLnBrk="1" hangingPunct="1">
              <a:defRPr/>
            </a:pPr>
            <a:endParaRPr lang="en-US" dirty="0"/>
          </a:p>
        </p:txBody>
      </p:sp>
      <p:sp>
        <p:nvSpPr>
          <p:cNvPr id="5" name="Slide Number Placeholder 5"/>
          <p:cNvSpPr>
            <a:spLocks noGrp="1"/>
          </p:cNvSpPr>
          <p:nvPr>
            <p:ph type="sldNum" sz="quarter" idx="12"/>
          </p:nvPr>
        </p:nvSpPr>
        <p:spPr>
          <a:xfrm>
            <a:off x="7010400" y="6356350"/>
            <a:ext cx="2133600" cy="365125"/>
          </a:xfrm>
          <a:prstGeom prst="rect">
            <a:avLst/>
          </a:prstGeom>
        </p:spPr>
        <p:txBody>
          <a:bodyPr/>
          <a:lstStyle/>
          <a:p>
            <a:pPr>
              <a:defRPr/>
            </a:pPr>
            <a:fld id="{C8A1C931-D234-49CE-9A36-EDA6A9EEB50C}" type="slidenum">
              <a:rPr lang="en-US"/>
              <a:pPr>
                <a:defRPr/>
              </a:pPr>
              <a:t>21</a:t>
            </a:fld>
            <a:endParaRPr lang="en-US"/>
          </a:p>
        </p:txBody>
      </p:sp>
    </p:spTree>
    <p:extLst>
      <p:ext uri="{BB962C8B-B14F-4D97-AF65-F5344CB8AC3E}">
        <p14:creationId xmlns:p14="http://schemas.microsoft.com/office/powerpoint/2010/main" val="3699135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Rectangle 2"/>
          <p:cNvSpPr>
            <a:spLocks noGrp="1"/>
          </p:cNvSpPr>
          <p:nvPr>
            <p:ph type="title"/>
          </p:nvPr>
        </p:nvSpPr>
        <p:spPr/>
        <p:txBody>
          <a:bodyPr/>
          <a:lstStyle/>
          <a:p>
            <a:r>
              <a:rPr lang="en-US"/>
              <a:t>Minimizing “Blind Spots”</a:t>
            </a:r>
            <a:endParaRPr lang="en-US" dirty="0"/>
          </a:p>
        </p:txBody>
      </p:sp>
      <p:sp>
        <p:nvSpPr>
          <p:cNvPr id="53250" name="Rectangle 3"/>
          <p:cNvSpPr>
            <a:spLocks noGrp="1"/>
          </p:cNvSpPr>
          <p:nvPr>
            <p:ph idx="1"/>
          </p:nvPr>
        </p:nvSpPr>
        <p:spPr/>
        <p:txBody>
          <a:bodyPr/>
          <a:lstStyle/>
          <a:p>
            <a:pPr lvl="1"/>
            <a:r>
              <a:rPr lang="en-US"/>
              <a:t>Assess what thoughts, beliefs, or experiences underlie a families actions </a:t>
            </a:r>
          </a:p>
          <a:p>
            <a:pPr lvl="1"/>
            <a:r>
              <a:rPr lang="en-US"/>
              <a:t>What are your potential assumptions, biases, and prejudices of the person and/or situation? </a:t>
            </a:r>
          </a:p>
          <a:p>
            <a:pPr lvl="1"/>
            <a:r>
              <a:rPr lang="en-US"/>
              <a:t>Are you selectively remembering information that supports your beliefs? </a:t>
            </a:r>
          </a:p>
          <a:p>
            <a:endParaRPr lang="en-US" dirty="0"/>
          </a:p>
        </p:txBody>
      </p:sp>
      <p:sp>
        <p:nvSpPr>
          <p:cNvPr id="4" name="Slide Number Placeholder 5"/>
          <p:cNvSpPr>
            <a:spLocks noGrp="1"/>
          </p:cNvSpPr>
          <p:nvPr>
            <p:ph type="sldNum" sz="quarter" idx="12"/>
          </p:nvPr>
        </p:nvSpPr>
        <p:spPr>
          <a:xfrm>
            <a:off x="7010400" y="6356350"/>
            <a:ext cx="2133600" cy="365125"/>
          </a:xfrm>
          <a:prstGeom prst="rect">
            <a:avLst/>
          </a:prstGeom>
        </p:spPr>
        <p:txBody>
          <a:bodyPr/>
          <a:lstStyle/>
          <a:p>
            <a:pPr>
              <a:defRPr/>
            </a:pPr>
            <a:fld id="{CB940A1E-DFA4-403F-9370-57399850EE95}" type="slidenum">
              <a:rPr lang="en-US"/>
              <a:pPr>
                <a:defRPr/>
              </a:pPr>
              <a:t>22</a:t>
            </a:fld>
            <a:endParaRPr lang="en-US"/>
          </a:p>
        </p:txBody>
      </p:sp>
    </p:spTree>
    <p:extLst>
      <p:ext uri="{BB962C8B-B14F-4D97-AF65-F5344CB8AC3E}">
        <p14:creationId xmlns:p14="http://schemas.microsoft.com/office/powerpoint/2010/main" val="238175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Critical Thinking Process</a:t>
            </a:r>
          </a:p>
        </p:txBody>
      </p:sp>
      <p:sp>
        <p:nvSpPr>
          <p:cNvPr id="3" name="Content Placeholder 2"/>
          <p:cNvSpPr>
            <a:spLocks noGrp="1"/>
          </p:cNvSpPr>
          <p:nvPr>
            <p:ph idx="1"/>
          </p:nvPr>
        </p:nvSpPr>
        <p:spPr/>
        <p:txBody>
          <a:bodyPr/>
          <a:lstStyle/>
          <a:p>
            <a:pPr lvl="0"/>
            <a:r>
              <a:rPr lang="en-US" dirty="0"/>
              <a:t>Consult your supervisor</a:t>
            </a:r>
          </a:p>
          <a:p>
            <a:pPr lvl="0"/>
            <a:r>
              <a:rPr lang="en-US" dirty="0"/>
              <a:t>Examine your feelings and biases</a:t>
            </a:r>
          </a:p>
          <a:p>
            <a:pPr lvl="0"/>
            <a:r>
              <a:rPr lang="en-US" dirty="0"/>
              <a:t>Gather information carefully from multiple sources</a:t>
            </a:r>
          </a:p>
          <a:p>
            <a:pPr lvl="0"/>
            <a:r>
              <a:rPr lang="en-US" dirty="0"/>
              <a:t>Consider alternate explanations</a:t>
            </a:r>
          </a:p>
          <a:p>
            <a:endParaRPr lang="en-US" dirty="0"/>
          </a:p>
        </p:txBody>
      </p:sp>
      <p:sp>
        <p:nvSpPr>
          <p:cNvPr id="4" name="Slide Number Placeholder 3"/>
          <p:cNvSpPr>
            <a:spLocks noGrp="1"/>
          </p:cNvSpPr>
          <p:nvPr>
            <p:ph type="sldNum" sz="quarter" idx="12"/>
          </p:nvPr>
        </p:nvSpPr>
        <p:spPr/>
        <p:txBody>
          <a:bodyPr/>
          <a:lstStyle/>
          <a:p>
            <a:fld id="{F9DC3089-A18C-4189-8FE9-244C1809BE7B}" type="slidenum">
              <a:rPr lang="en-US" smtClean="0"/>
              <a:t>23</a:t>
            </a:fld>
            <a:endParaRPr lang="en-US"/>
          </a:p>
        </p:txBody>
      </p:sp>
    </p:spTree>
    <p:extLst>
      <p:ext uri="{BB962C8B-B14F-4D97-AF65-F5344CB8AC3E}">
        <p14:creationId xmlns:p14="http://schemas.microsoft.com/office/powerpoint/2010/main" val="3291172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Structured Decision Making Tools</a:t>
            </a:r>
          </a:p>
        </p:txBody>
      </p:sp>
      <p:sp>
        <p:nvSpPr>
          <p:cNvPr id="3" name="Content Placeholder 2"/>
          <p:cNvSpPr>
            <a:spLocks noGrp="1"/>
          </p:cNvSpPr>
          <p:nvPr>
            <p:ph idx="1"/>
          </p:nvPr>
        </p:nvSpPr>
        <p:spPr/>
        <p:txBody>
          <a:bodyPr>
            <a:normAutofit fontScale="92500"/>
          </a:bodyPr>
          <a:lstStyle/>
          <a:p>
            <a:pPr fontAlgn="base"/>
            <a:r>
              <a:rPr lang="en-US" sz="4000" dirty="0"/>
              <a:t>Identify and structure </a:t>
            </a:r>
            <a:r>
              <a:rPr lang="en-US" sz="4000" b="1" dirty="0"/>
              <a:t>critical decision points</a:t>
            </a:r>
            <a:endParaRPr lang="en-US" sz="4000" dirty="0"/>
          </a:p>
          <a:p>
            <a:pPr fontAlgn="base"/>
            <a:r>
              <a:rPr lang="en-US" sz="4000" dirty="0"/>
              <a:t>Increase </a:t>
            </a:r>
            <a:r>
              <a:rPr lang="en-US" sz="4000" b="1" dirty="0"/>
              <a:t>consistency </a:t>
            </a:r>
            <a:r>
              <a:rPr lang="en-US" sz="4000" dirty="0"/>
              <a:t>in decision making</a:t>
            </a:r>
          </a:p>
          <a:p>
            <a:pPr fontAlgn="base"/>
            <a:r>
              <a:rPr lang="en-US" sz="4000" dirty="0"/>
              <a:t>Increase </a:t>
            </a:r>
            <a:r>
              <a:rPr lang="en-US" sz="4000" b="1" dirty="0"/>
              <a:t>accuracy </a:t>
            </a:r>
            <a:r>
              <a:rPr lang="en-US" sz="4000" dirty="0"/>
              <a:t>of decision making</a:t>
            </a:r>
          </a:p>
          <a:p>
            <a:pPr fontAlgn="base"/>
            <a:r>
              <a:rPr lang="en-US" sz="4000" b="1" dirty="0"/>
              <a:t>Target resources</a:t>
            </a:r>
            <a:r>
              <a:rPr lang="en-US" sz="4000" dirty="0"/>
              <a:t> to families most at risk</a:t>
            </a:r>
          </a:p>
          <a:p>
            <a:pPr fontAlgn="base"/>
            <a:r>
              <a:rPr lang="en-US" sz="4000" dirty="0"/>
              <a:t>Use case-level data to </a:t>
            </a:r>
            <a:r>
              <a:rPr lang="en-US" sz="4000" b="1" dirty="0"/>
              <a:t>inform decisions throughout the agency</a:t>
            </a:r>
            <a:endParaRPr lang="en-US" sz="4000" dirty="0"/>
          </a:p>
          <a:p>
            <a:endParaRPr lang="en-US" dirty="0"/>
          </a:p>
        </p:txBody>
      </p:sp>
      <p:sp>
        <p:nvSpPr>
          <p:cNvPr id="4" name="Slide Number Placeholder 3"/>
          <p:cNvSpPr>
            <a:spLocks noGrp="1"/>
          </p:cNvSpPr>
          <p:nvPr>
            <p:ph type="sldNum" sz="quarter" idx="12"/>
          </p:nvPr>
        </p:nvSpPr>
        <p:spPr/>
        <p:txBody>
          <a:bodyPr/>
          <a:lstStyle/>
          <a:p>
            <a:fld id="{F9DC3089-A18C-4189-8FE9-244C1809BE7B}" type="slidenum">
              <a:rPr lang="en-US" smtClean="0"/>
              <a:t>24</a:t>
            </a:fld>
            <a:endParaRPr lang="en-US"/>
          </a:p>
        </p:txBody>
      </p:sp>
    </p:spTree>
    <p:extLst>
      <p:ext uri="{BB962C8B-B14F-4D97-AF65-F5344CB8AC3E}">
        <p14:creationId xmlns:p14="http://schemas.microsoft.com/office/powerpoint/2010/main" val="2120002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89" name="Rectangle 2"/>
          <p:cNvSpPr>
            <a:spLocks noGrp="1"/>
          </p:cNvSpPr>
          <p:nvPr>
            <p:ph type="title"/>
          </p:nvPr>
        </p:nvSpPr>
        <p:spPr/>
        <p:txBody>
          <a:bodyPr/>
          <a:lstStyle/>
          <a:p>
            <a:pPr eaLnBrk="1" hangingPunct="1"/>
            <a:r>
              <a:rPr lang="en-US"/>
              <a:t>Fast Forward:  Maria’s family</a:t>
            </a:r>
          </a:p>
        </p:txBody>
      </p:sp>
      <p:sp>
        <p:nvSpPr>
          <p:cNvPr id="4" name="Slide Number Placeholder 5"/>
          <p:cNvSpPr>
            <a:spLocks noGrp="1"/>
          </p:cNvSpPr>
          <p:nvPr>
            <p:ph type="sldNum" sz="quarter" idx="12"/>
          </p:nvPr>
        </p:nvSpPr>
        <p:spPr>
          <a:xfrm>
            <a:off x="7010400" y="6356350"/>
            <a:ext cx="2133600" cy="365125"/>
          </a:xfrm>
          <a:prstGeom prst="rect">
            <a:avLst/>
          </a:prstGeom>
        </p:spPr>
        <p:txBody>
          <a:bodyPr/>
          <a:lstStyle/>
          <a:p>
            <a:pPr>
              <a:defRPr/>
            </a:pPr>
            <a:fld id="{7AF6CFCF-CB48-4290-9CDA-904B560E8741}" type="slidenum">
              <a:rPr lang="en-US"/>
              <a:pPr>
                <a:defRPr/>
              </a:pPr>
              <a:t>25</a:t>
            </a:fld>
            <a:endParaRPr lang="en-US"/>
          </a:p>
        </p:txBody>
      </p:sp>
      <p:pic>
        <p:nvPicPr>
          <p:cNvPr id="63490" name="Picture 4" descr="fast_forward"/>
          <p:cNvPicPr>
            <a:picLocks noChangeAspect="1" noChangeArrowheads="1"/>
          </p:cNvPicPr>
          <p:nvPr/>
        </p:nvPicPr>
        <p:blipFill>
          <a:blip r:embed="rId3"/>
          <a:srcRect/>
          <a:stretch>
            <a:fillRect/>
          </a:stretch>
        </p:blipFill>
        <p:spPr bwMode="auto">
          <a:xfrm>
            <a:off x="2133600" y="1295400"/>
            <a:ext cx="4876800" cy="4876800"/>
          </a:xfrm>
          <a:prstGeom prst="rect">
            <a:avLst/>
          </a:prstGeom>
          <a:noFill/>
          <a:ln w="9525">
            <a:noFill/>
            <a:miter lim="800000"/>
            <a:headEnd/>
            <a:tailEnd/>
          </a:ln>
        </p:spPr>
      </p:pic>
    </p:spTree>
    <p:extLst>
      <p:ext uri="{BB962C8B-B14F-4D97-AF65-F5344CB8AC3E}">
        <p14:creationId xmlns:p14="http://schemas.microsoft.com/office/powerpoint/2010/main" val="1275344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7" name="Rectangle 2"/>
          <p:cNvSpPr>
            <a:spLocks noGrp="1"/>
          </p:cNvSpPr>
          <p:nvPr>
            <p:ph type="title"/>
          </p:nvPr>
        </p:nvSpPr>
        <p:spPr/>
        <p:txBody>
          <a:bodyPr/>
          <a:lstStyle/>
          <a:p>
            <a:pPr eaLnBrk="1" hangingPunct="1"/>
            <a:r>
              <a:rPr lang="en-US" dirty="0"/>
              <a:t>Activity</a:t>
            </a:r>
          </a:p>
        </p:txBody>
      </p:sp>
      <p:sp>
        <p:nvSpPr>
          <p:cNvPr id="65538" name="Rectangle 3"/>
          <p:cNvSpPr>
            <a:spLocks noGrp="1"/>
          </p:cNvSpPr>
          <p:nvPr>
            <p:ph idx="1"/>
          </p:nvPr>
        </p:nvSpPr>
        <p:spPr/>
        <p:txBody>
          <a:bodyPr/>
          <a:lstStyle/>
          <a:p>
            <a:pPr eaLnBrk="1" hangingPunct="1"/>
            <a:endParaRPr lang="en-US" dirty="0"/>
          </a:p>
          <a:p>
            <a:pPr eaLnBrk="1" hangingPunct="1"/>
            <a:r>
              <a:rPr lang="en-US" dirty="0"/>
              <a:t>What are the worries?</a:t>
            </a:r>
          </a:p>
          <a:p>
            <a:pPr eaLnBrk="1" hangingPunct="1"/>
            <a:endParaRPr lang="en-US" dirty="0"/>
          </a:p>
          <a:p>
            <a:pPr eaLnBrk="1" hangingPunct="1"/>
            <a:r>
              <a:rPr lang="en-US" dirty="0"/>
              <a:t>What are the strengths?</a:t>
            </a:r>
          </a:p>
          <a:p>
            <a:pPr eaLnBrk="1" hangingPunct="1"/>
            <a:endParaRPr lang="en-US" dirty="0"/>
          </a:p>
        </p:txBody>
      </p:sp>
      <p:sp>
        <p:nvSpPr>
          <p:cNvPr id="4" name="Slide Number Placeholder 5"/>
          <p:cNvSpPr>
            <a:spLocks noGrp="1"/>
          </p:cNvSpPr>
          <p:nvPr>
            <p:ph type="sldNum" sz="quarter" idx="12"/>
          </p:nvPr>
        </p:nvSpPr>
        <p:spPr>
          <a:xfrm>
            <a:off x="7010400" y="6356350"/>
            <a:ext cx="2133600" cy="365125"/>
          </a:xfrm>
          <a:prstGeom prst="rect">
            <a:avLst/>
          </a:prstGeom>
        </p:spPr>
        <p:txBody>
          <a:bodyPr/>
          <a:lstStyle/>
          <a:p>
            <a:pPr>
              <a:defRPr/>
            </a:pPr>
            <a:fld id="{2E40FBFB-1663-460A-827E-4F67B4EB5824}" type="slidenum">
              <a:rPr lang="en-US"/>
              <a:pPr>
                <a:defRPr/>
              </a:pPr>
              <a:t>26</a:t>
            </a:fld>
            <a:endParaRPr lang="en-US"/>
          </a:p>
        </p:txBody>
      </p:sp>
    </p:spTree>
    <p:extLst>
      <p:ext uri="{BB962C8B-B14F-4D97-AF65-F5344CB8AC3E}">
        <p14:creationId xmlns:p14="http://schemas.microsoft.com/office/powerpoint/2010/main" val="2446817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6125CC4E-973F-4C2E-AA52-3660D44C3E39}" type="slidenum">
              <a:rPr lang="en-US"/>
              <a:pPr>
                <a:defRPr/>
              </a:pPr>
              <a:t>27</a:t>
            </a:fld>
            <a:endParaRPr lang="en-US"/>
          </a:p>
        </p:txBody>
      </p:sp>
      <p:sp>
        <p:nvSpPr>
          <p:cNvPr id="55297" name="Title 1"/>
          <p:cNvSpPr>
            <a:spLocks noGrp="1"/>
          </p:cNvSpPr>
          <p:nvPr>
            <p:ph type="title" idx="4294967295"/>
          </p:nvPr>
        </p:nvSpPr>
        <p:spPr>
          <a:xfrm>
            <a:off x="0" y="304800"/>
            <a:ext cx="8229600" cy="1143000"/>
          </a:xfrm>
        </p:spPr>
        <p:txBody>
          <a:bodyPr anchor="b">
            <a:normAutofit/>
          </a:bodyPr>
          <a:lstStyle/>
          <a:p>
            <a:pPr eaLnBrk="1" hangingPunct="1"/>
            <a:r>
              <a:rPr lang="en-US" dirty="0"/>
              <a:t>Minimum Sufficient Level of Care</a:t>
            </a:r>
          </a:p>
        </p:txBody>
      </p:sp>
      <p:sp>
        <p:nvSpPr>
          <p:cNvPr id="55298" name="Content Placeholder 2"/>
          <p:cNvSpPr>
            <a:spLocks noGrp="1"/>
          </p:cNvSpPr>
          <p:nvPr>
            <p:ph idx="4294967295"/>
          </p:nvPr>
        </p:nvSpPr>
        <p:spPr>
          <a:xfrm>
            <a:off x="1143000" y="1828800"/>
            <a:ext cx="8001000" cy="4191000"/>
          </a:xfrm>
        </p:spPr>
        <p:txBody>
          <a:bodyPr/>
          <a:lstStyle/>
          <a:p>
            <a:pPr eaLnBrk="1" hangingPunct="1"/>
            <a:r>
              <a:rPr lang="en-US" dirty="0"/>
              <a:t>MSLC is not an ideal societal goal (i.e. middle class lifestyle)</a:t>
            </a:r>
          </a:p>
          <a:p>
            <a:pPr eaLnBrk="1" hangingPunct="1"/>
            <a:endParaRPr lang="en-US" dirty="0"/>
          </a:p>
          <a:p>
            <a:pPr eaLnBrk="1" hangingPunct="1"/>
            <a:r>
              <a:rPr lang="en-US" dirty="0"/>
              <a:t>MSLC is family specific, not more or less</a:t>
            </a:r>
          </a:p>
          <a:p>
            <a:pPr eaLnBrk="1" hangingPunct="1"/>
            <a:endParaRPr lang="en-US" dirty="0"/>
          </a:p>
          <a:p>
            <a:pPr eaLnBrk="1" hangingPunct="1"/>
            <a:r>
              <a:rPr lang="en-US" dirty="0"/>
              <a:t>Once determined, the MSLC must remain consistent for the duration of the case</a:t>
            </a:r>
          </a:p>
        </p:txBody>
      </p:sp>
    </p:spTree>
    <p:extLst>
      <p:ext uri="{BB962C8B-B14F-4D97-AF65-F5344CB8AC3E}">
        <p14:creationId xmlns:p14="http://schemas.microsoft.com/office/powerpoint/2010/main" val="218092184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0EC1D702-F64C-49E3-B51C-7385101C7B74}" type="slidenum">
              <a:rPr lang="en-US"/>
              <a:pPr>
                <a:defRPr/>
              </a:pPr>
              <a:t>28</a:t>
            </a:fld>
            <a:endParaRPr lang="en-US"/>
          </a:p>
        </p:txBody>
      </p:sp>
      <p:sp>
        <p:nvSpPr>
          <p:cNvPr id="57345" name="Title 1"/>
          <p:cNvSpPr>
            <a:spLocks noGrp="1"/>
          </p:cNvSpPr>
          <p:nvPr>
            <p:ph type="title" idx="4294967295"/>
          </p:nvPr>
        </p:nvSpPr>
        <p:spPr>
          <a:xfrm>
            <a:off x="914400" y="304800"/>
            <a:ext cx="8229600" cy="1066800"/>
          </a:xfrm>
        </p:spPr>
        <p:txBody>
          <a:bodyPr anchor="b">
            <a:normAutofit/>
          </a:bodyPr>
          <a:lstStyle/>
          <a:p>
            <a:pPr eaLnBrk="1" hangingPunct="1"/>
            <a:r>
              <a:rPr lang="en-US" sz="4900" dirty="0"/>
              <a:t>Consider the Needs of the Child</a:t>
            </a:r>
          </a:p>
        </p:txBody>
      </p:sp>
      <p:sp>
        <p:nvSpPr>
          <p:cNvPr id="57346" name="Content Placeholder 2"/>
          <p:cNvSpPr>
            <a:spLocks noGrp="1"/>
          </p:cNvSpPr>
          <p:nvPr>
            <p:ph idx="4294967295"/>
          </p:nvPr>
        </p:nvSpPr>
        <p:spPr>
          <a:xfrm>
            <a:off x="0" y="1600200"/>
            <a:ext cx="8077200" cy="4525963"/>
          </a:xfrm>
        </p:spPr>
        <p:txBody>
          <a:bodyPr>
            <a:normAutofit/>
          </a:bodyPr>
          <a:lstStyle/>
          <a:p>
            <a:r>
              <a:rPr lang="en-US" sz="3600" dirty="0"/>
              <a:t>Physical care</a:t>
            </a:r>
            <a:br>
              <a:rPr lang="en-US" sz="3600" dirty="0"/>
            </a:br>
            <a:r>
              <a:rPr lang="en-US" sz="3600" dirty="0"/>
              <a:t>Is he or she safe?</a:t>
            </a:r>
          </a:p>
          <a:p>
            <a:r>
              <a:rPr lang="en-US" sz="3600" dirty="0"/>
              <a:t>Emotional well-being </a:t>
            </a:r>
            <a:br>
              <a:rPr lang="en-US" sz="3600" dirty="0"/>
            </a:br>
            <a:r>
              <a:rPr lang="en-US" sz="3600" dirty="0"/>
              <a:t>Is he or she thriving?</a:t>
            </a:r>
          </a:p>
          <a:p>
            <a:r>
              <a:rPr lang="en-US" sz="3600" dirty="0"/>
              <a:t>Development</a:t>
            </a:r>
            <a:br>
              <a:rPr lang="en-US" sz="3600" dirty="0"/>
            </a:br>
            <a:r>
              <a:rPr lang="en-US" sz="3600" dirty="0"/>
              <a:t>Is he or she learning and developing as expected?</a:t>
            </a:r>
          </a:p>
        </p:txBody>
      </p:sp>
    </p:spTree>
    <p:extLst>
      <p:ext uri="{BB962C8B-B14F-4D97-AF65-F5344CB8AC3E}">
        <p14:creationId xmlns:p14="http://schemas.microsoft.com/office/powerpoint/2010/main" val="347073354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2"/>
          <p:cNvSpPr>
            <a:spLocks noGrp="1"/>
          </p:cNvSpPr>
          <p:nvPr>
            <p:ph type="title"/>
          </p:nvPr>
        </p:nvSpPr>
        <p:spPr>
          <a:xfrm>
            <a:off x="495869" y="457200"/>
            <a:ext cx="8229600" cy="1143000"/>
          </a:xfrm>
        </p:spPr>
        <p:txBody>
          <a:bodyPr>
            <a:noAutofit/>
          </a:bodyPr>
          <a:lstStyle/>
          <a:p>
            <a:pPr eaLnBrk="1" hangingPunct="1"/>
            <a:r>
              <a:rPr lang="en-US" dirty="0"/>
              <a:t>Using Assessment </a:t>
            </a:r>
            <a:br>
              <a:rPr lang="en-US" dirty="0"/>
            </a:br>
            <a:r>
              <a:rPr lang="en-US" dirty="0"/>
              <a:t>to Identify </a:t>
            </a:r>
            <a:r>
              <a:rPr lang="en-US" dirty="0" err="1"/>
              <a:t>MSLC</a:t>
            </a:r>
            <a:endParaRPr lang="en-US" dirty="0"/>
          </a:p>
        </p:txBody>
      </p:sp>
      <p:sp>
        <p:nvSpPr>
          <p:cNvPr id="6" name="Slide Number Placeholder 5"/>
          <p:cNvSpPr>
            <a:spLocks noGrp="1"/>
          </p:cNvSpPr>
          <p:nvPr>
            <p:ph type="sldNum" sz="quarter" idx="12"/>
          </p:nvPr>
        </p:nvSpPr>
        <p:spPr>
          <a:xfrm>
            <a:off x="7010400" y="6356350"/>
            <a:ext cx="2133600" cy="365125"/>
          </a:xfrm>
          <a:prstGeom prst="rect">
            <a:avLst/>
          </a:prstGeom>
        </p:spPr>
        <p:txBody>
          <a:bodyPr/>
          <a:lstStyle/>
          <a:p>
            <a:pPr>
              <a:defRPr/>
            </a:pPr>
            <a:fld id="{DC79101A-091E-4645-8E6E-BF05F35BC37C}" type="slidenum">
              <a:rPr lang="en-US"/>
              <a:pPr>
                <a:defRPr/>
              </a:pPr>
              <a:t>29</a:t>
            </a:fld>
            <a:endParaRPr lang="en-US"/>
          </a:p>
        </p:txBody>
      </p:sp>
      <p:sp>
        <p:nvSpPr>
          <p:cNvPr id="59396" name="Rectangle 6"/>
          <p:cNvSpPr>
            <a:spLocks noChangeArrowheads="1"/>
          </p:cNvSpPr>
          <p:nvPr/>
        </p:nvSpPr>
        <p:spPr bwMode="auto">
          <a:xfrm>
            <a:off x="876300" y="2057400"/>
            <a:ext cx="7391400" cy="3416320"/>
          </a:xfrm>
          <a:prstGeom prst="rect">
            <a:avLst/>
          </a:prstGeom>
          <a:noFill/>
          <a:ln w="9525">
            <a:noFill/>
            <a:miter lim="800000"/>
            <a:headEnd/>
            <a:tailEnd/>
          </a:ln>
        </p:spPr>
        <p:txBody>
          <a:bodyPr>
            <a:spAutoFit/>
          </a:bodyPr>
          <a:lstStyle/>
          <a:p>
            <a:pPr lvl="1"/>
            <a:r>
              <a:rPr lang="en-US" sz="3600" b="1" dirty="0"/>
              <a:t>Safety Threat:  </a:t>
            </a:r>
            <a:r>
              <a:rPr lang="en-US" sz="3600" i="1" dirty="0"/>
              <a:t>Is there a factor that will compromise</a:t>
            </a:r>
            <a:r>
              <a:rPr lang="en-US" sz="3600" dirty="0"/>
              <a:t> the </a:t>
            </a:r>
            <a:r>
              <a:rPr lang="en-US" sz="3600" i="1" u="sng" dirty="0"/>
              <a:t>immediate</a:t>
            </a:r>
            <a:r>
              <a:rPr lang="en-US" sz="3600" dirty="0"/>
              <a:t> </a:t>
            </a:r>
            <a:r>
              <a:rPr lang="en-US" sz="3600" i="1" dirty="0"/>
              <a:t>safety of the child?</a:t>
            </a:r>
          </a:p>
          <a:p>
            <a:pPr lvl="1"/>
            <a:endParaRPr lang="en-US" sz="3600" b="1" dirty="0"/>
          </a:p>
          <a:p>
            <a:pPr lvl="1"/>
            <a:r>
              <a:rPr lang="en-US" sz="3600" b="1" dirty="0"/>
              <a:t>Risk: </a:t>
            </a:r>
            <a:r>
              <a:rPr lang="en-US" sz="3600" i="1" dirty="0"/>
              <a:t>What concerns may lead to future maltreatment of the child?</a:t>
            </a:r>
            <a:endParaRPr lang="en-US" sz="1600" dirty="0"/>
          </a:p>
        </p:txBody>
      </p:sp>
    </p:spTree>
    <p:extLst>
      <p:ext uri="{BB962C8B-B14F-4D97-AF65-F5344CB8AC3E}">
        <p14:creationId xmlns:p14="http://schemas.microsoft.com/office/powerpoint/2010/main" val="2421528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Group Agreements</a:t>
            </a:r>
          </a:p>
        </p:txBody>
      </p:sp>
      <p:pic>
        <p:nvPicPr>
          <p:cNvPr id="1026" name="Picture 2" descr="C:\Users\Owner\AppData\Local\Microsoft\Windows\Temporary Internet Files\Content.IE5\87PSJEBN\clip-art0020[1].jpg"/>
          <p:cNvPicPr>
            <a:picLocks noGrp="1" noChangeAspect="1" noChangeArrowheads="1"/>
          </p:cNvPicPr>
          <p:nvPr>
            <p:ph idx="1"/>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9400" y="2209800"/>
            <a:ext cx="3527977" cy="289798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12305BB9-2B65-4D4B-B1CB-825702354861}" type="slidenum">
              <a:rPr lang="en-US" smtClean="0"/>
              <a:pPr>
                <a:defRPr/>
              </a:pPr>
              <a:t>3</a:t>
            </a:fld>
            <a:endParaRPr lang="en-US" dirty="0"/>
          </a:p>
        </p:txBody>
      </p:sp>
    </p:spTree>
    <p:extLst>
      <p:ext uri="{BB962C8B-B14F-4D97-AF65-F5344CB8AC3E}">
        <p14:creationId xmlns:p14="http://schemas.microsoft.com/office/powerpoint/2010/main" val="2510776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Maria’s Family</a:t>
            </a:r>
          </a:p>
        </p:txBody>
      </p:sp>
      <p:sp>
        <p:nvSpPr>
          <p:cNvPr id="5" name="Text Placeholder 4"/>
          <p:cNvSpPr>
            <a:spLocks noGrp="1"/>
          </p:cNvSpPr>
          <p:nvPr>
            <p:ph type="body" idx="1"/>
          </p:nvPr>
        </p:nvSpPr>
        <p:spPr/>
        <p:txBody>
          <a:bodyPr/>
          <a:lstStyle/>
          <a:p>
            <a:r>
              <a:rPr lang="en-US" dirty="0"/>
              <a:t>Safety Factors	</a:t>
            </a:r>
          </a:p>
        </p:txBody>
      </p:sp>
      <p:sp>
        <p:nvSpPr>
          <p:cNvPr id="6" name="Content Placeholder 5"/>
          <p:cNvSpPr>
            <a:spLocks noGrp="1"/>
          </p:cNvSpPr>
          <p:nvPr>
            <p:ph sz="half" idx="2"/>
          </p:nvPr>
        </p:nvSpPr>
        <p:spPr/>
        <p:txBody>
          <a:bodyPr/>
          <a:lstStyle/>
          <a:p>
            <a:r>
              <a:rPr lang="en-US" dirty="0"/>
              <a:t>Children bathe unsupervised</a:t>
            </a:r>
          </a:p>
          <a:p>
            <a:r>
              <a:rPr lang="en-US" dirty="0"/>
              <a:t>Children are unsupervised while mother sleeps</a:t>
            </a:r>
          </a:p>
          <a:p>
            <a:r>
              <a:rPr lang="en-US" dirty="0"/>
              <a:t>Cherry was burned on the iron while her mother slept.</a:t>
            </a:r>
          </a:p>
        </p:txBody>
      </p:sp>
      <p:sp>
        <p:nvSpPr>
          <p:cNvPr id="7" name="Text Placeholder 6"/>
          <p:cNvSpPr>
            <a:spLocks noGrp="1"/>
          </p:cNvSpPr>
          <p:nvPr>
            <p:ph type="body" sz="quarter" idx="3"/>
          </p:nvPr>
        </p:nvSpPr>
        <p:spPr/>
        <p:txBody>
          <a:bodyPr/>
          <a:lstStyle/>
          <a:p>
            <a:r>
              <a:rPr lang="en-US" dirty="0"/>
              <a:t>Risk Factors</a:t>
            </a:r>
          </a:p>
        </p:txBody>
      </p:sp>
      <p:sp>
        <p:nvSpPr>
          <p:cNvPr id="8" name="Content Placeholder 7"/>
          <p:cNvSpPr>
            <a:spLocks noGrp="1"/>
          </p:cNvSpPr>
          <p:nvPr>
            <p:ph sz="quarter" idx="4"/>
          </p:nvPr>
        </p:nvSpPr>
        <p:spPr/>
        <p:txBody>
          <a:bodyPr/>
          <a:lstStyle/>
          <a:p>
            <a:r>
              <a:rPr lang="en-US" dirty="0"/>
              <a:t>Children are young, including a baby under 1 year old.</a:t>
            </a:r>
          </a:p>
          <a:p>
            <a:r>
              <a:rPr lang="en-US"/>
              <a:t>Maria </a:t>
            </a:r>
            <a:r>
              <a:rPr lang="en-US" dirty="0"/>
              <a:t>has an untreated back injury which causes her to sleep a lot</a:t>
            </a:r>
          </a:p>
          <a:p>
            <a:endParaRPr lang="en-US" dirty="0"/>
          </a:p>
        </p:txBody>
      </p:sp>
      <p:sp>
        <p:nvSpPr>
          <p:cNvPr id="2" name="Slide Number Placeholder 1"/>
          <p:cNvSpPr>
            <a:spLocks noGrp="1"/>
          </p:cNvSpPr>
          <p:nvPr>
            <p:ph type="sldNum" sz="quarter" idx="12"/>
          </p:nvPr>
        </p:nvSpPr>
        <p:spPr/>
        <p:txBody>
          <a:bodyPr/>
          <a:lstStyle/>
          <a:p>
            <a:fld id="{F9DC3089-A18C-4189-8FE9-244C1809BE7B}" type="slidenum">
              <a:rPr lang="en-US" smtClean="0"/>
              <a:t>30</a:t>
            </a:fld>
            <a:endParaRPr lang="en-US"/>
          </a:p>
        </p:txBody>
      </p:sp>
    </p:spTree>
    <p:extLst>
      <p:ext uri="{BB962C8B-B14F-4D97-AF65-F5344CB8AC3E}">
        <p14:creationId xmlns:p14="http://schemas.microsoft.com/office/powerpoint/2010/main" val="3572917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Rectangle 2"/>
          <p:cNvSpPr>
            <a:spLocks noGrp="1"/>
          </p:cNvSpPr>
          <p:nvPr>
            <p:ph type="title"/>
          </p:nvPr>
        </p:nvSpPr>
        <p:spPr/>
        <p:txBody>
          <a:bodyPr>
            <a:normAutofit fontScale="90000"/>
          </a:bodyPr>
          <a:lstStyle/>
          <a:p>
            <a:pPr eaLnBrk="1" hangingPunct="1"/>
            <a:r>
              <a:rPr lang="en-US" dirty="0"/>
              <a:t>Incorporating Household Strengths and Protective Actions</a:t>
            </a:r>
          </a:p>
        </p:txBody>
      </p:sp>
      <p:sp>
        <p:nvSpPr>
          <p:cNvPr id="61442" name="Rectangle 3"/>
          <p:cNvSpPr>
            <a:spLocks noGrp="1"/>
          </p:cNvSpPr>
          <p:nvPr>
            <p:ph type="body" sz="half" idx="2"/>
          </p:nvPr>
        </p:nvSpPr>
        <p:spPr>
          <a:xfrm>
            <a:off x="533400" y="1600200"/>
            <a:ext cx="8153400" cy="4525963"/>
          </a:xfrm>
        </p:spPr>
        <p:txBody>
          <a:bodyPr>
            <a:normAutofit lnSpcReduction="10000"/>
          </a:bodyPr>
          <a:lstStyle/>
          <a:p>
            <a:pPr eaLnBrk="1" hangingPunct="1"/>
            <a:endParaRPr lang="en-US" sz="3600" dirty="0"/>
          </a:p>
          <a:p>
            <a:pPr eaLnBrk="1" hangingPunct="1"/>
            <a:r>
              <a:rPr lang="en-US" sz="3600" dirty="0"/>
              <a:t>Look for the parent’s ability or willingness to use internal and external resources to lessen the danger or harm concerns.</a:t>
            </a:r>
          </a:p>
          <a:p>
            <a:pPr eaLnBrk="1" hangingPunct="1"/>
            <a:endParaRPr lang="en-US" sz="3600" dirty="0"/>
          </a:p>
          <a:p>
            <a:pPr eaLnBrk="1" hangingPunct="1"/>
            <a:r>
              <a:rPr lang="en-US" sz="3600" dirty="0"/>
              <a:t>Looking for the strengths RELATED to the harm.</a:t>
            </a:r>
          </a:p>
        </p:txBody>
      </p:sp>
      <p:sp>
        <p:nvSpPr>
          <p:cNvPr id="4" name="Slide Number Placeholder 5"/>
          <p:cNvSpPr>
            <a:spLocks noGrp="1"/>
          </p:cNvSpPr>
          <p:nvPr>
            <p:ph type="sldNum" sz="quarter" idx="12"/>
          </p:nvPr>
        </p:nvSpPr>
        <p:spPr/>
        <p:txBody>
          <a:bodyPr/>
          <a:lstStyle/>
          <a:p>
            <a:pPr>
              <a:defRPr/>
            </a:pPr>
            <a:fld id="{D7137BDE-7403-4C72-9070-0F156CEA0E9D}" type="slidenum">
              <a:rPr lang="en-US"/>
              <a:pPr>
                <a:defRPr/>
              </a:pPr>
              <a:t>31</a:t>
            </a:fld>
            <a:endParaRPr lang="en-US"/>
          </a:p>
        </p:txBody>
      </p:sp>
    </p:spTree>
    <p:extLst>
      <p:ext uri="{BB962C8B-B14F-4D97-AF65-F5344CB8AC3E}">
        <p14:creationId xmlns:p14="http://schemas.microsoft.com/office/powerpoint/2010/main" val="1618433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5" name="Rectangle 2"/>
          <p:cNvSpPr>
            <a:spLocks noGrp="1"/>
          </p:cNvSpPr>
          <p:nvPr>
            <p:ph type="title"/>
          </p:nvPr>
        </p:nvSpPr>
        <p:spPr/>
        <p:txBody>
          <a:bodyPr>
            <a:normAutofit/>
          </a:bodyPr>
          <a:lstStyle/>
          <a:p>
            <a:pPr eaLnBrk="1" hangingPunct="1"/>
            <a:r>
              <a:rPr lang="en-US" sz="4000" dirty="0"/>
              <a:t>Common Errors in Critical Thinking</a:t>
            </a:r>
          </a:p>
        </p:txBody>
      </p:sp>
      <p:sp>
        <p:nvSpPr>
          <p:cNvPr id="67586" name="Rectangle 3"/>
          <p:cNvSpPr>
            <a:spLocks noGrp="1"/>
          </p:cNvSpPr>
          <p:nvPr>
            <p:ph idx="1"/>
          </p:nvPr>
        </p:nvSpPr>
        <p:spPr/>
        <p:txBody>
          <a:bodyPr/>
          <a:lstStyle/>
          <a:p>
            <a:pPr eaLnBrk="1" hangingPunct="1">
              <a:lnSpc>
                <a:spcPct val="90000"/>
              </a:lnSpc>
            </a:pPr>
            <a:r>
              <a:rPr lang="en-US" sz="2800" dirty="0"/>
              <a:t>Making a decision with insufficient information about the family</a:t>
            </a:r>
          </a:p>
          <a:p>
            <a:pPr eaLnBrk="1" hangingPunct="1">
              <a:lnSpc>
                <a:spcPct val="90000"/>
              </a:lnSpc>
            </a:pPr>
            <a:r>
              <a:rPr lang="en-US" sz="2800" dirty="0"/>
              <a:t>Exhibiting bias toward either the initial or the most recent information received about the family</a:t>
            </a:r>
          </a:p>
          <a:p>
            <a:pPr eaLnBrk="1" hangingPunct="1">
              <a:lnSpc>
                <a:spcPct val="90000"/>
              </a:lnSpc>
            </a:pPr>
            <a:r>
              <a:rPr lang="en-US" sz="2800" dirty="0"/>
              <a:t>Selectively remembering information that supports one’s own belief system</a:t>
            </a:r>
          </a:p>
          <a:p>
            <a:pPr eaLnBrk="1" hangingPunct="1">
              <a:lnSpc>
                <a:spcPct val="90000"/>
              </a:lnSpc>
            </a:pPr>
            <a:r>
              <a:rPr lang="en-US" sz="2800" dirty="0"/>
              <a:t>Remembering information that is emotionally charged, vividly detailed, concrete, and recent more easily than information that is old, abstract, dull, or statistical</a:t>
            </a:r>
          </a:p>
        </p:txBody>
      </p:sp>
      <p:sp>
        <p:nvSpPr>
          <p:cNvPr id="4" name="Slide Number Placeholder 5"/>
          <p:cNvSpPr>
            <a:spLocks noGrp="1"/>
          </p:cNvSpPr>
          <p:nvPr>
            <p:ph type="sldNum" sz="quarter" idx="12"/>
          </p:nvPr>
        </p:nvSpPr>
        <p:spPr>
          <a:xfrm>
            <a:off x="7010400" y="6356350"/>
            <a:ext cx="2133600" cy="365125"/>
          </a:xfrm>
          <a:prstGeom prst="rect">
            <a:avLst/>
          </a:prstGeom>
        </p:spPr>
        <p:txBody>
          <a:bodyPr/>
          <a:lstStyle/>
          <a:p>
            <a:pPr>
              <a:defRPr/>
            </a:pPr>
            <a:fld id="{28A9F867-414A-4620-8F78-CF9C91985E6B}" type="slidenum">
              <a:rPr lang="en-US"/>
              <a:pPr>
                <a:defRPr/>
              </a:pPr>
              <a:t>32</a:t>
            </a:fld>
            <a:endParaRPr lang="en-US"/>
          </a:p>
        </p:txBody>
      </p:sp>
    </p:spTree>
    <p:extLst>
      <p:ext uri="{BB962C8B-B14F-4D97-AF65-F5344CB8AC3E}">
        <p14:creationId xmlns:p14="http://schemas.microsoft.com/office/powerpoint/2010/main" val="2324669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29" name="Rectangle 4"/>
          <p:cNvSpPr>
            <a:spLocks noGrp="1"/>
          </p:cNvSpPr>
          <p:nvPr>
            <p:ph type="ctrTitle"/>
          </p:nvPr>
        </p:nvSpPr>
        <p:spPr>
          <a:xfrm>
            <a:off x="762000" y="1905000"/>
            <a:ext cx="7772400" cy="2514599"/>
          </a:xfrm>
        </p:spPr>
        <p:txBody>
          <a:bodyPr>
            <a:noAutofit/>
          </a:bodyPr>
          <a:lstStyle/>
          <a:p>
            <a:pPr eaLnBrk="1" hangingPunct="1"/>
            <a:r>
              <a:rPr lang="en-US" sz="8000" dirty="0"/>
              <a:t>How Do We Avoid These Errors?</a:t>
            </a:r>
          </a:p>
        </p:txBody>
      </p:sp>
      <p:sp>
        <p:nvSpPr>
          <p:cNvPr id="2" name="Slide Number Placeholder 1"/>
          <p:cNvSpPr>
            <a:spLocks noGrp="1"/>
          </p:cNvSpPr>
          <p:nvPr>
            <p:ph type="sldNum" sz="quarter" idx="12"/>
          </p:nvPr>
        </p:nvSpPr>
        <p:spPr/>
        <p:txBody>
          <a:bodyPr/>
          <a:lstStyle/>
          <a:p>
            <a:fld id="{F9DC3089-A18C-4189-8FE9-244C1809BE7B}" type="slidenum">
              <a:rPr lang="en-US" smtClean="0"/>
              <a:t>33</a:t>
            </a:fld>
            <a:endParaRPr lang="en-US"/>
          </a:p>
        </p:txBody>
      </p:sp>
    </p:spTree>
    <p:extLst>
      <p:ext uri="{BB962C8B-B14F-4D97-AF65-F5344CB8AC3E}">
        <p14:creationId xmlns:p14="http://schemas.microsoft.com/office/powerpoint/2010/main" val="11134149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3" name="Rectangle 3"/>
          <p:cNvSpPr>
            <a:spLocks noGrp="1"/>
          </p:cNvSpPr>
          <p:nvPr>
            <p:ph idx="1"/>
          </p:nvPr>
        </p:nvSpPr>
        <p:spPr/>
        <p:txBody>
          <a:bodyPr>
            <a:normAutofit/>
          </a:bodyPr>
          <a:lstStyle/>
          <a:p>
            <a:pPr lvl="1" eaLnBrk="1" hangingPunct="1">
              <a:lnSpc>
                <a:spcPct val="90000"/>
              </a:lnSpc>
            </a:pPr>
            <a:r>
              <a:rPr lang="en-US" dirty="0"/>
              <a:t>Gather information from all sources, include reporting parties, extended family members, case records, and other collateral sources </a:t>
            </a:r>
          </a:p>
          <a:p>
            <a:pPr lvl="1" eaLnBrk="1" hangingPunct="1">
              <a:lnSpc>
                <a:spcPct val="90000"/>
              </a:lnSpc>
            </a:pPr>
            <a:r>
              <a:rPr lang="en-US" dirty="0"/>
              <a:t>Utilize Team Meetings</a:t>
            </a:r>
          </a:p>
          <a:p>
            <a:pPr lvl="1" eaLnBrk="1" hangingPunct="1">
              <a:lnSpc>
                <a:spcPct val="90000"/>
              </a:lnSpc>
            </a:pPr>
            <a:r>
              <a:rPr lang="en-US" dirty="0"/>
              <a:t>Employ assessment tools </a:t>
            </a:r>
          </a:p>
          <a:p>
            <a:pPr lvl="1" eaLnBrk="1" hangingPunct="1">
              <a:lnSpc>
                <a:spcPct val="90000"/>
              </a:lnSpc>
            </a:pPr>
            <a:r>
              <a:rPr lang="en-US" dirty="0"/>
              <a:t>Consult your supervisor</a:t>
            </a:r>
          </a:p>
          <a:p>
            <a:pPr lvl="1">
              <a:lnSpc>
                <a:spcPct val="90000"/>
              </a:lnSpc>
            </a:pPr>
            <a:r>
              <a:rPr lang="en-US" dirty="0"/>
              <a:t>Examine your feelings and biases</a:t>
            </a:r>
          </a:p>
          <a:p>
            <a:pPr lvl="1">
              <a:lnSpc>
                <a:spcPct val="90000"/>
              </a:lnSpc>
            </a:pPr>
            <a:r>
              <a:rPr lang="en-US" dirty="0"/>
              <a:t>Consider alternate explanations</a:t>
            </a:r>
          </a:p>
          <a:p>
            <a:pPr lvl="1" eaLnBrk="1" hangingPunct="1">
              <a:lnSpc>
                <a:spcPct val="90000"/>
              </a:lnSpc>
            </a:pPr>
            <a:endParaRPr lang="en-US" dirty="0"/>
          </a:p>
        </p:txBody>
      </p:sp>
      <p:sp>
        <p:nvSpPr>
          <p:cNvPr id="5" name="Slide Number Placeholder 5"/>
          <p:cNvSpPr>
            <a:spLocks noGrp="1"/>
          </p:cNvSpPr>
          <p:nvPr>
            <p:ph type="sldNum" sz="quarter" idx="12"/>
          </p:nvPr>
        </p:nvSpPr>
        <p:spPr>
          <a:xfrm>
            <a:off x="7010400" y="6356350"/>
            <a:ext cx="2133600" cy="365125"/>
          </a:xfrm>
          <a:prstGeom prst="rect">
            <a:avLst/>
          </a:prstGeom>
        </p:spPr>
        <p:txBody>
          <a:bodyPr/>
          <a:lstStyle/>
          <a:p>
            <a:pPr>
              <a:defRPr/>
            </a:pPr>
            <a:fld id="{9D173747-EBF6-4D5C-8029-074ED7F40F9C}" type="slidenum">
              <a:rPr lang="en-US"/>
              <a:pPr>
                <a:defRPr/>
              </a:pPr>
              <a:t>34</a:t>
            </a:fld>
            <a:endParaRPr lang="en-US"/>
          </a:p>
        </p:txBody>
      </p:sp>
      <p:pic>
        <p:nvPicPr>
          <p:cNvPr id="74754" name="Picture 4" descr="iStock_000006649093XSmall"/>
          <p:cNvPicPr>
            <a:picLocks noChangeAspect="1" noChangeArrowheads="1"/>
          </p:cNvPicPr>
          <p:nvPr/>
        </p:nvPicPr>
        <p:blipFill>
          <a:blip r:embed="rId3"/>
          <a:srcRect/>
          <a:stretch>
            <a:fillRect/>
          </a:stretch>
        </p:blipFill>
        <p:spPr bwMode="auto">
          <a:xfrm>
            <a:off x="6477000" y="4419600"/>
            <a:ext cx="2054225" cy="1363095"/>
          </a:xfrm>
          <a:prstGeom prst="rect">
            <a:avLst/>
          </a:prstGeom>
          <a:noFill/>
          <a:ln w="9525">
            <a:noFill/>
            <a:miter lim="800000"/>
            <a:headEnd/>
            <a:tailEnd/>
          </a:ln>
        </p:spPr>
      </p:pic>
      <p:sp>
        <p:nvSpPr>
          <p:cNvPr id="74755" name="Text Box 4"/>
          <p:cNvSpPr txBox="1">
            <a:spLocks noChangeArrowheads="1"/>
          </p:cNvSpPr>
          <p:nvPr/>
        </p:nvSpPr>
        <p:spPr bwMode="auto">
          <a:xfrm>
            <a:off x="838200" y="533400"/>
            <a:ext cx="4343400" cy="762000"/>
          </a:xfrm>
          <a:prstGeom prst="rect">
            <a:avLst/>
          </a:prstGeom>
          <a:noFill/>
          <a:ln w="9525">
            <a:noFill/>
            <a:miter lim="800000"/>
            <a:headEnd/>
            <a:tailEnd/>
          </a:ln>
        </p:spPr>
        <p:txBody>
          <a:bodyPr>
            <a:spAutoFit/>
          </a:bodyPr>
          <a:lstStyle/>
          <a:p>
            <a:pPr>
              <a:spcBef>
                <a:spcPct val="50000"/>
              </a:spcBef>
            </a:pPr>
            <a:r>
              <a:rPr lang="en-US" sz="4400"/>
              <a:t>We Can…</a:t>
            </a:r>
          </a:p>
        </p:txBody>
      </p:sp>
    </p:spTree>
    <p:extLst>
      <p:ext uri="{BB962C8B-B14F-4D97-AF65-F5344CB8AC3E}">
        <p14:creationId xmlns:p14="http://schemas.microsoft.com/office/powerpoint/2010/main" val="19276809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69" name="Rectangle 2"/>
          <p:cNvSpPr>
            <a:spLocks noGrp="1"/>
          </p:cNvSpPr>
          <p:nvPr>
            <p:ph type="title"/>
          </p:nvPr>
        </p:nvSpPr>
        <p:spPr/>
        <p:txBody>
          <a:bodyPr/>
          <a:lstStyle/>
          <a:p>
            <a:r>
              <a:rPr lang="en-US" dirty="0"/>
              <a:t>Wrap-Up</a:t>
            </a:r>
          </a:p>
        </p:txBody>
      </p:sp>
      <p:sp>
        <p:nvSpPr>
          <p:cNvPr id="83970" name="Rectangle 3"/>
          <p:cNvSpPr>
            <a:spLocks noGrp="1"/>
          </p:cNvSpPr>
          <p:nvPr>
            <p:ph idx="1"/>
          </p:nvPr>
        </p:nvSpPr>
        <p:spPr/>
        <p:txBody>
          <a:bodyPr/>
          <a:lstStyle/>
          <a:p>
            <a:pPr lvl="0"/>
            <a:r>
              <a:rPr lang="en-US" dirty="0"/>
              <a:t>Work in pairs</a:t>
            </a:r>
          </a:p>
          <a:p>
            <a:pPr lvl="1"/>
            <a:r>
              <a:rPr lang="en-US" dirty="0"/>
              <a:t>Share 3 new ideas, tools or strategies I learned today that I might use in my work.</a:t>
            </a:r>
          </a:p>
          <a:p>
            <a:pPr lvl="1"/>
            <a:r>
              <a:rPr lang="en-US" dirty="0"/>
              <a:t>Share 2 things I learned or was reminded about regarding my own challenges with critical thinking.</a:t>
            </a:r>
          </a:p>
          <a:p>
            <a:pPr lvl="1"/>
            <a:r>
              <a:rPr lang="en-US" dirty="0"/>
              <a:t>Share 1 lingering question about the concepts or content from today.</a:t>
            </a:r>
          </a:p>
        </p:txBody>
      </p:sp>
      <p:sp>
        <p:nvSpPr>
          <p:cNvPr id="4" name="Slide Number Placeholder 5"/>
          <p:cNvSpPr>
            <a:spLocks noGrp="1"/>
          </p:cNvSpPr>
          <p:nvPr>
            <p:ph type="sldNum" sz="quarter" idx="12"/>
          </p:nvPr>
        </p:nvSpPr>
        <p:spPr>
          <a:xfrm>
            <a:off x="7010400" y="6356350"/>
            <a:ext cx="2133600" cy="365125"/>
          </a:xfrm>
          <a:prstGeom prst="rect">
            <a:avLst/>
          </a:prstGeom>
        </p:spPr>
        <p:txBody>
          <a:bodyPr/>
          <a:lstStyle/>
          <a:p>
            <a:pPr>
              <a:defRPr/>
            </a:pPr>
            <a:fld id="{27BAAE4A-14B3-495A-B3A3-856EE626E998}" type="slidenum">
              <a:rPr lang="en-US"/>
              <a:pPr>
                <a:defRPr/>
              </a:pPr>
              <a:t>35</a:t>
            </a:fld>
            <a:endParaRPr lang="en-US"/>
          </a:p>
        </p:txBody>
      </p:sp>
    </p:spTree>
    <p:extLst>
      <p:ext uri="{BB962C8B-B14F-4D97-AF65-F5344CB8AC3E}">
        <p14:creationId xmlns:p14="http://schemas.microsoft.com/office/powerpoint/2010/main" val="2926676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9169C4B-4EFB-44BF-86D6-3E4F24292615}" type="slidenum">
              <a:rPr lang="en-US"/>
              <a:pPr>
                <a:defRPr/>
              </a:pPr>
              <a:t>4</a:t>
            </a:fld>
            <a:endParaRPr lang="en-US"/>
          </a:p>
        </p:txBody>
      </p:sp>
      <p:sp>
        <p:nvSpPr>
          <p:cNvPr id="17410" name="Title 1"/>
          <p:cNvSpPr>
            <a:spLocks noGrp="1"/>
          </p:cNvSpPr>
          <p:nvPr>
            <p:ph type="title" idx="4294967295"/>
          </p:nvPr>
        </p:nvSpPr>
        <p:spPr>
          <a:xfrm>
            <a:off x="0" y="304800"/>
            <a:ext cx="8229600" cy="1143000"/>
          </a:xfrm>
        </p:spPr>
        <p:txBody>
          <a:bodyPr/>
          <a:lstStyle/>
          <a:p>
            <a:pPr eaLnBrk="1" hangingPunct="1"/>
            <a:r>
              <a:rPr lang="en-US" dirty="0"/>
              <a:t>Overview of the Day</a:t>
            </a:r>
          </a:p>
        </p:txBody>
      </p:sp>
      <p:sp>
        <p:nvSpPr>
          <p:cNvPr id="17411" name="Content Placeholder 2"/>
          <p:cNvSpPr>
            <a:spLocks noGrp="1"/>
          </p:cNvSpPr>
          <p:nvPr>
            <p:ph idx="4294967295"/>
          </p:nvPr>
        </p:nvSpPr>
        <p:spPr>
          <a:xfrm>
            <a:off x="0" y="1295400"/>
            <a:ext cx="8077200" cy="4876800"/>
          </a:xfrm>
        </p:spPr>
        <p:txBody>
          <a:bodyPr>
            <a:normAutofit/>
          </a:bodyPr>
          <a:lstStyle/>
          <a:p>
            <a:pPr eaLnBrk="1" hangingPunct="1"/>
            <a:endParaRPr lang="en-US" b="1" dirty="0"/>
          </a:p>
          <a:p>
            <a:pPr eaLnBrk="1" hangingPunct="1"/>
            <a:r>
              <a:rPr lang="en-US" b="1" dirty="0"/>
              <a:t>Welcome and overview of the day:</a:t>
            </a:r>
          </a:p>
          <a:p>
            <a:pPr lvl="1"/>
            <a:r>
              <a:rPr lang="en-US" b="1" dirty="0"/>
              <a:t>Review of the Agenda</a:t>
            </a:r>
          </a:p>
          <a:p>
            <a:pPr lvl="1"/>
            <a:r>
              <a:rPr lang="en-US" b="1" dirty="0"/>
              <a:t>Learning Objectives</a:t>
            </a:r>
          </a:p>
          <a:p>
            <a:pPr lvl="1"/>
            <a:r>
              <a:rPr lang="en-US" b="1" dirty="0"/>
              <a:t>Interactive activities</a:t>
            </a:r>
          </a:p>
          <a:p>
            <a:pPr lvl="1"/>
            <a:r>
              <a:rPr lang="en-US" b="1" dirty="0"/>
              <a:t>Wrap up</a:t>
            </a:r>
          </a:p>
          <a:p>
            <a:pPr eaLnBrk="1" hangingPunct="1"/>
            <a:endParaRPr lang="en-US" b="1" dirty="0"/>
          </a:p>
          <a:p>
            <a:pPr eaLnBrk="1" hangingPunct="1">
              <a:buFont typeface="Arial" charset="0"/>
              <a:buNone/>
            </a:pPr>
            <a:r>
              <a:rPr lang="en-US" dirty="0"/>
              <a:t>	</a:t>
            </a:r>
          </a:p>
          <a:p>
            <a:pPr eaLnBrk="1" hangingPunct="1"/>
            <a:endParaRPr lang="en-US" b="1" dirty="0"/>
          </a:p>
        </p:txBody>
      </p:sp>
    </p:spTree>
    <p:extLst>
      <p:ext uri="{BB962C8B-B14F-4D97-AF65-F5344CB8AC3E}">
        <p14:creationId xmlns:p14="http://schemas.microsoft.com/office/powerpoint/2010/main" val="1273738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3" name="Rectangle 2"/>
          <p:cNvSpPr>
            <a:spLocks noGrp="1"/>
          </p:cNvSpPr>
          <p:nvPr>
            <p:ph type="title"/>
          </p:nvPr>
        </p:nvSpPr>
        <p:spPr/>
        <p:txBody>
          <a:bodyPr/>
          <a:lstStyle/>
          <a:p>
            <a:pPr eaLnBrk="1" hangingPunct="1"/>
            <a:r>
              <a:rPr lang="en-US"/>
              <a:t>Today’s Goals</a:t>
            </a:r>
          </a:p>
        </p:txBody>
      </p:sp>
      <p:sp>
        <p:nvSpPr>
          <p:cNvPr id="18434" name="Rectangle 3"/>
          <p:cNvSpPr>
            <a:spLocks noGrp="1"/>
          </p:cNvSpPr>
          <p:nvPr>
            <p:ph idx="1"/>
          </p:nvPr>
        </p:nvSpPr>
        <p:spPr/>
        <p:txBody>
          <a:bodyPr/>
          <a:lstStyle/>
          <a:p>
            <a:pPr eaLnBrk="1" hangingPunct="1"/>
            <a:r>
              <a:rPr lang="en-US" dirty="0"/>
              <a:t>Objectively consider how you are using critical thinking skills now and how you might strengthen these skills in the future</a:t>
            </a:r>
          </a:p>
          <a:p>
            <a:pPr eaLnBrk="1" hangingPunct="1"/>
            <a:endParaRPr lang="en-US" dirty="0"/>
          </a:p>
          <a:p>
            <a:pPr eaLnBrk="1" hangingPunct="1"/>
            <a:r>
              <a:rPr lang="en-US" dirty="0"/>
              <a:t>Through the use of experiential activities, you will explore how to think critically and overcome personal bias</a:t>
            </a:r>
          </a:p>
        </p:txBody>
      </p:sp>
      <p:sp>
        <p:nvSpPr>
          <p:cNvPr id="4" name="Slide Number Placeholder 5"/>
          <p:cNvSpPr>
            <a:spLocks noGrp="1"/>
          </p:cNvSpPr>
          <p:nvPr>
            <p:ph type="sldNum" sz="quarter" idx="12"/>
          </p:nvPr>
        </p:nvSpPr>
        <p:spPr>
          <a:xfrm>
            <a:off x="7010400" y="6356350"/>
            <a:ext cx="2133600" cy="365125"/>
          </a:xfrm>
          <a:prstGeom prst="rect">
            <a:avLst/>
          </a:prstGeom>
        </p:spPr>
        <p:txBody>
          <a:bodyPr/>
          <a:lstStyle/>
          <a:p>
            <a:pPr>
              <a:defRPr/>
            </a:pPr>
            <a:fld id="{D6EF661D-47BF-40FE-9C71-08A4525000A3}" type="slidenum">
              <a:rPr lang="en-US"/>
              <a:pPr>
                <a:defRPr/>
              </a:pPr>
              <a:t>5</a:t>
            </a:fld>
            <a:endParaRPr lang="en-US"/>
          </a:p>
        </p:txBody>
      </p:sp>
    </p:spTree>
    <p:extLst>
      <p:ext uri="{BB962C8B-B14F-4D97-AF65-F5344CB8AC3E}">
        <p14:creationId xmlns:p14="http://schemas.microsoft.com/office/powerpoint/2010/main" val="215267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pPr eaLnBrk="1" hangingPunct="1">
              <a:defRPr/>
            </a:pPr>
            <a:r>
              <a:rPr lang="en-US" sz="3600" dirty="0"/>
              <a:t>What is Critical Thinking?</a:t>
            </a:r>
            <a:r>
              <a:rPr lang="en-US" dirty="0"/>
              <a:t> </a:t>
            </a:r>
          </a:p>
        </p:txBody>
      </p:sp>
      <p:sp>
        <p:nvSpPr>
          <p:cNvPr id="20482" name="Rectangle 3"/>
          <p:cNvSpPr>
            <a:spLocks noGrp="1"/>
          </p:cNvSpPr>
          <p:nvPr>
            <p:ph idx="1"/>
          </p:nvPr>
        </p:nvSpPr>
        <p:spPr/>
        <p:txBody>
          <a:bodyPr/>
          <a:lstStyle/>
          <a:p>
            <a:pPr eaLnBrk="1" hangingPunct="1"/>
            <a:r>
              <a:rPr lang="en-US" sz="2800" dirty="0"/>
              <a:t>Maria, age 20, has two daughters.  Cherry is 4 years old and Veronica is 6 months old.  Maria and her daughters live in the local Motel 6.  A referral was received by the Child Abuse hotline from an anonymous caller alleging that Maria is prostituting and neglecting her daughters.  Cherry is dirty, wears the same outfit every day and hardly speaks.  Veronica is always crying and Maria does not do anything to comfort her.</a:t>
            </a:r>
          </a:p>
          <a:p>
            <a:pPr eaLnBrk="1" hangingPunct="1"/>
            <a:endParaRPr lang="en-US" sz="2800" dirty="0"/>
          </a:p>
        </p:txBody>
      </p:sp>
      <p:sp>
        <p:nvSpPr>
          <p:cNvPr id="4" name="Slide Number Placeholder 5"/>
          <p:cNvSpPr>
            <a:spLocks noGrp="1"/>
          </p:cNvSpPr>
          <p:nvPr>
            <p:ph type="sldNum" sz="quarter" idx="12"/>
          </p:nvPr>
        </p:nvSpPr>
        <p:spPr>
          <a:xfrm>
            <a:off x="7010400" y="6356350"/>
            <a:ext cx="2133600" cy="365125"/>
          </a:xfrm>
          <a:prstGeom prst="rect">
            <a:avLst/>
          </a:prstGeom>
        </p:spPr>
        <p:txBody>
          <a:bodyPr/>
          <a:lstStyle/>
          <a:p>
            <a:pPr>
              <a:defRPr/>
            </a:pPr>
            <a:fld id="{EE1530C5-8BC6-4425-A2F0-4B6846A696FB}" type="slidenum">
              <a:rPr lang="en-US"/>
              <a:pPr>
                <a:defRPr/>
              </a:pPr>
              <a:t>6</a:t>
            </a:fld>
            <a:endParaRPr lang="en-US"/>
          </a:p>
        </p:txBody>
      </p:sp>
    </p:spTree>
    <p:extLst>
      <p:ext uri="{BB962C8B-B14F-4D97-AF65-F5344CB8AC3E}">
        <p14:creationId xmlns:p14="http://schemas.microsoft.com/office/powerpoint/2010/main" val="1952027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pPr eaLnBrk="1" hangingPunct="1">
              <a:defRPr/>
            </a:pPr>
            <a:r>
              <a:rPr lang="en-US" dirty="0"/>
              <a:t>How Worried are You?</a:t>
            </a:r>
          </a:p>
        </p:txBody>
      </p:sp>
      <p:sp>
        <p:nvSpPr>
          <p:cNvPr id="21506" name="Rectangle 3"/>
          <p:cNvSpPr>
            <a:spLocks noGrp="1"/>
          </p:cNvSpPr>
          <p:nvPr>
            <p:ph idx="1"/>
          </p:nvPr>
        </p:nvSpPr>
        <p:spPr/>
        <p:txBody>
          <a:bodyPr/>
          <a:lstStyle/>
          <a:p>
            <a:pPr eaLnBrk="1" hangingPunct="1">
              <a:buFont typeface="Arial" charset="0"/>
              <a:buNone/>
            </a:pPr>
            <a:r>
              <a:rPr lang="en-US" dirty="0"/>
              <a:t>Discuss:  </a:t>
            </a:r>
          </a:p>
          <a:p>
            <a:r>
              <a:rPr lang="en-US" i="1" dirty="0"/>
              <a:t>What are your worries?  </a:t>
            </a:r>
          </a:p>
          <a:p>
            <a:pPr eaLnBrk="1" hangingPunct="1"/>
            <a:r>
              <a:rPr lang="en-US" i="1" dirty="0"/>
              <a:t>What do think is happening?</a:t>
            </a:r>
          </a:p>
          <a:p>
            <a:pPr eaLnBrk="1" hangingPunct="1"/>
            <a:r>
              <a:rPr lang="en-US" i="1" dirty="0"/>
              <a:t>How worried are you?</a:t>
            </a:r>
          </a:p>
        </p:txBody>
      </p:sp>
      <p:sp>
        <p:nvSpPr>
          <p:cNvPr id="4" name="Slide Number Placeholder 5"/>
          <p:cNvSpPr>
            <a:spLocks noGrp="1"/>
          </p:cNvSpPr>
          <p:nvPr>
            <p:ph type="sldNum" sz="quarter" idx="12"/>
          </p:nvPr>
        </p:nvSpPr>
        <p:spPr>
          <a:xfrm>
            <a:off x="7010400" y="6356350"/>
            <a:ext cx="2133600" cy="365125"/>
          </a:xfrm>
          <a:prstGeom prst="rect">
            <a:avLst/>
          </a:prstGeom>
        </p:spPr>
        <p:txBody>
          <a:bodyPr/>
          <a:lstStyle/>
          <a:p>
            <a:pPr>
              <a:defRPr/>
            </a:pPr>
            <a:fld id="{BA6F8824-D305-4706-BA5F-25D384BFE262}" type="slidenum">
              <a:rPr lang="en-US"/>
              <a:pPr>
                <a:defRPr/>
              </a:pPr>
              <a:t>7</a:t>
            </a:fld>
            <a:endParaRPr lang="en-US"/>
          </a:p>
        </p:txBody>
      </p:sp>
      <p:cxnSp>
        <p:nvCxnSpPr>
          <p:cNvPr id="3" name="Straight Arrow Connector 2"/>
          <p:cNvCxnSpPr/>
          <p:nvPr/>
        </p:nvCxnSpPr>
        <p:spPr>
          <a:xfrm>
            <a:off x="1371600" y="4648200"/>
            <a:ext cx="6096000" cy="0"/>
          </a:xfrm>
          <a:prstGeom prst="straightConnector1">
            <a:avLst/>
          </a:prstGeom>
          <a:ln w="762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4889956"/>
            <a:ext cx="3505200" cy="1384995"/>
          </a:xfrm>
          <a:prstGeom prst="rect">
            <a:avLst/>
          </a:prstGeom>
          <a:noFill/>
        </p:spPr>
        <p:txBody>
          <a:bodyPr wrap="square" rtlCol="0">
            <a:spAutoFit/>
          </a:bodyPr>
          <a:lstStyle/>
          <a:p>
            <a:pPr algn="ctr"/>
            <a:r>
              <a:rPr lang="en-US" sz="2800" dirty="0"/>
              <a:t>1 = </a:t>
            </a:r>
          </a:p>
          <a:p>
            <a:pPr algn="ctr"/>
            <a:r>
              <a:rPr lang="en-US" sz="2800" dirty="0"/>
              <a:t>Extremely worried</a:t>
            </a:r>
          </a:p>
          <a:p>
            <a:pPr algn="ctr"/>
            <a:endParaRPr lang="en-US" sz="2800" dirty="0"/>
          </a:p>
        </p:txBody>
      </p:sp>
      <p:sp>
        <p:nvSpPr>
          <p:cNvPr id="8" name="TextBox 7"/>
          <p:cNvSpPr txBox="1"/>
          <p:nvPr/>
        </p:nvSpPr>
        <p:spPr>
          <a:xfrm>
            <a:off x="5486400" y="4889956"/>
            <a:ext cx="3581400" cy="1384995"/>
          </a:xfrm>
          <a:prstGeom prst="rect">
            <a:avLst/>
          </a:prstGeom>
          <a:noFill/>
        </p:spPr>
        <p:txBody>
          <a:bodyPr wrap="square" rtlCol="0">
            <a:spAutoFit/>
          </a:bodyPr>
          <a:lstStyle/>
          <a:p>
            <a:pPr algn="ctr"/>
            <a:r>
              <a:rPr lang="en-US" sz="2800" dirty="0"/>
              <a:t>10 = </a:t>
            </a:r>
          </a:p>
          <a:p>
            <a:pPr algn="ctr"/>
            <a:r>
              <a:rPr lang="en-US" sz="2800" dirty="0"/>
              <a:t>Not at all worried</a:t>
            </a:r>
          </a:p>
          <a:p>
            <a:pPr algn="ctr"/>
            <a:endParaRPr lang="en-US" sz="2800" dirty="0"/>
          </a:p>
        </p:txBody>
      </p:sp>
    </p:spTree>
    <p:extLst>
      <p:ext uri="{BB962C8B-B14F-4D97-AF65-F5344CB8AC3E}">
        <p14:creationId xmlns:p14="http://schemas.microsoft.com/office/powerpoint/2010/main" val="108064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2"/>
          <p:cNvSpPr>
            <a:spLocks noGrp="1"/>
          </p:cNvSpPr>
          <p:nvPr>
            <p:ph type="title"/>
          </p:nvPr>
        </p:nvSpPr>
        <p:spPr/>
        <p:txBody>
          <a:bodyPr/>
          <a:lstStyle/>
          <a:p>
            <a:pPr eaLnBrk="1" hangingPunct="1"/>
            <a:r>
              <a:rPr lang="en-US"/>
              <a:t>Let’s Discuss…</a:t>
            </a:r>
          </a:p>
        </p:txBody>
      </p:sp>
      <p:sp>
        <p:nvSpPr>
          <p:cNvPr id="23554" name="Rectangle 3"/>
          <p:cNvSpPr>
            <a:spLocks noGrp="1"/>
          </p:cNvSpPr>
          <p:nvPr>
            <p:ph idx="1"/>
          </p:nvPr>
        </p:nvSpPr>
        <p:spPr/>
        <p:txBody>
          <a:bodyPr/>
          <a:lstStyle/>
          <a:p>
            <a:pPr eaLnBrk="1" hangingPunct="1"/>
            <a:r>
              <a:rPr lang="en-US"/>
              <a:t>Are these reactions and concerns evidence of critical thinking?</a:t>
            </a:r>
          </a:p>
          <a:p>
            <a:pPr eaLnBrk="1" hangingPunct="1"/>
            <a:endParaRPr lang="en-US"/>
          </a:p>
          <a:p>
            <a:pPr eaLnBrk="1" hangingPunct="1"/>
            <a:r>
              <a:rPr lang="en-US"/>
              <a:t>What do you need to do to begin the critical thinking process?</a:t>
            </a:r>
          </a:p>
        </p:txBody>
      </p:sp>
      <p:sp>
        <p:nvSpPr>
          <p:cNvPr id="4" name="Slide Number Placeholder 5"/>
          <p:cNvSpPr>
            <a:spLocks noGrp="1"/>
          </p:cNvSpPr>
          <p:nvPr>
            <p:ph type="sldNum" sz="quarter" idx="12"/>
          </p:nvPr>
        </p:nvSpPr>
        <p:spPr>
          <a:xfrm>
            <a:off x="7010400" y="6356350"/>
            <a:ext cx="2133600" cy="365125"/>
          </a:xfrm>
          <a:prstGeom prst="rect">
            <a:avLst/>
          </a:prstGeom>
        </p:spPr>
        <p:txBody>
          <a:bodyPr/>
          <a:lstStyle/>
          <a:p>
            <a:pPr>
              <a:defRPr/>
            </a:pPr>
            <a:fld id="{69CC1EDC-183F-4575-B213-CA40A7B9ABFC}" type="slidenum">
              <a:rPr lang="en-US"/>
              <a:pPr>
                <a:defRPr/>
              </a:pPr>
              <a:t>8</a:t>
            </a:fld>
            <a:endParaRPr lang="en-US"/>
          </a:p>
        </p:txBody>
      </p:sp>
    </p:spTree>
    <p:extLst>
      <p:ext uri="{BB962C8B-B14F-4D97-AF65-F5344CB8AC3E}">
        <p14:creationId xmlns:p14="http://schemas.microsoft.com/office/powerpoint/2010/main" val="3360709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Critical Thinking Process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064734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F9DC3089-A18C-4189-8FE9-244C1809BE7B}" type="slidenum">
              <a:rPr lang="en-US" smtClean="0"/>
              <a:t>9</a:t>
            </a:fld>
            <a:endParaRPr lang="en-US"/>
          </a:p>
        </p:txBody>
      </p:sp>
    </p:spTree>
    <p:extLst>
      <p:ext uri="{BB962C8B-B14F-4D97-AF65-F5344CB8AC3E}">
        <p14:creationId xmlns:p14="http://schemas.microsoft.com/office/powerpoint/2010/main" val="1647697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7071</TotalTime>
  <Words>2810</Words>
  <Application>Microsoft Office PowerPoint</Application>
  <PresentationFormat>On-screen Show (4:3)</PresentationFormat>
  <Paragraphs>314</Paragraphs>
  <Slides>35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Courier New</vt:lpstr>
      <vt:lpstr>Office Theme</vt:lpstr>
      <vt:lpstr>PowerPoint Presentation</vt:lpstr>
      <vt:lpstr>Critical Thinking and Assessment  California Common CORE December 31, 2018</vt:lpstr>
      <vt:lpstr>Group Agreements</vt:lpstr>
      <vt:lpstr>Overview of the Day</vt:lpstr>
      <vt:lpstr>Today’s Goals</vt:lpstr>
      <vt:lpstr>What is Critical Thinking? </vt:lpstr>
      <vt:lpstr>How Worried are You?</vt:lpstr>
      <vt:lpstr>Let’s Discuss…</vt:lpstr>
      <vt:lpstr>Critical Thinking Process</vt:lpstr>
      <vt:lpstr>What is Critical Thinking?</vt:lpstr>
      <vt:lpstr>What Critical Thinking Is!</vt:lpstr>
      <vt:lpstr>What Critical Thinking is Not!</vt:lpstr>
      <vt:lpstr>American Denial</vt:lpstr>
      <vt:lpstr>Vignette: Part 2</vt:lpstr>
      <vt:lpstr>For Discussion </vt:lpstr>
      <vt:lpstr> Build a Critical Thinking Atmosphere </vt:lpstr>
      <vt:lpstr>PowerPoint Presentation</vt:lpstr>
      <vt:lpstr>Components of Critical Thinking #1</vt:lpstr>
      <vt:lpstr>Components of Critical Thinking #2</vt:lpstr>
      <vt:lpstr>Thoughtful Fact Gathering</vt:lpstr>
      <vt:lpstr>Components of Critical Thinking #3</vt:lpstr>
      <vt:lpstr>Minimizing “Blind Spots”</vt:lpstr>
      <vt:lpstr>Critical Thinking Process</vt:lpstr>
      <vt:lpstr>Structured Decision Making Tools</vt:lpstr>
      <vt:lpstr>Fast Forward:  Maria’s family</vt:lpstr>
      <vt:lpstr>Activity</vt:lpstr>
      <vt:lpstr>Minimum Sufficient Level of Care</vt:lpstr>
      <vt:lpstr>Consider the Needs of the Child</vt:lpstr>
      <vt:lpstr>Using Assessment  to Identify MSLC</vt:lpstr>
      <vt:lpstr>Maria’s Family</vt:lpstr>
      <vt:lpstr>Incorporating Household Strengths and Protective Actions</vt:lpstr>
      <vt:lpstr>Common Errors in Critical Thinking</vt:lpstr>
      <vt:lpstr>How Do We Avoid These Errors?</vt:lpstr>
      <vt:lpstr>PowerPoint Presentation</vt:lpstr>
      <vt:lpstr>Wrap-Up</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guest2</dc:creator>
  <cp:lastModifiedBy>Esmirna Ramirez</cp:lastModifiedBy>
  <cp:revision>105</cp:revision>
  <cp:lastPrinted>2014-12-13T03:36:22Z</cp:lastPrinted>
  <dcterms:created xsi:type="dcterms:W3CDTF">2014-08-02T21:28:39Z</dcterms:created>
  <dcterms:modified xsi:type="dcterms:W3CDTF">2018-12-29T00:27:25Z</dcterms:modified>
</cp:coreProperties>
</file>