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7"/>
  </p:notesMasterIdLst>
  <p:handoutMasterIdLst>
    <p:handoutMasterId r:id="rId38"/>
  </p:handoutMasterIdLst>
  <p:sldIdLst>
    <p:sldId id="275" r:id="rId2"/>
    <p:sldId id="256" r:id="rId3"/>
    <p:sldId id="269" r:id="rId4"/>
    <p:sldId id="319" r:id="rId5"/>
    <p:sldId id="322" r:id="rId6"/>
    <p:sldId id="278" r:id="rId7"/>
    <p:sldId id="306" r:id="rId8"/>
    <p:sldId id="308" r:id="rId9"/>
    <p:sldId id="286" r:id="rId10"/>
    <p:sldId id="290" r:id="rId11"/>
    <p:sldId id="285" r:id="rId12"/>
    <p:sldId id="287" r:id="rId13"/>
    <p:sldId id="309" r:id="rId14"/>
    <p:sldId id="321" r:id="rId15"/>
    <p:sldId id="292" r:id="rId16"/>
    <p:sldId id="293" r:id="rId17"/>
    <p:sldId id="295" r:id="rId18"/>
    <p:sldId id="297" r:id="rId19"/>
    <p:sldId id="298" r:id="rId20"/>
    <p:sldId id="296" r:id="rId21"/>
    <p:sldId id="299" r:id="rId22"/>
    <p:sldId id="300" r:id="rId23"/>
    <p:sldId id="301" r:id="rId24"/>
    <p:sldId id="302" r:id="rId25"/>
    <p:sldId id="303" r:id="rId26"/>
    <p:sldId id="304" r:id="rId27"/>
    <p:sldId id="305" r:id="rId28"/>
    <p:sldId id="310" r:id="rId29"/>
    <p:sldId id="323" r:id="rId30"/>
    <p:sldId id="311" r:id="rId31"/>
    <p:sldId id="315" r:id="rId32"/>
    <p:sldId id="324" r:id="rId33"/>
    <p:sldId id="316" r:id="rId34"/>
    <p:sldId id="317" r:id="rId35"/>
    <p:sldId id="318" r:id="rId36"/>
  </p:sldIdLst>
  <p:sldSz cx="9144000" cy="6858000" type="screen4x3"/>
  <p:notesSz cx="6989763" cy="927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garet Jackson" initials="MJ"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79" autoAdjust="0"/>
    <p:restoredTop sz="85286" autoAdjust="0"/>
  </p:normalViewPr>
  <p:slideViewPr>
    <p:cSldViewPr>
      <p:cViewPr varScale="1">
        <p:scale>
          <a:sx n="111" d="100"/>
          <a:sy n="111" d="100"/>
        </p:scale>
        <p:origin x="2120" y="1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895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9225" y="0"/>
            <a:ext cx="3028950" cy="463550"/>
          </a:xfrm>
          <a:prstGeom prst="rect">
            <a:avLst/>
          </a:prstGeom>
        </p:spPr>
        <p:txBody>
          <a:bodyPr vert="horz" lIns="91440" tIns="45720" rIns="91440" bIns="45720" rtlCol="0"/>
          <a:lstStyle>
            <a:lvl1pPr algn="r">
              <a:defRPr sz="1200"/>
            </a:lvl1pPr>
          </a:lstStyle>
          <a:p>
            <a:fld id="{222AD7E6-DA04-C54A-A19B-C5943E59A5C1}" type="datetimeFigureOut">
              <a:rPr lang="en-US" smtClean="0"/>
              <a:t>1/9/19</a:t>
            </a:fld>
            <a:endParaRPr lang="en-US"/>
          </a:p>
        </p:txBody>
      </p:sp>
      <p:sp>
        <p:nvSpPr>
          <p:cNvPr id="4" name="Footer Placeholder 3"/>
          <p:cNvSpPr>
            <a:spLocks noGrp="1"/>
          </p:cNvSpPr>
          <p:nvPr>
            <p:ph type="ftr" sz="quarter" idx="2"/>
          </p:nvPr>
        </p:nvSpPr>
        <p:spPr>
          <a:xfrm>
            <a:off x="0" y="8810625"/>
            <a:ext cx="302895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9225" y="8810625"/>
            <a:ext cx="3028950" cy="463550"/>
          </a:xfrm>
          <a:prstGeom prst="rect">
            <a:avLst/>
          </a:prstGeom>
        </p:spPr>
        <p:txBody>
          <a:bodyPr vert="horz" lIns="91440" tIns="45720" rIns="91440" bIns="45720" rtlCol="0" anchor="b"/>
          <a:lstStyle>
            <a:lvl1pPr algn="r">
              <a:defRPr sz="1200"/>
            </a:lvl1pPr>
          </a:lstStyle>
          <a:p>
            <a:fld id="{376DB62D-0B75-5949-B671-8CBD95B89B04}" type="slidenum">
              <a:rPr lang="en-US" smtClean="0"/>
              <a:t>‹#›</a:t>
            </a:fld>
            <a:endParaRPr lang="en-US"/>
          </a:p>
        </p:txBody>
      </p:sp>
    </p:spTree>
    <p:extLst>
      <p:ext uri="{BB962C8B-B14F-4D97-AF65-F5344CB8AC3E}">
        <p14:creationId xmlns:p14="http://schemas.microsoft.com/office/powerpoint/2010/main" val="1922788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8897" cy="463788"/>
          </a:xfrm>
          <a:prstGeom prst="rect">
            <a:avLst/>
          </a:prstGeom>
        </p:spPr>
        <p:txBody>
          <a:bodyPr vert="horz" lIns="92940" tIns="46470" rIns="92940" bIns="46470" rtlCol="0"/>
          <a:lstStyle>
            <a:lvl1pPr algn="l">
              <a:defRPr sz="1200"/>
            </a:lvl1pPr>
          </a:lstStyle>
          <a:p>
            <a:endParaRPr lang="en-US"/>
          </a:p>
        </p:txBody>
      </p:sp>
      <p:sp>
        <p:nvSpPr>
          <p:cNvPr id="3" name="Date Placeholder 2"/>
          <p:cNvSpPr>
            <a:spLocks noGrp="1"/>
          </p:cNvSpPr>
          <p:nvPr>
            <p:ph type="dt" idx="1"/>
          </p:nvPr>
        </p:nvSpPr>
        <p:spPr>
          <a:xfrm>
            <a:off x="3959248" y="0"/>
            <a:ext cx="3028897" cy="463788"/>
          </a:xfrm>
          <a:prstGeom prst="rect">
            <a:avLst/>
          </a:prstGeom>
        </p:spPr>
        <p:txBody>
          <a:bodyPr vert="horz" lIns="92940" tIns="46470" rIns="92940" bIns="46470" rtlCol="0"/>
          <a:lstStyle>
            <a:lvl1pPr algn="r">
              <a:defRPr sz="1200"/>
            </a:lvl1pPr>
          </a:lstStyle>
          <a:p>
            <a:fld id="{57E86B95-D604-4ADE-A05D-25178E100B06}" type="datetimeFigureOut">
              <a:rPr lang="en-US" smtClean="0"/>
              <a:t>1/9/19</a:t>
            </a:fld>
            <a:endParaRPr lang="en-US"/>
          </a:p>
        </p:txBody>
      </p:sp>
      <p:sp>
        <p:nvSpPr>
          <p:cNvPr id="4" name="Slide Image Placeholder 3"/>
          <p:cNvSpPr>
            <a:spLocks noGrp="1" noRot="1" noChangeAspect="1"/>
          </p:cNvSpPr>
          <p:nvPr>
            <p:ph type="sldImg" idx="2"/>
          </p:nvPr>
        </p:nvSpPr>
        <p:spPr>
          <a:xfrm>
            <a:off x="1176338" y="695325"/>
            <a:ext cx="4637087" cy="3478213"/>
          </a:xfrm>
          <a:prstGeom prst="rect">
            <a:avLst/>
          </a:prstGeom>
          <a:noFill/>
          <a:ln w="12700">
            <a:solidFill>
              <a:prstClr val="black"/>
            </a:solidFill>
          </a:ln>
        </p:spPr>
        <p:txBody>
          <a:bodyPr vert="horz" lIns="92940" tIns="46470" rIns="92940" bIns="46470" rtlCol="0" anchor="ctr"/>
          <a:lstStyle/>
          <a:p>
            <a:endParaRPr lang="en-US"/>
          </a:p>
        </p:txBody>
      </p:sp>
      <p:sp>
        <p:nvSpPr>
          <p:cNvPr id="5" name="Notes Placeholder 4"/>
          <p:cNvSpPr>
            <a:spLocks noGrp="1"/>
          </p:cNvSpPr>
          <p:nvPr>
            <p:ph type="body" sz="quarter" idx="3"/>
          </p:nvPr>
        </p:nvSpPr>
        <p:spPr>
          <a:xfrm>
            <a:off x="698977" y="4405988"/>
            <a:ext cx="5591810" cy="4174093"/>
          </a:xfrm>
          <a:prstGeom prst="rect">
            <a:avLst/>
          </a:prstGeom>
        </p:spPr>
        <p:txBody>
          <a:bodyPr vert="horz" lIns="92940" tIns="46470" rIns="92940" bIns="464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0365"/>
            <a:ext cx="3028897" cy="463788"/>
          </a:xfrm>
          <a:prstGeom prst="rect">
            <a:avLst/>
          </a:prstGeom>
        </p:spPr>
        <p:txBody>
          <a:bodyPr vert="horz" lIns="92940" tIns="46470" rIns="92940" bIns="46470" rtlCol="0" anchor="b"/>
          <a:lstStyle>
            <a:lvl1pPr algn="l">
              <a:defRPr sz="1200"/>
            </a:lvl1pPr>
          </a:lstStyle>
          <a:p>
            <a:endParaRPr lang="en-US"/>
          </a:p>
        </p:txBody>
      </p:sp>
      <p:sp>
        <p:nvSpPr>
          <p:cNvPr id="7" name="Slide Number Placeholder 6"/>
          <p:cNvSpPr>
            <a:spLocks noGrp="1"/>
          </p:cNvSpPr>
          <p:nvPr>
            <p:ph type="sldNum" sz="quarter" idx="5"/>
          </p:nvPr>
        </p:nvSpPr>
        <p:spPr>
          <a:xfrm>
            <a:off x="3959248" y="8810365"/>
            <a:ext cx="3028897" cy="463788"/>
          </a:xfrm>
          <a:prstGeom prst="rect">
            <a:avLst/>
          </a:prstGeom>
        </p:spPr>
        <p:txBody>
          <a:bodyPr vert="horz" lIns="92940" tIns="46470" rIns="92940" bIns="46470" rtlCol="0" anchor="b"/>
          <a:lstStyle>
            <a:lvl1pPr algn="r">
              <a:defRPr sz="1200"/>
            </a:lvl1pPr>
          </a:lstStyle>
          <a:p>
            <a:fld id="{F1A6BB06-A46A-49D2-915E-60669DF2ED28}" type="slidenum">
              <a:rPr lang="en-US" smtClean="0"/>
              <a:t>‹#›</a:t>
            </a:fld>
            <a:endParaRPr lang="en-US"/>
          </a:p>
        </p:txBody>
      </p:sp>
    </p:spTree>
    <p:extLst>
      <p:ext uri="{BB962C8B-B14F-4D97-AF65-F5344CB8AC3E}">
        <p14:creationId xmlns:p14="http://schemas.microsoft.com/office/powerpoint/2010/main" val="10390225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a:t>
            </a:r>
            <a:r>
              <a:rPr lang="en-US" baseline="0" dirty="0"/>
              <a:t> 2 second animated, branded Core 3.0 eLearning intro (can have simple sound effect) </a:t>
            </a:r>
            <a:endParaRPr lang="en-US" dirty="0"/>
          </a:p>
        </p:txBody>
      </p:sp>
      <p:sp>
        <p:nvSpPr>
          <p:cNvPr id="4" name="Slide Number Placeholder 3"/>
          <p:cNvSpPr>
            <a:spLocks noGrp="1"/>
          </p:cNvSpPr>
          <p:nvPr>
            <p:ph type="sldNum" sz="quarter" idx="10"/>
          </p:nvPr>
        </p:nvSpPr>
        <p:spPr/>
        <p:txBody>
          <a:bodyPr/>
          <a:lstStyle/>
          <a:p>
            <a:fld id="{6F6457F5-D67F-42E4-8D6D-51EEC0FC940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60628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20</a:t>
            </a:fld>
            <a:endParaRPr lang="en-US"/>
          </a:p>
        </p:txBody>
      </p:sp>
    </p:spTree>
    <p:extLst>
      <p:ext uri="{BB962C8B-B14F-4D97-AF65-F5344CB8AC3E}">
        <p14:creationId xmlns:p14="http://schemas.microsoft.com/office/powerpoint/2010/main" val="3249611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  When it comes to issues of race</a:t>
            </a:r>
            <a:r>
              <a:rPr lang="en-US" baseline="0" dirty="0"/>
              <a:t> </a:t>
            </a:r>
            <a:r>
              <a:rPr lang="en-US" baseline="0"/>
              <a:t>and culture</a:t>
            </a:r>
            <a:r>
              <a:rPr lang="en-US"/>
              <a:t> </a:t>
            </a:r>
            <a:r>
              <a:rPr lang="en-US" dirty="0"/>
              <a:t>what are </a:t>
            </a:r>
            <a:r>
              <a:rPr lang="en-US"/>
              <a:t>you fearful</a:t>
            </a:r>
          </a:p>
        </p:txBody>
      </p:sp>
      <p:sp>
        <p:nvSpPr>
          <p:cNvPr id="4" name="Slide Number Placeholder 3"/>
          <p:cNvSpPr>
            <a:spLocks noGrp="1"/>
          </p:cNvSpPr>
          <p:nvPr>
            <p:ph type="sldNum" sz="quarter" idx="10"/>
          </p:nvPr>
        </p:nvSpPr>
        <p:spPr/>
        <p:txBody>
          <a:bodyPr/>
          <a:lstStyle/>
          <a:p>
            <a:fld id="{F1A6BB06-A46A-49D2-915E-60669DF2ED28}" type="slidenum">
              <a:rPr lang="en-US" smtClean="0"/>
              <a:t>21</a:t>
            </a:fld>
            <a:endParaRPr lang="en-US"/>
          </a:p>
        </p:txBody>
      </p:sp>
    </p:spTree>
    <p:extLst>
      <p:ext uri="{BB962C8B-B14F-4D97-AF65-F5344CB8AC3E}">
        <p14:creationId xmlns:p14="http://schemas.microsoft.com/office/powerpoint/2010/main" val="1601460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22</a:t>
            </a:fld>
            <a:endParaRPr lang="en-US"/>
          </a:p>
        </p:txBody>
      </p:sp>
    </p:spTree>
    <p:extLst>
      <p:ext uri="{BB962C8B-B14F-4D97-AF65-F5344CB8AC3E}">
        <p14:creationId xmlns:p14="http://schemas.microsoft.com/office/powerpoint/2010/main" val="1890192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3</a:t>
            </a:fld>
            <a:endParaRPr lang="en-US"/>
          </a:p>
        </p:txBody>
      </p:sp>
    </p:spTree>
    <p:extLst>
      <p:ext uri="{BB962C8B-B14F-4D97-AF65-F5344CB8AC3E}">
        <p14:creationId xmlns:p14="http://schemas.microsoft.com/office/powerpoint/2010/main" val="563494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6</a:t>
            </a:fld>
            <a:endParaRPr lang="en-US"/>
          </a:p>
        </p:txBody>
      </p:sp>
    </p:spTree>
    <p:extLst>
      <p:ext uri="{BB962C8B-B14F-4D97-AF65-F5344CB8AC3E}">
        <p14:creationId xmlns:p14="http://schemas.microsoft.com/office/powerpoint/2010/main" val="4164266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Be sure to mention our evolution from Cultural Competence, now to Cultural Humility; to believe that a practitioner can ever achieve cultural competence in every family’s culture that is served, does not honor the unique individuality that we all possess and deprives the practitioner of the opportunity to lean in and gain knowledge from the family which is the expert in their culture. Social workers are life-long learners which is now known as Cultural Humility.</a:t>
            </a:r>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11</a:t>
            </a:fld>
            <a:endParaRPr lang="en-US"/>
          </a:p>
        </p:txBody>
      </p:sp>
    </p:spTree>
    <p:extLst>
      <p:ext uri="{BB962C8B-B14F-4D97-AF65-F5344CB8AC3E}">
        <p14:creationId xmlns:p14="http://schemas.microsoft.com/office/powerpoint/2010/main" val="95793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12</a:t>
            </a:fld>
            <a:endParaRPr lang="en-US"/>
          </a:p>
        </p:txBody>
      </p:sp>
    </p:spTree>
    <p:extLst>
      <p:ext uri="{BB962C8B-B14F-4D97-AF65-F5344CB8AC3E}">
        <p14:creationId xmlns:p14="http://schemas.microsoft.com/office/powerpoint/2010/main" val="2472593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16</a:t>
            </a:fld>
            <a:endParaRPr lang="en-US"/>
          </a:p>
        </p:txBody>
      </p:sp>
    </p:spTree>
    <p:extLst>
      <p:ext uri="{BB962C8B-B14F-4D97-AF65-F5344CB8AC3E}">
        <p14:creationId xmlns:p14="http://schemas.microsoft.com/office/powerpoint/2010/main" val="2891437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Handout “What is Ethnographic Interviewing”</a:t>
            </a:r>
          </a:p>
        </p:txBody>
      </p:sp>
      <p:sp>
        <p:nvSpPr>
          <p:cNvPr id="4" name="Slide Number Placeholder 3"/>
          <p:cNvSpPr>
            <a:spLocks noGrp="1"/>
          </p:cNvSpPr>
          <p:nvPr>
            <p:ph type="sldNum" sz="quarter" idx="10"/>
          </p:nvPr>
        </p:nvSpPr>
        <p:spPr/>
        <p:txBody>
          <a:bodyPr/>
          <a:lstStyle/>
          <a:p>
            <a:fld id="{F1A6BB06-A46A-49D2-915E-60669DF2ED28}" type="slidenum">
              <a:rPr lang="en-US" smtClean="0"/>
              <a:t>17</a:t>
            </a:fld>
            <a:endParaRPr lang="en-US"/>
          </a:p>
        </p:txBody>
      </p:sp>
    </p:spTree>
    <p:extLst>
      <p:ext uri="{BB962C8B-B14F-4D97-AF65-F5344CB8AC3E}">
        <p14:creationId xmlns:p14="http://schemas.microsoft.com/office/powerpoint/2010/main" val="2178659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a:t>
            </a:r>
            <a:r>
              <a:rPr lang="en-US" baseline="0" dirty="0"/>
              <a:t> should take every opportunity to utilize the language in the practice model reinforcing practice behaviors, lifting out core elements and front line practices </a:t>
            </a:r>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18</a:t>
            </a:fld>
            <a:endParaRPr lang="en-US"/>
          </a:p>
        </p:txBody>
      </p:sp>
    </p:spTree>
    <p:extLst>
      <p:ext uri="{BB962C8B-B14F-4D97-AF65-F5344CB8AC3E}">
        <p14:creationId xmlns:p14="http://schemas.microsoft.com/office/powerpoint/2010/main" val="4178190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this slide is read ask for the groups reactions to this slide,</a:t>
            </a:r>
            <a:r>
              <a:rPr lang="en-US" baseline="0" dirty="0"/>
              <a:t> what were some potential assumptions that could have been made and ways that case decisions could have been impacted, such as placement considerations with the father, viewing him as being neglectful or dishonest about his awareness of the problem with the mothers home. </a:t>
            </a:r>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19</a:t>
            </a:fld>
            <a:endParaRPr lang="en-US"/>
          </a:p>
        </p:txBody>
      </p:sp>
    </p:spTree>
    <p:extLst>
      <p:ext uri="{BB962C8B-B14F-4D97-AF65-F5344CB8AC3E}">
        <p14:creationId xmlns:p14="http://schemas.microsoft.com/office/powerpoint/2010/main" val="1505167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CE3FD6B-16E7-BD4A-B6DB-07C22A370382}" type="datetime1">
              <a:rPr lang="en-US" smtClean="0"/>
              <a:t>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4237085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4A4867-3513-9B40-A988-ACA91F885185}" type="datetime1">
              <a:rPr lang="en-US" smtClean="0"/>
              <a:t>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1208845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979CEB-1294-6247-9A72-369608667C0F}" type="datetime1">
              <a:rPr lang="en-US" smtClean="0"/>
              <a:t>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28348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2132E2-E361-CE44-A3EB-CE85DC67E6CC}" type="datetime1">
              <a:rPr lang="en-US" smtClean="0"/>
              <a:t>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2869493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B89332-312D-3A40-B7F9-AD66422ADB1F}" type="datetime1">
              <a:rPr lang="en-US" smtClean="0"/>
              <a:t>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151945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96F096-F955-BE4B-BE7A-27854320D111}" type="datetime1">
              <a:rPr lang="en-US" smtClean="0"/>
              <a:t>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3726551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D6CF54-1CD1-2148-BF80-FC3D54C0F605}" type="datetime1">
              <a:rPr lang="en-US" smtClean="0"/>
              <a:t>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306177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8DFB8E-0583-2440-A2CD-798DF604E3E7}" type="datetime1">
              <a:rPr lang="en-US" smtClean="0"/>
              <a:t>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1428159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8442C-76BD-B54D-ADF4-C1092104578F}" type="datetime1">
              <a:rPr lang="en-US" smtClean="0"/>
              <a:t>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45583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6F606B-A61F-0540-9908-3B411A3FB887}" type="datetime1">
              <a:rPr lang="en-US" smtClean="0"/>
              <a:t>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146427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81B874-9AF8-D243-B48F-86672537CC73}" type="datetime1">
              <a:rPr lang="en-US" smtClean="0"/>
              <a:t>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3144557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EF857-4069-5047-AA16-09470A6FCD30}" type="datetime1">
              <a:rPr lang="en-US" smtClean="0"/>
              <a:t>1/9/19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357DE-2CFF-4E4A-B892-1FAFF8444DB6}" type="slidenum">
              <a:rPr lang="en-US" smtClean="0"/>
              <a:t>‹#›</a:t>
            </a:fld>
            <a:endParaRPr lang="en-US"/>
          </a:p>
        </p:txBody>
      </p:sp>
    </p:spTree>
    <p:extLst>
      <p:ext uri="{BB962C8B-B14F-4D97-AF65-F5344CB8AC3E}">
        <p14:creationId xmlns:p14="http://schemas.microsoft.com/office/powerpoint/2010/main" val="563284824"/>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lock Arc 18"/>
          <p:cNvSpPr/>
          <p:nvPr/>
        </p:nvSpPr>
        <p:spPr>
          <a:xfrm>
            <a:off x="2663913" y="1408606"/>
            <a:ext cx="5645338" cy="5645338"/>
          </a:xfrm>
          <a:prstGeom prst="blockArc">
            <a:avLst>
              <a:gd name="adj1" fmla="val 10193080"/>
              <a:gd name="adj2" fmla="val 15037681"/>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Block Arc 19"/>
          <p:cNvSpPr/>
          <p:nvPr/>
        </p:nvSpPr>
        <p:spPr>
          <a:xfrm>
            <a:off x="1749338" y="-195948"/>
            <a:ext cx="5645338" cy="5645338"/>
          </a:xfrm>
          <a:prstGeom prst="blockArc">
            <a:avLst>
              <a:gd name="adj1" fmla="val 2955016"/>
              <a:gd name="adj2" fmla="val 7845011"/>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Block Arc 20"/>
          <p:cNvSpPr/>
          <p:nvPr/>
        </p:nvSpPr>
        <p:spPr>
          <a:xfrm>
            <a:off x="834748" y="1408611"/>
            <a:ext cx="5645338" cy="5645338"/>
          </a:xfrm>
          <a:prstGeom prst="blockArc">
            <a:avLst>
              <a:gd name="adj1" fmla="val 17362297"/>
              <a:gd name="adj2" fmla="val 606930"/>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2" name="Group 21"/>
          <p:cNvGrpSpPr/>
          <p:nvPr/>
        </p:nvGrpSpPr>
        <p:grpSpPr>
          <a:xfrm>
            <a:off x="3265902" y="2363229"/>
            <a:ext cx="2594595" cy="2594595"/>
            <a:chOff x="3236602" y="2369656"/>
            <a:chExt cx="2594595" cy="2594595"/>
          </a:xfrm>
        </p:grpSpPr>
        <p:sp>
          <p:nvSpPr>
            <p:cNvPr id="32" name="Oval 31"/>
            <p:cNvSpPr/>
            <p:nvPr/>
          </p:nvSpPr>
          <p:spPr>
            <a:xfrm>
              <a:off x="3236602" y="2369656"/>
              <a:ext cx="2594595" cy="2594595"/>
            </a:xfrm>
            <a:prstGeom prst="ellipse">
              <a:avLst/>
            </a:prstGeom>
            <a:solidFill>
              <a:schemeClr val="accent6">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3" name="Oval 7"/>
            <p:cNvSpPr/>
            <p:nvPr/>
          </p:nvSpPr>
          <p:spPr>
            <a:xfrm>
              <a:off x="3660063" y="2749627"/>
              <a:ext cx="1834655" cy="18346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1600200" fontAlgn="auto">
                <a:lnSpc>
                  <a:spcPct val="90000"/>
                </a:lnSpc>
                <a:spcAft>
                  <a:spcPct val="35000"/>
                </a:spcAft>
              </a:pPr>
              <a:r>
                <a:rPr lang="en-US" sz="3600" dirty="0">
                  <a:solidFill>
                    <a:prstClr val="white"/>
                  </a:solidFill>
                </a:rPr>
                <a:t>Common Core 3.0</a:t>
              </a:r>
            </a:p>
          </p:txBody>
        </p:sp>
      </p:grpSp>
      <p:grpSp>
        <p:nvGrpSpPr>
          <p:cNvPr id="23" name="Group 22"/>
          <p:cNvGrpSpPr/>
          <p:nvPr/>
        </p:nvGrpSpPr>
        <p:grpSpPr>
          <a:xfrm>
            <a:off x="3663883" y="721985"/>
            <a:ext cx="1816216" cy="1816216"/>
            <a:chOff x="3634583" y="728412"/>
            <a:chExt cx="1816216" cy="1816216"/>
          </a:xfrm>
        </p:grpSpPr>
        <p:sp>
          <p:nvSpPr>
            <p:cNvPr id="30" name="Oval 29"/>
            <p:cNvSpPr/>
            <p:nvPr/>
          </p:nvSpPr>
          <p:spPr>
            <a:xfrm>
              <a:off x="3634583" y="728412"/>
              <a:ext cx="1816216" cy="1816216"/>
            </a:xfrm>
            <a:prstGeom prst="ellipse">
              <a:avLst/>
            </a:pr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Oval 9"/>
            <p:cNvSpPr/>
            <p:nvPr/>
          </p:nvSpPr>
          <p:spPr>
            <a:xfrm>
              <a:off x="3900562" y="994391"/>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977900" fontAlgn="auto">
                <a:lnSpc>
                  <a:spcPct val="90000"/>
                </a:lnSpc>
                <a:spcAft>
                  <a:spcPct val="35000"/>
                </a:spcAft>
              </a:pPr>
              <a:r>
                <a:rPr lang="en-US" sz="2200" dirty="0">
                  <a:solidFill>
                    <a:prstClr val="white"/>
                  </a:solidFill>
                </a:rPr>
                <a:t>Online Learning</a:t>
              </a:r>
            </a:p>
          </p:txBody>
        </p:sp>
      </p:grpSp>
      <p:grpSp>
        <p:nvGrpSpPr>
          <p:cNvPr id="24" name="Group 23"/>
          <p:cNvGrpSpPr/>
          <p:nvPr/>
        </p:nvGrpSpPr>
        <p:grpSpPr>
          <a:xfrm>
            <a:off x="5463734" y="3807443"/>
            <a:ext cx="1816216" cy="1816216"/>
            <a:chOff x="5434434" y="3813870"/>
            <a:chExt cx="1816216" cy="1816216"/>
          </a:xfrm>
        </p:grpSpPr>
        <p:sp>
          <p:nvSpPr>
            <p:cNvPr id="28" name="Oval 27"/>
            <p:cNvSpPr/>
            <p:nvPr/>
          </p:nvSpPr>
          <p:spPr>
            <a:xfrm>
              <a:off x="5434434" y="3813870"/>
              <a:ext cx="1816216" cy="181621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Oval 11"/>
            <p:cNvSpPr/>
            <p:nvPr/>
          </p:nvSpPr>
          <p:spPr>
            <a:xfrm>
              <a:off x="5700413" y="4079849"/>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977900" fontAlgn="auto">
                <a:lnSpc>
                  <a:spcPct val="90000"/>
                </a:lnSpc>
                <a:spcAft>
                  <a:spcPct val="35000"/>
                </a:spcAft>
              </a:pPr>
              <a:r>
                <a:rPr lang="en-US" sz="2200" dirty="0">
                  <a:solidFill>
                    <a:prstClr val="white"/>
                  </a:solidFill>
                </a:rPr>
                <a:t>Classroom Skill Building</a:t>
              </a:r>
            </a:p>
          </p:txBody>
        </p:sp>
      </p:grpSp>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2800" y="5449390"/>
            <a:ext cx="1346032" cy="698413"/>
          </a:xfrm>
          <a:prstGeom prst="rect">
            <a:avLst/>
          </a:prstGeom>
        </p:spPr>
      </p:pic>
      <p:grpSp>
        <p:nvGrpSpPr>
          <p:cNvPr id="25" name="Group 24"/>
          <p:cNvGrpSpPr/>
          <p:nvPr/>
        </p:nvGrpSpPr>
        <p:grpSpPr>
          <a:xfrm>
            <a:off x="1864048" y="3807429"/>
            <a:ext cx="1816216" cy="1816216"/>
            <a:chOff x="1834748" y="3813856"/>
            <a:chExt cx="1816216" cy="1816216"/>
          </a:xfrm>
        </p:grpSpPr>
        <p:sp>
          <p:nvSpPr>
            <p:cNvPr id="26" name="Oval 25"/>
            <p:cNvSpPr/>
            <p:nvPr/>
          </p:nvSpPr>
          <p:spPr>
            <a:xfrm>
              <a:off x="1834748" y="3813856"/>
              <a:ext cx="1816216" cy="1816216"/>
            </a:xfrm>
            <a:prstGeom prst="ellipse">
              <a:avLst/>
            </a:prstGeom>
            <a:solidFill>
              <a:schemeClr val="accent4">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Oval 13"/>
            <p:cNvSpPr/>
            <p:nvPr/>
          </p:nvSpPr>
          <p:spPr>
            <a:xfrm>
              <a:off x="2100727" y="4079835"/>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977900" fontAlgn="auto">
                <a:lnSpc>
                  <a:spcPct val="90000"/>
                </a:lnSpc>
                <a:spcAft>
                  <a:spcPct val="35000"/>
                </a:spcAft>
              </a:pPr>
              <a:r>
                <a:rPr lang="en-US" sz="2200" dirty="0">
                  <a:solidFill>
                    <a:prstClr val="white"/>
                  </a:solidFill>
                </a:rPr>
                <a:t>Field Activities</a:t>
              </a:r>
            </a:p>
          </p:txBody>
        </p:sp>
      </p:grpSp>
    </p:spTree>
    <p:extLst>
      <p:ext uri="{BB962C8B-B14F-4D97-AF65-F5344CB8AC3E}">
        <p14:creationId xmlns:p14="http://schemas.microsoft.com/office/powerpoint/2010/main" val="308825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3562"/>
          </a:xfrm>
        </p:spPr>
        <p:txBody>
          <a:bodyPr>
            <a:normAutofit fontScale="90000"/>
          </a:bodyPr>
          <a:lstStyle/>
          <a:p>
            <a:r>
              <a:rPr lang="en-US" sz="6000" dirty="0"/>
              <a:t>What can you do to minimize the</a:t>
            </a:r>
            <a:br>
              <a:rPr lang="en-US" sz="6000" dirty="0"/>
            </a:br>
            <a:r>
              <a:rPr lang="en-US" sz="6000" dirty="0"/>
              <a:t> impact of the contents in your backpack on your practice?</a:t>
            </a:r>
          </a:p>
        </p:txBody>
      </p:sp>
      <p:pic>
        <p:nvPicPr>
          <p:cNvPr id="3" name="Picture 2" descr="backpack-clip-art-at-clker-com-vector-clip-art-online-royalty-free-Fx0zQA-clipa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4028243"/>
            <a:ext cx="2935351" cy="2822830"/>
          </a:xfrm>
          <a:prstGeom prst="rect">
            <a:avLst/>
          </a:prstGeom>
        </p:spPr>
      </p:pic>
    </p:spTree>
    <p:extLst>
      <p:ext uri="{BB962C8B-B14F-4D97-AF65-F5344CB8AC3E}">
        <p14:creationId xmlns:p14="http://schemas.microsoft.com/office/powerpoint/2010/main" val="3054481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a:t> Cultural Humility</a:t>
            </a:r>
          </a:p>
        </p:txBody>
      </p:sp>
      <p:sp>
        <p:nvSpPr>
          <p:cNvPr id="3" name="Content Placeholder 2"/>
          <p:cNvSpPr>
            <a:spLocks noGrp="1"/>
          </p:cNvSpPr>
          <p:nvPr>
            <p:ph idx="1"/>
          </p:nvPr>
        </p:nvSpPr>
        <p:spPr>
          <a:xfrm>
            <a:off x="381000" y="1600200"/>
            <a:ext cx="8305800" cy="4876800"/>
          </a:xfrm>
        </p:spPr>
        <p:txBody>
          <a:bodyPr>
            <a:normAutofit fontScale="55000" lnSpcReduction="20000"/>
          </a:bodyPr>
          <a:lstStyle/>
          <a:p>
            <a:pPr marL="0" indent="0">
              <a:buNone/>
              <a:defRPr/>
            </a:pPr>
            <a:r>
              <a:rPr lang="en-US" sz="4500" dirty="0"/>
              <a:t>A cultural humility perspective challenges us to </a:t>
            </a:r>
            <a:r>
              <a:rPr lang="en-US" sz="4500" b="1" dirty="0"/>
              <a:t>learn </a:t>
            </a:r>
            <a:r>
              <a:rPr lang="en-US" sz="4500" dirty="0"/>
              <a:t>from the people with whom we interact, reserve judgment, and bridge the cultural divide between our perspectives, in order to facilitate well-being, and promote improved quality of life.  Such a perspective frees the observer from having to possess expert knowledge in order to maintain knowledge-based power, control, and authority over matters about which diverse populations are far more knowledgeable.</a:t>
            </a:r>
          </a:p>
          <a:p>
            <a:pPr marL="114300" indent="0">
              <a:buNone/>
              <a:defRPr/>
            </a:pPr>
            <a:r>
              <a:rPr lang="en-US" dirty="0"/>
              <a:t>	</a:t>
            </a:r>
          </a:p>
          <a:p>
            <a:pPr marL="114300" indent="0">
              <a:buNone/>
              <a:defRPr/>
            </a:pPr>
            <a:r>
              <a:rPr lang="en-US" dirty="0"/>
              <a:t>	</a:t>
            </a:r>
            <a:r>
              <a:rPr lang="en-US" dirty="0" err="1"/>
              <a:t>Tervalon</a:t>
            </a:r>
            <a:r>
              <a:rPr lang="en-US" dirty="0"/>
              <a:t>, M. and Murray-Garcia, J. (1998)</a:t>
            </a:r>
          </a:p>
          <a:p>
            <a:pPr marL="114300" indent="0">
              <a:buNone/>
              <a:defRPr/>
            </a:pPr>
            <a:endParaRPr lang="en-US" dirty="0"/>
          </a:p>
          <a:p>
            <a:pPr marL="114300" indent="0">
              <a:buNone/>
              <a:defRPr/>
            </a:pPr>
            <a:endParaRPr lang="en-US" dirty="0"/>
          </a:p>
          <a:p>
            <a:pPr marL="114300" indent="0">
              <a:buNone/>
              <a:defRPr/>
            </a:pPr>
            <a:endParaRPr lang="en-US" dirty="0"/>
          </a:p>
          <a:p>
            <a:pPr marL="114300" indent="0">
              <a:buNone/>
              <a:defRPr/>
            </a:pPr>
            <a:r>
              <a:rPr lang="en-US" sz="1900" b="1" dirty="0"/>
              <a:t>Source:  National CW Workforce Institute. Faller, Kathleen L. (Professor) &amp; Ortega, Robert M. (Associate Professor).(2013,  July 31</a:t>
            </a:r>
            <a:r>
              <a:rPr lang="en-US" sz="1900" b="1" i="1" dirty="0"/>
              <a:t>).  Leadership Academy for Middle Managers, Cultural Humility and Management in Child Welfare Services.</a:t>
            </a:r>
            <a:r>
              <a:rPr lang="en-US" sz="1900" b="1" dirty="0"/>
              <a:t> [Video file] . Retrieved 6/6/2016 from https://vimeo.com/71440920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11013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909"/>
            <a:ext cx="8229600" cy="1143000"/>
          </a:xfrm>
        </p:spPr>
        <p:txBody>
          <a:bodyPr>
            <a:normAutofit/>
          </a:bodyPr>
          <a:lstStyle/>
          <a:p>
            <a:r>
              <a:rPr lang="en-US" sz="4600" dirty="0"/>
              <a:t>Cultural Humility Promotes:</a:t>
            </a:r>
          </a:p>
        </p:txBody>
      </p:sp>
      <p:sp>
        <p:nvSpPr>
          <p:cNvPr id="3" name="Content Placeholder 2"/>
          <p:cNvSpPr>
            <a:spLocks noGrp="1"/>
          </p:cNvSpPr>
          <p:nvPr>
            <p:ph idx="1"/>
          </p:nvPr>
        </p:nvSpPr>
        <p:spPr>
          <a:xfrm>
            <a:off x="457200" y="1219200"/>
            <a:ext cx="8229600" cy="5334000"/>
          </a:xfrm>
        </p:spPr>
        <p:txBody>
          <a:bodyPr>
            <a:normAutofit fontScale="85000" lnSpcReduction="10000"/>
          </a:bodyPr>
          <a:lstStyle/>
          <a:p>
            <a:pPr>
              <a:defRPr/>
            </a:pPr>
            <a:r>
              <a:rPr lang="en-US" dirty="0"/>
              <a:t>Continuous engagement in self reflection and self-critique as lifelong learners and reflective practitioners;</a:t>
            </a:r>
          </a:p>
          <a:p>
            <a:pPr marL="0" indent="0">
              <a:buNone/>
              <a:defRPr/>
            </a:pPr>
            <a:endParaRPr lang="en-US" dirty="0"/>
          </a:p>
          <a:p>
            <a:pPr>
              <a:defRPr/>
            </a:pPr>
            <a:r>
              <a:rPr lang="en-US" dirty="0"/>
              <a:t>Checking the power imbalances that exist in the professional-client relationship;</a:t>
            </a:r>
          </a:p>
          <a:p>
            <a:pPr marL="0" indent="0">
              <a:buNone/>
              <a:defRPr/>
            </a:pPr>
            <a:endParaRPr lang="en-US" dirty="0"/>
          </a:p>
          <a:p>
            <a:pPr>
              <a:defRPr/>
            </a:pPr>
            <a:r>
              <a:rPr lang="en-US" dirty="0"/>
              <a:t>Mutual respect, partnership, and advocacy with communities on behalf of the clients served and in which clients are embedded.</a:t>
            </a:r>
          </a:p>
          <a:p>
            <a:pPr marL="114300" indent="0">
              <a:buNone/>
              <a:defRPr/>
            </a:pPr>
            <a:r>
              <a:rPr lang="en-US" dirty="0"/>
              <a:t>		</a:t>
            </a:r>
          </a:p>
          <a:p>
            <a:pPr marL="114300" indent="0">
              <a:buNone/>
              <a:defRPr/>
            </a:pPr>
            <a:r>
              <a:rPr lang="en-US" sz="1800" b="1" dirty="0"/>
              <a:t>Source:  National CW Workforce Institute. Faller, Kathleen L. (Professor), &amp; Ortega, Robert M. (Associate Professor).(2013,  July 31</a:t>
            </a:r>
            <a:r>
              <a:rPr lang="en-US" sz="1800" b="1" i="1" dirty="0"/>
              <a:t>).  Leadership Academy for Middle Managers, Cultural Humility and Management in Child Welfare Services.</a:t>
            </a:r>
            <a:r>
              <a:rPr lang="en-US" sz="1800" b="1" dirty="0"/>
              <a:t> [Video file] . Retrieved 6/6/2016 from https://vimeo.com/71440920</a:t>
            </a:r>
          </a:p>
          <a:p>
            <a:pPr marL="0" indent="0">
              <a:buNone/>
            </a:pPr>
            <a:endParaRPr lang="en-US" dirty="0"/>
          </a:p>
        </p:txBody>
      </p:sp>
    </p:spTree>
    <p:extLst>
      <p:ext uri="{BB962C8B-B14F-4D97-AF65-F5344CB8AC3E}">
        <p14:creationId xmlns:p14="http://schemas.microsoft.com/office/powerpoint/2010/main" val="2006094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Power and Authority in CWS</a:t>
            </a:r>
          </a:p>
        </p:txBody>
      </p:sp>
      <p:sp>
        <p:nvSpPr>
          <p:cNvPr id="3" name="Content Placeholder 2"/>
          <p:cNvSpPr>
            <a:spLocks noGrp="1"/>
          </p:cNvSpPr>
          <p:nvPr>
            <p:ph idx="1"/>
          </p:nvPr>
        </p:nvSpPr>
        <p:spPr/>
        <p:txBody>
          <a:bodyPr/>
          <a:lstStyle/>
          <a:p>
            <a:pPr lvl="0"/>
            <a:r>
              <a:rPr lang="en-US" dirty="0"/>
              <a:t> What power does your position as a child welfare social worker give you?</a:t>
            </a:r>
          </a:p>
          <a:p>
            <a:pPr lvl="0"/>
            <a:r>
              <a:rPr lang="en-US" dirty="0"/>
              <a:t>How do you negotiate power given your own culture, gender and racial position?</a:t>
            </a:r>
          </a:p>
          <a:p>
            <a:pPr lvl="0"/>
            <a:r>
              <a:rPr lang="en-US" dirty="0"/>
              <a:t>In what ways does your authority hinder and or help your relationship with children and families?</a:t>
            </a:r>
          </a:p>
          <a:p>
            <a:pPr marL="0" indent="0">
              <a:buNone/>
            </a:pPr>
            <a:endParaRPr lang="en-US" dirty="0"/>
          </a:p>
        </p:txBody>
      </p:sp>
    </p:spTree>
    <p:extLst>
      <p:ext uri="{BB962C8B-B14F-4D97-AF65-F5344CB8AC3E}">
        <p14:creationId xmlns:p14="http://schemas.microsoft.com/office/powerpoint/2010/main" val="616369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Who You Are</a:t>
            </a:r>
          </a:p>
        </p:txBody>
      </p:sp>
      <p:sp>
        <p:nvSpPr>
          <p:cNvPr id="3" name="Content Placeholder 2"/>
          <p:cNvSpPr>
            <a:spLocks noGrp="1"/>
          </p:cNvSpPr>
          <p:nvPr>
            <p:ph idx="1"/>
          </p:nvPr>
        </p:nvSpPr>
        <p:spPr/>
        <p:txBody>
          <a:bodyPr/>
          <a:lstStyle/>
          <a:p>
            <a:pPr lvl="0"/>
            <a:r>
              <a:rPr lang="en-US" dirty="0"/>
              <a:t>https://</a:t>
            </a:r>
            <a:r>
              <a:rPr lang="en-US" dirty="0" err="1"/>
              <a:t>youtu.be</a:t>
            </a:r>
            <a:r>
              <a:rPr lang="en-US" dirty="0"/>
              <a:t>/SkP9JNl_m8Y</a:t>
            </a:r>
          </a:p>
          <a:p>
            <a:endParaRPr lang="en-US" dirty="0"/>
          </a:p>
        </p:txBody>
      </p:sp>
    </p:spTree>
    <p:extLst>
      <p:ext uri="{BB962C8B-B14F-4D97-AF65-F5344CB8AC3E}">
        <p14:creationId xmlns:p14="http://schemas.microsoft.com/office/powerpoint/2010/main" val="708221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Knowing Who You Are Video Activity: Youth</a:t>
            </a:r>
          </a:p>
        </p:txBody>
      </p:sp>
      <p:sp>
        <p:nvSpPr>
          <p:cNvPr id="3" name="Content Placeholder 2"/>
          <p:cNvSpPr>
            <a:spLocks noGrp="1"/>
          </p:cNvSpPr>
          <p:nvPr>
            <p:ph idx="1"/>
          </p:nvPr>
        </p:nvSpPr>
        <p:spPr/>
        <p:txBody>
          <a:bodyPr/>
          <a:lstStyle/>
          <a:p>
            <a:pPr marL="0" indent="0">
              <a:buNone/>
            </a:pPr>
            <a:r>
              <a:rPr lang="en-US" dirty="0"/>
              <a:t>Reflecting on the statements made by foster youth Olivia, Charles, Janelle, Kelvin, and Bryan  </a:t>
            </a:r>
          </a:p>
          <a:p>
            <a:r>
              <a:rPr lang="en-US" dirty="0"/>
              <a:t>What do they consider to be their race and or cultural identity?</a:t>
            </a:r>
          </a:p>
          <a:p>
            <a:r>
              <a:rPr lang="en-US" dirty="0"/>
              <a:t>What made their CWS experience better or worse?</a:t>
            </a:r>
          </a:p>
          <a:p>
            <a:r>
              <a:rPr lang="en-US" dirty="0"/>
              <a:t>What would you do to enhance engagement or communication with the youth?</a:t>
            </a:r>
          </a:p>
        </p:txBody>
      </p:sp>
    </p:spTree>
    <p:extLst>
      <p:ext uri="{BB962C8B-B14F-4D97-AF65-F5344CB8AC3E}">
        <p14:creationId xmlns:p14="http://schemas.microsoft.com/office/powerpoint/2010/main" val="3337940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Knowing Who You Are Video Activity:</a:t>
            </a:r>
            <a:br>
              <a:rPr lang="en-US" dirty="0"/>
            </a:br>
            <a:r>
              <a:rPr lang="en-US" dirty="0"/>
              <a:t>Birth Parent/Foster Parent</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Reflecting on the statements made by birth parents Pam and Vivian, or Foster/Adoptive parents Dan and Jennifer, what would you do to enhance engagement/communication with either parent?</a:t>
            </a:r>
          </a:p>
        </p:txBody>
      </p:sp>
    </p:spTree>
    <p:extLst>
      <p:ext uri="{BB962C8B-B14F-4D97-AF65-F5344CB8AC3E}">
        <p14:creationId xmlns:p14="http://schemas.microsoft.com/office/powerpoint/2010/main" val="1603243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Ethnographic Interviewing</a:t>
            </a: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a:t>The goal of ethnographic interviewing is to appreciate experiences and worldviews of people who are different</a:t>
            </a:r>
          </a:p>
          <a:p>
            <a:pPr marL="0" indent="0">
              <a:buNone/>
            </a:pPr>
            <a:endParaRPr lang="en-US" dirty="0"/>
          </a:p>
          <a:p>
            <a:r>
              <a:rPr lang="en-US" dirty="0"/>
              <a:t> Ethnographic interviewing involves assuming the role of a “learner” rather than the expert with the Family’s serving as a cultural guide and the practitioner assuming a position of “informed not-knowing” while the family educates the practitioner about their lives using the family’s own words to accurately describe their experience.</a:t>
            </a:r>
          </a:p>
          <a:p>
            <a:pPr marL="0" indent="0">
              <a:buNone/>
            </a:pPr>
            <a:endParaRPr lang="en-US" sz="1200" dirty="0"/>
          </a:p>
          <a:p>
            <a:pPr marL="0" indent="0">
              <a:buNone/>
            </a:pPr>
            <a:r>
              <a:rPr lang="en-US" sz="1300" dirty="0"/>
              <a:t>University of Minnesota Center for advanced Studies in Child Welfare Practice Notes, “The Contribution of Ethnographic Interviewing To Cultural Competent Practice” (2001)p p.1-5.</a:t>
            </a:r>
          </a:p>
        </p:txBody>
      </p:sp>
    </p:spTree>
    <p:extLst>
      <p:ext uri="{BB962C8B-B14F-4D97-AF65-F5344CB8AC3E}">
        <p14:creationId xmlns:p14="http://schemas.microsoft.com/office/powerpoint/2010/main" val="4079410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Ethnographic Approach</a:t>
            </a:r>
          </a:p>
        </p:txBody>
      </p:sp>
      <p:sp>
        <p:nvSpPr>
          <p:cNvPr id="3" name="Content Placeholder 2"/>
          <p:cNvSpPr>
            <a:spLocks noGrp="1"/>
          </p:cNvSpPr>
          <p:nvPr>
            <p:ph idx="1"/>
          </p:nvPr>
        </p:nvSpPr>
        <p:spPr/>
        <p:txBody>
          <a:bodyPr>
            <a:normAutofit fontScale="85000" lnSpcReduction="20000"/>
          </a:bodyPr>
          <a:lstStyle/>
          <a:p>
            <a:r>
              <a:rPr lang="en-US" dirty="0"/>
              <a:t>Way to lean in and engage people of different cultures and allow them to guide you on the journey to exploration of their lived experience</a:t>
            </a:r>
          </a:p>
          <a:p>
            <a:r>
              <a:rPr lang="en-US" dirty="0"/>
              <a:t>Way to recognize that the culture of each youth/family is unique</a:t>
            </a:r>
          </a:p>
          <a:p>
            <a:r>
              <a:rPr lang="en-US" dirty="0"/>
              <a:t>Key to unlocking their uniqueness is to allow the family to become our cultural guide into their view of the world</a:t>
            </a:r>
          </a:p>
          <a:p>
            <a:r>
              <a:rPr lang="en-US" dirty="0"/>
              <a:t>Provides us with a glimpse through the family members cultural lens and a view of  how they see themselves in that world</a:t>
            </a:r>
          </a:p>
          <a:p>
            <a:pPr marL="0" indent="0">
              <a:buNone/>
            </a:pPr>
            <a:r>
              <a:rPr lang="en-US" sz="1400" dirty="0"/>
              <a:t>University of Minnesota Center for advanced Studies in Child Welfare Practice Notes, “The Contribution of Ethnographic Interviewing To Cultural Competent Practice” (2001)p p.1-5.</a:t>
            </a:r>
            <a:endParaRPr lang="en-US" sz="1600" dirty="0"/>
          </a:p>
          <a:p>
            <a:pPr marL="0" indent="0">
              <a:buNone/>
            </a:pPr>
            <a:endParaRPr lang="en-US" sz="1300" dirty="0"/>
          </a:p>
        </p:txBody>
      </p:sp>
    </p:spTree>
    <p:extLst>
      <p:ext uri="{BB962C8B-B14F-4D97-AF65-F5344CB8AC3E}">
        <p14:creationId xmlns:p14="http://schemas.microsoft.com/office/powerpoint/2010/main" val="1438031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sz="4000" dirty="0"/>
              <a:t>Example of Differing World View</a:t>
            </a:r>
            <a:r>
              <a:rPr lang="en-US" dirty="0"/>
              <a:t>s</a:t>
            </a:r>
          </a:p>
        </p:txBody>
      </p:sp>
      <p:sp>
        <p:nvSpPr>
          <p:cNvPr id="3" name="Content Placeholder 2"/>
          <p:cNvSpPr>
            <a:spLocks noGrp="1"/>
          </p:cNvSpPr>
          <p:nvPr>
            <p:ph idx="1"/>
          </p:nvPr>
        </p:nvSpPr>
        <p:spPr>
          <a:xfrm>
            <a:off x="457200" y="1219200"/>
            <a:ext cx="8229600" cy="5410200"/>
          </a:xfrm>
        </p:spPr>
        <p:txBody>
          <a:bodyPr>
            <a:normAutofit fontScale="70000" lnSpcReduction="20000"/>
          </a:bodyPr>
          <a:lstStyle/>
          <a:p>
            <a:pPr marL="0" indent="0" algn="just">
              <a:buNone/>
            </a:pPr>
            <a:r>
              <a:rPr lang="en-US" dirty="0"/>
              <a:t> </a:t>
            </a:r>
            <a:r>
              <a:rPr lang="en-US" sz="3400" dirty="0"/>
              <a:t>A father who does not reside in the family home but maintains contact and visits regularly with his children provides a glimpse into his world.   The children were subsequently removed from the mother after CPS responded to a referral of general neglect and the home was condemned by local code enforcement and found to be uninhabitable.  The father asserted that he was unaware of the living conditions as the visit exchanges occur as quickly as possible outside of the family home.  The father has been sober for the past several years.  As the mother lived in a neighborhood with a lot of drug and gang activity, the father never left his car to avoid any opportunity for conflict with the mother or anyone in her neighborhood.  The father’s commitment to staying drug free and avoiding any type of conflict does not fit with the belief that he should have reasonably known the conditions in the home were deplorable.  Utilizing the father’s view of his world, he was being a responsible and caring parent by managing the visit exchanges in this way.</a:t>
            </a:r>
          </a:p>
        </p:txBody>
      </p:sp>
    </p:spTree>
    <p:extLst>
      <p:ext uri="{BB962C8B-B14F-4D97-AF65-F5344CB8AC3E}">
        <p14:creationId xmlns:p14="http://schemas.microsoft.com/office/powerpoint/2010/main" val="3700211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143000"/>
            <a:ext cx="8915400" cy="3276600"/>
          </a:xfrm>
        </p:spPr>
        <p:txBody>
          <a:bodyPr>
            <a:normAutofit/>
          </a:bodyPr>
          <a:lstStyle/>
          <a:p>
            <a:pPr algn="l"/>
            <a:r>
              <a:rPr lang="en-US" b="1" dirty="0"/>
              <a:t>Cultural Humility in Child Welfare: Ethnographic Interviewing</a:t>
            </a:r>
            <a:br>
              <a:rPr lang="en-US" dirty="0"/>
            </a:br>
            <a:br>
              <a:rPr lang="en-US" b="1" dirty="0"/>
            </a:br>
            <a:r>
              <a:rPr lang="en-US" sz="3600" b="1" dirty="0"/>
              <a:t>California Common Core</a:t>
            </a:r>
            <a:br>
              <a:rPr lang="en-US" b="1" dirty="0"/>
            </a:br>
            <a:r>
              <a:rPr lang="en-US" sz="2800" dirty="0"/>
              <a:t>December 31, 2018</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5029200"/>
            <a:ext cx="1627187" cy="153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292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Stages of the Ethnographic Interview</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Step 1:</a:t>
            </a:r>
          </a:p>
          <a:p>
            <a:pPr marL="0" indent="0" algn="ctr">
              <a:buNone/>
            </a:pPr>
            <a:r>
              <a:rPr lang="en-US" u="sng" dirty="0"/>
              <a:t>Setting the Stage</a:t>
            </a:r>
          </a:p>
          <a:p>
            <a:r>
              <a:rPr lang="en-US" dirty="0"/>
              <a:t>Set the tone with friendly conversation and be genuine.</a:t>
            </a:r>
          </a:p>
          <a:p>
            <a:r>
              <a:rPr lang="en-US" dirty="0"/>
              <a:t>State the explicit purpose and goal of the interview.  </a:t>
            </a:r>
            <a:r>
              <a:rPr lang="en-US"/>
              <a:t>Tell </a:t>
            </a:r>
            <a:r>
              <a:rPr lang="en-US" dirty="0"/>
              <a:t>your cultural guide what you are </a:t>
            </a:r>
            <a:r>
              <a:rPr lang="en-US"/>
              <a:t>doing!</a:t>
            </a:r>
            <a:endParaRPr lang="en-US" dirty="0"/>
          </a:p>
          <a:p>
            <a:r>
              <a:rPr lang="en-US" dirty="0"/>
              <a:t>Express your interest in understanding their culture.</a:t>
            </a:r>
          </a:p>
          <a:p>
            <a:pPr marL="0" indent="0">
              <a:buNone/>
            </a:pPr>
            <a:r>
              <a:rPr lang="en-US" sz="1200" dirty="0"/>
              <a:t>California State University, Fresno, Child Welfare Training (1997) Culturally Sensitive Practice an Ethnographic Approach. Fresno: Author</a:t>
            </a:r>
          </a:p>
        </p:txBody>
      </p:sp>
    </p:spTree>
    <p:extLst>
      <p:ext uri="{BB962C8B-B14F-4D97-AF65-F5344CB8AC3E}">
        <p14:creationId xmlns:p14="http://schemas.microsoft.com/office/powerpoint/2010/main" val="1196017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Stages of the Ethnographic Interview </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Step 2:  </a:t>
            </a:r>
          </a:p>
          <a:p>
            <a:pPr marL="0" indent="0" algn="ctr">
              <a:buNone/>
            </a:pPr>
            <a:r>
              <a:rPr lang="en-US" dirty="0"/>
              <a:t> </a:t>
            </a:r>
            <a:r>
              <a:rPr lang="en-US" sz="4000" u="sng" dirty="0"/>
              <a:t>Expressing Ignorance  </a:t>
            </a:r>
          </a:p>
          <a:p>
            <a:pPr marL="0" indent="0">
              <a:buNone/>
            </a:pPr>
            <a:endParaRPr lang="en-US" sz="4000" u="sng" dirty="0"/>
          </a:p>
          <a:p>
            <a:pPr marL="0" indent="0">
              <a:buNone/>
            </a:pPr>
            <a:r>
              <a:rPr lang="en-US" sz="4000" dirty="0"/>
              <a:t>The practitioner should state their own lack of knowledge   about the family’s culture.  This establishes the Family as expert on their experiences,  as well as that of a cultural guide during the conversation.  The practitioner’s willingness to express their ignorance may also encourage the Family to talk more freely.</a:t>
            </a:r>
          </a:p>
          <a:p>
            <a:pPr marL="0" indent="0">
              <a:buNone/>
            </a:pPr>
            <a:endParaRPr lang="en-US" dirty="0"/>
          </a:p>
          <a:p>
            <a:pPr marL="0" indent="0">
              <a:buNone/>
            </a:pPr>
            <a:r>
              <a:rPr lang="en-US" sz="2200" dirty="0"/>
              <a:t>University of Minnesota Center for advanced Studies in Child Welfare Practice Notes, “The Contribution of Ethnographic Interviewing To Cultural Competent Practice” (2001)p p.1-5.</a:t>
            </a:r>
          </a:p>
          <a:p>
            <a:pPr marL="0" indent="0">
              <a:buNone/>
            </a:pPr>
            <a:endParaRPr lang="en-US" sz="2200" dirty="0"/>
          </a:p>
          <a:p>
            <a:pPr marL="0" indent="0">
              <a:buNone/>
            </a:pPr>
            <a:r>
              <a:rPr lang="en-US" sz="2200" dirty="0"/>
              <a:t> </a:t>
            </a:r>
            <a:endParaRPr lang="en-US" sz="1600"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947383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Expressing Ignorance Cont.</a:t>
            </a:r>
          </a:p>
        </p:txBody>
      </p:sp>
      <p:sp>
        <p:nvSpPr>
          <p:cNvPr id="3" name="Content Placeholder 2"/>
          <p:cNvSpPr>
            <a:spLocks noGrp="1"/>
          </p:cNvSpPr>
          <p:nvPr>
            <p:ph idx="1"/>
          </p:nvPr>
        </p:nvSpPr>
        <p:spPr>
          <a:xfrm>
            <a:off x="228600" y="1600200"/>
            <a:ext cx="8610600" cy="4525963"/>
          </a:xfrm>
        </p:spPr>
        <p:txBody>
          <a:bodyPr>
            <a:normAutofit fontScale="85000" lnSpcReduction="10000"/>
          </a:bodyPr>
          <a:lstStyle/>
          <a:p>
            <a:pPr marL="0" indent="0">
              <a:buNone/>
            </a:pPr>
            <a:r>
              <a:rPr lang="en-US" dirty="0"/>
              <a:t>To support the ability to express ignorance, practitioners are invited to utilize core practice elements in the California Core Practice Model to explore and engage families.   If we are not intentional in our practice approach our fears of offending someone by inquiring or exploring (Exploration &amp; Engagement) issues surrounding race will hold us hostage.  It is imperative that practitioners:</a:t>
            </a:r>
          </a:p>
          <a:p>
            <a:pPr lvl="1"/>
            <a:r>
              <a:rPr lang="en-US" dirty="0"/>
              <a:t>Express ignorance and acknowledge that we lack sufficient cultural information regarding others</a:t>
            </a:r>
          </a:p>
          <a:p>
            <a:pPr lvl="1"/>
            <a:r>
              <a:rPr lang="en-US" dirty="0"/>
              <a:t> Recognize the Family as the expert on their lived experience, and utilize their guidance during the interview process </a:t>
            </a:r>
          </a:p>
          <a:p>
            <a:pPr marL="0" indent="0">
              <a:buNone/>
            </a:pPr>
            <a:r>
              <a:rPr lang="en-US" sz="1800" dirty="0"/>
              <a:t> </a:t>
            </a:r>
            <a:endParaRPr lang="en-US" sz="1700" dirty="0"/>
          </a:p>
        </p:txBody>
      </p:sp>
    </p:spTree>
    <p:extLst>
      <p:ext uri="{BB962C8B-B14F-4D97-AF65-F5344CB8AC3E}">
        <p14:creationId xmlns:p14="http://schemas.microsoft.com/office/powerpoint/2010/main" val="403916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3: Open-Ended/Global Questions</a:t>
            </a:r>
          </a:p>
        </p:txBody>
      </p:sp>
      <p:sp>
        <p:nvSpPr>
          <p:cNvPr id="3" name="Content Placeholder 2"/>
          <p:cNvSpPr>
            <a:spLocks noGrp="1"/>
          </p:cNvSpPr>
          <p:nvPr>
            <p:ph idx="1"/>
          </p:nvPr>
        </p:nvSpPr>
        <p:spPr/>
        <p:txBody>
          <a:bodyPr>
            <a:normAutofit/>
          </a:bodyPr>
          <a:lstStyle/>
          <a:p>
            <a:r>
              <a:rPr lang="en-US" dirty="0"/>
              <a:t>Are general in nature</a:t>
            </a:r>
          </a:p>
          <a:p>
            <a:r>
              <a:rPr lang="en-US" dirty="0"/>
              <a:t>Planned and prepared in advance</a:t>
            </a:r>
          </a:p>
          <a:p>
            <a:r>
              <a:rPr lang="en-US" dirty="0"/>
              <a:t>At this stage of the interview, the practitioner is developing empathy and understanding for the Family’s lived experience and story</a:t>
            </a:r>
          </a:p>
          <a:p>
            <a:r>
              <a:rPr lang="en-US" dirty="0"/>
              <a:t>Each Family is treated as a stranger, with unique experiences to be discovered</a:t>
            </a:r>
          </a:p>
          <a:p>
            <a:pPr marL="0" indent="0">
              <a:buNone/>
            </a:pPr>
            <a:r>
              <a:rPr lang="en-US" sz="1200" dirty="0"/>
              <a:t>University of Minnesota Center for advanced Studies in Child Welfare Practice Notes, “The Contribution of Ethnographic Interviewing To Cultural Competent Practice” (2001)p p.1-5.</a:t>
            </a:r>
          </a:p>
          <a:p>
            <a:pPr marL="0" indent="0">
              <a:buNone/>
            </a:pPr>
            <a:endParaRPr lang="en-US" sz="1200" dirty="0"/>
          </a:p>
        </p:txBody>
      </p:sp>
    </p:spTree>
    <p:extLst>
      <p:ext uri="{BB962C8B-B14F-4D97-AF65-F5344CB8AC3E}">
        <p14:creationId xmlns:p14="http://schemas.microsoft.com/office/powerpoint/2010/main" val="711924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3: Open-Ended/Global Questions Cont.</a:t>
            </a:r>
          </a:p>
        </p:txBody>
      </p:sp>
      <p:sp>
        <p:nvSpPr>
          <p:cNvPr id="3" name="Content Placeholder 2"/>
          <p:cNvSpPr>
            <a:spLocks noGrp="1"/>
          </p:cNvSpPr>
          <p:nvPr>
            <p:ph idx="1"/>
          </p:nvPr>
        </p:nvSpPr>
        <p:spPr/>
        <p:txBody>
          <a:bodyPr>
            <a:normAutofit fontScale="92500"/>
          </a:bodyPr>
          <a:lstStyle/>
          <a:p>
            <a:pPr marL="0" indent="0">
              <a:buNone/>
            </a:pPr>
            <a:r>
              <a:rPr lang="en-US" dirty="0"/>
              <a:t>There are 2 types of open-ended/global questions :</a:t>
            </a:r>
          </a:p>
          <a:p>
            <a:r>
              <a:rPr lang="en-US" dirty="0"/>
              <a:t>Questions regarding the Family’s perception of how their community views the definition of problems, group role norms, rituals, help seeking and problem resolution styles</a:t>
            </a:r>
          </a:p>
          <a:p>
            <a:r>
              <a:rPr lang="en-US" dirty="0"/>
              <a:t>Questions regarding how the Family relates to community cultural values and norms of behavior   </a:t>
            </a:r>
          </a:p>
          <a:p>
            <a:pPr marL="0" indent="0">
              <a:buNone/>
            </a:pPr>
            <a:r>
              <a:rPr lang="en-US" dirty="0"/>
              <a:t>         </a:t>
            </a:r>
          </a:p>
          <a:p>
            <a:pPr marL="0" indent="0">
              <a:buNone/>
            </a:pPr>
            <a:r>
              <a:rPr lang="en-US" sz="1400" dirty="0"/>
              <a:t>University of Minnesota Center for advanced Studies in Child Welfare Practice Notes, “The Contribution of Ethnographic Interviewing To Cultural Competent Practice” (2001)p p.1-5.</a:t>
            </a:r>
          </a:p>
          <a:p>
            <a:pPr marL="0" indent="0">
              <a:buNone/>
            </a:pPr>
            <a:endParaRPr lang="en-US" sz="1300" dirty="0"/>
          </a:p>
        </p:txBody>
      </p:sp>
    </p:spTree>
    <p:extLst>
      <p:ext uri="{BB962C8B-B14F-4D97-AF65-F5344CB8AC3E}">
        <p14:creationId xmlns:p14="http://schemas.microsoft.com/office/powerpoint/2010/main" val="2533818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r>
              <a:rPr lang="en-US" dirty="0"/>
              <a:t>Step 4: Cover Terms</a:t>
            </a:r>
          </a:p>
        </p:txBody>
      </p:sp>
      <p:sp>
        <p:nvSpPr>
          <p:cNvPr id="3" name="Content Placeholder 2"/>
          <p:cNvSpPr>
            <a:spLocks noGrp="1"/>
          </p:cNvSpPr>
          <p:nvPr>
            <p:ph idx="1"/>
          </p:nvPr>
        </p:nvSpPr>
        <p:spPr>
          <a:xfrm>
            <a:off x="76200" y="1600200"/>
            <a:ext cx="8839200" cy="4876800"/>
          </a:xfrm>
        </p:spPr>
        <p:txBody>
          <a:bodyPr>
            <a:noAutofit/>
          </a:bodyPr>
          <a:lstStyle/>
          <a:p>
            <a:r>
              <a:rPr lang="en-US" sz="2000" dirty="0"/>
              <a:t>A linguistic label used to identify some important aspects of the youth or families experience. A cover term literally “covers’ a range of culturally significant meaning which may be critical to assessment or treatment.  A cover term is the language “window” to the cultural reality of another person.</a:t>
            </a:r>
          </a:p>
          <a:p>
            <a:r>
              <a:rPr lang="en-US" sz="2000" dirty="0"/>
              <a:t>Cover terms are words that are used frequently by the Family. Practitioners also use jargon, which widens the cultural gap between them. By seeking to learn cover terms and understand their meaning, the practitioner can narrow this gap. </a:t>
            </a:r>
          </a:p>
          <a:p>
            <a:r>
              <a:rPr lang="en-US" sz="2000" dirty="0"/>
              <a:t>Practitioners need to recognize the power and significance of language.  Language can be use to label and limit marginalized groups. They can also be used to bring about understanding of other cultures.</a:t>
            </a:r>
          </a:p>
          <a:p>
            <a:pPr marL="0" indent="0">
              <a:buNone/>
            </a:pPr>
            <a:endParaRPr lang="en-US" sz="2000" dirty="0"/>
          </a:p>
          <a:p>
            <a:pPr marL="0" indent="0">
              <a:buNone/>
            </a:pPr>
            <a:r>
              <a:rPr lang="en-US" sz="1200" dirty="0"/>
              <a:t>University of Minnesota Center for advanced Studies in Child Welfare Practice Notes, “The Contribution of Ethnographic Interviewing To Cultural Competent Practice” (2001)p p.1-5.</a:t>
            </a:r>
          </a:p>
          <a:p>
            <a:pPr marL="0" indent="0">
              <a:buNone/>
            </a:pPr>
            <a:endParaRPr lang="en-US" sz="1200" dirty="0"/>
          </a:p>
        </p:txBody>
      </p:sp>
    </p:spTree>
    <p:extLst>
      <p:ext uri="{BB962C8B-B14F-4D97-AF65-F5344CB8AC3E}">
        <p14:creationId xmlns:p14="http://schemas.microsoft.com/office/powerpoint/2010/main" val="3030345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5:  Descriptors</a:t>
            </a:r>
          </a:p>
        </p:txBody>
      </p:sp>
      <p:sp>
        <p:nvSpPr>
          <p:cNvPr id="3" name="Content Placeholder 2"/>
          <p:cNvSpPr>
            <a:spLocks noGrp="1"/>
          </p:cNvSpPr>
          <p:nvPr>
            <p:ph idx="1"/>
          </p:nvPr>
        </p:nvSpPr>
        <p:spPr>
          <a:xfrm>
            <a:off x="228600" y="1417638"/>
            <a:ext cx="8458200" cy="5135562"/>
          </a:xfrm>
        </p:spPr>
        <p:txBody>
          <a:bodyPr>
            <a:normAutofit fontScale="70000" lnSpcReduction="20000"/>
          </a:bodyPr>
          <a:lstStyle/>
          <a:p>
            <a:r>
              <a:rPr lang="en-US" dirty="0"/>
              <a:t>The culturally meaningful information associated with a cover term.  A Descriptor is supplied to explain to cultural outsiders an “insiders” view of some aspect of his or her culture.</a:t>
            </a:r>
          </a:p>
          <a:p>
            <a:r>
              <a:rPr lang="en-US" dirty="0"/>
              <a:t>Descriptive information from cultural guide in response to inquiries about cover terms. Blocks of information systematically collected and used to build a composite portrait of selected cultural characteristics as reflected in the context of the individual.</a:t>
            </a:r>
          </a:p>
          <a:p>
            <a:r>
              <a:rPr lang="en-US" dirty="0"/>
              <a:t>A practitioner can learn what meaning the Family gives to cover terms by asking descriptive questions.</a:t>
            </a:r>
          </a:p>
          <a:p>
            <a:r>
              <a:rPr lang="en-US" dirty="0"/>
              <a:t>Descriptors are words used to explain cover terms and give outsider an insider’s view.  They provide information about what actually happened, how it was done, under what circumstances and what feelings were evoked.</a:t>
            </a:r>
          </a:p>
          <a:p>
            <a:endParaRPr lang="en-US" dirty="0"/>
          </a:p>
          <a:p>
            <a:pPr marL="0" indent="0">
              <a:buNone/>
            </a:pPr>
            <a:r>
              <a:rPr lang="en-US" sz="1800" dirty="0"/>
              <a:t>University of Minnesota Center for advanced Studies in Child Welfare Practice Notes, “The Contribution of Ethnographic Interviewing To Cultural Competent Practice” (2001)p p.1-5.</a:t>
            </a:r>
          </a:p>
          <a:p>
            <a:pPr marL="0" indent="0">
              <a:buNone/>
            </a:pPr>
            <a:r>
              <a:rPr lang="en-US" sz="1800" dirty="0"/>
              <a:t>California State University, Fresno, Child Welfare Training (1997) Culturally Sensitive Practice an Ethnographic Approach. Fresno: Author</a:t>
            </a:r>
          </a:p>
          <a:p>
            <a:pPr marL="0" indent="0">
              <a:buNone/>
            </a:pPr>
            <a:endParaRPr lang="en-US" sz="1800" dirty="0"/>
          </a:p>
          <a:p>
            <a:pPr marL="0" indent="0">
              <a:buNone/>
            </a:pPr>
            <a:endParaRPr lang="en-US" sz="1700" dirty="0"/>
          </a:p>
          <a:p>
            <a:pPr marL="0" indent="0">
              <a:buNone/>
            </a:pPr>
            <a:endParaRPr lang="en-US" dirty="0"/>
          </a:p>
        </p:txBody>
      </p:sp>
    </p:spTree>
    <p:extLst>
      <p:ext uri="{BB962C8B-B14F-4D97-AF65-F5344CB8AC3E}">
        <p14:creationId xmlns:p14="http://schemas.microsoft.com/office/powerpoint/2010/main" val="1380243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it all Together Part I</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Using the “Collision of Two Cultures: Treatment Case with a Hmong Family” handout, walk through each step of the  ethnographic interview utilizing the family case scenario and develop questions/statements to show how/what the interview would look like.  </a:t>
            </a:r>
          </a:p>
          <a:p>
            <a:r>
              <a:rPr lang="en-US" dirty="0"/>
              <a:t>Working in small groups, develop questions/statements to be used for all 5 steps of the ethnographic interview process with this family.   </a:t>
            </a:r>
          </a:p>
          <a:p>
            <a:r>
              <a:rPr lang="en-US" dirty="0"/>
              <a:t>Designate a group member to  capture the questions/statements that are developed for each step of the ethnographic interview. </a:t>
            </a:r>
          </a:p>
          <a:p>
            <a:r>
              <a:rPr lang="en-US" dirty="0"/>
              <a:t>Utilize flip chart paper or a sheet of paper to capture your questions/statements in preparation for the large group report out.</a:t>
            </a:r>
          </a:p>
          <a:p>
            <a:r>
              <a:rPr lang="en-US" dirty="0"/>
              <a:t>During the group report outs please listen carefully for questions/statements that you would like to use in your ethnographic interview with the family. Utilize the Ethnographic Interview script worksheet to record the questions/statements that you will use at each step of the interview process with the family.  </a:t>
            </a:r>
          </a:p>
          <a:p>
            <a:pPr marL="0" indent="0">
              <a:buNone/>
            </a:pPr>
            <a:endParaRPr lang="en-US" dirty="0"/>
          </a:p>
          <a:p>
            <a:endParaRPr lang="en-US" dirty="0"/>
          </a:p>
        </p:txBody>
      </p:sp>
    </p:spTree>
    <p:extLst>
      <p:ext uri="{BB962C8B-B14F-4D97-AF65-F5344CB8AC3E}">
        <p14:creationId xmlns:p14="http://schemas.microsoft.com/office/powerpoint/2010/main" val="256875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Ethnography</a:t>
            </a:r>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r>
              <a:rPr lang="en-US" sz="2800" dirty="0"/>
              <a:t>A branch of anthropology dealing with the </a:t>
            </a:r>
          </a:p>
          <a:p>
            <a:pPr marL="0" indent="0">
              <a:buNone/>
            </a:pPr>
            <a:r>
              <a:rPr lang="en-US" sz="2800" dirty="0"/>
              <a:t>    scientific description of individual cultures.</a:t>
            </a:r>
          </a:p>
          <a:p>
            <a:r>
              <a:rPr lang="en-US" sz="2800" dirty="0"/>
              <a:t>Ethnography is a means to achieving culturally congruent social services.</a:t>
            </a:r>
          </a:p>
          <a:p>
            <a:r>
              <a:rPr lang="en-US" sz="2800" dirty="0"/>
              <a:t>Ethnography allows the practitioner to achieve effective and culturally appropriate communication which is necessary to engage clients.  It provides the opportunity to take into account the context of ethnically diverse clients and seek to understand their experiences and perceptions.</a:t>
            </a:r>
          </a:p>
          <a:p>
            <a:pPr marL="0" indent="0">
              <a:buNone/>
            </a:pPr>
            <a:endParaRPr lang="en-US" sz="2800" dirty="0"/>
          </a:p>
          <a:p>
            <a:pPr marL="0" indent="0">
              <a:buNone/>
            </a:pPr>
            <a:r>
              <a:rPr lang="en-US" sz="1500" dirty="0"/>
              <a:t>University of Minnesota Center for advanced Studies in Child Welfare Practice Notes, “The Contribution of Ethnographic Interviewing To Cultural Competent Practice” (2001)p p.1-5.</a:t>
            </a:r>
          </a:p>
          <a:p>
            <a:pPr marL="0" indent="0">
              <a:buNone/>
            </a:pPr>
            <a:r>
              <a:rPr lang="en-US" sz="1500" dirty="0"/>
              <a:t>California State University, Fresno, Child Welfare Training (1997) Culturally Sensitive Practice an Ethnographic Approach. Fresno: Author</a:t>
            </a:r>
          </a:p>
          <a:p>
            <a:pPr marL="0" indent="0">
              <a:buNone/>
            </a:pPr>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520003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It All Together Part II</a:t>
            </a:r>
          </a:p>
        </p:txBody>
      </p:sp>
      <p:sp>
        <p:nvSpPr>
          <p:cNvPr id="3" name="Content Placeholder 2"/>
          <p:cNvSpPr>
            <a:spLocks noGrp="1"/>
          </p:cNvSpPr>
          <p:nvPr>
            <p:ph idx="1"/>
          </p:nvPr>
        </p:nvSpPr>
        <p:spPr>
          <a:xfrm>
            <a:off x="457200" y="1600200"/>
            <a:ext cx="8229600" cy="4953000"/>
          </a:xfrm>
        </p:spPr>
        <p:txBody>
          <a:bodyPr>
            <a:normAutofit fontScale="40000" lnSpcReduction="20000"/>
          </a:bodyPr>
          <a:lstStyle/>
          <a:p>
            <a:pPr lvl="0"/>
            <a:r>
              <a:rPr lang="en-US" sz="5000" dirty="0"/>
              <a:t>Using the “Collision of Two Cultures: Treatment Case with a Hmong Family” scenario, and the script of questions/statements prepared for each step of the ethnographic interview process, work with a partner and role play the ethnographic interview with the family member(s) of your choice. </a:t>
            </a:r>
          </a:p>
          <a:p>
            <a:pPr marL="0" lvl="0" indent="0">
              <a:buNone/>
            </a:pPr>
            <a:endParaRPr lang="en-US" sz="5000" dirty="0"/>
          </a:p>
          <a:p>
            <a:pPr lvl="0"/>
            <a:r>
              <a:rPr lang="en-US" sz="5000" dirty="0"/>
              <a:t>One person will be the interviewer, one person will be the family member (the interviewer should identify the family member they would like to interview). The roles will rotate in 15 minutes to give both partners the opportunity to complete and ethnographic interview.</a:t>
            </a:r>
          </a:p>
          <a:p>
            <a:pPr lvl="0"/>
            <a:endParaRPr lang="en-US" sz="5000" dirty="0"/>
          </a:p>
          <a:p>
            <a:pPr lvl="0"/>
            <a:r>
              <a:rPr lang="en-US" sz="5000" dirty="0"/>
              <a:t>Be sure to move through each of the 5 steps. </a:t>
            </a:r>
          </a:p>
          <a:p>
            <a:pPr marL="0" lvl="0" indent="0">
              <a:buNone/>
            </a:pPr>
            <a:endParaRPr lang="en-US" sz="5000" dirty="0"/>
          </a:p>
          <a:p>
            <a:pPr lvl="0"/>
            <a:r>
              <a:rPr lang="en-US" sz="5000" dirty="0"/>
              <a:t>After 15 minutes switch roles so both partners have the opportunity to complete the ethnographic interview with a family member.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08058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Users\mconnelly\AppData\Local\Microsoft\Windows\Temporary Internet Files\Content.IE5\1I7C777M\MP90040648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76200"/>
            <a:ext cx="9144000" cy="8458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solidFill>
                  <a:srgbClr val="FFFF00"/>
                </a:solidFill>
              </a:rPr>
              <a:t>Overview of the Day</a:t>
            </a:r>
          </a:p>
        </p:txBody>
      </p:sp>
      <p:sp>
        <p:nvSpPr>
          <p:cNvPr id="3" name="Content Placeholder 2"/>
          <p:cNvSpPr>
            <a:spLocks noGrp="1"/>
          </p:cNvSpPr>
          <p:nvPr>
            <p:ph idx="1"/>
          </p:nvPr>
        </p:nvSpPr>
        <p:spPr>
          <a:xfrm>
            <a:off x="457200" y="1295400"/>
            <a:ext cx="8077200" cy="4724400"/>
          </a:xfrm>
        </p:spPr>
        <p:txBody>
          <a:bodyPr>
            <a:noAutofit/>
          </a:bodyPr>
          <a:lstStyle/>
          <a:p>
            <a:pPr lvl="0"/>
            <a:r>
              <a:rPr lang="en-US" sz="2800" b="1" dirty="0">
                <a:solidFill>
                  <a:srgbClr val="FFFF00"/>
                </a:solidFill>
              </a:rPr>
              <a:t>Welcome and Review of the Agenda</a:t>
            </a:r>
            <a:r>
              <a:rPr lang="en-US" sz="2800" dirty="0">
                <a:solidFill>
                  <a:srgbClr val="FFFF00"/>
                </a:solidFill>
              </a:rPr>
              <a:t>	</a:t>
            </a:r>
          </a:p>
          <a:p>
            <a:pPr lvl="0"/>
            <a:r>
              <a:rPr lang="en-US" sz="2800" b="1" dirty="0">
                <a:solidFill>
                  <a:srgbClr val="FFFF00"/>
                </a:solidFill>
              </a:rPr>
              <a:t>Engagement Block and Key Concept Review</a:t>
            </a:r>
          </a:p>
          <a:p>
            <a:pPr lvl="0"/>
            <a:r>
              <a:rPr lang="en-US" sz="2800" b="1" dirty="0">
                <a:solidFill>
                  <a:srgbClr val="FFFF00"/>
                </a:solidFill>
              </a:rPr>
              <a:t>Preparing for the Journey to  Cultural Humility</a:t>
            </a:r>
          </a:p>
          <a:p>
            <a:pPr lvl="0"/>
            <a:r>
              <a:rPr lang="en-US" sz="2800" b="1" dirty="0">
                <a:solidFill>
                  <a:srgbClr val="FFFF00"/>
                </a:solidFill>
              </a:rPr>
              <a:t>Attending to Culture in Child Welfare Interviews</a:t>
            </a:r>
          </a:p>
          <a:p>
            <a:pPr lvl="0"/>
            <a:r>
              <a:rPr lang="en-US" sz="2800" b="1" dirty="0">
                <a:solidFill>
                  <a:srgbClr val="FFFF00"/>
                </a:solidFill>
              </a:rPr>
              <a:t>Ethnographic Interviewing with Cultural Humility</a:t>
            </a:r>
          </a:p>
          <a:p>
            <a:pPr lvl="0"/>
            <a:r>
              <a:rPr lang="en-US" sz="2800" b="1" dirty="0">
                <a:solidFill>
                  <a:srgbClr val="FFFF00"/>
                </a:solidFill>
              </a:rPr>
              <a:t>Putting it all Together</a:t>
            </a:r>
          </a:p>
          <a:p>
            <a:pPr lvl="0"/>
            <a:r>
              <a:rPr lang="en-US" sz="2800" b="1" dirty="0">
                <a:solidFill>
                  <a:srgbClr val="FFFF00"/>
                </a:solidFill>
              </a:rPr>
              <a:t>Leaning in to Partner for Safety</a:t>
            </a:r>
          </a:p>
          <a:p>
            <a:pPr lvl="0"/>
            <a:r>
              <a:rPr lang="en-US" sz="2800" b="1" dirty="0">
                <a:solidFill>
                  <a:srgbClr val="FFFF00"/>
                </a:solidFill>
              </a:rPr>
              <a:t>Practice Implications</a:t>
            </a:r>
          </a:p>
          <a:p>
            <a:pPr lvl="0"/>
            <a:r>
              <a:rPr lang="en-US" sz="2800" b="1" dirty="0">
                <a:solidFill>
                  <a:srgbClr val="FFFF00"/>
                </a:solidFill>
              </a:rPr>
              <a:t>Wrap up</a:t>
            </a:r>
          </a:p>
        </p:txBody>
      </p:sp>
    </p:spTree>
    <p:extLst>
      <p:ext uri="{BB962C8B-B14F-4D97-AF65-F5344CB8AC3E}">
        <p14:creationId xmlns:p14="http://schemas.microsoft.com/office/powerpoint/2010/main" val="59833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Hmong Treatment Case </a:t>
            </a:r>
            <a:br>
              <a:rPr lang="en-US" dirty="0"/>
            </a:br>
            <a:r>
              <a:rPr lang="en-US" dirty="0"/>
              <a:t>Ethnographic Interview Debrief</a:t>
            </a:r>
            <a:br>
              <a:rPr lang="en-US" dirty="0"/>
            </a:br>
            <a:endParaRPr lang="en-US" dirty="0"/>
          </a:p>
        </p:txBody>
      </p:sp>
      <p:sp>
        <p:nvSpPr>
          <p:cNvPr id="3" name="Content Placeholder 2"/>
          <p:cNvSpPr>
            <a:spLocks noGrp="1"/>
          </p:cNvSpPr>
          <p:nvPr>
            <p:ph idx="1"/>
          </p:nvPr>
        </p:nvSpPr>
        <p:spPr/>
        <p:txBody>
          <a:bodyPr>
            <a:normAutofit fontScale="92500"/>
          </a:bodyPr>
          <a:lstStyle/>
          <a:p>
            <a:pPr marL="0" indent="0" algn="ctr">
              <a:buNone/>
            </a:pPr>
            <a:r>
              <a:rPr lang="en-US" dirty="0"/>
              <a:t> </a:t>
            </a:r>
          </a:p>
          <a:p>
            <a:pPr marL="0" indent="0">
              <a:buNone/>
            </a:pPr>
            <a:r>
              <a:rPr lang="en-US" dirty="0"/>
              <a:t>Share with the larger group your answers to the following questions:</a:t>
            </a:r>
          </a:p>
          <a:p>
            <a:pPr marL="0" indent="0">
              <a:buNone/>
            </a:pPr>
            <a:r>
              <a:rPr lang="en-US" dirty="0"/>
              <a:t> 1). What worked well about this interview process?  </a:t>
            </a:r>
          </a:p>
          <a:p>
            <a:pPr marL="0" indent="0">
              <a:buNone/>
            </a:pPr>
            <a:r>
              <a:rPr lang="en-US" dirty="0"/>
              <a:t> 2). What concerns you about this process? </a:t>
            </a:r>
          </a:p>
          <a:p>
            <a:pPr marL="0" indent="0">
              <a:buNone/>
            </a:pPr>
            <a:r>
              <a:rPr lang="en-US" dirty="0"/>
              <a:t> 3). Reflecting on the interview, what would you do </a:t>
            </a:r>
          </a:p>
          <a:p>
            <a:pPr marL="0" indent="0">
              <a:buNone/>
            </a:pPr>
            <a:r>
              <a:rPr lang="en-US" dirty="0"/>
              <a:t>       differently? </a:t>
            </a:r>
          </a:p>
          <a:p>
            <a:pPr marL="0" indent="0">
              <a:buNone/>
            </a:pPr>
            <a:endParaRPr lang="en-US" dirty="0"/>
          </a:p>
        </p:txBody>
      </p:sp>
    </p:spTree>
    <p:extLst>
      <p:ext uri="{BB962C8B-B14F-4D97-AF65-F5344CB8AC3E}">
        <p14:creationId xmlns:p14="http://schemas.microsoft.com/office/powerpoint/2010/main" val="10126218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Incorporating Ethnographic Interviewing  &amp; Cultural Humility Into Practice </a:t>
            </a:r>
          </a:p>
        </p:txBody>
      </p:sp>
      <p:sp>
        <p:nvSpPr>
          <p:cNvPr id="3" name="Content Placeholder 2"/>
          <p:cNvSpPr>
            <a:spLocks noGrp="1"/>
          </p:cNvSpPr>
          <p:nvPr>
            <p:ph idx="1"/>
          </p:nvPr>
        </p:nvSpPr>
        <p:spPr>
          <a:xfrm>
            <a:off x="609600" y="1676400"/>
            <a:ext cx="8229600" cy="4525963"/>
          </a:xfrm>
        </p:spPr>
        <p:txBody>
          <a:bodyPr>
            <a:normAutofit fontScale="25000" lnSpcReduction="20000"/>
          </a:bodyPr>
          <a:lstStyle/>
          <a:p>
            <a:r>
              <a:rPr lang="en-US" sz="9600" dirty="0"/>
              <a:t>The social worker needs to be flexible to invite the family to talk about what is important to them. </a:t>
            </a:r>
          </a:p>
          <a:p>
            <a:r>
              <a:rPr lang="en-US" sz="9600" dirty="0"/>
              <a:t>Social workers should learn about families both as individuals and as a member of their culture or ethnic community.</a:t>
            </a:r>
          </a:p>
          <a:p>
            <a:r>
              <a:rPr lang="en-US" sz="9600" dirty="0"/>
              <a:t>Families are in a better position than workers to offer suggestions and solutions that meet their needs and make sense within their cultural context.</a:t>
            </a:r>
          </a:p>
          <a:p>
            <a:r>
              <a:rPr lang="en-US" sz="9600" dirty="0"/>
              <a:t>Social workers are learners of the family‘s culture, and experts on the problem solving process.</a:t>
            </a:r>
          </a:p>
          <a:p>
            <a:r>
              <a:rPr lang="en-US" sz="9600" dirty="0"/>
              <a:t>Social workers should look for important themes within the Family’s story, and then facilitate the family‘s understanding of these themes.</a:t>
            </a:r>
          </a:p>
          <a:p>
            <a:pPr marL="0" indent="0">
              <a:buNone/>
            </a:pPr>
            <a:endParaRPr lang="en-US" dirty="0"/>
          </a:p>
          <a:p>
            <a:pPr marL="0" indent="0">
              <a:buNone/>
            </a:pPr>
            <a:r>
              <a:rPr lang="en-US" sz="7200" dirty="0"/>
              <a:t>Thornton, S &amp; Garrett, K.J. (1995). Ethnography as a bridge to multicultural practice. Journal of Social Work Education. 31 (1), 67-74.</a:t>
            </a:r>
          </a:p>
        </p:txBody>
      </p:sp>
    </p:spTree>
    <p:extLst>
      <p:ext uri="{BB962C8B-B14F-4D97-AF65-F5344CB8AC3E}">
        <p14:creationId xmlns:p14="http://schemas.microsoft.com/office/powerpoint/2010/main" val="1866618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Implications</a:t>
            </a:r>
          </a:p>
        </p:txBody>
      </p:sp>
      <p:sp>
        <p:nvSpPr>
          <p:cNvPr id="3" name="Content Placeholder 2"/>
          <p:cNvSpPr>
            <a:spLocks noGrp="1"/>
          </p:cNvSpPr>
          <p:nvPr>
            <p:ph idx="1"/>
          </p:nvPr>
        </p:nvSpPr>
        <p:spPr/>
        <p:txBody>
          <a:bodyPr/>
          <a:lstStyle/>
          <a:p>
            <a:r>
              <a:rPr lang="en-US" dirty="0"/>
              <a:t>Share an example of how you currently incorporate cultural humility into your practice?</a:t>
            </a:r>
          </a:p>
          <a:p>
            <a:r>
              <a:rPr lang="en-US" dirty="0"/>
              <a:t>What challenges will you have incorporating cultural humility into your practice?</a:t>
            </a:r>
          </a:p>
          <a:p>
            <a:r>
              <a:rPr lang="en-US" dirty="0"/>
              <a:t>What can be done to over come the challenges?</a:t>
            </a:r>
          </a:p>
        </p:txBody>
      </p:sp>
    </p:spTree>
    <p:extLst>
      <p:ext uri="{BB962C8B-B14F-4D97-AF65-F5344CB8AC3E}">
        <p14:creationId xmlns:p14="http://schemas.microsoft.com/office/powerpoint/2010/main" val="4073272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of Learning</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sz="4400" dirty="0"/>
              <a:t>“As a result of this training, when I return to work I plan to…”</a:t>
            </a:r>
          </a:p>
        </p:txBody>
      </p:sp>
    </p:spTree>
    <p:extLst>
      <p:ext uri="{BB962C8B-B14F-4D97-AF65-F5344CB8AC3E}">
        <p14:creationId xmlns:p14="http://schemas.microsoft.com/office/powerpoint/2010/main" val="16307456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Reflections</a:t>
            </a:r>
          </a:p>
        </p:txBody>
      </p:sp>
      <p:sp>
        <p:nvSpPr>
          <p:cNvPr id="3" name="Content Placeholder 2"/>
          <p:cNvSpPr>
            <a:spLocks noGrp="1"/>
          </p:cNvSpPr>
          <p:nvPr>
            <p:ph idx="1"/>
          </p:nvPr>
        </p:nvSpPr>
        <p:spPr/>
        <p:txBody>
          <a:bodyPr/>
          <a:lstStyle/>
          <a:p>
            <a:r>
              <a:rPr lang="en-US" altLang="en-US" dirty="0"/>
              <a:t>What’s one thing you heard today that you value and makes sense to you?</a:t>
            </a:r>
          </a:p>
          <a:p>
            <a:pPr marL="461963" indent="-461963">
              <a:buFont typeface="Wingdings" panose="05000000000000000000" pitchFamily="2" charset="2"/>
              <a:buChar char="q"/>
            </a:pPr>
            <a:endParaRPr lang="en-US" altLang="en-US" dirty="0"/>
          </a:p>
          <a:p>
            <a:r>
              <a:rPr lang="en-US" altLang="en-US" dirty="0"/>
              <a:t>What are you already doing to put that into action in your work?</a:t>
            </a:r>
          </a:p>
          <a:p>
            <a:pPr marL="461963" indent="-461963">
              <a:buFont typeface="Wingdings" panose="05000000000000000000" pitchFamily="2" charset="2"/>
              <a:buChar char="q"/>
            </a:pPr>
            <a:endParaRPr lang="en-US" altLang="en-US" dirty="0"/>
          </a:p>
          <a:p>
            <a:r>
              <a:rPr lang="en-US" altLang="en-US" dirty="0"/>
              <a:t>What else would you like to do more of  in your work with families? </a:t>
            </a:r>
          </a:p>
          <a:p>
            <a:endParaRPr lang="en-US" dirty="0"/>
          </a:p>
        </p:txBody>
      </p:sp>
    </p:spTree>
    <p:extLst>
      <p:ext uri="{BB962C8B-B14F-4D97-AF65-F5344CB8AC3E}">
        <p14:creationId xmlns:p14="http://schemas.microsoft.com/office/powerpoint/2010/main" val="16248244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a:t>
            </a:r>
            <a:endParaRPr lang="en-US" dirty="0"/>
          </a:p>
        </p:txBody>
      </p:sp>
      <p:sp>
        <p:nvSpPr>
          <p:cNvPr id="3" name="Content Placeholder 2"/>
          <p:cNvSpPr>
            <a:spLocks noGrp="1"/>
          </p:cNvSpPr>
          <p:nvPr>
            <p:ph idx="1"/>
          </p:nvPr>
        </p:nvSpPr>
        <p:spPr/>
        <p:txBody>
          <a:bodyPr/>
          <a:lstStyle/>
          <a:p>
            <a:r>
              <a:rPr lang="en-US" dirty="0"/>
              <a:t>Please complete your transfer of learning sentence </a:t>
            </a:r>
          </a:p>
          <a:p>
            <a:r>
              <a:rPr lang="en-US" dirty="0"/>
              <a:t>Please be sure to complete your evaluation</a:t>
            </a:r>
          </a:p>
          <a:p>
            <a:endParaRPr lang="en-US" dirty="0"/>
          </a:p>
        </p:txBody>
      </p:sp>
    </p:spTree>
    <p:extLst>
      <p:ext uri="{BB962C8B-B14F-4D97-AF65-F5344CB8AC3E}">
        <p14:creationId xmlns:p14="http://schemas.microsoft.com/office/powerpoint/2010/main" val="873105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Review the learning objectives</a:t>
            </a:r>
          </a:p>
          <a:p>
            <a:r>
              <a:rPr lang="en-US" dirty="0"/>
              <a:t>Identify and </a:t>
            </a:r>
            <a:r>
              <a:rPr lang="en-US" u="sng" dirty="0"/>
              <a:t>underline</a:t>
            </a:r>
            <a:r>
              <a:rPr lang="en-US" dirty="0"/>
              <a:t> one learning objective that you feel you have a good understanding of already. </a:t>
            </a:r>
          </a:p>
          <a:p>
            <a:r>
              <a:rPr lang="en-US" dirty="0"/>
              <a:t>Identify and circle one learning objective that you want to focus on today.</a:t>
            </a:r>
          </a:p>
          <a:p>
            <a:r>
              <a:rPr lang="en-US" dirty="0"/>
              <a:t>Share the objective that you will focus on during today’s training.</a:t>
            </a:r>
          </a:p>
        </p:txBody>
      </p:sp>
      <p:sp>
        <p:nvSpPr>
          <p:cNvPr id="5" name="Oval 4"/>
          <p:cNvSpPr/>
          <p:nvPr/>
        </p:nvSpPr>
        <p:spPr>
          <a:xfrm>
            <a:off x="2895600" y="3733800"/>
            <a:ext cx="990600" cy="6096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66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Group Agreements</a:t>
            </a:r>
          </a:p>
        </p:txBody>
      </p:sp>
      <p:sp>
        <p:nvSpPr>
          <p:cNvPr id="3" name="Content Placeholder 2"/>
          <p:cNvSpPr>
            <a:spLocks noGrp="1"/>
          </p:cNvSpPr>
          <p:nvPr>
            <p:ph idx="1"/>
          </p:nvPr>
        </p:nvSpPr>
        <p:spPr/>
        <p:txBody>
          <a:bodyPr>
            <a:normAutofit fontScale="92500" lnSpcReduction="20000"/>
          </a:bodyPr>
          <a:lstStyle/>
          <a:p>
            <a:r>
              <a:rPr lang="en-US" sz="2800" dirty="0"/>
              <a:t>Be collaborative</a:t>
            </a:r>
          </a:p>
          <a:p>
            <a:r>
              <a:rPr lang="en-US" sz="2800" dirty="0"/>
              <a:t>Asks lots of questions-let us know what you think</a:t>
            </a:r>
          </a:p>
          <a:p>
            <a:r>
              <a:rPr lang="en-US" sz="2800" dirty="0"/>
              <a:t>Be open to trying new things</a:t>
            </a:r>
          </a:p>
          <a:p>
            <a:r>
              <a:rPr lang="en-US" sz="2800" dirty="0"/>
              <a:t>Be willing to make mistakes</a:t>
            </a:r>
          </a:p>
          <a:p>
            <a:r>
              <a:rPr lang="en-US" sz="2800" dirty="0"/>
              <a:t>Maintain confidentiality</a:t>
            </a:r>
          </a:p>
          <a:p>
            <a:r>
              <a:rPr lang="en-US" sz="2800" dirty="0"/>
              <a:t>Be responsible for your own learning</a:t>
            </a:r>
          </a:p>
          <a:p>
            <a:r>
              <a:rPr lang="en-US" sz="2800" dirty="0"/>
              <a:t>Be respectful of divergent views</a:t>
            </a:r>
          </a:p>
          <a:p>
            <a:r>
              <a:rPr lang="en-US" sz="2800" dirty="0"/>
              <a:t>Be willing to engage in courageous conversations</a:t>
            </a:r>
          </a:p>
          <a:p>
            <a:r>
              <a:rPr lang="en-US" sz="2800" dirty="0"/>
              <a:t>Be willing to take comfort in some degree of discomfort (Put your toe in the water)</a:t>
            </a:r>
          </a:p>
          <a:p>
            <a:r>
              <a:rPr lang="en-US" sz="2800" dirty="0"/>
              <a:t>Others?</a:t>
            </a:r>
          </a:p>
        </p:txBody>
      </p:sp>
      <p:sp>
        <p:nvSpPr>
          <p:cNvPr id="4" name="Text Placeholder 3"/>
          <p:cNvSpPr>
            <a:spLocks noGrp="1"/>
          </p:cNvSpPr>
          <p:nvPr>
            <p:ph type="body" sz="half" idx="2"/>
          </p:nvPr>
        </p:nvSpPr>
        <p:spPr/>
        <p:txBody>
          <a:bodyPr/>
          <a:lstStyle/>
          <a:p>
            <a:pPr algn="ctr"/>
            <a:endParaRPr lang="en-US" dirty="0"/>
          </a:p>
        </p:txBody>
      </p:sp>
      <p:pic>
        <p:nvPicPr>
          <p:cNvPr id="5" name="Picture 2" descr="C:\Users\Owner\AppData\Local\Microsoft\Windows\Temporary Internet Files\Content.IE5\87PSJEBN\clip-art0020[1].jpg"/>
          <p:cNvPicPr>
            <a:picLocks noGrp="1" noChangeAspect="1" noChangeArrowheads="1"/>
          </p:cNvPicPr>
          <p:nvPr>
            <p:ph idx="1"/>
          </p:nvPr>
        </p:nvPicPr>
        <p:blipFill>
          <a:blip r:embed="rId2">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685800" y="2597150"/>
            <a:ext cx="2468880" cy="202800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257800"/>
            <a:ext cx="1371600" cy="1371600"/>
          </a:xfrm>
          <a:prstGeom prst="rect">
            <a:avLst/>
          </a:prstGeom>
        </p:spPr>
      </p:pic>
    </p:spTree>
    <p:extLst>
      <p:ext uri="{BB962C8B-B14F-4D97-AF65-F5344CB8AC3E}">
        <p14:creationId xmlns:p14="http://schemas.microsoft.com/office/powerpoint/2010/main" val="391089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Engagement Block and Key Concept Review</a:t>
            </a:r>
          </a:p>
        </p:txBody>
      </p:sp>
      <p:sp>
        <p:nvSpPr>
          <p:cNvPr id="3" name="Content Placeholder 2"/>
          <p:cNvSpPr>
            <a:spLocks noGrp="1"/>
          </p:cNvSpPr>
          <p:nvPr>
            <p:ph idx="1"/>
          </p:nvPr>
        </p:nvSpPr>
        <p:spPr/>
        <p:txBody>
          <a:bodyPr>
            <a:normAutofit/>
          </a:bodyPr>
          <a:lstStyle/>
          <a:p>
            <a:r>
              <a:rPr lang="en-US" dirty="0"/>
              <a:t>Complete the Engagement Block Inventory individually</a:t>
            </a:r>
          </a:p>
          <a:p>
            <a:pPr marL="0" indent="0">
              <a:buNone/>
            </a:pPr>
            <a:endParaRPr lang="en-US" dirty="0"/>
          </a:p>
          <a:p>
            <a:pPr marL="0" indent="0">
              <a:buNone/>
            </a:pPr>
            <a:endParaRPr lang="en-US" dirty="0"/>
          </a:p>
          <a:p>
            <a:pPr marL="0" indent="0">
              <a:buNone/>
            </a:pPr>
            <a:endParaRPr lang="en-US" dirty="0"/>
          </a:p>
          <a:p>
            <a:endParaRPr lang="en-US" dirty="0"/>
          </a:p>
          <a:p>
            <a:r>
              <a:rPr lang="en-US" dirty="0"/>
              <a:t>How much do you know about the terms related to ethnographic interviewing?</a:t>
            </a:r>
          </a:p>
        </p:txBody>
      </p:sp>
      <p:pic>
        <p:nvPicPr>
          <p:cNvPr id="4" name="Picture 3" descr="question-mark-face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600" y="2743200"/>
            <a:ext cx="1906184" cy="2151424"/>
          </a:xfrm>
          <a:prstGeom prst="rect">
            <a:avLst/>
          </a:prstGeom>
        </p:spPr>
      </p:pic>
    </p:spTree>
    <p:extLst>
      <p:ext uri="{BB962C8B-B14F-4D97-AF65-F5344CB8AC3E}">
        <p14:creationId xmlns:p14="http://schemas.microsoft.com/office/powerpoint/2010/main" val="2190284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Common Cold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Answer the following questions and discuss your answers with a partner:</a:t>
            </a:r>
          </a:p>
          <a:p>
            <a:pPr marL="514350" indent="-514350">
              <a:lnSpc>
                <a:spcPct val="120000"/>
              </a:lnSpc>
              <a:spcBef>
                <a:spcPts val="0"/>
              </a:spcBef>
              <a:buAutoNum type="arabicPeriod"/>
            </a:pPr>
            <a:r>
              <a:rPr lang="en-US" dirty="0"/>
              <a:t>Think back to your childhood:  What did your caregivers do when you had a bad cold?</a:t>
            </a:r>
          </a:p>
          <a:p>
            <a:pPr marL="514350" indent="-514350">
              <a:lnSpc>
                <a:spcPct val="120000"/>
              </a:lnSpc>
              <a:spcBef>
                <a:spcPts val="0"/>
              </a:spcBef>
              <a:buFont typeface="Arial" pitchFamily="34" charset="0"/>
              <a:buAutoNum type="arabicPeriod"/>
            </a:pPr>
            <a:r>
              <a:rPr lang="en-US" dirty="0"/>
              <a:t>Do you know what their caregivers did?</a:t>
            </a:r>
          </a:p>
          <a:p>
            <a:pPr marL="514350" indent="-514350">
              <a:lnSpc>
                <a:spcPct val="120000"/>
              </a:lnSpc>
              <a:spcBef>
                <a:spcPts val="0"/>
              </a:spcBef>
              <a:buFont typeface="Arial" pitchFamily="34" charset="0"/>
              <a:buAutoNum type="arabicPeriod"/>
            </a:pPr>
            <a:r>
              <a:rPr lang="en-US" dirty="0"/>
              <a:t>What do you do (or would you do) when you are caring for a child that has a bad cold?</a:t>
            </a:r>
          </a:p>
          <a:p>
            <a:pPr marL="514350" indent="-514350">
              <a:lnSpc>
                <a:spcPct val="120000"/>
              </a:lnSpc>
              <a:spcBef>
                <a:spcPts val="0"/>
              </a:spcBef>
              <a:buAutoNum type="arabicPeriod" startAt="4"/>
            </a:pPr>
            <a:r>
              <a:rPr lang="en-US" dirty="0"/>
              <a:t>Are there any similarities or differences in </a:t>
            </a:r>
          </a:p>
          <a:p>
            <a:pPr marL="0" indent="0">
              <a:lnSpc>
                <a:spcPct val="120000"/>
              </a:lnSpc>
              <a:spcBef>
                <a:spcPts val="0"/>
              </a:spcBef>
              <a:buNone/>
            </a:pPr>
            <a:r>
              <a:rPr lang="en-US" dirty="0"/>
              <a:t>      your answers?</a:t>
            </a:r>
          </a:p>
          <a:p>
            <a:pPr marL="0" indent="0">
              <a:buNone/>
            </a:pPr>
            <a:endParaRPr lang="en-US" dirty="0"/>
          </a:p>
        </p:txBody>
      </p:sp>
    </p:spTree>
    <p:extLst>
      <p:ext uri="{BB962C8B-B14F-4D97-AF65-F5344CB8AC3E}">
        <p14:creationId xmlns:p14="http://schemas.microsoft.com/office/powerpoint/2010/main" val="400049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Multicultural Guidelines for Communicating Across Cultures</a:t>
            </a:r>
          </a:p>
        </p:txBody>
      </p:sp>
      <p:sp>
        <p:nvSpPr>
          <p:cNvPr id="3" name="Content Placeholder 2"/>
          <p:cNvSpPr>
            <a:spLocks noGrp="1"/>
          </p:cNvSpPr>
          <p:nvPr>
            <p:ph idx="1"/>
          </p:nvPr>
        </p:nvSpPr>
        <p:spPr/>
        <p:txBody>
          <a:bodyPr>
            <a:normAutofit lnSpcReduction="10000"/>
          </a:bodyPr>
          <a:lstStyle/>
          <a:p>
            <a:r>
              <a:rPr lang="en-US" dirty="0"/>
              <a:t>Try things on</a:t>
            </a:r>
          </a:p>
          <a:p>
            <a:r>
              <a:rPr lang="en-US" dirty="0"/>
              <a:t>It’s OK to disagree</a:t>
            </a:r>
          </a:p>
          <a:p>
            <a:r>
              <a:rPr lang="en-US" dirty="0"/>
              <a:t>“I” statements work</a:t>
            </a:r>
          </a:p>
          <a:p>
            <a:r>
              <a:rPr lang="en-US" dirty="0"/>
              <a:t>Intent and impact matter</a:t>
            </a:r>
          </a:p>
          <a:p>
            <a:r>
              <a:rPr lang="en-US" dirty="0"/>
              <a:t>Think both/and, not either/or</a:t>
            </a:r>
          </a:p>
          <a:p>
            <a:r>
              <a:rPr lang="en-US" dirty="0"/>
              <a:t>Process and content</a:t>
            </a:r>
          </a:p>
          <a:p>
            <a:r>
              <a:rPr lang="en-US" dirty="0"/>
              <a:t>Confidentiality</a:t>
            </a:r>
          </a:p>
          <a:p>
            <a:r>
              <a:rPr lang="en-US" dirty="0"/>
              <a:t>It’s OK to be uncomfortable</a:t>
            </a:r>
          </a:p>
        </p:txBody>
      </p:sp>
    </p:spTree>
    <p:extLst>
      <p:ext uri="{BB962C8B-B14F-4D97-AF65-F5344CB8AC3E}">
        <p14:creationId xmlns:p14="http://schemas.microsoft.com/office/powerpoint/2010/main" val="2518261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Preparing for the Journey to Cultural Humility</a:t>
            </a:r>
          </a:p>
        </p:txBody>
      </p:sp>
      <p:sp>
        <p:nvSpPr>
          <p:cNvPr id="3" name="Content Placeholder 2"/>
          <p:cNvSpPr>
            <a:spLocks noGrp="1"/>
          </p:cNvSpPr>
          <p:nvPr>
            <p:ph idx="1"/>
          </p:nvPr>
        </p:nvSpPr>
        <p:spPr/>
        <p:txBody>
          <a:bodyPr/>
          <a:lstStyle/>
          <a:p>
            <a:pPr marL="0" indent="0" algn="ctr">
              <a:buNone/>
            </a:pPr>
            <a:r>
              <a:rPr lang="en-US" dirty="0"/>
              <a:t>What’s in your Cultural Backpack?</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descr="backpack-clip-art-at-clker-com-vector-clip-art-online-royalty-free-Fx0zQA-clipa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2514600"/>
            <a:ext cx="3886200" cy="3737230"/>
          </a:xfrm>
          <a:prstGeom prst="rect">
            <a:avLst/>
          </a:prstGeom>
        </p:spPr>
      </p:pic>
    </p:spTree>
    <p:extLst>
      <p:ext uri="{BB962C8B-B14F-4D97-AF65-F5344CB8AC3E}">
        <p14:creationId xmlns:p14="http://schemas.microsoft.com/office/powerpoint/2010/main" val="3849287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9304</TotalTime>
  <Words>2633</Words>
  <Application>Microsoft Macintosh PowerPoint</Application>
  <PresentationFormat>On-screen Show (4:3)</PresentationFormat>
  <Paragraphs>226</Paragraphs>
  <Slides>35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Wingdings</vt:lpstr>
      <vt:lpstr>Office Theme</vt:lpstr>
      <vt:lpstr>PowerPoint Presentation</vt:lpstr>
      <vt:lpstr>Cultural Humility in Child Welfare: Ethnographic Interviewing  California Common Core December 31, 2018</vt:lpstr>
      <vt:lpstr>Overview of the Day</vt:lpstr>
      <vt:lpstr>Learning Objectives</vt:lpstr>
      <vt:lpstr>Group Agreements</vt:lpstr>
      <vt:lpstr>Engagement Block and Key Concept Review</vt:lpstr>
      <vt:lpstr>The Common Cold</vt:lpstr>
      <vt:lpstr>Multicultural Guidelines for Communicating Across Cultures</vt:lpstr>
      <vt:lpstr>Preparing for the Journey to Cultural Humility</vt:lpstr>
      <vt:lpstr>What can you do to minimize the  impact of the contents in your backpack on your practice?</vt:lpstr>
      <vt:lpstr> Cultural Humility</vt:lpstr>
      <vt:lpstr>Cultural Humility Promotes:</vt:lpstr>
      <vt:lpstr>Use of Power and Authority in CWS</vt:lpstr>
      <vt:lpstr>Knowing Who You Are</vt:lpstr>
      <vt:lpstr>Knowing Who You Are Video Activity: Youth</vt:lpstr>
      <vt:lpstr>Knowing Who You Are Video Activity: Birth Parent/Foster Parent</vt:lpstr>
      <vt:lpstr>Ethnographic Interviewing</vt:lpstr>
      <vt:lpstr>Ethnographic Approach</vt:lpstr>
      <vt:lpstr>Example of Differing World Views</vt:lpstr>
      <vt:lpstr>Stages of the Ethnographic Interview</vt:lpstr>
      <vt:lpstr>Stages of the Ethnographic Interview </vt:lpstr>
      <vt:lpstr>Step 2:  Expressing Ignorance Cont.</vt:lpstr>
      <vt:lpstr>Step 3: Open-Ended/Global Questions</vt:lpstr>
      <vt:lpstr>Step 3: Open-Ended/Global Questions Cont.</vt:lpstr>
      <vt:lpstr>Step 4: Cover Terms</vt:lpstr>
      <vt:lpstr>Step 5:  Descriptors</vt:lpstr>
      <vt:lpstr>Putting it all Together Part I</vt:lpstr>
      <vt:lpstr>Ethnography</vt:lpstr>
      <vt:lpstr>Putting It All Together Part II</vt:lpstr>
      <vt:lpstr> Hmong Treatment Case  Ethnographic Interview Debrief </vt:lpstr>
      <vt:lpstr>Incorporating Ethnographic Interviewing  &amp; Cultural Humility Into Practice </vt:lpstr>
      <vt:lpstr>Practice Implications</vt:lpstr>
      <vt:lpstr>Transfer of Learning</vt:lpstr>
      <vt:lpstr>Reflections</vt:lpstr>
      <vt:lpstr>Thank You!</vt:lpstr>
    </vt:vector>
  </TitlesOfParts>
  <Company>UC Berkeley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S. Connelly</dc:creator>
  <cp:lastModifiedBy>Melinda Iremonger</cp:lastModifiedBy>
  <cp:revision>268</cp:revision>
  <cp:lastPrinted>2013-07-26T01:06:19Z</cp:lastPrinted>
  <dcterms:created xsi:type="dcterms:W3CDTF">2013-07-19T18:41:24Z</dcterms:created>
  <dcterms:modified xsi:type="dcterms:W3CDTF">2019-01-09T18:51:55Z</dcterms:modified>
</cp:coreProperties>
</file>