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93" r:id="rId2"/>
    <p:sldId id="259" r:id="rId3"/>
    <p:sldId id="285" r:id="rId4"/>
    <p:sldId id="294" r:id="rId5"/>
    <p:sldId id="291" r:id="rId6"/>
    <p:sldId id="295" r:id="rId7"/>
    <p:sldId id="296" r:id="rId8"/>
    <p:sldId id="297" r:id="rId9"/>
    <p:sldId id="298" r:id="rId10"/>
    <p:sldId id="299" r:id="rId11"/>
    <p:sldId id="300" r:id="rId12"/>
    <p:sldId id="301" r:id="rId13"/>
    <p:sldId id="302" r:id="rId14"/>
    <p:sldId id="283" r:id="rId1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9296" autoAdjust="0"/>
  </p:normalViewPr>
  <p:slideViewPr>
    <p:cSldViewPr>
      <p:cViewPr varScale="1">
        <p:scale>
          <a:sx n="52" d="100"/>
          <a:sy n="52" d="100"/>
        </p:scale>
        <p:origin x="324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530488-19B3-4B58-B278-4733869D1D2E}"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BB7D40DB-26BB-4308-87C9-61B6193595CF}">
      <dgm:prSet phldrT="[Text]"/>
      <dgm:spPr/>
      <dgm:t>
        <a:bodyPr/>
        <a:lstStyle/>
        <a:p>
          <a:r>
            <a:rPr lang="en-US" dirty="0"/>
            <a:t>Foundation</a:t>
          </a:r>
        </a:p>
      </dgm:t>
    </dgm:pt>
    <dgm:pt modelId="{EE8FA5FE-DD7A-4507-9122-A44D9D08741E}" type="parTrans" cxnId="{6DFE2E3F-5E53-4AE3-A0B4-E4A57488A9DA}">
      <dgm:prSet/>
      <dgm:spPr/>
      <dgm:t>
        <a:bodyPr/>
        <a:lstStyle/>
        <a:p>
          <a:endParaRPr lang="en-US"/>
        </a:p>
      </dgm:t>
    </dgm:pt>
    <dgm:pt modelId="{E6921161-44FB-47F4-B464-F23A7B0C2A3A}" type="sibTrans" cxnId="{6DFE2E3F-5E53-4AE3-A0B4-E4A57488A9DA}">
      <dgm:prSet/>
      <dgm:spPr/>
      <dgm:t>
        <a:bodyPr/>
        <a:lstStyle/>
        <a:p>
          <a:endParaRPr lang="en-US"/>
        </a:p>
      </dgm:t>
    </dgm:pt>
    <dgm:pt modelId="{369B6D4F-AF27-4CD7-A6BE-9478B8D0C5DF}">
      <dgm:prSet phldrT="[Text]"/>
      <dgm:spPr/>
      <dgm:t>
        <a:bodyPr/>
        <a:lstStyle/>
        <a:p>
          <a:r>
            <a:rPr lang="en-US" dirty="0"/>
            <a:t>Case Planning, Concurrent Planning</a:t>
          </a:r>
        </a:p>
      </dgm:t>
    </dgm:pt>
    <dgm:pt modelId="{A9F31449-5A9A-4CE5-99F9-1C12825F2101}" type="parTrans" cxnId="{15261F8B-A3B4-4DB8-A878-6ED9F8EF0C9F}">
      <dgm:prSet/>
      <dgm:spPr/>
      <dgm:t>
        <a:bodyPr/>
        <a:lstStyle/>
        <a:p>
          <a:endParaRPr lang="en-US"/>
        </a:p>
      </dgm:t>
    </dgm:pt>
    <dgm:pt modelId="{13434BF3-0B9D-46CA-9F13-23ED254CE069}" type="sibTrans" cxnId="{15261F8B-A3B4-4DB8-A878-6ED9F8EF0C9F}">
      <dgm:prSet/>
      <dgm:spPr/>
      <dgm:t>
        <a:bodyPr/>
        <a:lstStyle/>
        <a:p>
          <a:endParaRPr lang="en-US"/>
        </a:p>
      </dgm:t>
    </dgm:pt>
    <dgm:pt modelId="{3A8CD219-3EBF-44DD-8FC5-937E32F61ED6}">
      <dgm:prSet phldrT="[Text]"/>
      <dgm:spPr/>
      <dgm:t>
        <a:bodyPr/>
        <a:lstStyle/>
        <a:p>
          <a:r>
            <a:rPr lang="en-US" dirty="0"/>
            <a:t>Adapting</a:t>
          </a:r>
        </a:p>
      </dgm:t>
    </dgm:pt>
    <dgm:pt modelId="{2A355F61-CBA9-476D-80B2-18D16CADC99F}" type="parTrans" cxnId="{30CA3608-305A-4A3F-A818-2CA050C82616}">
      <dgm:prSet/>
      <dgm:spPr/>
      <dgm:t>
        <a:bodyPr/>
        <a:lstStyle/>
        <a:p>
          <a:endParaRPr lang="en-US"/>
        </a:p>
      </dgm:t>
    </dgm:pt>
    <dgm:pt modelId="{32F992A7-7B75-4AD4-9B8F-8CBDB9771CFA}" type="sibTrans" cxnId="{30CA3608-305A-4A3F-A818-2CA050C82616}">
      <dgm:prSet/>
      <dgm:spPr/>
      <dgm:t>
        <a:bodyPr/>
        <a:lstStyle/>
        <a:p>
          <a:endParaRPr lang="en-US"/>
        </a:p>
      </dgm:t>
    </dgm:pt>
    <dgm:pt modelId="{17C21C16-1CAD-4E9F-8990-B2ACBF1515D1}">
      <dgm:prSet phldrT="[Text]"/>
      <dgm:spPr/>
      <dgm:t>
        <a:bodyPr/>
        <a:lstStyle/>
        <a:p>
          <a:r>
            <a:rPr lang="en-US" dirty="0"/>
            <a:t>Case Plan Updates, Placement Safety and Stability</a:t>
          </a:r>
        </a:p>
      </dgm:t>
    </dgm:pt>
    <dgm:pt modelId="{F22E1819-1778-4CE2-BF09-B80E7BFE2EF0}" type="parTrans" cxnId="{6FC799A6-444D-40B2-B410-01E2A70D3A92}">
      <dgm:prSet/>
      <dgm:spPr/>
      <dgm:t>
        <a:bodyPr/>
        <a:lstStyle/>
        <a:p>
          <a:endParaRPr lang="en-US"/>
        </a:p>
      </dgm:t>
    </dgm:pt>
    <dgm:pt modelId="{6123EF8D-2CD2-42E3-B1AD-E363F716CEC7}" type="sibTrans" cxnId="{6FC799A6-444D-40B2-B410-01E2A70D3A92}">
      <dgm:prSet/>
      <dgm:spPr/>
      <dgm:t>
        <a:bodyPr/>
        <a:lstStyle/>
        <a:p>
          <a:endParaRPr lang="en-US"/>
        </a:p>
      </dgm:t>
    </dgm:pt>
    <dgm:pt modelId="{27834406-29F1-49FE-A648-ED0AAEC8F6AE}">
      <dgm:prSet phldrT="[Text]"/>
      <dgm:spPr/>
      <dgm:t>
        <a:bodyPr/>
        <a:lstStyle/>
        <a:p>
          <a:r>
            <a:rPr lang="en-US" dirty="0"/>
            <a:t>Transition</a:t>
          </a:r>
        </a:p>
      </dgm:t>
    </dgm:pt>
    <dgm:pt modelId="{5D2D9A1A-CC43-4A99-B229-62586E182131}" type="parTrans" cxnId="{27545D2C-29C0-4182-B50A-D39B8FCD4F70}">
      <dgm:prSet/>
      <dgm:spPr/>
      <dgm:t>
        <a:bodyPr/>
        <a:lstStyle/>
        <a:p>
          <a:endParaRPr lang="en-US"/>
        </a:p>
      </dgm:t>
    </dgm:pt>
    <dgm:pt modelId="{88D1F690-A966-4600-B355-E56AA4A8878C}" type="sibTrans" cxnId="{27545D2C-29C0-4182-B50A-D39B8FCD4F70}">
      <dgm:prSet/>
      <dgm:spPr/>
      <dgm:t>
        <a:bodyPr/>
        <a:lstStyle/>
        <a:p>
          <a:endParaRPr lang="en-US"/>
        </a:p>
      </dgm:t>
    </dgm:pt>
    <dgm:pt modelId="{2F67ED27-D0B3-4D35-BA89-ABE45E65DD1E}">
      <dgm:prSet phldrT="[Text]"/>
      <dgm:spPr/>
      <dgm:t>
        <a:bodyPr/>
        <a:lstStyle/>
        <a:p>
          <a:r>
            <a:rPr lang="en-US" dirty="0"/>
            <a:t>Transition, Case Closure, After 18</a:t>
          </a:r>
        </a:p>
      </dgm:t>
    </dgm:pt>
    <dgm:pt modelId="{1EC77A5D-A518-4088-9884-9C72350DBA14}" type="parTrans" cxnId="{18B646F7-FA37-4ADA-94AF-904AB02C6610}">
      <dgm:prSet/>
      <dgm:spPr/>
      <dgm:t>
        <a:bodyPr/>
        <a:lstStyle/>
        <a:p>
          <a:endParaRPr lang="en-US"/>
        </a:p>
      </dgm:t>
    </dgm:pt>
    <dgm:pt modelId="{D747BDA2-C76C-487A-A677-7AA621B9D985}" type="sibTrans" cxnId="{18B646F7-FA37-4ADA-94AF-904AB02C6610}">
      <dgm:prSet/>
      <dgm:spPr/>
      <dgm:t>
        <a:bodyPr/>
        <a:lstStyle/>
        <a:p>
          <a:endParaRPr lang="en-US"/>
        </a:p>
      </dgm:t>
    </dgm:pt>
    <dgm:pt modelId="{CB6B4085-43CF-43B5-B6BF-797FA5DD456C}">
      <dgm:prSet phldrT="[Text]"/>
      <dgm:spPr/>
      <dgm:t>
        <a:bodyPr/>
        <a:lstStyle/>
        <a:p>
          <a:r>
            <a:rPr lang="en-US" dirty="0"/>
            <a:t>Planning</a:t>
          </a:r>
        </a:p>
      </dgm:t>
    </dgm:pt>
    <dgm:pt modelId="{57BD7E31-21E6-4823-8559-9DC429B1BF1C}" type="parTrans" cxnId="{908FAB2D-6D2C-4918-A36D-44959DC00C5F}">
      <dgm:prSet/>
      <dgm:spPr/>
      <dgm:t>
        <a:bodyPr/>
        <a:lstStyle/>
        <a:p>
          <a:endParaRPr lang="en-US"/>
        </a:p>
      </dgm:t>
    </dgm:pt>
    <dgm:pt modelId="{43575162-E2E5-458C-9123-9EC6E7A4E4C0}" type="sibTrans" cxnId="{908FAB2D-6D2C-4918-A36D-44959DC00C5F}">
      <dgm:prSet/>
      <dgm:spPr/>
      <dgm:t>
        <a:bodyPr/>
        <a:lstStyle/>
        <a:p>
          <a:endParaRPr lang="en-US"/>
        </a:p>
      </dgm:t>
    </dgm:pt>
    <dgm:pt modelId="{20872617-1AC2-436D-948F-F791A4F91BAA}">
      <dgm:prSet phldrT="[Text]"/>
      <dgm:spPr/>
      <dgm:t>
        <a:bodyPr/>
        <a:lstStyle/>
        <a:p>
          <a:r>
            <a:rPr lang="en-US" dirty="0"/>
            <a:t>Critical Thinking, Assessment, CMI</a:t>
          </a:r>
        </a:p>
      </dgm:t>
    </dgm:pt>
    <dgm:pt modelId="{73BF2CB3-F46E-4F35-A15E-7BDF83B14237}" type="parTrans" cxnId="{63A1B27D-A3A3-4A01-9AEA-82657001331D}">
      <dgm:prSet/>
      <dgm:spPr/>
      <dgm:t>
        <a:bodyPr/>
        <a:lstStyle/>
        <a:p>
          <a:endParaRPr lang="en-US"/>
        </a:p>
      </dgm:t>
    </dgm:pt>
    <dgm:pt modelId="{70AFDDA9-CB4C-46C4-A5E1-00D27D540303}" type="sibTrans" cxnId="{63A1B27D-A3A3-4A01-9AEA-82657001331D}">
      <dgm:prSet/>
      <dgm:spPr/>
      <dgm:t>
        <a:bodyPr/>
        <a:lstStyle/>
        <a:p>
          <a:endParaRPr lang="en-US"/>
        </a:p>
      </dgm:t>
    </dgm:pt>
    <dgm:pt modelId="{0855A57D-A2A3-4E6D-8C59-5EBF11EBE54F}">
      <dgm:prSet phldrT="[Text]"/>
      <dgm:spPr/>
      <dgm:t>
        <a:bodyPr/>
        <a:lstStyle/>
        <a:p>
          <a:r>
            <a:rPr lang="en-US" dirty="0"/>
            <a:t>Assessment</a:t>
          </a:r>
        </a:p>
      </dgm:t>
    </dgm:pt>
    <dgm:pt modelId="{B071125A-DCF5-4B9C-B42E-1070C351CD39}" type="parTrans" cxnId="{7DE67ABE-9E07-41F1-AF63-458AFEC1A201}">
      <dgm:prSet/>
      <dgm:spPr/>
      <dgm:t>
        <a:bodyPr/>
        <a:lstStyle/>
        <a:p>
          <a:endParaRPr lang="en-US"/>
        </a:p>
      </dgm:t>
    </dgm:pt>
    <dgm:pt modelId="{594323CE-84FD-4FC8-AD08-42A9826850F7}" type="sibTrans" cxnId="{7DE67ABE-9E07-41F1-AF63-458AFEC1A201}">
      <dgm:prSet/>
      <dgm:spPr/>
      <dgm:t>
        <a:bodyPr/>
        <a:lstStyle/>
        <a:p>
          <a:endParaRPr lang="en-US"/>
        </a:p>
      </dgm:t>
    </dgm:pt>
    <dgm:pt modelId="{662265AE-8694-40B0-BBA4-08DC3753B7F7}">
      <dgm:prSet phldrT="[Text]"/>
      <dgm:spPr/>
      <dgm:t>
        <a:bodyPr/>
        <a:lstStyle/>
        <a:p>
          <a:r>
            <a:rPr lang="en-US" dirty="0"/>
            <a:t>Engagement, Interviewing, Use of Authority</a:t>
          </a:r>
        </a:p>
      </dgm:t>
    </dgm:pt>
    <dgm:pt modelId="{8B129072-1E29-4CED-8E26-22CE6ED4631B}" type="parTrans" cxnId="{F839FAFB-E887-4363-AB43-9DC4D2A41A79}">
      <dgm:prSet/>
      <dgm:spPr/>
      <dgm:t>
        <a:bodyPr/>
        <a:lstStyle/>
        <a:p>
          <a:endParaRPr lang="en-US"/>
        </a:p>
      </dgm:t>
    </dgm:pt>
    <dgm:pt modelId="{4D11716C-4628-45B9-BA2D-52DBDB11D3D3}" type="sibTrans" cxnId="{F839FAFB-E887-4363-AB43-9DC4D2A41A79}">
      <dgm:prSet/>
      <dgm:spPr/>
      <dgm:t>
        <a:bodyPr/>
        <a:lstStyle/>
        <a:p>
          <a:endParaRPr lang="en-US"/>
        </a:p>
      </dgm:t>
    </dgm:pt>
    <dgm:pt modelId="{82FCE1DB-5D8F-423F-89C2-77437514CD34}">
      <dgm:prSet phldrT="[Text]"/>
      <dgm:spPr/>
      <dgm:t>
        <a:bodyPr/>
        <a:lstStyle/>
        <a:p>
          <a:r>
            <a:rPr lang="en-US" dirty="0"/>
            <a:t>Laws, Court, Teaming, Trauma, F and E</a:t>
          </a:r>
        </a:p>
      </dgm:t>
    </dgm:pt>
    <dgm:pt modelId="{78BBF0EA-206A-4790-B387-9D57E3A4D015}" type="parTrans" cxnId="{DE1AE2A6-786F-4CF0-9F11-A30C6BA8B0A7}">
      <dgm:prSet/>
      <dgm:spPr/>
      <dgm:t>
        <a:bodyPr/>
        <a:lstStyle/>
        <a:p>
          <a:endParaRPr lang="en-US"/>
        </a:p>
      </dgm:t>
    </dgm:pt>
    <dgm:pt modelId="{F30181FE-A034-4343-BC5B-E30F9AA6CC1B}" type="sibTrans" cxnId="{DE1AE2A6-786F-4CF0-9F11-A30C6BA8B0A7}">
      <dgm:prSet/>
      <dgm:spPr/>
      <dgm:t>
        <a:bodyPr/>
        <a:lstStyle/>
        <a:p>
          <a:endParaRPr lang="en-US"/>
        </a:p>
      </dgm:t>
    </dgm:pt>
    <dgm:pt modelId="{AE12E087-BC03-435C-B280-3E07A6559841}">
      <dgm:prSet phldrT="[Text]"/>
      <dgm:spPr/>
      <dgm:t>
        <a:bodyPr/>
        <a:lstStyle/>
        <a:p>
          <a:r>
            <a:rPr lang="en-US" dirty="0"/>
            <a:t>Engagement</a:t>
          </a:r>
        </a:p>
      </dgm:t>
    </dgm:pt>
    <dgm:pt modelId="{F11358EB-D0DD-448B-A5F8-524AD735720E}" type="sibTrans" cxnId="{103B42C2-7267-4485-BA17-ECECB619C3C6}">
      <dgm:prSet/>
      <dgm:spPr/>
      <dgm:t>
        <a:bodyPr/>
        <a:lstStyle/>
        <a:p>
          <a:endParaRPr lang="en-US"/>
        </a:p>
      </dgm:t>
    </dgm:pt>
    <dgm:pt modelId="{08AF3DDD-8279-49B4-BC60-2E34D75335CA}" type="parTrans" cxnId="{103B42C2-7267-4485-BA17-ECECB619C3C6}">
      <dgm:prSet/>
      <dgm:spPr/>
      <dgm:t>
        <a:bodyPr/>
        <a:lstStyle/>
        <a:p>
          <a:endParaRPr lang="en-US"/>
        </a:p>
      </dgm:t>
    </dgm:pt>
    <dgm:pt modelId="{139F13D6-6B26-479A-8D84-067356198887}" type="pres">
      <dgm:prSet presAssocID="{71530488-19B3-4B58-B278-4733869D1D2E}" presName="Name0" presStyleCnt="0">
        <dgm:presLayoutVars>
          <dgm:dir/>
          <dgm:animLvl val="lvl"/>
          <dgm:resizeHandles val="exact"/>
        </dgm:presLayoutVars>
      </dgm:prSet>
      <dgm:spPr/>
    </dgm:pt>
    <dgm:pt modelId="{91BF44E2-1A64-4713-B333-CA07DA48D320}" type="pres">
      <dgm:prSet presAssocID="{BB7D40DB-26BB-4308-87C9-61B6193595CF}" presName="linNode" presStyleCnt="0"/>
      <dgm:spPr/>
    </dgm:pt>
    <dgm:pt modelId="{AB5870B5-6BF9-45C9-AABF-E675283164BC}" type="pres">
      <dgm:prSet presAssocID="{BB7D40DB-26BB-4308-87C9-61B6193595CF}" presName="parentText" presStyleLbl="node1" presStyleIdx="0" presStyleCnt="6">
        <dgm:presLayoutVars>
          <dgm:chMax val="1"/>
          <dgm:bulletEnabled val="1"/>
        </dgm:presLayoutVars>
      </dgm:prSet>
      <dgm:spPr/>
    </dgm:pt>
    <dgm:pt modelId="{9CA4EDCC-760D-41A0-B37B-8B4CE17D0DBA}" type="pres">
      <dgm:prSet presAssocID="{BB7D40DB-26BB-4308-87C9-61B6193595CF}" presName="descendantText" presStyleLbl="alignAccFollowNode1" presStyleIdx="0" presStyleCnt="6">
        <dgm:presLayoutVars>
          <dgm:bulletEnabled val="1"/>
        </dgm:presLayoutVars>
      </dgm:prSet>
      <dgm:spPr/>
    </dgm:pt>
    <dgm:pt modelId="{16F0AA00-9307-4E5C-A036-1EFDDB2F9740}" type="pres">
      <dgm:prSet presAssocID="{E6921161-44FB-47F4-B464-F23A7B0C2A3A}" presName="sp" presStyleCnt="0"/>
      <dgm:spPr/>
    </dgm:pt>
    <dgm:pt modelId="{4726250E-4C24-4836-BFF4-4FA6B8E7E64C}" type="pres">
      <dgm:prSet presAssocID="{AE12E087-BC03-435C-B280-3E07A6559841}" presName="linNode" presStyleCnt="0"/>
      <dgm:spPr/>
    </dgm:pt>
    <dgm:pt modelId="{AF90D8C4-1E06-45BE-AA14-133A6B364046}" type="pres">
      <dgm:prSet presAssocID="{AE12E087-BC03-435C-B280-3E07A6559841}" presName="parentText" presStyleLbl="node1" presStyleIdx="1" presStyleCnt="6">
        <dgm:presLayoutVars>
          <dgm:chMax val="1"/>
          <dgm:bulletEnabled val="1"/>
        </dgm:presLayoutVars>
      </dgm:prSet>
      <dgm:spPr/>
    </dgm:pt>
    <dgm:pt modelId="{7796D1FD-D363-47DE-A53B-9150511556FA}" type="pres">
      <dgm:prSet presAssocID="{AE12E087-BC03-435C-B280-3E07A6559841}" presName="descendantText" presStyleLbl="alignAccFollowNode1" presStyleIdx="1" presStyleCnt="6">
        <dgm:presLayoutVars>
          <dgm:bulletEnabled val="1"/>
        </dgm:presLayoutVars>
      </dgm:prSet>
      <dgm:spPr/>
    </dgm:pt>
    <dgm:pt modelId="{3222BB6E-A37E-4A3E-9AC9-AA25E0BF1CF8}" type="pres">
      <dgm:prSet presAssocID="{F11358EB-D0DD-448B-A5F8-524AD735720E}" presName="sp" presStyleCnt="0"/>
      <dgm:spPr/>
    </dgm:pt>
    <dgm:pt modelId="{7A928F5F-3200-4111-963D-C8B9D222902F}" type="pres">
      <dgm:prSet presAssocID="{0855A57D-A2A3-4E6D-8C59-5EBF11EBE54F}" presName="linNode" presStyleCnt="0"/>
      <dgm:spPr/>
    </dgm:pt>
    <dgm:pt modelId="{D1C8F61E-BCCF-413D-A78E-C1CEB773A4D9}" type="pres">
      <dgm:prSet presAssocID="{0855A57D-A2A3-4E6D-8C59-5EBF11EBE54F}" presName="parentText" presStyleLbl="node1" presStyleIdx="2" presStyleCnt="6">
        <dgm:presLayoutVars>
          <dgm:chMax val="1"/>
          <dgm:bulletEnabled val="1"/>
        </dgm:presLayoutVars>
      </dgm:prSet>
      <dgm:spPr/>
    </dgm:pt>
    <dgm:pt modelId="{2731F110-DE6E-4360-8EF5-FA7C4CC51662}" type="pres">
      <dgm:prSet presAssocID="{0855A57D-A2A3-4E6D-8C59-5EBF11EBE54F}" presName="descendantText" presStyleLbl="alignAccFollowNode1" presStyleIdx="2" presStyleCnt="6">
        <dgm:presLayoutVars>
          <dgm:bulletEnabled val="1"/>
        </dgm:presLayoutVars>
      </dgm:prSet>
      <dgm:spPr/>
    </dgm:pt>
    <dgm:pt modelId="{4EA6827D-09F6-4EB9-B7BB-3868828A9C43}" type="pres">
      <dgm:prSet presAssocID="{594323CE-84FD-4FC8-AD08-42A9826850F7}" presName="sp" presStyleCnt="0"/>
      <dgm:spPr/>
    </dgm:pt>
    <dgm:pt modelId="{8FC03D96-BEDC-464F-87E1-AA9EE494C26A}" type="pres">
      <dgm:prSet presAssocID="{CB6B4085-43CF-43B5-B6BF-797FA5DD456C}" presName="linNode" presStyleCnt="0"/>
      <dgm:spPr/>
    </dgm:pt>
    <dgm:pt modelId="{E05EF65B-B596-4ED9-BD85-D9F0422E2489}" type="pres">
      <dgm:prSet presAssocID="{CB6B4085-43CF-43B5-B6BF-797FA5DD456C}" presName="parentText" presStyleLbl="node1" presStyleIdx="3" presStyleCnt="6">
        <dgm:presLayoutVars>
          <dgm:chMax val="1"/>
          <dgm:bulletEnabled val="1"/>
        </dgm:presLayoutVars>
      </dgm:prSet>
      <dgm:spPr/>
    </dgm:pt>
    <dgm:pt modelId="{1F667AD5-6EF4-41CB-827A-1EB2DD87A406}" type="pres">
      <dgm:prSet presAssocID="{CB6B4085-43CF-43B5-B6BF-797FA5DD456C}" presName="descendantText" presStyleLbl="alignAccFollowNode1" presStyleIdx="3" presStyleCnt="6">
        <dgm:presLayoutVars>
          <dgm:bulletEnabled val="1"/>
        </dgm:presLayoutVars>
      </dgm:prSet>
      <dgm:spPr/>
    </dgm:pt>
    <dgm:pt modelId="{5851C631-3941-4A48-9D1E-F50763EBC076}" type="pres">
      <dgm:prSet presAssocID="{43575162-E2E5-458C-9123-9EC6E7A4E4C0}" presName="sp" presStyleCnt="0"/>
      <dgm:spPr/>
    </dgm:pt>
    <dgm:pt modelId="{602CCF8C-84AF-4A01-AC6E-B9F6B43164AC}" type="pres">
      <dgm:prSet presAssocID="{3A8CD219-3EBF-44DD-8FC5-937E32F61ED6}" presName="linNode" presStyleCnt="0"/>
      <dgm:spPr/>
    </dgm:pt>
    <dgm:pt modelId="{35DF1636-CA8A-40DB-9A2C-15E9C771946F}" type="pres">
      <dgm:prSet presAssocID="{3A8CD219-3EBF-44DD-8FC5-937E32F61ED6}" presName="parentText" presStyleLbl="node1" presStyleIdx="4" presStyleCnt="6">
        <dgm:presLayoutVars>
          <dgm:chMax val="1"/>
          <dgm:bulletEnabled val="1"/>
        </dgm:presLayoutVars>
      </dgm:prSet>
      <dgm:spPr/>
    </dgm:pt>
    <dgm:pt modelId="{C748FEE2-59DD-45C1-AD62-E04BB73C57B1}" type="pres">
      <dgm:prSet presAssocID="{3A8CD219-3EBF-44DD-8FC5-937E32F61ED6}" presName="descendantText" presStyleLbl="alignAccFollowNode1" presStyleIdx="4" presStyleCnt="6">
        <dgm:presLayoutVars>
          <dgm:bulletEnabled val="1"/>
        </dgm:presLayoutVars>
      </dgm:prSet>
      <dgm:spPr/>
    </dgm:pt>
    <dgm:pt modelId="{DC326053-9CF2-456F-8F33-4EA44429886F}" type="pres">
      <dgm:prSet presAssocID="{32F992A7-7B75-4AD4-9B8F-8CBDB9771CFA}" presName="sp" presStyleCnt="0"/>
      <dgm:spPr/>
    </dgm:pt>
    <dgm:pt modelId="{FC97AC64-3570-42BB-83C3-89636F4B695E}" type="pres">
      <dgm:prSet presAssocID="{27834406-29F1-49FE-A648-ED0AAEC8F6AE}" presName="linNode" presStyleCnt="0"/>
      <dgm:spPr/>
    </dgm:pt>
    <dgm:pt modelId="{B206F8B5-0B6B-4085-BEDA-2DC49A8D31DD}" type="pres">
      <dgm:prSet presAssocID="{27834406-29F1-49FE-A648-ED0AAEC8F6AE}" presName="parentText" presStyleLbl="node1" presStyleIdx="5" presStyleCnt="6">
        <dgm:presLayoutVars>
          <dgm:chMax val="1"/>
          <dgm:bulletEnabled val="1"/>
        </dgm:presLayoutVars>
      </dgm:prSet>
      <dgm:spPr/>
    </dgm:pt>
    <dgm:pt modelId="{AC17DE92-BDE8-4DB1-A989-B07415AAF971}" type="pres">
      <dgm:prSet presAssocID="{27834406-29F1-49FE-A648-ED0AAEC8F6AE}" presName="descendantText" presStyleLbl="alignAccFollowNode1" presStyleIdx="5" presStyleCnt="6">
        <dgm:presLayoutVars>
          <dgm:bulletEnabled val="1"/>
        </dgm:presLayoutVars>
      </dgm:prSet>
      <dgm:spPr/>
    </dgm:pt>
  </dgm:ptLst>
  <dgm:cxnLst>
    <dgm:cxn modelId="{6FC799A6-444D-40B2-B410-01E2A70D3A92}" srcId="{3A8CD219-3EBF-44DD-8FC5-937E32F61ED6}" destId="{17C21C16-1CAD-4E9F-8990-B2ACBF1515D1}" srcOrd="0" destOrd="0" parTransId="{F22E1819-1778-4CE2-BF09-B80E7BFE2EF0}" sibTransId="{6123EF8D-2CD2-42E3-B1AD-E363F716CEC7}"/>
    <dgm:cxn modelId="{2CB772F2-62CF-44BC-8301-BC2810EC00C1}" type="presOf" srcId="{BB7D40DB-26BB-4308-87C9-61B6193595CF}" destId="{AB5870B5-6BF9-45C9-AABF-E675283164BC}" srcOrd="0" destOrd="0" presId="urn:microsoft.com/office/officeart/2005/8/layout/vList5"/>
    <dgm:cxn modelId="{6A274508-D9BC-4F59-B728-DCB23B541A13}" type="presOf" srcId="{662265AE-8694-40B0-BBA4-08DC3753B7F7}" destId="{7796D1FD-D363-47DE-A53B-9150511556FA}" srcOrd="0" destOrd="0" presId="urn:microsoft.com/office/officeart/2005/8/layout/vList5"/>
    <dgm:cxn modelId="{18B646F7-FA37-4ADA-94AF-904AB02C6610}" srcId="{27834406-29F1-49FE-A648-ED0AAEC8F6AE}" destId="{2F67ED27-D0B3-4D35-BA89-ABE45E65DD1E}" srcOrd="0" destOrd="0" parTransId="{1EC77A5D-A518-4088-9884-9C72350DBA14}" sibTransId="{D747BDA2-C76C-487A-A677-7AA621B9D985}"/>
    <dgm:cxn modelId="{63A1B27D-A3A3-4A01-9AEA-82657001331D}" srcId="{0855A57D-A2A3-4E6D-8C59-5EBF11EBE54F}" destId="{20872617-1AC2-436D-948F-F791A4F91BAA}" srcOrd="0" destOrd="0" parTransId="{73BF2CB3-F46E-4F35-A15E-7BDF83B14237}" sibTransId="{70AFDDA9-CB4C-46C4-A5E1-00D27D540303}"/>
    <dgm:cxn modelId="{103B42C2-7267-4485-BA17-ECECB619C3C6}" srcId="{71530488-19B3-4B58-B278-4733869D1D2E}" destId="{AE12E087-BC03-435C-B280-3E07A6559841}" srcOrd="1" destOrd="0" parTransId="{08AF3DDD-8279-49B4-BC60-2E34D75335CA}" sibTransId="{F11358EB-D0DD-448B-A5F8-524AD735720E}"/>
    <dgm:cxn modelId="{27545D2C-29C0-4182-B50A-D39B8FCD4F70}" srcId="{71530488-19B3-4B58-B278-4733869D1D2E}" destId="{27834406-29F1-49FE-A648-ED0AAEC8F6AE}" srcOrd="5" destOrd="0" parTransId="{5D2D9A1A-CC43-4A99-B229-62586E182131}" sibTransId="{88D1F690-A966-4600-B355-E56AA4A8878C}"/>
    <dgm:cxn modelId="{7DE67ABE-9E07-41F1-AF63-458AFEC1A201}" srcId="{71530488-19B3-4B58-B278-4733869D1D2E}" destId="{0855A57D-A2A3-4E6D-8C59-5EBF11EBE54F}" srcOrd="2" destOrd="0" parTransId="{B071125A-DCF5-4B9C-B42E-1070C351CD39}" sibTransId="{594323CE-84FD-4FC8-AD08-42A9826850F7}"/>
    <dgm:cxn modelId="{ADE3E7B9-C1FC-44E1-B7F9-BC2999A93E2F}" type="presOf" srcId="{CB6B4085-43CF-43B5-B6BF-797FA5DD456C}" destId="{E05EF65B-B596-4ED9-BD85-D9F0422E2489}" srcOrd="0" destOrd="0" presId="urn:microsoft.com/office/officeart/2005/8/layout/vList5"/>
    <dgm:cxn modelId="{344B7351-37BF-4FF8-A7C8-0302CEE71596}" type="presOf" srcId="{0855A57D-A2A3-4E6D-8C59-5EBF11EBE54F}" destId="{D1C8F61E-BCCF-413D-A78E-C1CEB773A4D9}" srcOrd="0" destOrd="0" presId="urn:microsoft.com/office/officeart/2005/8/layout/vList5"/>
    <dgm:cxn modelId="{D0620370-E2B0-4D71-B4D5-253A6F7129C5}" type="presOf" srcId="{71530488-19B3-4B58-B278-4733869D1D2E}" destId="{139F13D6-6B26-479A-8D84-067356198887}" srcOrd="0" destOrd="0" presId="urn:microsoft.com/office/officeart/2005/8/layout/vList5"/>
    <dgm:cxn modelId="{15261F8B-A3B4-4DB8-A878-6ED9F8EF0C9F}" srcId="{CB6B4085-43CF-43B5-B6BF-797FA5DD456C}" destId="{369B6D4F-AF27-4CD7-A6BE-9478B8D0C5DF}" srcOrd="0" destOrd="0" parTransId="{A9F31449-5A9A-4CE5-99F9-1C12825F2101}" sibTransId="{13434BF3-0B9D-46CA-9F13-23ED254CE069}"/>
    <dgm:cxn modelId="{6DFE2E3F-5E53-4AE3-A0B4-E4A57488A9DA}" srcId="{71530488-19B3-4B58-B278-4733869D1D2E}" destId="{BB7D40DB-26BB-4308-87C9-61B6193595CF}" srcOrd="0" destOrd="0" parTransId="{EE8FA5FE-DD7A-4507-9122-A44D9D08741E}" sibTransId="{E6921161-44FB-47F4-B464-F23A7B0C2A3A}"/>
    <dgm:cxn modelId="{DAAEB187-8308-4580-8CAE-F59F3E849DF1}" type="presOf" srcId="{17C21C16-1CAD-4E9F-8990-B2ACBF1515D1}" destId="{C748FEE2-59DD-45C1-AD62-E04BB73C57B1}" srcOrd="0" destOrd="0" presId="urn:microsoft.com/office/officeart/2005/8/layout/vList5"/>
    <dgm:cxn modelId="{1CB87E2A-FC62-4CA9-AD70-6D59488DF6A8}" type="presOf" srcId="{AE12E087-BC03-435C-B280-3E07A6559841}" destId="{AF90D8C4-1E06-45BE-AA14-133A6B364046}" srcOrd="0" destOrd="0" presId="urn:microsoft.com/office/officeart/2005/8/layout/vList5"/>
    <dgm:cxn modelId="{30CA3608-305A-4A3F-A818-2CA050C82616}" srcId="{71530488-19B3-4B58-B278-4733869D1D2E}" destId="{3A8CD219-3EBF-44DD-8FC5-937E32F61ED6}" srcOrd="4" destOrd="0" parTransId="{2A355F61-CBA9-476D-80B2-18D16CADC99F}" sibTransId="{32F992A7-7B75-4AD4-9B8F-8CBDB9771CFA}"/>
    <dgm:cxn modelId="{B3D459B1-ED40-4D27-AB4C-234BEA360AF5}" type="presOf" srcId="{20872617-1AC2-436D-948F-F791A4F91BAA}" destId="{2731F110-DE6E-4360-8EF5-FA7C4CC51662}" srcOrd="0" destOrd="0" presId="urn:microsoft.com/office/officeart/2005/8/layout/vList5"/>
    <dgm:cxn modelId="{99D36EDC-1530-4979-A2DD-466B0B49D50B}" type="presOf" srcId="{3A8CD219-3EBF-44DD-8FC5-937E32F61ED6}" destId="{35DF1636-CA8A-40DB-9A2C-15E9C771946F}" srcOrd="0" destOrd="0" presId="urn:microsoft.com/office/officeart/2005/8/layout/vList5"/>
    <dgm:cxn modelId="{FC2ACBD9-3D00-4680-A4AA-745B505AF6ED}" type="presOf" srcId="{27834406-29F1-49FE-A648-ED0AAEC8F6AE}" destId="{B206F8B5-0B6B-4085-BEDA-2DC49A8D31DD}" srcOrd="0" destOrd="0" presId="urn:microsoft.com/office/officeart/2005/8/layout/vList5"/>
    <dgm:cxn modelId="{DE1AE2A6-786F-4CF0-9F11-A30C6BA8B0A7}" srcId="{BB7D40DB-26BB-4308-87C9-61B6193595CF}" destId="{82FCE1DB-5D8F-423F-89C2-77437514CD34}" srcOrd="0" destOrd="0" parTransId="{78BBF0EA-206A-4790-B387-9D57E3A4D015}" sibTransId="{F30181FE-A034-4343-BC5B-E30F9AA6CC1B}"/>
    <dgm:cxn modelId="{5FBCBA6D-51F3-4E25-BBDA-2733F21F32FD}" type="presOf" srcId="{82FCE1DB-5D8F-423F-89C2-77437514CD34}" destId="{9CA4EDCC-760D-41A0-B37B-8B4CE17D0DBA}" srcOrd="0" destOrd="0" presId="urn:microsoft.com/office/officeart/2005/8/layout/vList5"/>
    <dgm:cxn modelId="{3FF8AA43-0376-4EE0-9077-10F6D184B65F}" type="presOf" srcId="{2F67ED27-D0B3-4D35-BA89-ABE45E65DD1E}" destId="{AC17DE92-BDE8-4DB1-A989-B07415AAF971}" srcOrd="0" destOrd="0" presId="urn:microsoft.com/office/officeart/2005/8/layout/vList5"/>
    <dgm:cxn modelId="{908FAB2D-6D2C-4918-A36D-44959DC00C5F}" srcId="{71530488-19B3-4B58-B278-4733869D1D2E}" destId="{CB6B4085-43CF-43B5-B6BF-797FA5DD456C}" srcOrd="3" destOrd="0" parTransId="{57BD7E31-21E6-4823-8559-9DC429B1BF1C}" sibTransId="{43575162-E2E5-458C-9123-9EC6E7A4E4C0}"/>
    <dgm:cxn modelId="{4ECF0D6D-DAD9-4CD2-832E-936A0454170E}" type="presOf" srcId="{369B6D4F-AF27-4CD7-A6BE-9478B8D0C5DF}" destId="{1F667AD5-6EF4-41CB-827A-1EB2DD87A406}" srcOrd="0" destOrd="0" presId="urn:microsoft.com/office/officeart/2005/8/layout/vList5"/>
    <dgm:cxn modelId="{F839FAFB-E887-4363-AB43-9DC4D2A41A79}" srcId="{AE12E087-BC03-435C-B280-3E07A6559841}" destId="{662265AE-8694-40B0-BBA4-08DC3753B7F7}" srcOrd="0" destOrd="0" parTransId="{8B129072-1E29-4CED-8E26-22CE6ED4631B}" sibTransId="{4D11716C-4628-45B9-BA2D-52DBDB11D3D3}"/>
    <dgm:cxn modelId="{0261DD30-BBD5-4D6E-8297-8117406D1EA8}" type="presParOf" srcId="{139F13D6-6B26-479A-8D84-067356198887}" destId="{91BF44E2-1A64-4713-B333-CA07DA48D320}" srcOrd="0" destOrd="0" presId="urn:microsoft.com/office/officeart/2005/8/layout/vList5"/>
    <dgm:cxn modelId="{D2214BE4-DE6D-4CAD-A5B5-78E05EDD511F}" type="presParOf" srcId="{91BF44E2-1A64-4713-B333-CA07DA48D320}" destId="{AB5870B5-6BF9-45C9-AABF-E675283164BC}" srcOrd="0" destOrd="0" presId="urn:microsoft.com/office/officeart/2005/8/layout/vList5"/>
    <dgm:cxn modelId="{7BA2BD17-A390-4AB1-8E18-4E01035F2CF6}" type="presParOf" srcId="{91BF44E2-1A64-4713-B333-CA07DA48D320}" destId="{9CA4EDCC-760D-41A0-B37B-8B4CE17D0DBA}" srcOrd="1" destOrd="0" presId="urn:microsoft.com/office/officeart/2005/8/layout/vList5"/>
    <dgm:cxn modelId="{0BE29AA2-094F-4D65-A2B2-6CC02816E22A}" type="presParOf" srcId="{139F13D6-6B26-479A-8D84-067356198887}" destId="{16F0AA00-9307-4E5C-A036-1EFDDB2F9740}" srcOrd="1" destOrd="0" presId="urn:microsoft.com/office/officeart/2005/8/layout/vList5"/>
    <dgm:cxn modelId="{2AA34B65-120C-4586-AA14-967F2F67FF5E}" type="presParOf" srcId="{139F13D6-6B26-479A-8D84-067356198887}" destId="{4726250E-4C24-4836-BFF4-4FA6B8E7E64C}" srcOrd="2" destOrd="0" presId="urn:microsoft.com/office/officeart/2005/8/layout/vList5"/>
    <dgm:cxn modelId="{7C023E0B-4A5E-4FA0-AE98-0662A4F9F48C}" type="presParOf" srcId="{4726250E-4C24-4836-BFF4-4FA6B8E7E64C}" destId="{AF90D8C4-1E06-45BE-AA14-133A6B364046}" srcOrd="0" destOrd="0" presId="urn:microsoft.com/office/officeart/2005/8/layout/vList5"/>
    <dgm:cxn modelId="{CF56C886-0975-4CA0-B24D-E7C9DB851469}" type="presParOf" srcId="{4726250E-4C24-4836-BFF4-4FA6B8E7E64C}" destId="{7796D1FD-D363-47DE-A53B-9150511556FA}" srcOrd="1" destOrd="0" presId="urn:microsoft.com/office/officeart/2005/8/layout/vList5"/>
    <dgm:cxn modelId="{A5081031-12FF-4AA9-BBAD-7CCBDB00AE03}" type="presParOf" srcId="{139F13D6-6B26-479A-8D84-067356198887}" destId="{3222BB6E-A37E-4A3E-9AC9-AA25E0BF1CF8}" srcOrd="3" destOrd="0" presId="urn:microsoft.com/office/officeart/2005/8/layout/vList5"/>
    <dgm:cxn modelId="{6533A4C4-9D00-4F84-B2F6-71BF17D61186}" type="presParOf" srcId="{139F13D6-6B26-479A-8D84-067356198887}" destId="{7A928F5F-3200-4111-963D-C8B9D222902F}" srcOrd="4" destOrd="0" presId="urn:microsoft.com/office/officeart/2005/8/layout/vList5"/>
    <dgm:cxn modelId="{82C5B8CB-15E5-41DA-87F4-B42FE514FFC3}" type="presParOf" srcId="{7A928F5F-3200-4111-963D-C8B9D222902F}" destId="{D1C8F61E-BCCF-413D-A78E-C1CEB773A4D9}" srcOrd="0" destOrd="0" presId="urn:microsoft.com/office/officeart/2005/8/layout/vList5"/>
    <dgm:cxn modelId="{41065288-BAEA-48F2-9BDB-9C04B8E68023}" type="presParOf" srcId="{7A928F5F-3200-4111-963D-C8B9D222902F}" destId="{2731F110-DE6E-4360-8EF5-FA7C4CC51662}" srcOrd="1" destOrd="0" presId="urn:microsoft.com/office/officeart/2005/8/layout/vList5"/>
    <dgm:cxn modelId="{A0A706BC-B486-4404-9679-FFD1511DFBF5}" type="presParOf" srcId="{139F13D6-6B26-479A-8D84-067356198887}" destId="{4EA6827D-09F6-4EB9-B7BB-3868828A9C43}" srcOrd="5" destOrd="0" presId="urn:microsoft.com/office/officeart/2005/8/layout/vList5"/>
    <dgm:cxn modelId="{FA50D2B7-43B0-4664-AC38-31891349B570}" type="presParOf" srcId="{139F13D6-6B26-479A-8D84-067356198887}" destId="{8FC03D96-BEDC-464F-87E1-AA9EE494C26A}" srcOrd="6" destOrd="0" presId="urn:microsoft.com/office/officeart/2005/8/layout/vList5"/>
    <dgm:cxn modelId="{77970FDB-407E-4F28-8F99-01E80B950381}" type="presParOf" srcId="{8FC03D96-BEDC-464F-87E1-AA9EE494C26A}" destId="{E05EF65B-B596-4ED9-BD85-D9F0422E2489}" srcOrd="0" destOrd="0" presId="urn:microsoft.com/office/officeart/2005/8/layout/vList5"/>
    <dgm:cxn modelId="{6C9FDAF2-5763-4DE0-9250-81B8E4AFE8F8}" type="presParOf" srcId="{8FC03D96-BEDC-464F-87E1-AA9EE494C26A}" destId="{1F667AD5-6EF4-41CB-827A-1EB2DD87A406}" srcOrd="1" destOrd="0" presId="urn:microsoft.com/office/officeart/2005/8/layout/vList5"/>
    <dgm:cxn modelId="{B435F915-FB96-44CD-B0E8-10644D023A8A}" type="presParOf" srcId="{139F13D6-6B26-479A-8D84-067356198887}" destId="{5851C631-3941-4A48-9D1E-F50763EBC076}" srcOrd="7" destOrd="0" presId="urn:microsoft.com/office/officeart/2005/8/layout/vList5"/>
    <dgm:cxn modelId="{4C60C467-37B9-4273-BC8F-C7C408930E94}" type="presParOf" srcId="{139F13D6-6B26-479A-8D84-067356198887}" destId="{602CCF8C-84AF-4A01-AC6E-B9F6B43164AC}" srcOrd="8" destOrd="0" presId="urn:microsoft.com/office/officeart/2005/8/layout/vList5"/>
    <dgm:cxn modelId="{19F93957-662F-4357-80E8-E538D4713A6E}" type="presParOf" srcId="{602CCF8C-84AF-4A01-AC6E-B9F6B43164AC}" destId="{35DF1636-CA8A-40DB-9A2C-15E9C771946F}" srcOrd="0" destOrd="0" presId="urn:microsoft.com/office/officeart/2005/8/layout/vList5"/>
    <dgm:cxn modelId="{7DB4DB58-C7F4-4DFF-9E0D-3FDD3A35D0E8}" type="presParOf" srcId="{602CCF8C-84AF-4A01-AC6E-B9F6B43164AC}" destId="{C748FEE2-59DD-45C1-AD62-E04BB73C57B1}" srcOrd="1" destOrd="0" presId="urn:microsoft.com/office/officeart/2005/8/layout/vList5"/>
    <dgm:cxn modelId="{2C553976-7410-4E5E-BE46-98265CD09D0F}" type="presParOf" srcId="{139F13D6-6B26-479A-8D84-067356198887}" destId="{DC326053-9CF2-456F-8F33-4EA44429886F}" srcOrd="9" destOrd="0" presId="urn:microsoft.com/office/officeart/2005/8/layout/vList5"/>
    <dgm:cxn modelId="{B8ECB88C-F564-4C0B-B731-878E61F95CBE}" type="presParOf" srcId="{139F13D6-6B26-479A-8D84-067356198887}" destId="{FC97AC64-3570-42BB-83C3-89636F4B695E}" srcOrd="10" destOrd="0" presId="urn:microsoft.com/office/officeart/2005/8/layout/vList5"/>
    <dgm:cxn modelId="{2EB46E6E-1563-4A5F-92E4-446F68D7D32D}" type="presParOf" srcId="{FC97AC64-3570-42BB-83C3-89636F4B695E}" destId="{B206F8B5-0B6B-4085-BEDA-2DC49A8D31DD}" srcOrd="0" destOrd="0" presId="urn:microsoft.com/office/officeart/2005/8/layout/vList5"/>
    <dgm:cxn modelId="{5D766D8A-09B5-4330-A57E-BDFB97D1FCCC}" type="presParOf" srcId="{FC97AC64-3570-42BB-83C3-89636F4B695E}" destId="{AC17DE92-BDE8-4DB1-A989-B07415AAF97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A4EDCC-760D-41A0-B37B-8B4CE17D0DBA}">
      <dsp:nvSpPr>
        <dsp:cNvPr id="0" name=""/>
        <dsp:cNvSpPr/>
      </dsp:nvSpPr>
      <dsp:spPr>
        <a:xfrm rot="5400000">
          <a:off x="5648147" y="-2424939"/>
          <a:ext cx="594642" cy="5595735"/>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Laws, Court, Teaming, Trauma, F and E</a:t>
          </a:r>
        </a:p>
      </dsp:txBody>
      <dsp:txXfrm rot="-5400000">
        <a:off x="3147601" y="104635"/>
        <a:ext cx="5566707" cy="536586"/>
      </dsp:txXfrm>
    </dsp:sp>
    <dsp:sp modelId="{AB5870B5-6BF9-45C9-AABF-E675283164BC}">
      <dsp:nvSpPr>
        <dsp:cNvPr id="0" name=""/>
        <dsp:cNvSpPr/>
      </dsp:nvSpPr>
      <dsp:spPr>
        <a:xfrm>
          <a:off x="0" y="1276"/>
          <a:ext cx="3147600" cy="74330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kern="1200" dirty="0"/>
            <a:t>Foundation</a:t>
          </a:r>
        </a:p>
      </dsp:txBody>
      <dsp:txXfrm>
        <a:off x="36285" y="37561"/>
        <a:ext cx="3075030" cy="670733"/>
      </dsp:txXfrm>
    </dsp:sp>
    <dsp:sp modelId="{7796D1FD-D363-47DE-A53B-9150511556FA}">
      <dsp:nvSpPr>
        <dsp:cNvPr id="0" name=""/>
        <dsp:cNvSpPr/>
      </dsp:nvSpPr>
      <dsp:spPr>
        <a:xfrm rot="5400000">
          <a:off x="5648147" y="-1644470"/>
          <a:ext cx="594642" cy="5595735"/>
        </a:xfrm>
        <a:prstGeom prst="round2SameRect">
          <a:avLst/>
        </a:prstGeom>
        <a:solidFill>
          <a:schemeClr val="accent3">
            <a:tint val="40000"/>
            <a:alpha val="90000"/>
            <a:hueOff val="2143371"/>
            <a:satOff val="-2759"/>
            <a:lumOff val="-215"/>
            <a:alphaOff val="0"/>
          </a:schemeClr>
        </a:solidFill>
        <a:ln w="25400" cap="flat" cmpd="sng" algn="ctr">
          <a:solidFill>
            <a:schemeClr val="accent3">
              <a:tint val="40000"/>
              <a:alpha val="90000"/>
              <a:hueOff val="2143371"/>
              <a:satOff val="-2759"/>
              <a:lumOff val="-2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Engagement, Interviewing, Use of Authority</a:t>
          </a:r>
        </a:p>
      </dsp:txBody>
      <dsp:txXfrm rot="-5400000">
        <a:off x="3147601" y="885104"/>
        <a:ext cx="5566707" cy="536586"/>
      </dsp:txXfrm>
    </dsp:sp>
    <dsp:sp modelId="{AF90D8C4-1E06-45BE-AA14-133A6B364046}">
      <dsp:nvSpPr>
        <dsp:cNvPr id="0" name=""/>
        <dsp:cNvSpPr/>
      </dsp:nvSpPr>
      <dsp:spPr>
        <a:xfrm>
          <a:off x="0" y="781745"/>
          <a:ext cx="3147600" cy="743303"/>
        </a:xfrm>
        <a:prstGeom prst="roundRect">
          <a:avLst/>
        </a:prstGeom>
        <a:solidFill>
          <a:schemeClr val="accent3">
            <a:hueOff val="2250053"/>
            <a:satOff val="-337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kern="1200" dirty="0"/>
            <a:t>Engagement</a:t>
          </a:r>
        </a:p>
      </dsp:txBody>
      <dsp:txXfrm>
        <a:off x="36285" y="818030"/>
        <a:ext cx="3075030" cy="670733"/>
      </dsp:txXfrm>
    </dsp:sp>
    <dsp:sp modelId="{2731F110-DE6E-4360-8EF5-FA7C4CC51662}">
      <dsp:nvSpPr>
        <dsp:cNvPr id="0" name=""/>
        <dsp:cNvSpPr/>
      </dsp:nvSpPr>
      <dsp:spPr>
        <a:xfrm rot="5400000">
          <a:off x="5648147" y="-864001"/>
          <a:ext cx="594642" cy="5595735"/>
        </a:xfrm>
        <a:prstGeom prst="round2SameRect">
          <a:avLst/>
        </a:prstGeom>
        <a:solidFill>
          <a:schemeClr val="accent3">
            <a:tint val="40000"/>
            <a:alpha val="90000"/>
            <a:hueOff val="4286742"/>
            <a:satOff val="-5517"/>
            <a:lumOff val="-430"/>
            <a:alphaOff val="0"/>
          </a:schemeClr>
        </a:solidFill>
        <a:ln w="25400" cap="flat" cmpd="sng" algn="ctr">
          <a:solidFill>
            <a:schemeClr val="accent3">
              <a:tint val="40000"/>
              <a:alpha val="90000"/>
              <a:hueOff val="4286742"/>
              <a:satOff val="-5517"/>
              <a:lumOff val="-4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Critical Thinking, Assessment, CMI</a:t>
          </a:r>
        </a:p>
      </dsp:txBody>
      <dsp:txXfrm rot="-5400000">
        <a:off x="3147601" y="1665573"/>
        <a:ext cx="5566707" cy="536586"/>
      </dsp:txXfrm>
    </dsp:sp>
    <dsp:sp modelId="{D1C8F61E-BCCF-413D-A78E-C1CEB773A4D9}">
      <dsp:nvSpPr>
        <dsp:cNvPr id="0" name=""/>
        <dsp:cNvSpPr/>
      </dsp:nvSpPr>
      <dsp:spPr>
        <a:xfrm>
          <a:off x="0" y="1562213"/>
          <a:ext cx="3147600" cy="743303"/>
        </a:xfrm>
        <a:prstGeom prst="roundRect">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kern="1200" dirty="0"/>
            <a:t>Assessment</a:t>
          </a:r>
        </a:p>
      </dsp:txBody>
      <dsp:txXfrm>
        <a:off x="36285" y="1598498"/>
        <a:ext cx="3075030" cy="670733"/>
      </dsp:txXfrm>
    </dsp:sp>
    <dsp:sp modelId="{1F667AD5-6EF4-41CB-827A-1EB2DD87A406}">
      <dsp:nvSpPr>
        <dsp:cNvPr id="0" name=""/>
        <dsp:cNvSpPr/>
      </dsp:nvSpPr>
      <dsp:spPr>
        <a:xfrm rot="5400000">
          <a:off x="5648147" y="-83533"/>
          <a:ext cx="594642" cy="5595735"/>
        </a:xfrm>
        <a:prstGeom prst="round2SameRect">
          <a:avLst/>
        </a:prstGeom>
        <a:solidFill>
          <a:schemeClr val="accent3">
            <a:tint val="40000"/>
            <a:alpha val="90000"/>
            <a:hueOff val="6430112"/>
            <a:satOff val="-8276"/>
            <a:lumOff val="-645"/>
            <a:alphaOff val="0"/>
          </a:schemeClr>
        </a:solidFill>
        <a:ln w="25400" cap="flat" cmpd="sng" algn="ctr">
          <a:solidFill>
            <a:schemeClr val="accent3">
              <a:tint val="40000"/>
              <a:alpha val="90000"/>
              <a:hueOff val="6430112"/>
              <a:satOff val="-8276"/>
              <a:lumOff val="-6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Case Planning, Concurrent Planning</a:t>
          </a:r>
        </a:p>
      </dsp:txBody>
      <dsp:txXfrm rot="-5400000">
        <a:off x="3147601" y="2446041"/>
        <a:ext cx="5566707" cy="536586"/>
      </dsp:txXfrm>
    </dsp:sp>
    <dsp:sp modelId="{E05EF65B-B596-4ED9-BD85-D9F0422E2489}">
      <dsp:nvSpPr>
        <dsp:cNvPr id="0" name=""/>
        <dsp:cNvSpPr/>
      </dsp:nvSpPr>
      <dsp:spPr>
        <a:xfrm>
          <a:off x="0" y="2342682"/>
          <a:ext cx="3147600" cy="743303"/>
        </a:xfrm>
        <a:prstGeom prst="roundRect">
          <a:avLst/>
        </a:prstGeom>
        <a:solidFill>
          <a:schemeClr val="accent3">
            <a:hueOff val="6750158"/>
            <a:satOff val="-10128"/>
            <a:lumOff val="-1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kern="1200" dirty="0"/>
            <a:t>Planning</a:t>
          </a:r>
        </a:p>
      </dsp:txBody>
      <dsp:txXfrm>
        <a:off x="36285" y="2378967"/>
        <a:ext cx="3075030" cy="670733"/>
      </dsp:txXfrm>
    </dsp:sp>
    <dsp:sp modelId="{C748FEE2-59DD-45C1-AD62-E04BB73C57B1}">
      <dsp:nvSpPr>
        <dsp:cNvPr id="0" name=""/>
        <dsp:cNvSpPr/>
      </dsp:nvSpPr>
      <dsp:spPr>
        <a:xfrm rot="5400000">
          <a:off x="5648147" y="696935"/>
          <a:ext cx="594642" cy="5595735"/>
        </a:xfrm>
        <a:prstGeom prst="round2SameRect">
          <a:avLst/>
        </a:prstGeom>
        <a:solidFill>
          <a:schemeClr val="accent3">
            <a:tint val="40000"/>
            <a:alpha val="90000"/>
            <a:hueOff val="8573483"/>
            <a:satOff val="-11034"/>
            <a:lumOff val="-860"/>
            <a:alphaOff val="0"/>
          </a:schemeClr>
        </a:solidFill>
        <a:ln w="25400" cap="flat" cmpd="sng" algn="ctr">
          <a:solidFill>
            <a:schemeClr val="accent3">
              <a:tint val="40000"/>
              <a:alpha val="90000"/>
              <a:hueOff val="8573483"/>
              <a:satOff val="-11034"/>
              <a:lumOff val="-86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Case Plan Updates, Placement Safety and Stability</a:t>
          </a:r>
        </a:p>
      </dsp:txBody>
      <dsp:txXfrm rot="-5400000">
        <a:off x="3147601" y="3226509"/>
        <a:ext cx="5566707" cy="536586"/>
      </dsp:txXfrm>
    </dsp:sp>
    <dsp:sp modelId="{35DF1636-CA8A-40DB-9A2C-15E9C771946F}">
      <dsp:nvSpPr>
        <dsp:cNvPr id="0" name=""/>
        <dsp:cNvSpPr/>
      </dsp:nvSpPr>
      <dsp:spPr>
        <a:xfrm>
          <a:off x="0" y="3123151"/>
          <a:ext cx="3147600" cy="743303"/>
        </a:xfrm>
        <a:prstGeom prst="roundRect">
          <a:avLst/>
        </a:prstGeom>
        <a:solidFill>
          <a:schemeClr val="accent3">
            <a:hueOff val="9000211"/>
            <a:satOff val="-13504"/>
            <a:lumOff val="-2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kern="1200" dirty="0"/>
            <a:t>Adapting</a:t>
          </a:r>
        </a:p>
      </dsp:txBody>
      <dsp:txXfrm>
        <a:off x="36285" y="3159436"/>
        <a:ext cx="3075030" cy="670733"/>
      </dsp:txXfrm>
    </dsp:sp>
    <dsp:sp modelId="{AC17DE92-BDE8-4DB1-A989-B07415AAF971}">
      <dsp:nvSpPr>
        <dsp:cNvPr id="0" name=""/>
        <dsp:cNvSpPr/>
      </dsp:nvSpPr>
      <dsp:spPr>
        <a:xfrm rot="5400000">
          <a:off x="5648147" y="1477404"/>
          <a:ext cx="594642" cy="5595735"/>
        </a:xfrm>
        <a:prstGeom prst="round2SameRect">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Transition, Case Closure, After 18</a:t>
          </a:r>
        </a:p>
      </dsp:txBody>
      <dsp:txXfrm rot="-5400000">
        <a:off x="3147601" y="4006978"/>
        <a:ext cx="5566707" cy="536586"/>
      </dsp:txXfrm>
    </dsp:sp>
    <dsp:sp modelId="{B206F8B5-0B6B-4085-BEDA-2DC49A8D31DD}">
      <dsp:nvSpPr>
        <dsp:cNvPr id="0" name=""/>
        <dsp:cNvSpPr/>
      </dsp:nvSpPr>
      <dsp:spPr>
        <a:xfrm>
          <a:off x="0" y="3903619"/>
          <a:ext cx="3147600" cy="743303"/>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kern="1200" dirty="0"/>
            <a:t>Transition</a:t>
          </a:r>
        </a:p>
      </dsp:txBody>
      <dsp:txXfrm>
        <a:off x="36285" y="3939904"/>
        <a:ext cx="3075030" cy="67073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5D9E08FA-D18D-48D0-922F-5702E5873B7D}" type="datetimeFigureOut">
              <a:rPr lang="en-US" smtClean="0"/>
              <a:t>12/28/2016</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63612434-5F72-4B43-9F67-C87349168C6F}" type="slidenum">
              <a:rPr lang="en-US" smtClean="0"/>
              <a:t>‹#›</a:t>
            </a:fld>
            <a:endParaRPr lang="en-US"/>
          </a:p>
        </p:txBody>
      </p:sp>
    </p:spTree>
    <p:extLst>
      <p:ext uri="{BB962C8B-B14F-4D97-AF65-F5344CB8AC3E}">
        <p14:creationId xmlns:p14="http://schemas.microsoft.com/office/powerpoint/2010/main" val="1019006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calswec.berkeley.edu"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6457F5-D67F-42E4-8D6D-51EEC0FC940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4015048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CalSWEC logo to take you to the curriculum: </a:t>
            </a:r>
            <a:r>
              <a:rPr lang="en-US" b="1" dirty="0"/>
              <a:t>Legal Procedures and Responsibilities </a:t>
            </a:r>
          </a:p>
          <a:p>
            <a:endParaRPr lang="en-US" dirty="0"/>
          </a:p>
          <a:p>
            <a:r>
              <a:rPr lang="en-US" sz="1200" b="0" i="0" kern="1200" dirty="0">
                <a:solidFill>
                  <a:schemeClr val="tx1"/>
                </a:solidFill>
                <a:effectLst/>
                <a:latin typeface="+mn-lt"/>
                <a:ea typeface="+mn-ea"/>
                <a:cs typeface="+mn-cs"/>
              </a:rPr>
              <a:t>This 1-day classroom module is preceded by a required e-Learning –</a:t>
            </a:r>
            <a:r>
              <a:rPr lang="en-US" sz="1200" b="0" i="1" kern="1200" dirty="0">
                <a:solidFill>
                  <a:schemeClr val="tx1"/>
                </a:solidFill>
                <a:effectLst/>
                <a:latin typeface="+mn-lt"/>
                <a:ea typeface="+mn-ea"/>
                <a:cs typeface="+mn-cs"/>
              </a:rPr>
              <a:t>Legal Procedures--</a:t>
            </a:r>
            <a:r>
              <a:rPr lang="en-US" sz="1200" b="0" i="0" kern="1200" dirty="0">
                <a:solidFill>
                  <a:schemeClr val="tx1"/>
                </a:solidFill>
                <a:effectLst/>
                <a:latin typeface="+mn-lt"/>
                <a:ea typeface="+mn-ea"/>
                <a:cs typeface="+mn-cs"/>
              </a:rPr>
              <a:t> that introduces key knowledge components used in class, and must be completed prior to attending this classroom module. The classroom module builds on previous content regarding child welfare legal procedures and responsibilities, and includes skill-building exercises that help participants prepare to appear and testify in court.</a:t>
            </a:r>
          </a:p>
          <a:p>
            <a:endParaRPr lang="en-US" dirty="0"/>
          </a:p>
          <a:p>
            <a:r>
              <a:rPr lang="en-US" dirty="0"/>
              <a:t>Open the trainer</a:t>
            </a:r>
            <a:r>
              <a:rPr lang="en-US" baseline="0" dirty="0"/>
              <a:t> guide: http://calswec.berkeley.edu/sites/default/files/uploads/legal_procedures_and_responsibilities_trainer_guide_final_12.23.16.pdf </a:t>
            </a:r>
          </a:p>
          <a:p>
            <a:endParaRPr lang="en-US" baseline="0" dirty="0"/>
          </a:p>
          <a:p>
            <a:r>
              <a:rPr lang="en-US" baseline="0" dirty="0"/>
              <a:t>Inform trainers to read the acknowledgements and Introduction</a:t>
            </a:r>
          </a:p>
          <a:p>
            <a:endParaRPr lang="en-US" baseline="0" dirty="0"/>
          </a:p>
          <a:p>
            <a:r>
              <a:rPr lang="en-US" baseline="0" dirty="0"/>
              <a:t>Review the Tips for Training this Curriculum:</a:t>
            </a:r>
          </a:p>
          <a:p>
            <a:pPr marL="171450" indent="-171450">
              <a:buFont typeface="Arial" panose="020B0604020202020204" pitchFamily="34" charset="0"/>
              <a:buChar char="•"/>
            </a:pPr>
            <a:r>
              <a:rPr lang="en-US" baseline="0" dirty="0"/>
              <a:t>Training Preparation</a:t>
            </a:r>
          </a:p>
          <a:p>
            <a:pPr marL="171450" indent="-171450">
              <a:buFont typeface="Arial" panose="020B0604020202020204" pitchFamily="34" charset="0"/>
              <a:buChar char="•"/>
            </a:pPr>
            <a:r>
              <a:rPr lang="en-US" baseline="0" dirty="0"/>
              <a:t>County Variations in Practice </a:t>
            </a:r>
          </a:p>
          <a:p>
            <a:pPr marL="171450" indent="-171450">
              <a:buFont typeface="Arial" panose="020B0604020202020204" pitchFamily="34" charset="0"/>
              <a:buChar char="•"/>
            </a:pPr>
            <a:r>
              <a:rPr lang="en-US" baseline="0" dirty="0"/>
              <a:t>Training Activities</a:t>
            </a:r>
          </a:p>
          <a:p>
            <a:pPr marL="171450" indent="-171450">
              <a:buFont typeface="Arial" panose="020B0604020202020204" pitchFamily="34" charset="0"/>
              <a:buChar char="•"/>
            </a:pPr>
            <a:r>
              <a:rPr lang="en-US" baseline="0" dirty="0"/>
              <a:t>Materials</a:t>
            </a:r>
          </a:p>
          <a:p>
            <a:pPr marL="171450" indent="-171450">
              <a:buFont typeface="Arial" panose="020B0604020202020204" pitchFamily="34" charset="0"/>
              <a:buChar char="•"/>
            </a:pPr>
            <a:r>
              <a:rPr lang="en-US" baseline="0" dirty="0"/>
              <a:t>Family Friendly Language</a:t>
            </a:r>
          </a:p>
          <a:p>
            <a:pPr marL="171450" indent="-171450">
              <a:buFont typeface="Arial" panose="020B0604020202020204" pitchFamily="34" charset="0"/>
              <a:buChar char="•"/>
            </a:pPr>
            <a:r>
              <a:rPr lang="en-US" baseline="0" dirty="0"/>
              <a:t>Safety Organized Practice</a:t>
            </a:r>
          </a:p>
          <a:p>
            <a:pPr marL="171450" indent="-171450">
              <a:buFont typeface="Arial" panose="020B0604020202020204" pitchFamily="34" charset="0"/>
              <a:buChar char="•"/>
            </a:pPr>
            <a:r>
              <a:rPr lang="en-US" baseline="0" dirty="0"/>
              <a:t>Evaluation</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Segment 1: Welcome and Review of the Agenda</a:t>
            </a:r>
          </a:p>
          <a:p>
            <a:pPr marL="0" indent="0">
              <a:buFont typeface="Arial" panose="020B0604020202020204" pitchFamily="34" charset="0"/>
              <a:buNone/>
            </a:pPr>
            <a:r>
              <a:rPr lang="en-US" baseline="0" dirty="0"/>
              <a:t>Segment 2: Legal Procedures eLearning Review</a:t>
            </a:r>
          </a:p>
          <a:p>
            <a:pPr marL="0" indent="0">
              <a:buFont typeface="Arial" panose="020B0604020202020204" pitchFamily="34" charset="0"/>
              <a:buNone/>
            </a:pPr>
            <a:r>
              <a:rPr lang="en-US" baseline="0" dirty="0"/>
              <a:t>Segment 3: Confidentiality</a:t>
            </a:r>
          </a:p>
          <a:p>
            <a:pPr marL="0" indent="0">
              <a:buFont typeface="Arial" panose="020B0604020202020204" pitchFamily="34" charset="0"/>
              <a:buNone/>
            </a:pPr>
            <a:r>
              <a:rPr lang="en-US" baseline="0" dirty="0"/>
              <a:t>Segment 4: ICWA Legal Procedures</a:t>
            </a:r>
          </a:p>
          <a:p>
            <a:pPr marL="0" indent="0">
              <a:buFont typeface="Arial" panose="020B0604020202020204" pitchFamily="34" charset="0"/>
              <a:buNone/>
            </a:pPr>
            <a:r>
              <a:rPr lang="en-US" baseline="0" dirty="0"/>
              <a:t>Segment 5: Participants in the Courtroom </a:t>
            </a:r>
          </a:p>
          <a:p>
            <a:pPr marL="0" indent="0">
              <a:buFont typeface="Arial" panose="020B0604020202020204" pitchFamily="34" charset="0"/>
              <a:buNone/>
            </a:pPr>
            <a:r>
              <a:rPr lang="en-US" baseline="0" dirty="0"/>
              <a:t>Segment 6: Guidelines for Providing Testimony</a:t>
            </a:r>
          </a:p>
          <a:p>
            <a:pPr marL="0" indent="0">
              <a:buFont typeface="Arial" panose="020B0604020202020204" pitchFamily="34" charset="0"/>
              <a:buNone/>
            </a:pPr>
            <a:r>
              <a:rPr lang="en-US" baseline="0" dirty="0"/>
              <a:t>Segment 7: Preparing for Court</a:t>
            </a:r>
          </a:p>
          <a:p>
            <a:pPr marL="0" indent="0">
              <a:buFont typeface="Arial" panose="020B0604020202020204" pitchFamily="34" charset="0"/>
              <a:buNone/>
            </a:pPr>
            <a:r>
              <a:rPr lang="en-US" baseline="0" dirty="0"/>
              <a:t>Segment 8: Engaging Families in the Court Process</a:t>
            </a:r>
          </a:p>
          <a:p>
            <a:pPr marL="0" indent="0">
              <a:buFont typeface="Arial" panose="020B0604020202020204" pitchFamily="34" charset="0"/>
              <a:buNone/>
            </a:pPr>
            <a:r>
              <a:rPr lang="en-US" baseline="0" dirty="0"/>
              <a:t>Segment 9: wrap up and post test</a:t>
            </a:r>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63612434-5F72-4B43-9F67-C87349168C6F}" type="slidenum">
              <a:rPr lang="en-US" smtClean="0"/>
              <a:t>10</a:t>
            </a:fld>
            <a:endParaRPr lang="en-US"/>
          </a:p>
        </p:txBody>
      </p:sp>
    </p:spTree>
    <p:extLst>
      <p:ext uri="{BB962C8B-B14F-4D97-AF65-F5344CB8AC3E}">
        <p14:creationId xmlns:p14="http://schemas.microsoft.com/office/powerpoint/2010/main" val="3831872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CalSWEC logo to take you to the curriculum: </a:t>
            </a:r>
            <a:r>
              <a:rPr lang="en-US" b="1" dirty="0"/>
              <a:t>Fairness and Equity</a:t>
            </a:r>
          </a:p>
          <a:p>
            <a:endParaRPr lang="en-US" dirty="0"/>
          </a:p>
          <a:p>
            <a:r>
              <a:rPr lang="en-US" sz="1200" b="0" i="0" kern="1200" dirty="0">
                <a:solidFill>
                  <a:schemeClr val="tx1"/>
                </a:solidFill>
                <a:effectLst/>
                <a:latin typeface="+mn-lt"/>
                <a:ea typeface="+mn-ea"/>
                <a:cs typeface="+mn-cs"/>
              </a:rPr>
              <a:t>This ½-day classroom module provides trainees an introduction to content on the theory and practices of cultural humility, as well as the concepts of disproportionality and disparity, and the need to address them in field of child welfare practice.</a:t>
            </a:r>
          </a:p>
          <a:p>
            <a:endParaRPr lang="en-US" dirty="0"/>
          </a:p>
          <a:p>
            <a:r>
              <a:rPr lang="en-US" dirty="0"/>
              <a:t>Open the trainer</a:t>
            </a:r>
            <a:r>
              <a:rPr lang="en-US" baseline="0" dirty="0"/>
              <a:t> guide: http://calswec.berkeley.edu/sites/default/files/uploads/cc30_fairness_and_equity_trainer_guide_final_12.23.16.pdf</a:t>
            </a:r>
          </a:p>
          <a:p>
            <a:endParaRPr lang="en-US" baseline="0" dirty="0"/>
          </a:p>
          <a:p>
            <a:r>
              <a:rPr lang="en-US" baseline="0" dirty="0"/>
              <a:t>Inform trainers to read the acknowledgements and Introduction</a:t>
            </a:r>
          </a:p>
          <a:p>
            <a:endParaRPr lang="en-US" baseline="0" dirty="0"/>
          </a:p>
          <a:p>
            <a:r>
              <a:rPr lang="en-US" baseline="0" dirty="0"/>
              <a:t>Review the Tips for Training this Curriculum:</a:t>
            </a:r>
          </a:p>
          <a:p>
            <a:pPr marL="171450" indent="-171450">
              <a:buFont typeface="Arial" panose="020B0604020202020204" pitchFamily="34" charset="0"/>
              <a:buChar char="•"/>
            </a:pPr>
            <a:r>
              <a:rPr lang="en-US" baseline="0" dirty="0"/>
              <a:t>Training Preparation</a:t>
            </a:r>
          </a:p>
          <a:p>
            <a:pPr marL="171450" indent="-171450">
              <a:buFont typeface="Arial" panose="020B0604020202020204" pitchFamily="34" charset="0"/>
              <a:buChar char="•"/>
            </a:pPr>
            <a:r>
              <a:rPr lang="en-US" baseline="0" dirty="0"/>
              <a:t>Materials</a:t>
            </a:r>
          </a:p>
          <a:p>
            <a:pPr marL="171450" indent="-171450">
              <a:buFont typeface="Arial" panose="020B0604020202020204" pitchFamily="34" charset="0"/>
              <a:buChar char="•"/>
            </a:pPr>
            <a:r>
              <a:rPr lang="en-US" baseline="0" dirty="0"/>
              <a:t>Family Friendly Language</a:t>
            </a:r>
          </a:p>
          <a:p>
            <a:pPr marL="171450" indent="-171450">
              <a:buFont typeface="Arial" panose="020B0604020202020204" pitchFamily="34" charset="0"/>
              <a:buChar char="•"/>
            </a:pPr>
            <a:r>
              <a:rPr lang="en-US" baseline="0" dirty="0"/>
              <a:t>Safety Organized Practice</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Segment 1: Welcome and Introductions</a:t>
            </a:r>
          </a:p>
          <a:p>
            <a:pPr marL="0" indent="0">
              <a:buFont typeface="Arial" panose="020B0604020202020204" pitchFamily="34" charset="0"/>
              <a:buNone/>
            </a:pPr>
            <a:r>
              <a:rPr lang="en-US" baseline="0" dirty="0"/>
              <a:t>Segment 2: Definition of Fairness and Equity</a:t>
            </a:r>
          </a:p>
          <a:p>
            <a:pPr marL="0" indent="0">
              <a:buFont typeface="Arial" panose="020B0604020202020204" pitchFamily="34" charset="0"/>
              <a:buNone/>
            </a:pPr>
            <a:r>
              <a:rPr lang="en-US" baseline="0" dirty="0"/>
              <a:t>Segment 3: Are Child Welfare Services Fair and Equitable? </a:t>
            </a:r>
          </a:p>
          <a:p>
            <a:pPr marL="0" indent="0">
              <a:buFont typeface="Arial" panose="020B0604020202020204" pitchFamily="34" charset="0"/>
              <a:buNone/>
            </a:pPr>
            <a:r>
              <a:rPr lang="en-US" baseline="0" dirty="0"/>
              <a:t>Segment 4: Fair and Equitable Practice in Child Welfare</a:t>
            </a:r>
          </a:p>
          <a:p>
            <a:pPr marL="0" indent="0">
              <a:buFont typeface="Arial" panose="020B0604020202020204" pitchFamily="34" charset="0"/>
              <a:buNone/>
            </a:pPr>
            <a:r>
              <a:rPr lang="en-US" baseline="0" dirty="0"/>
              <a:t>Segment 5: Cultural Humility</a:t>
            </a:r>
          </a:p>
          <a:p>
            <a:pPr marL="0" indent="0">
              <a:buFont typeface="Arial" panose="020B0604020202020204" pitchFamily="34" charset="0"/>
              <a:buNone/>
            </a:pPr>
            <a:r>
              <a:rPr lang="en-US" baseline="0" dirty="0"/>
              <a:t>Segment 6: Practice Scenario (optional)</a:t>
            </a:r>
          </a:p>
          <a:p>
            <a:pPr marL="0" indent="0">
              <a:buFont typeface="Arial" panose="020B0604020202020204" pitchFamily="34" charset="0"/>
              <a:buNone/>
            </a:pPr>
            <a:r>
              <a:rPr lang="en-US" baseline="0" dirty="0"/>
              <a:t>Segment 7: Wrap-up/Reflections</a:t>
            </a:r>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63612434-5F72-4B43-9F67-C87349168C6F}" type="slidenum">
              <a:rPr lang="en-US" smtClean="0"/>
              <a:t>11</a:t>
            </a:fld>
            <a:endParaRPr lang="en-US"/>
          </a:p>
        </p:txBody>
      </p:sp>
    </p:spTree>
    <p:extLst>
      <p:ext uri="{BB962C8B-B14F-4D97-AF65-F5344CB8AC3E}">
        <p14:creationId xmlns:p14="http://schemas.microsoft.com/office/powerpoint/2010/main" val="3033449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CalSWEC logo to take you to the curriculum: </a:t>
            </a:r>
            <a:r>
              <a:rPr lang="en-US" b="1" dirty="0"/>
              <a:t>Teaming, Collaboration and Transparency</a:t>
            </a:r>
          </a:p>
          <a:p>
            <a:endParaRPr lang="en-US" dirty="0"/>
          </a:p>
          <a:p>
            <a:r>
              <a:rPr lang="en-US" sz="1200" b="0" i="0" kern="1200" dirty="0">
                <a:solidFill>
                  <a:schemeClr val="tx1"/>
                </a:solidFill>
                <a:effectLst/>
                <a:latin typeface="+mn-lt"/>
                <a:ea typeface="+mn-ea"/>
                <a:cs typeface="+mn-cs"/>
              </a:rPr>
              <a:t>This 1-day classroom skill-based module includes the basics of collaboration including the importance of collaboration and teaming, partners in collaboration and teaming, roles within the collaborative and teaming process, interdisciplinary collaboration (behavioral health, public health, education, probation), and sharing roles in the service of children and families in a child welfare setting. </a:t>
            </a:r>
          </a:p>
          <a:p>
            <a:endParaRPr lang="en-US" dirty="0"/>
          </a:p>
          <a:p>
            <a:r>
              <a:rPr lang="en-US" dirty="0"/>
              <a:t>Open the trainer</a:t>
            </a:r>
            <a:r>
              <a:rPr lang="en-US" baseline="0" dirty="0"/>
              <a:t> guide: http://calswec.berkeley.edu/sites/default/files/uploads/teaming_trainer_guide_final_12.23.16.pdf</a:t>
            </a:r>
          </a:p>
          <a:p>
            <a:endParaRPr lang="en-US" baseline="0" dirty="0"/>
          </a:p>
          <a:p>
            <a:r>
              <a:rPr lang="en-US" baseline="0" dirty="0"/>
              <a:t>Inform trainers to read the acknowledgements and Introduction</a:t>
            </a:r>
          </a:p>
          <a:p>
            <a:endParaRPr lang="en-US" baseline="0" dirty="0"/>
          </a:p>
          <a:p>
            <a:r>
              <a:rPr lang="en-US" baseline="0" dirty="0"/>
              <a:t>Review the Tips for Training this Curriculum:</a:t>
            </a:r>
          </a:p>
          <a:p>
            <a:pPr marL="171450" indent="-171450">
              <a:buFont typeface="Arial" panose="020B0604020202020204" pitchFamily="34" charset="0"/>
              <a:buChar char="•"/>
            </a:pPr>
            <a:r>
              <a:rPr lang="en-US" baseline="0" dirty="0"/>
              <a:t>Training Preparation</a:t>
            </a:r>
          </a:p>
          <a:p>
            <a:pPr marL="171450" indent="-171450">
              <a:buFont typeface="Arial" panose="020B0604020202020204" pitchFamily="34" charset="0"/>
              <a:buChar char="•"/>
            </a:pPr>
            <a:r>
              <a:rPr lang="en-US" baseline="0" dirty="0"/>
              <a:t>Materials</a:t>
            </a:r>
          </a:p>
          <a:p>
            <a:pPr marL="171450" indent="-171450">
              <a:buFont typeface="Arial" panose="020B0604020202020204" pitchFamily="34" charset="0"/>
              <a:buChar char="•"/>
            </a:pPr>
            <a:r>
              <a:rPr lang="en-US" baseline="0" dirty="0"/>
              <a:t>Family Friendly Language</a:t>
            </a:r>
          </a:p>
          <a:p>
            <a:pPr marL="171450" indent="-171450">
              <a:buFont typeface="Arial" panose="020B0604020202020204" pitchFamily="34" charset="0"/>
              <a:buChar char="•"/>
            </a:pPr>
            <a:r>
              <a:rPr lang="en-US" baseline="0" dirty="0"/>
              <a:t>Safety Organized Practice</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Segment 1: Welcome, Introductions and Overview of the Training Day</a:t>
            </a:r>
          </a:p>
          <a:p>
            <a:pPr marL="0" indent="0">
              <a:buFont typeface="Arial" panose="020B0604020202020204" pitchFamily="34" charset="0"/>
              <a:buNone/>
            </a:pPr>
            <a:r>
              <a:rPr lang="en-US" baseline="0" dirty="0"/>
              <a:t>Segment 2: Purpose of Teaming</a:t>
            </a:r>
          </a:p>
          <a:p>
            <a:pPr marL="0" indent="0">
              <a:buFont typeface="Arial" panose="020B0604020202020204" pitchFamily="34" charset="0"/>
              <a:buNone/>
            </a:pPr>
            <a:r>
              <a:rPr lang="en-US" baseline="0" dirty="0"/>
              <a:t>Segment 3: Creating the optimal team environment </a:t>
            </a:r>
          </a:p>
          <a:p>
            <a:pPr marL="0" indent="0">
              <a:buFont typeface="Arial" panose="020B0604020202020204" pitchFamily="34" charset="0"/>
              <a:buNone/>
            </a:pPr>
            <a:r>
              <a:rPr lang="en-US" baseline="0" dirty="0"/>
              <a:t>Segment 4: Facilitation of Meeting</a:t>
            </a:r>
          </a:p>
          <a:p>
            <a:pPr marL="0" indent="0">
              <a:buFont typeface="Arial" panose="020B0604020202020204" pitchFamily="34" charset="0"/>
              <a:buNone/>
            </a:pPr>
            <a:r>
              <a:rPr lang="en-US" baseline="0" dirty="0"/>
              <a:t>Segment 5: Ideas and next steps</a:t>
            </a:r>
          </a:p>
          <a:p>
            <a:pPr marL="0" indent="0">
              <a:buFont typeface="Arial" panose="020B0604020202020204" pitchFamily="34" charset="0"/>
              <a:buNone/>
            </a:pPr>
            <a:r>
              <a:rPr lang="en-US" baseline="0" dirty="0"/>
              <a:t>Segment 6: Wrap-up and TOL</a:t>
            </a:r>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63612434-5F72-4B43-9F67-C87349168C6F}" type="slidenum">
              <a:rPr lang="en-US" smtClean="0"/>
              <a:t>12</a:t>
            </a:fld>
            <a:endParaRPr lang="en-US"/>
          </a:p>
        </p:txBody>
      </p:sp>
    </p:spTree>
    <p:extLst>
      <p:ext uri="{BB962C8B-B14F-4D97-AF65-F5344CB8AC3E}">
        <p14:creationId xmlns:p14="http://schemas.microsoft.com/office/powerpoint/2010/main" val="3460631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CalSWEC logo to take you to the curriculum: </a:t>
            </a:r>
            <a:r>
              <a:rPr lang="en-US" b="1" dirty="0"/>
              <a:t>ICWA and working with Native American Families</a:t>
            </a:r>
            <a:r>
              <a:rPr lang="en-US" b="1" baseline="0" dirty="0"/>
              <a:t> and Tribes </a:t>
            </a:r>
            <a:endParaRPr lang="en-US" b="1" dirty="0"/>
          </a:p>
          <a:p>
            <a:endParaRPr lang="en-US" dirty="0"/>
          </a:p>
          <a:p>
            <a:r>
              <a:rPr lang="en-US" sz="1200" b="0" i="0" kern="1200" dirty="0">
                <a:solidFill>
                  <a:schemeClr val="tx1"/>
                </a:solidFill>
                <a:effectLst/>
                <a:latin typeface="+mn-lt"/>
                <a:ea typeface="+mn-ea"/>
                <a:cs typeface="+mn-cs"/>
              </a:rPr>
              <a:t>This 1-day classroom module is preceded by a required e-Learning: </a:t>
            </a:r>
            <a:r>
              <a:rPr lang="en-US" sz="1200" b="0" i="1" kern="1200" dirty="0">
                <a:solidFill>
                  <a:schemeClr val="tx1"/>
                </a:solidFill>
                <a:effectLst/>
                <a:latin typeface="+mn-lt"/>
                <a:ea typeface="+mn-ea"/>
                <a:cs typeface="+mn-cs"/>
              </a:rPr>
              <a:t>Indian Child Welfare Act Introduction, </a:t>
            </a:r>
            <a:r>
              <a:rPr lang="en-US" sz="1200" b="0" i="0" kern="1200" dirty="0">
                <a:solidFill>
                  <a:schemeClr val="tx1"/>
                </a:solidFill>
                <a:effectLst/>
                <a:latin typeface="+mn-lt"/>
                <a:ea typeface="+mn-ea"/>
                <a:cs typeface="+mn-cs"/>
              </a:rPr>
              <a:t>that introduces key knowledge components used in class, and must be completed prior to attending this classroom module. This 1-day classroom module provides a brief history of Native American tribes and additional content regarding the Indian Child Welfare Act requirements. </a:t>
            </a:r>
          </a:p>
          <a:p>
            <a:endParaRPr lang="en-US" dirty="0"/>
          </a:p>
          <a:p>
            <a:r>
              <a:rPr lang="en-US" dirty="0"/>
              <a:t>Open the trainer</a:t>
            </a:r>
            <a:r>
              <a:rPr lang="en-US" baseline="0" dirty="0"/>
              <a:t> guide: http://calswec.berkeley.edu/sites/default/files/uploads/icwa_trainer_guide_final_12.23.16.pdf</a:t>
            </a:r>
          </a:p>
          <a:p>
            <a:endParaRPr lang="en-US" baseline="0" dirty="0"/>
          </a:p>
          <a:p>
            <a:r>
              <a:rPr lang="en-US" baseline="0" dirty="0"/>
              <a:t>Inform trainers to read the acknowledgements and Introduction</a:t>
            </a:r>
          </a:p>
          <a:p>
            <a:endParaRPr lang="en-US" baseline="0" dirty="0"/>
          </a:p>
          <a:p>
            <a:r>
              <a:rPr lang="en-US" baseline="0" dirty="0"/>
              <a:t>Review the Tips for Training this Curriculum:</a:t>
            </a:r>
          </a:p>
          <a:p>
            <a:pPr marL="171450" indent="-171450">
              <a:buFont typeface="Arial" panose="020B0604020202020204" pitchFamily="34" charset="0"/>
              <a:buChar char="•"/>
            </a:pPr>
            <a:r>
              <a:rPr lang="en-US" baseline="0" dirty="0"/>
              <a:t>Values </a:t>
            </a:r>
          </a:p>
          <a:p>
            <a:pPr marL="171450" indent="-171450">
              <a:buFont typeface="Arial" panose="020B0604020202020204" pitchFamily="34" charset="0"/>
              <a:buChar char="•"/>
            </a:pPr>
            <a:r>
              <a:rPr lang="en-US" baseline="0" dirty="0"/>
              <a:t>Ideals </a:t>
            </a:r>
          </a:p>
          <a:p>
            <a:pPr marL="171450" indent="-171450">
              <a:buFont typeface="Arial" panose="020B0604020202020204" pitchFamily="34" charset="0"/>
              <a:buChar char="•"/>
            </a:pPr>
            <a:r>
              <a:rPr lang="en-US" baseline="0" dirty="0"/>
              <a:t>The curriculum</a:t>
            </a:r>
          </a:p>
          <a:p>
            <a:pPr marL="171450" indent="-171450">
              <a:buFont typeface="Arial" panose="020B0604020202020204" pitchFamily="34" charset="0"/>
              <a:buChar char="•"/>
            </a:pPr>
            <a:r>
              <a:rPr lang="en-US" baseline="0" dirty="0"/>
              <a:t>Terminology</a:t>
            </a:r>
          </a:p>
          <a:p>
            <a:pPr marL="171450" indent="-171450">
              <a:buFont typeface="Arial" panose="020B0604020202020204" pitchFamily="34" charset="0"/>
              <a:buChar char="•"/>
            </a:pPr>
            <a:r>
              <a:rPr lang="en-US" baseline="0" dirty="0"/>
              <a:t>Training Preparation</a:t>
            </a:r>
          </a:p>
          <a:p>
            <a:pPr marL="171450" indent="-171450">
              <a:buFont typeface="Arial" panose="020B0604020202020204" pitchFamily="34" charset="0"/>
              <a:buChar char="•"/>
            </a:pPr>
            <a:r>
              <a:rPr lang="en-US" baseline="0" dirty="0"/>
              <a:t>Tips for involving local Tribal Experts</a:t>
            </a:r>
          </a:p>
          <a:p>
            <a:pPr marL="171450" indent="-171450">
              <a:buFont typeface="Arial" panose="020B0604020202020204" pitchFamily="34" charset="0"/>
              <a:buChar char="•"/>
            </a:pPr>
            <a:r>
              <a:rPr lang="en-US" baseline="0" dirty="0"/>
              <a:t>Managing the Conversation</a:t>
            </a:r>
          </a:p>
          <a:p>
            <a:pPr marL="171450" indent="-171450">
              <a:buFont typeface="Arial" panose="020B0604020202020204" pitchFamily="34" charset="0"/>
              <a:buChar char="•"/>
            </a:pPr>
            <a:r>
              <a:rPr lang="en-US" baseline="0" dirty="0"/>
              <a:t>Materials</a:t>
            </a:r>
          </a:p>
          <a:p>
            <a:pPr marL="171450" indent="-171450">
              <a:buFont typeface="Arial" panose="020B0604020202020204" pitchFamily="34" charset="0"/>
              <a:buChar char="•"/>
            </a:pPr>
            <a:r>
              <a:rPr lang="en-US" baseline="0" dirty="0"/>
              <a:t>Family Friendly Language</a:t>
            </a:r>
          </a:p>
          <a:p>
            <a:pPr marL="171450" indent="-171450">
              <a:buFont typeface="Arial" panose="020B0604020202020204" pitchFamily="34" charset="0"/>
              <a:buChar char="•"/>
            </a:pPr>
            <a:r>
              <a:rPr lang="en-US" baseline="0" dirty="0"/>
              <a:t>Safety Organized Practice</a:t>
            </a:r>
          </a:p>
          <a:p>
            <a:pPr marL="171450" indent="-171450">
              <a:buFont typeface="Arial" panose="020B0604020202020204" pitchFamily="34" charset="0"/>
              <a:buChar char="•"/>
            </a:pPr>
            <a:r>
              <a:rPr lang="en-US" baseline="0" dirty="0"/>
              <a:t>Evaluation</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Segment 1: Getting Started</a:t>
            </a:r>
          </a:p>
          <a:p>
            <a:pPr marL="0" indent="0">
              <a:buFont typeface="Arial" panose="020B0604020202020204" pitchFamily="34" charset="0"/>
              <a:buNone/>
            </a:pPr>
            <a:r>
              <a:rPr lang="en-US" baseline="0" dirty="0"/>
              <a:t>Segment 2: CA Indians</a:t>
            </a:r>
          </a:p>
          <a:p>
            <a:pPr marL="0" indent="0">
              <a:buFont typeface="Arial" panose="020B0604020202020204" pitchFamily="34" charset="0"/>
              <a:buNone/>
            </a:pPr>
            <a:r>
              <a:rPr lang="en-US" baseline="0" dirty="0"/>
              <a:t>Segment 3: History, Purpose and Spirit of ICWA</a:t>
            </a:r>
          </a:p>
          <a:p>
            <a:pPr marL="0" indent="0">
              <a:buFont typeface="Arial" panose="020B0604020202020204" pitchFamily="34" charset="0"/>
              <a:buNone/>
            </a:pPr>
            <a:r>
              <a:rPr lang="en-US" baseline="0" dirty="0"/>
              <a:t>Segment 4: Historical Trauma</a:t>
            </a:r>
          </a:p>
          <a:p>
            <a:pPr marL="0" indent="0">
              <a:buFont typeface="Arial" panose="020B0604020202020204" pitchFamily="34" charset="0"/>
              <a:buNone/>
            </a:pPr>
            <a:r>
              <a:rPr lang="en-US" baseline="0" dirty="0"/>
              <a:t>Segment 5: Remedying Bias through Contributions</a:t>
            </a:r>
          </a:p>
          <a:p>
            <a:pPr marL="0" indent="0">
              <a:buFont typeface="Arial" panose="020B0604020202020204" pitchFamily="34" charset="0"/>
              <a:buNone/>
            </a:pPr>
            <a:r>
              <a:rPr lang="en-US" baseline="0" dirty="0"/>
              <a:t>Segment 6: ICWA Requirements and Social Work Practice</a:t>
            </a:r>
          </a:p>
          <a:p>
            <a:pPr marL="0" indent="0">
              <a:buFont typeface="Arial" panose="020B0604020202020204" pitchFamily="34" charset="0"/>
              <a:buNone/>
            </a:pPr>
            <a:r>
              <a:rPr lang="en-US" baseline="0" dirty="0"/>
              <a:t>Segment 7: What Stands out From today</a:t>
            </a:r>
          </a:p>
          <a:p>
            <a:pPr marL="0" indent="0">
              <a:buFont typeface="Arial" panose="020B0604020202020204" pitchFamily="34" charset="0"/>
              <a:buNone/>
            </a:pPr>
            <a:r>
              <a:rPr lang="en-US" baseline="0" dirty="0"/>
              <a:t>Segment 8: Post test</a:t>
            </a:r>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63612434-5F72-4B43-9F67-C87349168C6F}" type="slidenum">
              <a:rPr lang="en-US" smtClean="0"/>
              <a:t>13</a:t>
            </a:fld>
            <a:endParaRPr lang="en-US"/>
          </a:p>
        </p:txBody>
      </p:sp>
    </p:spTree>
    <p:extLst>
      <p:ext uri="{BB962C8B-B14F-4D97-AF65-F5344CB8AC3E}">
        <p14:creationId xmlns:p14="http://schemas.microsoft.com/office/powerpoint/2010/main" val="31273170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For more information on training Common Core 3.0 contact your regional training academy or visit the CalSWEC website @ </a:t>
            </a:r>
            <a:r>
              <a:rPr lang="en-US" sz="1200" dirty="0">
                <a:hlinkClick r:id="rId3" action="ppaction://hlinkfile"/>
              </a:rPr>
              <a:t>calswec.berkeley.edu </a:t>
            </a:r>
            <a:endParaRPr lang="en-US" sz="1200" dirty="0"/>
          </a:p>
          <a:p>
            <a:endParaRPr lang="en-US" sz="1200" dirty="0"/>
          </a:p>
          <a:p>
            <a:r>
              <a:rPr lang="en-US" sz="1200" dirty="0"/>
              <a:t>Common Core 3.0 overview</a:t>
            </a:r>
            <a:r>
              <a:rPr lang="en-US" sz="1200" baseline="0" dirty="0"/>
              <a:t> materials, curricula, field activities and trainer development information can be found on this page. </a:t>
            </a:r>
            <a:endParaRPr lang="en-US" dirty="0"/>
          </a:p>
        </p:txBody>
      </p:sp>
      <p:sp>
        <p:nvSpPr>
          <p:cNvPr id="4" name="Slide Number Placeholder 3"/>
          <p:cNvSpPr>
            <a:spLocks noGrp="1"/>
          </p:cNvSpPr>
          <p:nvPr>
            <p:ph type="sldNum" sz="quarter" idx="10"/>
          </p:nvPr>
        </p:nvSpPr>
        <p:spPr/>
        <p:txBody>
          <a:bodyPr/>
          <a:lstStyle/>
          <a:p>
            <a:fld id="{63612434-5F72-4B43-9F67-C87349168C6F}" type="slidenum">
              <a:rPr lang="en-US" smtClean="0"/>
              <a:t>14</a:t>
            </a:fld>
            <a:endParaRPr lang="en-US"/>
          </a:p>
        </p:txBody>
      </p:sp>
    </p:spTree>
    <p:extLst>
      <p:ext uri="{BB962C8B-B14F-4D97-AF65-F5344CB8AC3E}">
        <p14:creationId xmlns:p14="http://schemas.microsoft.com/office/powerpoint/2010/main" val="4136549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3612434-5F72-4B43-9F67-C87349168C6F}" type="slidenum">
              <a:rPr lang="en-US" smtClean="0"/>
              <a:t>2</a:t>
            </a:fld>
            <a:endParaRPr lang="en-US"/>
          </a:p>
        </p:txBody>
      </p:sp>
    </p:spTree>
    <p:extLst>
      <p:ext uri="{BB962C8B-B14F-4D97-AF65-F5344CB8AC3E}">
        <p14:creationId xmlns:p14="http://schemas.microsoft.com/office/powerpoint/2010/main" val="4204589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t>Training content is divided into 6 practice blocks (listed above).</a:t>
            </a:r>
            <a:r>
              <a:rPr lang="en-US" baseline="0" dirty="0"/>
              <a:t> These practice blocks allow for focused exploration of knowledge and skills in key practice areas providing a natural framework for field activities and skill development. </a:t>
            </a:r>
          </a:p>
          <a:p>
            <a:pPr defTabSz="942289">
              <a:defRPr/>
            </a:pPr>
            <a:endParaRPr lang="en-US" baseline="0" dirty="0"/>
          </a:p>
          <a:p>
            <a:pPr defTabSz="942289">
              <a:defRPr/>
            </a:pPr>
            <a:r>
              <a:rPr lang="en-US" baseline="0" dirty="0"/>
              <a:t>The goal is that new workers will go through core sequentially because each block builds on knowledge and skills presented and practiced in the previous blocks. The Foundation Block is the first block in the sequence and lays the foundation for themes that are integrated throughout all of Common Core 3.0.  </a:t>
            </a:r>
          </a:p>
          <a:p>
            <a:pPr defTabSz="942289">
              <a:defRPr/>
            </a:pPr>
            <a:endParaRPr lang="en-US" baseline="0" dirty="0"/>
          </a:p>
          <a:p>
            <a:r>
              <a:rPr lang="en-US" sz="1200" b="0" i="0" kern="1200" dirty="0">
                <a:solidFill>
                  <a:schemeClr val="tx1"/>
                </a:solidFill>
                <a:effectLst/>
                <a:latin typeface="+mn-lt"/>
                <a:ea typeface="+mn-ea"/>
                <a:cs typeface="+mn-cs"/>
              </a:rPr>
              <a:t>The Foundation Block consists of content focusing on the cornerstone of child welfare practice. </a:t>
            </a:r>
          </a:p>
          <a:p>
            <a:r>
              <a:rPr lang="en-US" sz="1200" b="0" i="0" kern="1200" dirty="0">
                <a:solidFill>
                  <a:schemeClr val="tx1"/>
                </a:solidFill>
                <a:effectLst/>
                <a:latin typeface="+mn-lt"/>
                <a:ea typeface="+mn-ea"/>
                <a:cs typeface="+mn-cs"/>
              </a:rPr>
              <a:t>This includes: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Values and Ethics in Child Welfare Practice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Legal Procedures and Responsibilities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Teaming, Collaboration, and Transparency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Trauma-Informed Practice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Fairness and Equity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ICWA</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CWS/CMS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Child Development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Key issues in Child Welfare: Substance Use Disorders, Intimate Partner Violence, Behavioral Health</a:t>
            </a: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46A7A2A-13C1-407F-A1C7-2A3BBD095AE1}" type="slidenum">
              <a:rPr lang="en-US" smtClean="0"/>
              <a:t>3</a:t>
            </a:fld>
            <a:endParaRPr lang="en-US"/>
          </a:p>
        </p:txBody>
      </p:sp>
    </p:spTree>
    <p:extLst>
      <p:ext uri="{BB962C8B-B14F-4D97-AF65-F5344CB8AC3E}">
        <p14:creationId xmlns:p14="http://schemas.microsoft.com/office/powerpoint/2010/main" val="3214468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There are 11 eLearning modules: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dirty="0">
                <a:solidFill>
                  <a:schemeClr val="tx1"/>
                </a:solidFill>
                <a:effectLst/>
                <a:latin typeface="+mn-lt"/>
                <a:ea typeface="+mn-ea"/>
                <a:cs typeface="+mn-cs"/>
              </a:rPr>
              <a:t>Child Development: </a:t>
            </a:r>
            <a:r>
              <a:rPr lang="en-US" sz="1200" u="none" strike="noStrike" kern="1200" dirty="0">
                <a:solidFill>
                  <a:schemeClr val="tx1"/>
                </a:solidFill>
                <a:effectLst/>
                <a:latin typeface="+mn-lt"/>
                <a:ea typeface="+mn-ea"/>
                <a:cs typeface="+mn-cs"/>
              </a:rPr>
              <a:t>This eLearning module provides an introduction to child and youth development. The content focuses on child/youth ages and stages, developmental milestones, and the identification of red flags related to child welfare practice.</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dirty="0">
                <a:solidFill>
                  <a:schemeClr val="tx1"/>
                </a:solidFill>
                <a:effectLst/>
                <a:latin typeface="+mn-lt"/>
                <a:ea typeface="+mn-ea"/>
                <a:cs typeface="+mn-cs"/>
              </a:rPr>
              <a:t>Introduction</a:t>
            </a:r>
            <a:r>
              <a:rPr lang="en-US" sz="1200" b="0" i="0" kern="1200" baseline="0" dirty="0">
                <a:solidFill>
                  <a:schemeClr val="tx1"/>
                </a:solidFill>
                <a:effectLst/>
                <a:latin typeface="+mn-lt"/>
                <a:ea typeface="+mn-ea"/>
                <a:cs typeface="+mn-cs"/>
              </a:rPr>
              <a:t> to Trauma-informed Practice: </a:t>
            </a:r>
            <a:r>
              <a:rPr lang="en-US" sz="1200" u="none" strike="noStrike" kern="1200" dirty="0">
                <a:solidFill>
                  <a:schemeClr val="tx1"/>
                </a:solidFill>
                <a:effectLst/>
                <a:latin typeface="+mn-lt"/>
                <a:ea typeface="+mn-ea"/>
                <a:cs typeface="+mn-cs"/>
              </a:rPr>
              <a:t>This eLearning module covers key concepts related to childhood traumatic stress, traumatic responses at developmental stages and chronological ages, and best practices to support healing and recovery of children and youth who have experienced trauma. This is a required prerequisite for the classroom training: </a:t>
            </a:r>
            <a:r>
              <a:rPr lang="de-DE" sz="1200" i="1" u="none" strike="noStrike" kern="1200" dirty="0">
                <a:solidFill>
                  <a:schemeClr val="tx1"/>
                </a:solidFill>
                <a:effectLst/>
                <a:latin typeface="+mn-lt"/>
                <a:ea typeface="+mn-ea"/>
                <a:cs typeface="+mn-cs"/>
              </a:rPr>
              <a:t>Trauma-</a:t>
            </a:r>
            <a:r>
              <a:rPr lang="en-US" sz="1200" i="1" u="none" strike="noStrike" kern="1200" dirty="0">
                <a:solidFill>
                  <a:schemeClr val="tx1"/>
                </a:solidFill>
                <a:effectLst/>
                <a:latin typeface="+mn-lt"/>
                <a:ea typeface="+mn-ea"/>
                <a:cs typeface="+mn-cs"/>
              </a:rPr>
              <a:t>Informed Practice</a:t>
            </a:r>
            <a:r>
              <a:rPr lang="en-US" sz="1200" u="none" strike="noStrike" kern="1200" dirty="0">
                <a:solidFill>
                  <a:schemeClr val="tx1"/>
                </a:solidFill>
                <a:effectLst/>
                <a:latin typeface="+mn-lt"/>
                <a:ea typeface="+mn-ea"/>
                <a:cs typeface="+mn-cs"/>
              </a:rPr>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baseline="0" dirty="0">
                <a:solidFill>
                  <a:schemeClr val="tx1"/>
                </a:solidFill>
                <a:effectLst/>
                <a:latin typeface="+mn-lt"/>
                <a:ea typeface="+mn-ea"/>
                <a:cs typeface="+mn-cs"/>
              </a:rPr>
              <a:t>Key Issues in Child Welfare Practice: Substance Use Disorders: </a:t>
            </a:r>
            <a:r>
              <a:rPr lang="en-US" sz="1200" u="none" strike="noStrike" kern="1200" dirty="0">
                <a:solidFill>
                  <a:schemeClr val="tx1"/>
                </a:solidFill>
                <a:effectLst/>
                <a:latin typeface="+mn-lt"/>
                <a:ea typeface="+mn-ea"/>
                <a:cs typeface="+mn-cs"/>
              </a:rPr>
              <a:t>This eLearning module focuses on indicators of substance use disorders and relapse, dynamics of substance use and impact on families in a child welfare setting. Complicating factors influence the functioning of family members and may impact child safety, permanency, and well-being. This eLearning is a required prerequisite for the classroom training: </a:t>
            </a:r>
            <a:r>
              <a:rPr lang="en-US" sz="1200" i="1" u="none" strike="noStrike" kern="1200" dirty="0">
                <a:solidFill>
                  <a:schemeClr val="tx1"/>
                </a:solidFill>
                <a:effectLst/>
                <a:latin typeface="+mn-lt"/>
                <a:ea typeface="+mn-ea"/>
                <a:cs typeface="+mn-cs"/>
              </a:rPr>
              <a:t>Key Issues in Child Welfare: Social Worker as Practitioner.</a:t>
            </a:r>
            <a:r>
              <a:rPr lang="en-US" sz="1200" u="none" strike="noStrike" kern="1200" dirty="0">
                <a:solidFill>
                  <a:schemeClr val="tx1"/>
                </a:solidFill>
                <a:effectLst/>
                <a:latin typeface="+mn-lt"/>
                <a:ea typeface="+mn-ea"/>
                <a:cs typeface="+mn-cs"/>
              </a:rPr>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baseline="0" dirty="0">
                <a:solidFill>
                  <a:schemeClr val="tx1"/>
                </a:solidFill>
                <a:effectLst/>
                <a:latin typeface="+mn-lt"/>
                <a:ea typeface="+mn-ea"/>
                <a:cs typeface="+mn-cs"/>
              </a:rPr>
              <a:t>Key Issues in Child Welfare Practice: Intimate Partner Violence: </a:t>
            </a:r>
            <a:r>
              <a:rPr lang="en-US" sz="1200" u="none" strike="noStrike" kern="1200" dirty="0">
                <a:solidFill>
                  <a:schemeClr val="tx1"/>
                </a:solidFill>
                <a:effectLst/>
                <a:latin typeface="+mn-lt"/>
                <a:ea typeface="+mn-ea"/>
                <a:cs typeface="+mn-cs"/>
              </a:rPr>
              <a:t>This eLearning module focuses on the definitions of intimate partner violence, dynamics of abuse, and intervention strategies. Complicating factors influence the functioning of family members and may impact child safety, permanency, and well-being. This eLearning is a required prerequisite for the classroom training: </a:t>
            </a:r>
            <a:r>
              <a:rPr lang="en-US" sz="1200" i="1" u="none" strike="noStrike" kern="1200" dirty="0">
                <a:solidFill>
                  <a:schemeClr val="tx1"/>
                </a:solidFill>
                <a:effectLst/>
                <a:latin typeface="+mn-lt"/>
                <a:ea typeface="+mn-ea"/>
                <a:cs typeface="+mn-cs"/>
              </a:rPr>
              <a:t>Key Issues in Child Welfare: Social Worker as Practitioner. </a:t>
            </a:r>
            <a:endParaRPr lang="en-US" sz="1200" u="none" strike="noStrike" kern="1200" dirty="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baseline="0" dirty="0">
                <a:solidFill>
                  <a:schemeClr val="tx1"/>
                </a:solidFill>
                <a:effectLst/>
                <a:latin typeface="+mn-lt"/>
                <a:ea typeface="+mn-ea"/>
                <a:cs typeface="+mn-cs"/>
              </a:rPr>
              <a:t>Key Issues in Child Welfare Practice: Behavioral Health: </a:t>
            </a:r>
            <a:r>
              <a:rPr lang="en-US" sz="1200" u="none" strike="noStrike" kern="1200" dirty="0">
                <a:solidFill>
                  <a:schemeClr val="tx1"/>
                </a:solidFill>
                <a:effectLst/>
                <a:latin typeface="+mn-lt"/>
                <a:ea typeface="+mn-ea"/>
                <a:cs typeface="+mn-cs"/>
              </a:rPr>
              <a:t>This eLearning module focuses on commonly occurring behavioral health diagnoses, levels of treatment and case planning. Complicating factors influence the functioning of family members and may impact child safety, permanency, and well-being. This eLearning is a required prerequisite for the classroom training: </a:t>
            </a:r>
            <a:r>
              <a:rPr lang="en-US" sz="1200" i="1" u="none" strike="noStrike" kern="1200" dirty="0">
                <a:solidFill>
                  <a:schemeClr val="tx1"/>
                </a:solidFill>
                <a:effectLst/>
                <a:latin typeface="+mn-lt"/>
                <a:ea typeface="+mn-ea"/>
                <a:cs typeface="+mn-cs"/>
              </a:rPr>
              <a:t>Key Issues in Child Welfare: Social Worker as Practitioner. </a:t>
            </a:r>
            <a:endParaRPr lang="en-US" sz="1200" u="none" strike="noStrike" kern="1200" dirty="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dirty="0">
                <a:solidFill>
                  <a:schemeClr val="tx1"/>
                </a:solidFill>
                <a:effectLst/>
                <a:latin typeface="+mn-lt"/>
                <a:ea typeface="+mn-ea"/>
                <a:cs typeface="+mn-cs"/>
              </a:rPr>
              <a:t>Federal and</a:t>
            </a:r>
            <a:r>
              <a:rPr lang="en-US" sz="1200" b="0" i="0" kern="1200" baseline="0" dirty="0">
                <a:solidFill>
                  <a:schemeClr val="tx1"/>
                </a:solidFill>
                <a:effectLst/>
                <a:latin typeface="+mn-lt"/>
                <a:ea typeface="+mn-ea"/>
                <a:cs typeface="+mn-cs"/>
              </a:rPr>
              <a:t> State Laws: </a:t>
            </a:r>
            <a:r>
              <a:rPr lang="en-US" sz="1200" u="none" strike="noStrike" kern="1200" dirty="0">
                <a:solidFill>
                  <a:schemeClr val="tx1"/>
                </a:solidFill>
                <a:effectLst/>
                <a:latin typeface="+mn-lt"/>
                <a:ea typeface="+mn-ea"/>
                <a:cs typeface="+mn-cs"/>
              </a:rPr>
              <a:t>This eLearning module provides an overview of laws and regulations specific to children and youth and explores the primary goals of child welfare practice in California. Content includes various California and Federal Laws, legal definitions of maltreatment, reporting laws, and laws regulating children and youth placed in out of home care.</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baseline="0" dirty="0">
                <a:solidFill>
                  <a:schemeClr val="tx1"/>
                </a:solidFill>
                <a:effectLst/>
                <a:latin typeface="+mn-lt"/>
                <a:ea typeface="+mn-ea"/>
                <a:cs typeface="+mn-cs"/>
              </a:rPr>
              <a:t>Legal Procedures: </a:t>
            </a:r>
            <a:r>
              <a:rPr lang="en-US" sz="1200" u="none" strike="noStrike" kern="1200" dirty="0">
                <a:solidFill>
                  <a:schemeClr val="tx1"/>
                </a:solidFill>
                <a:effectLst/>
                <a:latin typeface="+mn-lt"/>
                <a:ea typeface="+mn-ea"/>
                <a:cs typeface="+mn-cs"/>
              </a:rPr>
              <a:t>This eLearning module provides an overview of dependency law including the purpose, standard of proof, and time frames for each court hearing, and requirements for providing information to the families about legal proceedings. This is a required prerequisite for the classroom training: </a:t>
            </a:r>
            <a:r>
              <a:rPr lang="en-US" sz="1200" i="1" u="none" strike="noStrike" kern="1200" dirty="0">
                <a:solidFill>
                  <a:schemeClr val="tx1"/>
                </a:solidFill>
                <a:effectLst/>
                <a:latin typeface="+mn-lt"/>
                <a:ea typeface="+mn-ea"/>
                <a:cs typeface="+mn-cs"/>
              </a:rPr>
              <a:t>Legal Procedures and Responsibilities.</a:t>
            </a:r>
            <a:r>
              <a:rPr lang="en-US" sz="1200" u="none" strike="noStrike" kern="1200" dirty="0">
                <a:solidFill>
                  <a:schemeClr val="tx1"/>
                </a:solidFill>
                <a:effectLst/>
                <a:latin typeface="+mn-lt"/>
                <a:ea typeface="+mn-ea"/>
                <a:cs typeface="+mn-cs"/>
              </a:rPr>
              <a:t> </a:t>
            </a:r>
          </a:p>
          <a:p>
            <a:pPr marL="685800" lvl="1" indent="-228600">
              <a:buFont typeface="+mj-lt"/>
              <a:buAutoNum type="arabicPeriod"/>
            </a:pPr>
            <a:r>
              <a:rPr lang="en-US" sz="1200" b="0" i="0" kern="1200" baseline="0" dirty="0">
                <a:solidFill>
                  <a:schemeClr val="tx1"/>
                </a:solidFill>
                <a:effectLst/>
                <a:latin typeface="+mn-lt"/>
                <a:ea typeface="+mn-ea"/>
                <a:cs typeface="+mn-cs"/>
              </a:rPr>
              <a:t>Introduction to ICWA: </a:t>
            </a:r>
            <a:r>
              <a:rPr lang="en-US" sz="1200" kern="1200" dirty="0">
                <a:solidFill>
                  <a:schemeClr val="tx1"/>
                </a:solidFill>
                <a:effectLst/>
                <a:latin typeface="+mn-lt"/>
                <a:ea typeface="+mn-ea"/>
                <a:cs typeface="+mn-cs"/>
              </a:rPr>
              <a:t>This e-learning module provides a brief history and rationale for the creation of the Indian Child Welfare Act, Tribal sovereignty, and the basic provisions of the Act. This is a required prerequisite to the classroom training: </a:t>
            </a:r>
            <a:r>
              <a:rPr lang="en-US" sz="1200" i="1" kern="1200" dirty="0">
                <a:solidFill>
                  <a:schemeClr val="tx1"/>
                </a:solidFill>
                <a:effectLst/>
                <a:latin typeface="+mn-lt"/>
                <a:ea typeface="+mn-ea"/>
                <a:cs typeface="+mn-cs"/>
              </a:rPr>
              <a:t>ICWA and Working with Native American Families and Tribes</a:t>
            </a:r>
            <a:r>
              <a:rPr lang="en-US" sz="1200" kern="1200" dirty="0">
                <a:solidFill>
                  <a:schemeClr val="tx1"/>
                </a:solidFill>
                <a:effectLst/>
                <a:latin typeface="+mn-lt"/>
                <a:ea typeface="+mn-ea"/>
                <a:cs typeface="+mn-cs"/>
              </a:rPr>
              <a:t>. </a:t>
            </a:r>
            <a:endParaRPr lang="en-US" sz="1200" b="0" i="0" kern="1200" baseline="0" dirty="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baseline="0" dirty="0">
                <a:solidFill>
                  <a:schemeClr val="tx1"/>
                </a:solidFill>
                <a:effectLst/>
                <a:latin typeface="+mn-lt"/>
                <a:ea typeface="+mn-ea"/>
                <a:cs typeface="+mn-cs"/>
              </a:rPr>
              <a:t>Documentation Practice and Report Writing: </a:t>
            </a:r>
            <a:r>
              <a:rPr lang="en-US" sz="1200" u="none" strike="noStrike" kern="1200" dirty="0">
                <a:solidFill>
                  <a:schemeClr val="tx1"/>
                </a:solidFill>
                <a:effectLst/>
                <a:latin typeface="+mn-lt"/>
                <a:ea typeface="+mn-ea"/>
                <a:cs typeface="+mn-cs"/>
              </a:rPr>
              <a:t>This eLearning module provides tips and best practices for documentation of casework activities including writing case notes, case plans, and court reports.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baseline="0" dirty="0">
                <a:solidFill>
                  <a:schemeClr val="tx1"/>
                </a:solidFill>
                <a:effectLst/>
                <a:latin typeface="+mn-lt"/>
                <a:ea typeface="+mn-ea"/>
                <a:cs typeface="+mn-cs"/>
              </a:rPr>
              <a:t>Social Worker Safety: </a:t>
            </a:r>
            <a:r>
              <a:rPr lang="en-US" sz="1200" u="none" strike="noStrike" kern="1200" dirty="0">
                <a:solidFill>
                  <a:schemeClr val="tx1"/>
                </a:solidFill>
                <a:effectLst/>
                <a:latin typeface="+mn-lt"/>
                <a:ea typeface="+mn-ea"/>
                <a:cs typeface="+mn-cs"/>
              </a:rPr>
              <a:t>This eLearning module</a:t>
            </a:r>
            <a:r>
              <a:rPr lang="it-IT" sz="1200" u="none" strike="noStrike" kern="1200" dirty="0">
                <a:solidFill>
                  <a:schemeClr val="tx1"/>
                </a:solidFill>
                <a:effectLst/>
                <a:latin typeface="+mn-lt"/>
                <a:ea typeface="+mn-ea"/>
                <a:cs typeface="+mn-cs"/>
              </a:rPr>
              <a:t> present</a:t>
            </a:r>
            <a:r>
              <a:rPr lang="en-US" sz="1200" u="none" strike="noStrike" kern="1200" dirty="0">
                <a:solidFill>
                  <a:schemeClr val="tx1"/>
                </a:solidFill>
                <a:effectLst/>
                <a:latin typeface="+mn-lt"/>
                <a:ea typeface="+mn-ea"/>
                <a:cs typeface="+mn-cs"/>
              </a:rPr>
              <a:t>s tips for assessing and mitigating danger in the field, avoiding dangerous situations, and how to work safely with families and children.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baseline="0" dirty="0">
                <a:solidFill>
                  <a:schemeClr val="tx1"/>
                </a:solidFill>
                <a:effectLst/>
                <a:latin typeface="+mn-lt"/>
                <a:ea typeface="+mn-ea"/>
                <a:cs typeface="+mn-cs"/>
              </a:rPr>
              <a:t>Time and Stress Management: </a:t>
            </a:r>
            <a:r>
              <a:rPr lang="en-US" sz="1200" u="none" strike="noStrike" kern="1200" dirty="0">
                <a:solidFill>
                  <a:schemeClr val="tx1"/>
                </a:solidFill>
                <a:effectLst/>
                <a:latin typeface="+mn-lt"/>
                <a:ea typeface="+mn-ea"/>
                <a:cs typeface="+mn-cs"/>
              </a:rPr>
              <a:t>This eLearning module provides information on strategies for managing time within the context of child welfare work, secondary traumatic stress and stress reduction techniques for staff working within a child welfare setting.</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9 skills-based classroom modules: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dirty="0">
                <a:solidFill>
                  <a:schemeClr val="tx1"/>
                </a:solidFill>
                <a:effectLst/>
                <a:latin typeface="+mn-lt"/>
                <a:ea typeface="+mn-ea"/>
                <a:cs typeface="+mn-cs"/>
              </a:rPr>
              <a:t>Orientation to Child Welfare</a:t>
            </a:r>
            <a:r>
              <a:rPr lang="en-US" sz="1200" b="0" i="0" kern="1200" baseline="0" dirty="0">
                <a:solidFill>
                  <a:schemeClr val="tx1"/>
                </a:solidFill>
                <a:effectLst/>
                <a:latin typeface="+mn-lt"/>
                <a:ea typeface="+mn-ea"/>
                <a:cs typeface="+mn-cs"/>
              </a:rPr>
              <a:t> Practice and Common Core 3.0: </a:t>
            </a:r>
            <a:r>
              <a:rPr lang="en-US" sz="1200" u="none" strike="noStrike" kern="1200" dirty="0">
                <a:solidFill>
                  <a:schemeClr val="tx1"/>
                </a:solidFill>
                <a:effectLst/>
                <a:latin typeface="+mn-lt"/>
                <a:ea typeface="+mn-ea"/>
                <a:cs typeface="+mn-cs"/>
              </a:rPr>
              <a:t>This ½-day classroom module provides an introduction to child welfare practice in California, including the National Association of Social Workers (NASW) Code of Ethics, the social worker’s role and responsibility in advocacy, and an overview of the California Child Welfare Core Practice model.</a:t>
            </a:r>
            <a:endParaRPr lang="en-US" sz="1200" b="0" i="0" kern="1200" baseline="0" dirty="0">
              <a:solidFill>
                <a:schemeClr val="tx1"/>
              </a:solidFill>
              <a:effectLst/>
              <a:latin typeface="+mn-lt"/>
              <a:ea typeface="+mn-ea"/>
              <a:cs typeface="+mn-cs"/>
            </a:endParaRPr>
          </a:p>
          <a:p>
            <a:pPr marL="685800" lvl="1" indent="-228600">
              <a:buFont typeface="+mj-lt"/>
              <a:buAutoNum type="arabicPeriod"/>
            </a:pPr>
            <a:r>
              <a:rPr lang="en-US" sz="1200" b="0" i="0" kern="1200" baseline="0" dirty="0">
                <a:solidFill>
                  <a:schemeClr val="tx1"/>
                </a:solidFill>
                <a:effectLst/>
                <a:latin typeface="+mn-lt"/>
                <a:ea typeface="+mn-ea"/>
                <a:cs typeface="+mn-cs"/>
              </a:rPr>
              <a:t>Values and Ethics in Child Welfare Practice: </a:t>
            </a:r>
            <a:r>
              <a:rPr lang="en-US" sz="1200" kern="1200" dirty="0">
                <a:solidFill>
                  <a:schemeClr val="tx1"/>
                </a:solidFill>
                <a:effectLst/>
                <a:latin typeface="+mn-lt"/>
                <a:ea typeface="+mn-ea"/>
                <a:cs typeface="+mn-cs"/>
              </a:rPr>
              <a:t>This ½-day classroom module explores child welfare practice vignettes with ethical dilemmas for participants to develop an awareness of personal values and their possible influence on child welfare workers practice with children and families. </a:t>
            </a:r>
            <a:endParaRPr lang="en-US" sz="1200" b="0" i="0" kern="1200" baseline="0" dirty="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baseline="0" dirty="0">
                <a:solidFill>
                  <a:schemeClr val="tx1"/>
                </a:solidFill>
                <a:effectLst/>
                <a:latin typeface="+mn-lt"/>
                <a:ea typeface="+mn-ea"/>
                <a:cs typeface="+mn-cs"/>
              </a:rPr>
              <a:t>Trauma-informed Practice: </a:t>
            </a:r>
            <a:r>
              <a:rPr lang="en-US" sz="1200" u="none" strike="noStrike" kern="1200" dirty="0">
                <a:solidFill>
                  <a:schemeClr val="tx1"/>
                </a:solidFill>
                <a:effectLst/>
                <a:latin typeface="+mn-lt"/>
                <a:ea typeface="+mn-ea"/>
                <a:cs typeface="+mn-cs"/>
              </a:rPr>
              <a:t>This 1-day classroom module is preceded by a required e-Learning: </a:t>
            </a:r>
            <a:r>
              <a:rPr lang="en-US" sz="1200" i="1" u="none" strike="noStrike" kern="1200" dirty="0">
                <a:solidFill>
                  <a:schemeClr val="tx1"/>
                </a:solidFill>
                <a:effectLst/>
                <a:latin typeface="+mn-lt"/>
                <a:ea typeface="+mn-ea"/>
                <a:cs typeface="+mn-cs"/>
              </a:rPr>
              <a:t>Introduction to Trauma Informed Practice </a:t>
            </a:r>
            <a:r>
              <a:rPr lang="en-US" sz="1200" u="none" strike="noStrike" kern="1200" dirty="0">
                <a:solidFill>
                  <a:schemeClr val="tx1"/>
                </a:solidFill>
                <a:effectLst/>
                <a:latin typeface="+mn-lt"/>
                <a:ea typeface="+mn-ea"/>
                <a:cs typeface="+mn-cs"/>
              </a:rPr>
              <a:t>that introduces key knowledge components used in class, and must be completed prior to attending this classroom module. The classroom module provides skill activities about trauma-informed practice (including secondary traumatic stress and stress management).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baseline="0" dirty="0">
                <a:solidFill>
                  <a:schemeClr val="tx1"/>
                </a:solidFill>
                <a:effectLst/>
                <a:latin typeface="+mn-lt"/>
                <a:ea typeface="+mn-ea"/>
                <a:cs typeface="+mn-cs"/>
              </a:rPr>
              <a:t>Introduction to CWS/CMS: </a:t>
            </a:r>
            <a:r>
              <a:rPr lang="en-US" sz="1200" u="none" strike="noStrike" kern="1200" dirty="0">
                <a:solidFill>
                  <a:schemeClr val="tx1"/>
                </a:solidFill>
                <a:effectLst/>
                <a:latin typeface="+mn-lt"/>
                <a:ea typeface="+mn-ea"/>
                <a:cs typeface="+mn-cs"/>
              </a:rPr>
              <a:t>This ½-day classroom module provides basic information on California’s Child Welfare Services/Case Management System (commonly referred to as CWS/CMS) including computer based activities, commonly used terms, commands, navigation, notebooks, and reports.</a:t>
            </a:r>
          </a:p>
          <a:p>
            <a:pPr marL="685800" lvl="1" indent="-228600">
              <a:buFont typeface="+mj-lt"/>
              <a:buAutoNum type="arabicPeriod"/>
            </a:pPr>
            <a:r>
              <a:rPr lang="en-US" sz="1200" b="0" i="0" kern="1200" baseline="0" dirty="0">
                <a:solidFill>
                  <a:schemeClr val="tx1"/>
                </a:solidFill>
                <a:effectLst/>
                <a:latin typeface="+mn-lt"/>
                <a:ea typeface="+mn-ea"/>
                <a:cs typeface="+mn-cs"/>
              </a:rPr>
              <a:t>Key Issues in Child Welfare Practice: Social Worker as Practitioner: </a:t>
            </a:r>
            <a:r>
              <a:rPr lang="en-US" sz="1200" kern="1200" dirty="0">
                <a:solidFill>
                  <a:schemeClr val="tx1"/>
                </a:solidFill>
                <a:effectLst/>
                <a:latin typeface="+mn-lt"/>
                <a:ea typeface="+mn-ea"/>
                <a:cs typeface="+mn-cs"/>
              </a:rPr>
              <a:t>This 2-day classroom module is preceded by 3 required e-Learning: 1) K</a:t>
            </a:r>
            <a:r>
              <a:rPr lang="en-US" sz="1200" i="1" kern="1200" dirty="0">
                <a:solidFill>
                  <a:schemeClr val="tx1"/>
                </a:solidFill>
                <a:effectLst/>
                <a:latin typeface="+mn-lt"/>
                <a:ea typeface="+mn-ea"/>
                <a:cs typeface="+mn-cs"/>
              </a:rPr>
              <a:t>ey Issues in Child Welfare: Substance Use Disorders; 2) Key Issues in Child Welfare: Intimate Partner Violence; 3) Key Issues in Child Welfare: Behavioral Health </a:t>
            </a:r>
            <a:r>
              <a:rPr lang="en-US" sz="1200" kern="1200" dirty="0">
                <a:solidFill>
                  <a:schemeClr val="tx1"/>
                </a:solidFill>
                <a:effectLst/>
                <a:latin typeface="+mn-lt"/>
                <a:ea typeface="+mn-ea"/>
                <a:cs typeface="+mn-cs"/>
              </a:rPr>
              <a:t>that introduce key knowledge components used in class, and must be completed prior to attending this classroom module. The classroom module includes information about Stages of Change that social workers can use to identify strategies for engaging and motivating family members experiencing substance use disorders, intimate partner violence, and/or behavioral health issues. This skill based training explores the role of the child welfare practitioner in working with families experiencing these issues, including practice with building case plan interventions used by child welfare workers to engage children, youth and families. </a:t>
            </a:r>
            <a:endParaRPr lang="en-US" sz="1200" b="0" i="0" kern="1200" baseline="0" dirty="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baseline="0" dirty="0">
                <a:solidFill>
                  <a:schemeClr val="tx1"/>
                </a:solidFill>
                <a:effectLst/>
                <a:latin typeface="+mn-lt"/>
                <a:ea typeface="+mn-ea"/>
                <a:cs typeface="+mn-cs"/>
              </a:rPr>
              <a:t>Legal Procedures and Responsibilities: </a:t>
            </a:r>
            <a:r>
              <a:rPr lang="en-US" sz="1200" u="none" strike="noStrike" kern="1200" dirty="0">
                <a:solidFill>
                  <a:schemeClr val="tx1"/>
                </a:solidFill>
                <a:effectLst/>
                <a:latin typeface="+mn-lt"/>
                <a:ea typeface="+mn-ea"/>
                <a:cs typeface="+mn-cs"/>
              </a:rPr>
              <a:t>: This 1-day classroom module is preceded by a required e-Learning: </a:t>
            </a:r>
            <a:r>
              <a:rPr lang="en-US" sz="1200" i="1" u="none" strike="noStrike" kern="1200" dirty="0">
                <a:solidFill>
                  <a:schemeClr val="tx1"/>
                </a:solidFill>
                <a:effectLst/>
                <a:latin typeface="+mn-lt"/>
                <a:ea typeface="+mn-ea"/>
                <a:cs typeface="+mn-cs"/>
              </a:rPr>
              <a:t>Legal Procedures</a:t>
            </a:r>
            <a:r>
              <a:rPr lang="en-US" sz="1200" u="none" strike="noStrike" kern="1200" dirty="0">
                <a:solidFill>
                  <a:schemeClr val="tx1"/>
                </a:solidFill>
                <a:effectLst/>
                <a:latin typeface="+mn-lt"/>
                <a:ea typeface="+mn-ea"/>
                <a:cs typeface="+mn-cs"/>
              </a:rPr>
              <a:t> that introduces key knowledge components used in class, and must be completed prior to attending this classroom module. The classroom module builds on previous content regarding child welfare legal procedures and responsibilities, and includes skill-building exercises that help participants prepare to appear and testify in court.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baseline="0" dirty="0">
                <a:solidFill>
                  <a:schemeClr val="tx1"/>
                </a:solidFill>
                <a:effectLst/>
                <a:latin typeface="+mn-lt"/>
                <a:ea typeface="+mn-ea"/>
                <a:cs typeface="+mn-cs"/>
              </a:rPr>
              <a:t>Fairness and Equity: </a:t>
            </a:r>
            <a:r>
              <a:rPr lang="en-US" sz="1200" u="none" strike="noStrike" kern="1200" dirty="0">
                <a:solidFill>
                  <a:schemeClr val="tx1"/>
                </a:solidFill>
                <a:effectLst/>
                <a:latin typeface="+mn-lt"/>
                <a:ea typeface="+mn-ea"/>
                <a:cs typeface="+mn-cs"/>
              </a:rPr>
              <a:t>This ½-day classroom module provides an introduction to content on the theory and practices of cultural humility, as well as the concepts of disproportionality and disparity, and the need to address them in field of child welfare practice.</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baseline="0" dirty="0">
                <a:solidFill>
                  <a:schemeClr val="tx1"/>
                </a:solidFill>
                <a:effectLst/>
                <a:latin typeface="+mn-lt"/>
                <a:ea typeface="+mn-ea"/>
                <a:cs typeface="+mn-cs"/>
              </a:rPr>
              <a:t>Teaming, Collaboration and Transparency:  </a:t>
            </a:r>
            <a:r>
              <a:rPr lang="en-US" sz="1200" u="none" strike="noStrike" kern="1200" dirty="0">
                <a:solidFill>
                  <a:schemeClr val="tx1"/>
                </a:solidFill>
                <a:effectLst/>
                <a:latin typeface="+mn-lt"/>
                <a:ea typeface="+mn-ea"/>
                <a:cs typeface="+mn-cs"/>
              </a:rPr>
              <a:t>This 1-day classroom skill-based module includes the basics of collaboration including the importance of collaboration and teaming, partners in collaboration and teaming, roles within the collaborative and teaming process, interdisciplinary collaboration ([mental health, public health, education, probation), and sharing roles in the service of children and families in a child welfare setting.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baseline="0" dirty="0">
                <a:solidFill>
                  <a:schemeClr val="tx1"/>
                </a:solidFill>
                <a:effectLst/>
                <a:latin typeface="+mn-lt"/>
                <a:ea typeface="+mn-ea"/>
                <a:cs typeface="+mn-cs"/>
              </a:rPr>
              <a:t>ICWA and working with Native American Families and Tribes: </a:t>
            </a:r>
            <a:r>
              <a:rPr lang="en-US" sz="1200" u="none" strike="noStrike" kern="1200" dirty="0">
                <a:solidFill>
                  <a:schemeClr val="tx1"/>
                </a:solidFill>
                <a:effectLst/>
                <a:latin typeface="+mn-lt"/>
                <a:ea typeface="+mn-ea"/>
                <a:cs typeface="+mn-cs"/>
              </a:rPr>
              <a:t>This 1-day classroom module is preceded by a required e-Learning: </a:t>
            </a:r>
            <a:r>
              <a:rPr lang="en-US" sz="1200" i="1" u="none" strike="noStrike" kern="1200" dirty="0">
                <a:solidFill>
                  <a:schemeClr val="tx1"/>
                </a:solidFill>
                <a:effectLst/>
                <a:latin typeface="+mn-lt"/>
                <a:ea typeface="+mn-ea"/>
                <a:cs typeface="+mn-cs"/>
              </a:rPr>
              <a:t>Indian Child Welfare Act Introduction </a:t>
            </a:r>
            <a:r>
              <a:rPr lang="en-US" sz="1200" u="none" strike="noStrike" kern="1200" dirty="0">
                <a:solidFill>
                  <a:schemeClr val="tx1"/>
                </a:solidFill>
                <a:effectLst/>
                <a:latin typeface="+mn-lt"/>
                <a:ea typeface="+mn-ea"/>
                <a:cs typeface="+mn-cs"/>
              </a:rPr>
              <a:t>that introduces key knowledge components used in class, and must be completed prior to attending this classroom module. This 1-day classroom module provides a brief history of Native American tribes and additional content regarding the Indian Child Welfare Act requirements. </a:t>
            </a:r>
          </a:p>
          <a:p>
            <a:pPr marL="457200" lvl="1" indent="0">
              <a:buFont typeface="+mj-lt"/>
              <a:buNone/>
            </a:pP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2 field activities: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dirty="0">
                <a:solidFill>
                  <a:schemeClr val="tx1"/>
                </a:solidFill>
                <a:effectLst/>
                <a:latin typeface="+mn-lt"/>
                <a:ea typeface="+mn-ea"/>
                <a:cs typeface="+mn-cs"/>
              </a:rPr>
              <a:t>ICWA and working with Native American Tribes: </a:t>
            </a:r>
            <a:r>
              <a:rPr lang="en-US" sz="1200" u="none" strike="noStrike" kern="1200" dirty="0">
                <a:solidFill>
                  <a:schemeClr val="tx1"/>
                </a:solidFill>
                <a:effectLst/>
                <a:latin typeface="+mn-lt"/>
                <a:ea typeface="+mn-ea"/>
                <a:cs typeface="+mn-cs"/>
              </a:rPr>
              <a:t>This field activity provides an opportunity for child welfare workers to identify local ICWA resources to support child welfare outcomes and reinforce the value of keeping an Indian child connected to culture and community.</a:t>
            </a:r>
          </a:p>
          <a:p>
            <a:pPr marL="685800" lvl="1" indent="-228600">
              <a:buFont typeface="+mj-lt"/>
              <a:buAutoNum type="arabicPeriod"/>
            </a:pPr>
            <a:r>
              <a:rPr lang="en-US" sz="1200" b="0" i="0" kern="1200" dirty="0">
                <a:solidFill>
                  <a:schemeClr val="tx1"/>
                </a:solidFill>
                <a:effectLst/>
                <a:latin typeface="+mn-lt"/>
                <a:ea typeface="+mn-ea"/>
                <a:cs typeface="+mn-cs"/>
              </a:rPr>
              <a:t>Fairness</a:t>
            </a:r>
            <a:r>
              <a:rPr lang="en-US" sz="1200" b="0" i="0" kern="1200" baseline="0" dirty="0">
                <a:solidFill>
                  <a:schemeClr val="tx1"/>
                </a:solidFill>
                <a:effectLst/>
                <a:latin typeface="+mn-lt"/>
                <a:ea typeface="+mn-ea"/>
                <a:cs typeface="+mn-cs"/>
              </a:rPr>
              <a:t> and Equity: </a:t>
            </a:r>
            <a:r>
              <a:rPr lang="en-US" sz="1200" kern="1200" dirty="0">
                <a:solidFill>
                  <a:schemeClr val="tx1"/>
                </a:solidFill>
                <a:effectLst/>
                <a:latin typeface="+mn-lt"/>
                <a:ea typeface="+mn-ea"/>
                <a:cs typeface="+mn-cs"/>
              </a:rPr>
              <a:t>This field activity provides an opportunity for child welfare workers to explore data related to disparity, practices that promote fair and equitable treatment with individuals interacting with the child welfare system, and ways that bias can be discussed and addressed in day-to-day practice to improve outcomes for children and families. </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plus a 200-level knowledge and skills reinforcement classroom lab: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Trauma</a:t>
            </a:r>
            <a:r>
              <a:rPr lang="en-US" sz="1200" b="0" i="0" kern="1200" baseline="0" dirty="0">
                <a:solidFill>
                  <a:schemeClr val="tx1"/>
                </a:solidFill>
                <a:effectLst/>
                <a:latin typeface="+mn-lt"/>
                <a:ea typeface="+mn-ea"/>
                <a:cs typeface="+mn-cs"/>
              </a:rPr>
              <a:t>-informed Practice and Key Issues in Child Welfare Practice: </a:t>
            </a:r>
            <a:r>
              <a:rPr lang="en-US" sz="1200" u="none" strike="noStrike" kern="1200" dirty="0">
                <a:solidFill>
                  <a:schemeClr val="tx1"/>
                </a:solidFill>
                <a:effectLst/>
                <a:latin typeface="+mn-lt"/>
                <a:ea typeface="+mn-ea"/>
                <a:cs typeface="+mn-cs"/>
              </a:rPr>
              <a:t>This 1-day classroom module provides a more in depth skill experience by focusing on the correlation between children and parents’ personal, historical and/or cultural experiences related to exposure to trauma, and some behaviors associated with substance use disorders, intimate partner violence and/or behavioral health disorders. This training day includes an end of Foundation Block exam to evaluate knowledge gained through 200 and 100 Level eLearning, classroom and field activities.  </a:t>
            </a:r>
          </a:p>
          <a:p>
            <a:endParaRPr lang="en-US" sz="1200" b="0" i="0" kern="1200" baseline="0" dirty="0">
              <a:solidFill>
                <a:schemeClr val="tx1"/>
              </a:solidFill>
              <a:effectLst/>
              <a:latin typeface="+mn-lt"/>
              <a:ea typeface="+mn-ea"/>
              <a:cs typeface="+mn-cs"/>
            </a:endParaRPr>
          </a:p>
          <a:p>
            <a:r>
              <a:rPr lang="en-US" sz="1200" b="0" i="0" kern="1200" baseline="0" dirty="0">
                <a:solidFill>
                  <a:schemeClr val="tx1"/>
                </a:solidFill>
                <a:effectLst/>
                <a:latin typeface="+mn-lt"/>
                <a:ea typeface="+mn-ea"/>
                <a:cs typeface="+mn-cs"/>
              </a:rPr>
              <a:t>And two 200 level</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eLearnings</a:t>
            </a:r>
            <a:r>
              <a:rPr lang="en-US" sz="1200" b="0" i="0" kern="1200" dirty="0">
                <a:solidFill>
                  <a:schemeClr val="tx1"/>
                </a:solidFill>
                <a:effectLst/>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dirty="0">
                <a:solidFill>
                  <a:schemeClr val="tx1"/>
                </a:solidFill>
                <a:effectLst/>
                <a:latin typeface="+mn-lt"/>
                <a:ea typeface="+mn-ea"/>
                <a:cs typeface="+mn-cs"/>
              </a:rPr>
              <a:t>CWS </a:t>
            </a:r>
            <a:r>
              <a:rPr lang="en-US" sz="1200" b="0" i="0" kern="1200" dirty="0" err="1">
                <a:solidFill>
                  <a:schemeClr val="tx1"/>
                </a:solidFill>
                <a:effectLst/>
                <a:latin typeface="+mn-lt"/>
                <a:ea typeface="+mn-ea"/>
                <a:cs typeface="+mn-cs"/>
              </a:rPr>
              <a:t>Outcomes:</a:t>
            </a:r>
            <a:r>
              <a:rPr lang="en-US" sz="1200" u="none" strike="noStrike" kern="1200" dirty="0" err="1">
                <a:solidFill>
                  <a:schemeClr val="tx1"/>
                </a:solidFill>
                <a:effectLst/>
                <a:latin typeface="+mn-lt"/>
                <a:ea typeface="+mn-ea"/>
                <a:cs typeface="+mn-cs"/>
              </a:rPr>
              <a:t>This</a:t>
            </a:r>
            <a:r>
              <a:rPr lang="en-US" sz="1200" u="none" strike="noStrike" kern="1200" dirty="0">
                <a:solidFill>
                  <a:schemeClr val="tx1"/>
                </a:solidFill>
                <a:effectLst/>
                <a:latin typeface="+mn-lt"/>
                <a:ea typeface="+mn-ea"/>
                <a:cs typeface="+mn-cs"/>
              </a:rPr>
              <a:t> eLearning module provides an overview to the Federal Child and Family Services Review and federal child welfare outcome measures. Additionally, the course focuses on using data in child welfare practice and the link of child welfare casework with families to outcomes in child welfare.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dirty="0">
                <a:solidFill>
                  <a:schemeClr val="tx1"/>
                </a:solidFill>
                <a:effectLst/>
                <a:latin typeface="+mn-lt"/>
                <a:ea typeface="+mn-ea"/>
                <a:cs typeface="+mn-cs"/>
              </a:rPr>
              <a:t>ICWA Review and Expert Witness:</a:t>
            </a:r>
            <a:r>
              <a:rPr lang="en-US" sz="1200" b="0" i="0"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This eLearning module reviews the basic provisions of ICWA and expands on information of expert witness requirements.</a:t>
            </a:r>
          </a:p>
          <a:p>
            <a:endParaRPr lang="en-US" sz="1200" b="0" i="0" u="none" strike="noStrike" kern="1200" dirty="0">
              <a:solidFill>
                <a:schemeClr val="tx1"/>
              </a:solidFill>
              <a:effectLst/>
              <a:latin typeface="+mn-lt"/>
              <a:ea typeface="+mn-ea"/>
              <a:cs typeface="+mn-cs"/>
            </a:endParaRPr>
          </a:p>
          <a:p>
            <a:pPr defTabSz="942289">
              <a:defRPr/>
            </a:pPr>
            <a:r>
              <a:rPr lang="en-US" baseline="0" dirty="0"/>
              <a:t>More information will be provided on the 200 Level trainings following the pilot in preparation for implementation in July 2017. </a:t>
            </a:r>
          </a:p>
          <a:p>
            <a:endParaRPr lang="en-US" dirty="0"/>
          </a:p>
          <a:p>
            <a:endParaRPr lang="en-US" dirty="0"/>
          </a:p>
        </p:txBody>
      </p:sp>
      <p:sp>
        <p:nvSpPr>
          <p:cNvPr id="4" name="Slide Number Placeholder 3"/>
          <p:cNvSpPr>
            <a:spLocks noGrp="1"/>
          </p:cNvSpPr>
          <p:nvPr>
            <p:ph type="sldNum" sz="quarter" idx="10"/>
          </p:nvPr>
        </p:nvSpPr>
        <p:spPr/>
        <p:txBody>
          <a:bodyPr/>
          <a:lstStyle/>
          <a:p>
            <a:fld id="{63612434-5F72-4B43-9F67-C87349168C6F}" type="slidenum">
              <a:rPr lang="en-US" smtClean="0"/>
              <a:t>4</a:t>
            </a:fld>
            <a:endParaRPr lang="en-US"/>
          </a:p>
        </p:txBody>
      </p:sp>
    </p:spTree>
    <p:extLst>
      <p:ext uri="{BB962C8B-B14F-4D97-AF65-F5344CB8AC3E}">
        <p14:creationId xmlns:p14="http://schemas.microsoft.com/office/powerpoint/2010/main" val="765313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For the purposes of this block, we are going to walk through the Trainer Guide. The trainer’s guide includes guidance to assist the trainer in presenting the standardized curriculum.  </a:t>
            </a:r>
          </a:p>
          <a:p>
            <a:endParaRPr lang="en-US" dirty="0"/>
          </a:p>
          <a:p>
            <a:r>
              <a:rPr lang="en-US" dirty="0"/>
              <a:t>Each trainer’s guide consists of:</a:t>
            </a:r>
          </a:p>
          <a:p>
            <a:endParaRPr lang="en-US" dirty="0"/>
          </a:p>
          <a:p>
            <a:r>
              <a:rPr lang="en-US" dirty="0"/>
              <a:t>Trainer’s Guides</a:t>
            </a:r>
            <a:r>
              <a:rPr lang="en-US" baseline="0" dirty="0"/>
              <a:t> are not scripted as they have been in the past. The hope is that trainers will become facilitators and support peer-to-peer and adult learning.</a:t>
            </a:r>
            <a:endParaRPr lang="en-US" dirty="0"/>
          </a:p>
          <a:p>
            <a:endParaRPr lang="en-US" dirty="0"/>
          </a:p>
        </p:txBody>
      </p:sp>
      <p:sp>
        <p:nvSpPr>
          <p:cNvPr id="4" name="Slide Number Placeholder 3"/>
          <p:cNvSpPr>
            <a:spLocks noGrp="1"/>
          </p:cNvSpPr>
          <p:nvPr>
            <p:ph type="sldNum" sz="quarter" idx="10"/>
          </p:nvPr>
        </p:nvSpPr>
        <p:spPr/>
        <p:txBody>
          <a:bodyPr/>
          <a:lstStyle/>
          <a:p>
            <a:fld id="{63612434-5F72-4B43-9F67-C87349168C6F}" type="slidenum">
              <a:rPr lang="en-US" smtClean="0"/>
              <a:t>5</a:t>
            </a:fld>
            <a:endParaRPr lang="en-US"/>
          </a:p>
        </p:txBody>
      </p:sp>
    </p:spTree>
    <p:extLst>
      <p:ext uri="{BB962C8B-B14F-4D97-AF65-F5344CB8AC3E}">
        <p14:creationId xmlns:p14="http://schemas.microsoft.com/office/powerpoint/2010/main" val="1777780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CalSWEC logo to take you to the curriculum: </a:t>
            </a:r>
            <a:r>
              <a:rPr lang="en-US" b="1" dirty="0"/>
              <a:t>Orientation to Child Welfare</a:t>
            </a:r>
            <a:r>
              <a:rPr lang="en-US" b="1" baseline="0" dirty="0"/>
              <a:t> Practice </a:t>
            </a:r>
            <a:endParaRPr lang="en-US" b="1" dirty="0"/>
          </a:p>
          <a:p>
            <a:endParaRPr lang="en-US" dirty="0"/>
          </a:p>
          <a:p>
            <a:r>
              <a:rPr lang="en-US" sz="1200" b="0" i="0" kern="1200" dirty="0">
                <a:solidFill>
                  <a:schemeClr val="tx1"/>
                </a:solidFill>
                <a:effectLst/>
                <a:latin typeface="+mn-lt"/>
                <a:ea typeface="+mn-ea"/>
                <a:cs typeface="+mn-cs"/>
              </a:rPr>
              <a:t>This ½-day classroom module provides an introduction to child welfare practice in California, including the National Association of Social Workers (NASW) Code of Ethics, the social worker’s role and responsibility in advocacy, and an overview of the California Child Welfare Core Practice model.</a:t>
            </a:r>
          </a:p>
          <a:p>
            <a:endParaRPr lang="en-US" dirty="0"/>
          </a:p>
          <a:p>
            <a:r>
              <a:rPr lang="en-US" dirty="0"/>
              <a:t>Open the trainer</a:t>
            </a:r>
            <a:r>
              <a:rPr lang="en-US" baseline="0" dirty="0"/>
              <a:t> guide: http://calswec.berkeley.edu/sites/default/files/uploads/orientation_to_cwp_cc3.0_trainer_guide_final_12.23.16.pdf</a:t>
            </a:r>
          </a:p>
          <a:p>
            <a:endParaRPr lang="en-US" baseline="0" dirty="0"/>
          </a:p>
          <a:p>
            <a:r>
              <a:rPr lang="en-US" baseline="0" dirty="0"/>
              <a:t>Inform trainers to read the acknowledgements and Introduction</a:t>
            </a:r>
          </a:p>
          <a:p>
            <a:endParaRPr lang="en-US" baseline="0" dirty="0"/>
          </a:p>
          <a:p>
            <a:r>
              <a:rPr lang="en-US" baseline="0" dirty="0"/>
              <a:t>Review the Tips for Training this Curriculum:</a:t>
            </a:r>
          </a:p>
          <a:p>
            <a:pPr marL="171450" indent="-171450">
              <a:buFont typeface="Arial" panose="020B0604020202020204" pitchFamily="34" charset="0"/>
              <a:buChar char="•"/>
            </a:pPr>
            <a:r>
              <a:rPr lang="en-US" baseline="0" dirty="0"/>
              <a:t>Training Preparation</a:t>
            </a:r>
          </a:p>
          <a:p>
            <a:pPr marL="171450" indent="-171450">
              <a:buFont typeface="Arial" panose="020B0604020202020204" pitchFamily="34" charset="0"/>
              <a:buChar char="•"/>
            </a:pPr>
            <a:r>
              <a:rPr lang="en-US" baseline="0" dirty="0"/>
              <a:t>Materials</a:t>
            </a:r>
          </a:p>
          <a:p>
            <a:pPr marL="171450" indent="-171450">
              <a:buFont typeface="Arial" panose="020B0604020202020204" pitchFamily="34" charset="0"/>
              <a:buChar char="•"/>
            </a:pPr>
            <a:r>
              <a:rPr lang="en-US" baseline="0" dirty="0"/>
              <a:t>Family Friendly Language</a:t>
            </a:r>
          </a:p>
          <a:p>
            <a:pPr marL="171450" indent="-171450">
              <a:buFont typeface="Arial" panose="020B0604020202020204" pitchFamily="34" charset="0"/>
              <a:buChar char="•"/>
            </a:pPr>
            <a:r>
              <a:rPr lang="en-US" baseline="0" dirty="0"/>
              <a:t>Safety Organized Practice</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Segment 1: Welcome, Review of the Agenda and Introductions</a:t>
            </a:r>
          </a:p>
          <a:p>
            <a:pPr marL="0" indent="0">
              <a:buFont typeface="Arial" panose="020B0604020202020204" pitchFamily="34" charset="0"/>
              <a:buNone/>
            </a:pPr>
            <a:r>
              <a:rPr lang="en-US" baseline="0" dirty="0"/>
              <a:t>Segment 2: Learning Objective Review</a:t>
            </a:r>
          </a:p>
          <a:p>
            <a:pPr marL="0" indent="0">
              <a:buFont typeface="Arial" panose="020B0604020202020204" pitchFamily="34" charset="0"/>
              <a:buNone/>
            </a:pPr>
            <a:r>
              <a:rPr lang="en-US" baseline="0" dirty="0"/>
              <a:t>Segment 3: CC 3.0 Content and Delivery</a:t>
            </a:r>
          </a:p>
          <a:p>
            <a:pPr marL="0" indent="0">
              <a:buFont typeface="Arial" panose="020B0604020202020204" pitchFamily="34" charset="0"/>
              <a:buNone/>
            </a:pPr>
            <a:r>
              <a:rPr lang="en-US" baseline="0" dirty="0"/>
              <a:t>Segment 4: Review: what Guides Child Welfare Practice and training in CA?</a:t>
            </a:r>
          </a:p>
          <a:p>
            <a:pPr marL="0" indent="0">
              <a:buFont typeface="Arial" panose="020B0604020202020204" pitchFamily="34" charset="0"/>
              <a:buNone/>
            </a:pPr>
            <a:r>
              <a:rPr lang="en-US" baseline="0" dirty="0"/>
              <a:t>Segment 5: Developing a Learning Plan</a:t>
            </a:r>
          </a:p>
          <a:p>
            <a:pPr marL="0" indent="0">
              <a:buFont typeface="Arial" panose="020B0604020202020204" pitchFamily="34" charset="0"/>
              <a:buNone/>
            </a:pPr>
            <a:r>
              <a:rPr lang="en-US" baseline="0" dirty="0"/>
              <a:t>Segment 6: Wrap-up</a:t>
            </a:r>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63612434-5F72-4B43-9F67-C87349168C6F}" type="slidenum">
              <a:rPr lang="en-US" smtClean="0"/>
              <a:t>6</a:t>
            </a:fld>
            <a:endParaRPr lang="en-US"/>
          </a:p>
        </p:txBody>
      </p:sp>
    </p:spTree>
    <p:extLst>
      <p:ext uri="{BB962C8B-B14F-4D97-AF65-F5344CB8AC3E}">
        <p14:creationId xmlns:p14="http://schemas.microsoft.com/office/powerpoint/2010/main" val="273961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CalSWEC logo to take you to the curriculum: </a:t>
            </a:r>
            <a:r>
              <a:rPr lang="en-US" b="1" dirty="0"/>
              <a:t>Values and Ethics in Child Welfare Practice</a:t>
            </a:r>
            <a:r>
              <a:rPr lang="en-US" b="1" baseline="0" dirty="0"/>
              <a:t> </a:t>
            </a:r>
            <a:endParaRPr lang="en-US" b="1" dirty="0"/>
          </a:p>
          <a:p>
            <a:endParaRPr lang="en-US" dirty="0"/>
          </a:p>
          <a:p>
            <a:r>
              <a:rPr lang="en-US" sz="1200" b="0" i="0" kern="1200" dirty="0">
                <a:solidFill>
                  <a:schemeClr val="tx1"/>
                </a:solidFill>
                <a:effectLst/>
                <a:latin typeface="+mn-lt"/>
                <a:ea typeface="+mn-ea"/>
                <a:cs typeface="+mn-cs"/>
              </a:rPr>
              <a:t>This ½-day classroom module explores child welfare practice vignettes with ethical dilemmas for participants to develop an awareness of personal values and their possible influence on child welfare workers practice with children and families. </a:t>
            </a:r>
            <a:endParaRPr lang="en-US" dirty="0"/>
          </a:p>
          <a:p>
            <a:endParaRPr lang="en-US" dirty="0"/>
          </a:p>
          <a:p>
            <a:r>
              <a:rPr lang="en-US" dirty="0"/>
              <a:t>Open the trainer</a:t>
            </a:r>
            <a:r>
              <a:rPr lang="en-US" baseline="0" dirty="0"/>
              <a:t> guide: http://calswec.berkeley.edu/sites/default/files/uploads/values_and_ethics_trainer_guide_final-12_23.16.pdf</a:t>
            </a:r>
          </a:p>
          <a:p>
            <a:endParaRPr lang="en-US" baseline="0" dirty="0"/>
          </a:p>
          <a:p>
            <a:r>
              <a:rPr lang="en-US" baseline="0" dirty="0"/>
              <a:t>Inform trainers to read the acknowledgements and Introduction</a:t>
            </a:r>
          </a:p>
          <a:p>
            <a:endParaRPr lang="en-US" baseline="0" dirty="0"/>
          </a:p>
          <a:p>
            <a:r>
              <a:rPr lang="en-US" baseline="0" dirty="0"/>
              <a:t>Review the Tips for Training this Curriculum:</a:t>
            </a:r>
          </a:p>
          <a:p>
            <a:pPr marL="171450" indent="-171450">
              <a:buFont typeface="Arial" panose="020B0604020202020204" pitchFamily="34" charset="0"/>
              <a:buChar char="•"/>
            </a:pPr>
            <a:r>
              <a:rPr lang="en-US" baseline="0" dirty="0"/>
              <a:t>Pre-reading and preparation suggestions</a:t>
            </a:r>
          </a:p>
          <a:p>
            <a:pPr marL="171450" indent="-171450">
              <a:buFont typeface="Arial" panose="020B0604020202020204" pitchFamily="34" charset="0"/>
              <a:buChar char="•"/>
            </a:pPr>
            <a:r>
              <a:rPr lang="en-US" baseline="0" dirty="0"/>
              <a:t>Materials</a:t>
            </a:r>
          </a:p>
          <a:p>
            <a:pPr marL="171450" indent="-171450">
              <a:buFont typeface="Arial" panose="020B0604020202020204" pitchFamily="34" charset="0"/>
              <a:buChar char="•"/>
            </a:pPr>
            <a:r>
              <a:rPr lang="en-US" baseline="0" dirty="0"/>
              <a:t>Family Friendly Language</a:t>
            </a:r>
          </a:p>
          <a:p>
            <a:pPr marL="171450" indent="-171450">
              <a:buFont typeface="Arial" panose="020B0604020202020204" pitchFamily="34" charset="0"/>
              <a:buChar char="•"/>
            </a:pPr>
            <a:r>
              <a:rPr lang="en-US" baseline="0" dirty="0"/>
              <a:t>Safety Organized Practice</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Segment 1: Introduction to course</a:t>
            </a:r>
          </a:p>
          <a:p>
            <a:pPr marL="0" indent="0">
              <a:buFont typeface="Arial" panose="020B0604020202020204" pitchFamily="34" charset="0"/>
              <a:buNone/>
            </a:pPr>
            <a:r>
              <a:rPr lang="en-US" baseline="0" dirty="0"/>
              <a:t>Segment 2: The Building Blocks of Ethics in Child Welfare</a:t>
            </a:r>
          </a:p>
          <a:p>
            <a:pPr marL="0" indent="0">
              <a:buFont typeface="Arial" panose="020B0604020202020204" pitchFamily="34" charset="0"/>
              <a:buNone/>
            </a:pPr>
            <a:r>
              <a:rPr lang="en-US" baseline="0" dirty="0"/>
              <a:t>Segment 3: Ethical Codes, Standards and Values </a:t>
            </a:r>
          </a:p>
          <a:p>
            <a:pPr marL="0" indent="0">
              <a:buFont typeface="Arial" panose="020B0604020202020204" pitchFamily="34" charset="0"/>
              <a:buNone/>
            </a:pPr>
            <a:r>
              <a:rPr lang="en-US" baseline="0" dirty="0"/>
              <a:t>Segment 4: Identifying and Resolving Ethical Dilemmas</a:t>
            </a:r>
          </a:p>
          <a:p>
            <a:pPr marL="0" indent="0">
              <a:buFont typeface="Arial" panose="020B0604020202020204" pitchFamily="34" charset="0"/>
              <a:buNone/>
            </a:pPr>
            <a:r>
              <a:rPr lang="en-US" baseline="0" dirty="0"/>
              <a:t>Segment 5: Closing</a:t>
            </a:r>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63612434-5F72-4B43-9F67-C87349168C6F}" type="slidenum">
              <a:rPr lang="en-US" smtClean="0"/>
              <a:t>7</a:t>
            </a:fld>
            <a:endParaRPr lang="en-US"/>
          </a:p>
        </p:txBody>
      </p:sp>
    </p:spTree>
    <p:extLst>
      <p:ext uri="{BB962C8B-B14F-4D97-AF65-F5344CB8AC3E}">
        <p14:creationId xmlns:p14="http://schemas.microsoft.com/office/powerpoint/2010/main" val="3471886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CalSWEC logo to take you to the curriculum: </a:t>
            </a:r>
            <a:r>
              <a:rPr lang="en-US" b="1" dirty="0"/>
              <a:t>Trauma-informed</a:t>
            </a:r>
            <a:r>
              <a:rPr lang="en-US" b="1" baseline="0" dirty="0"/>
              <a:t> Practice</a:t>
            </a:r>
            <a:endParaRPr lang="en-US" b="1" dirty="0"/>
          </a:p>
          <a:p>
            <a:endParaRPr lang="en-US" dirty="0"/>
          </a:p>
          <a:p>
            <a:r>
              <a:rPr lang="en-US" sz="1200" b="0" i="0" kern="1200" dirty="0">
                <a:solidFill>
                  <a:schemeClr val="tx1"/>
                </a:solidFill>
                <a:effectLst/>
                <a:latin typeface="+mn-lt"/>
                <a:ea typeface="+mn-ea"/>
                <a:cs typeface="+mn-cs"/>
              </a:rPr>
              <a:t>This 1-day classroom module is preceded by a required e-Learning: </a:t>
            </a:r>
            <a:r>
              <a:rPr lang="en-US" sz="1200" b="0" i="1" kern="1200" dirty="0">
                <a:solidFill>
                  <a:schemeClr val="tx1"/>
                </a:solidFill>
                <a:effectLst/>
                <a:latin typeface="+mn-lt"/>
                <a:ea typeface="+mn-ea"/>
                <a:cs typeface="+mn-cs"/>
              </a:rPr>
              <a:t>Introduction to Trauma Informed Practice, </a:t>
            </a:r>
            <a:r>
              <a:rPr lang="en-US" sz="1200" b="0" i="0" kern="1200" dirty="0">
                <a:solidFill>
                  <a:schemeClr val="tx1"/>
                </a:solidFill>
                <a:effectLst/>
                <a:latin typeface="+mn-lt"/>
                <a:ea typeface="+mn-ea"/>
                <a:cs typeface="+mn-cs"/>
              </a:rPr>
              <a:t>that introduces key knowledge components used in class, and must be completed prior to attending this classroom module. The classroom module provides skill activities about trauma-informed practice (including secondary traumatic stress and stress management). </a:t>
            </a:r>
            <a:endParaRPr lang="en-US" dirty="0"/>
          </a:p>
          <a:p>
            <a:r>
              <a:rPr lang="en-US" dirty="0"/>
              <a:t>Open the trainer</a:t>
            </a:r>
            <a:r>
              <a:rPr lang="en-US" baseline="0" dirty="0"/>
              <a:t> guide</a:t>
            </a:r>
          </a:p>
          <a:p>
            <a:endParaRPr lang="en-US" baseline="0" dirty="0"/>
          </a:p>
          <a:p>
            <a:r>
              <a:rPr lang="en-US" baseline="0" dirty="0"/>
              <a:t>Inform trainers to read the acknowledgements and Introduction</a:t>
            </a:r>
          </a:p>
          <a:p>
            <a:endParaRPr lang="en-US" baseline="0" dirty="0"/>
          </a:p>
          <a:p>
            <a:r>
              <a:rPr lang="en-US" baseline="0" dirty="0"/>
              <a:t>Review the Tips for Training this Curriculum:</a:t>
            </a:r>
          </a:p>
          <a:p>
            <a:pPr marL="171450" indent="-171450">
              <a:buFont typeface="Arial" panose="020B0604020202020204" pitchFamily="34" charset="0"/>
              <a:buChar char="•"/>
            </a:pPr>
            <a:r>
              <a:rPr lang="en-US" baseline="0" dirty="0"/>
              <a:t>Training Preparation</a:t>
            </a:r>
          </a:p>
          <a:p>
            <a:pPr marL="171450" indent="-171450">
              <a:buFont typeface="Arial" panose="020B0604020202020204" pitchFamily="34" charset="0"/>
              <a:buChar char="•"/>
            </a:pPr>
            <a:r>
              <a:rPr lang="en-US" baseline="0" dirty="0"/>
              <a:t>Materials</a:t>
            </a:r>
          </a:p>
          <a:p>
            <a:pPr marL="171450" indent="-171450">
              <a:buFont typeface="Arial" panose="020B0604020202020204" pitchFamily="34" charset="0"/>
              <a:buChar char="•"/>
            </a:pPr>
            <a:r>
              <a:rPr lang="en-US" baseline="0" dirty="0"/>
              <a:t>Family Friendly Language</a:t>
            </a:r>
          </a:p>
          <a:p>
            <a:pPr marL="171450" indent="-171450">
              <a:buFont typeface="Arial" panose="020B0604020202020204" pitchFamily="34" charset="0"/>
              <a:buChar char="•"/>
            </a:pPr>
            <a:r>
              <a:rPr lang="en-US" baseline="0" dirty="0"/>
              <a:t>Safety Organized Practice</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Segment 1: Welcome, Review of the Agenda and Introductions</a:t>
            </a:r>
          </a:p>
          <a:p>
            <a:pPr marL="0" indent="0">
              <a:buFont typeface="Arial" panose="020B0604020202020204" pitchFamily="34" charset="0"/>
              <a:buNone/>
            </a:pPr>
            <a:r>
              <a:rPr lang="en-US" baseline="0" dirty="0"/>
              <a:t>Segment 2:</a:t>
            </a:r>
          </a:p>
          <a:p>
            <a:pPr marL="0" indent="0">
              <a:buFont typeface="Arial" panose="020B0604020202020204" pitchFamily="34" charset="0"/>
              <a:buNone/>
            </a:pPr>
            <a:r>
              <a:rPr lang="en-US" baseline="0" dirty="0"/>
              <a:t>Segment 3:</a:t>
            </a:r>
          </a:p>
          <a:p>
            <a:pPr marL="0" indent="0">
              <a:buFont typeface="Arial" panose="020B0604020202020204" pitchFamily="34" charset="0"/>
              <a:buNone/>
            </a:pPr>
            <a:r>
              <a:rPr lang="en-US" baseline="0" dirty="0"/>
              <a:t>Segment 4: </a:t>
            </a:r>
          </a:p>
          <a:p>
            <a:pPr marL="0" indent="0">
              <a:buFont typeface="Arial" panose="020B0604020202020204" pitchFamily="34" charset="0"/>
              <a:buNone/>
            </a:pPr>
            <a:r>
              <a:rPr lang="en-US" baseline="0" dirty="0"/>
              <a:t>Segment 5:</a:t>
            </a:r>
          </a:p>
          <a:p>
            <a:pPr marL="0" indent="0">
              <a:buFont typeface="Arial" panose="020B0604020202020204" pitchFamily="34" charset="0"/>
              <a:buNone/>
            </a:pPr>
            <a:r>
              <a:rPr lang="en-US" baseline="0" dirty="0"/>
              <a:t>Segment 6:</a:t>
            </a:r>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63612434-5F72-4B43-9F67-C87349168C6F}" type="slidenum">
              <a:rPr lang="en-US" smtClean="0"/>
              <a:t>8</a:t>
            </a:fld>
            <a:endParaRPr lang="en-US"/>
          </a:p>
        </p:txBody>
      </p:sp>
    </p:spTree>
    <p:extLst>
      <p:ext uri="{BB962C8B-B14F-4D97-AF65-F5344CB8AC3E}">
        <p14:creationId xmlns:p14="http://schemas.microsoft.com/office/powerpoint/2010/main" val="2483452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CalSWEC logo to take you to the curriculum: </a:t>
            </a:r>
            <a:r>
              <a:rPr lang="en-US" b="1" dirty="0"/>
              <a:t>Key Issues</a:t>
            </a:r>
            <a:r>
              <a:rPr lang="en-US" b="1" baseline="0" dirty="0"/>
              <a:t> in Child Welfare: Social Worker as Practitioner </a:t>
            </a:r>
            <a:endParaRPr lang="en-US" b="1" dirty="0"/>
          </a:p>
          <a:p>
            <a:endParaRPr lang="en-US" dirty="0"/>
          </a:p>
          <a:p>
            <a:r>
              <a:rPr lang="en-US" sz="1200" b="0" i="0" kern="1200" dirty="0">
                <a:solidFill>
                  <a:schemeClr val="tx1"/>
                </a:solidFill>
                <a:effectLst/>
                <a:latin typeface="+mn-lt"/>
                <a:ea typeface="+mn-ea"/>
                <a:cs typeface="+mn-cs"/>
              </a:rPr>
              <a:t>This 2-day classroom module is preceded by 3 required e-Learning: 1) K</a:t>
            </a:r>
            <a:r>
              <a:rPr lang="en-US" sz="1200" b="0" i="1" kern="1200" dirty="0">
                <a:solidFill>
                  <a:schemeClr val="tx1"/>
                </a:solidFill>
                <a:effectLst/>
                <a:latin typeface="+mn-lt"/>
                <a:ea typeface="+mn-ea"/>
                <a:cs typeface="+mn-cs"/>
              </a:rPr>
              <a:t>ey Issues in Child Welfare: Substance Use Disorders; 2) Key Issues in Child Welfare: Intimate Partner Violence; 3) Key Issues in Child Welfare: Behavioral Health </a:t>
            </a:r>
            <a:r>
              <a:rPr lang="en-US" sz="1200" b="0" i="0" kern="1200" dirty="0">
                <a:solidFill>
                  <a:schemeClr val="tx1"/>
                </a:solidFill>
                <a:effectLst/>
                <a:latin typeface="+mn-lt"/>
                <a:ea typeface="+mn-ea"/>
                <a:cs typeface="+mn-cs"/>
              </a:rPr>
              <a:t>that introduce key knowledge components used in class, and must be completed prior to attending this classroom module. The classroom module includes information about Stages of Change that social workers can use to identify strategies for engaging and motivating family members experiencing substance use disorders, intimate partner violence, and/or behavioral health issues. This skill based training explores the role of the child welfare practitioner in working with families experiencing these issues, including practice with building case plan interventions used by child welfare workers to engage children, youth and families. </a:t>
            </a:r>
            <a:endParaRPr lang="en-US" dirty="0"/>
          </a:p>
          <a:p>
            <a:r>
              <a:rPr lang="en-US" dirty="0"/>
              <a:t>Open the trainer</a:t>
            </a:r>
            <a:r>
              <a:rPr lang="en-US" baseline="0" dirty="0"/>
              <a:t> guide</a:t>
            </a:r>
          </a:p>
          <a:p>
            <a:endParaRPr lang="en-US" baseline="0" dirty="0"/>
          </a:p>
          <a:p>
            <a:r>
              <a:rPr lang="en-US" baseline="0" dirty="0"/>
              <a:t>Inform trainers to read the acknowledgements and Introduction</a:t>
            </a:r>
          </a:p>
          <a:p>
            <a:endParaRPr lang="en-US" baseline="0" dirty="0"/>
          </a:p>
          <a:p>
            <a:r>
              <a:rPr lang="en-US" baseline="0" dirty="0"/>
              <a:t>Review the Tips for Training this Curriculum:</a:t>
            </a:r>
          </a:p>
          <a:p>
            <a:pPr marL="171450" indent="-171450">
              <a:buFont typeface="Arial" panose="020B0604020202020204" pitchFamily="34" charset="0"/>
              <a:buChar char="•"/>
            </a:pPr>
            <a:r>
              <a:rPr lang="en-US" baseline="0" dirty="0"/>
              <a:t>Training Preparation</a:t>
            </a:r>
          </a:p>
          <a:p>
            <a:pPr marL="171450" indent="-171450">
              <a:buFont typeface="Arial" panose="020B0604020202020204" pitchFamily="34" charset="0"/>
              <a:buChar char="•"/>
            </a:pPr>
            <a:r>
              <a:rPr lang="en-US" baseline="0" dirty="0"/>
              <a:t>Materials</a:t>
            </a:r>
          </a:p>
          <a:p>
            <a:pPr marL="171450" indent="-171450">
              <a:buFont typeface="Arial" panose="020B0604020202020204" pitchFamily="34" charset="0"/>
              <a:buChar char="•"/>
            </a:pPr>
            <a:r>
              <a:rPr lang="en-US" baseline="0" dirty="0"/>
              <a:t>Family Friendly Language</a:t>
            </a:r>
          </a:p>
          <a:p>
            <a:pPr marL="171450" indent="-171450">
              <a:buFont typeface="Arial" panose="020B0604020202020204" pitchFamily="34" charset="0"/>
              <a:buChar char="•"/>
            </a:pPr>
            <a:r>
              <a:rPr lang="en-US" baseline="0" dirty="0"/>
              <a:t>Safety Organized Practice</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Segment 1: Welcome, Review of the Agenda and Introductions</a:t>
            </a:r>
          </a:p>
          <a:p>
            <a:pPr marL="0" indent="0">
              <a:buFont typeface="Arial" panose="020B0604020202020204" pitchFamily="34" charset="0"/>
              <a:buNone/>
            </a:pPr>
            <a:r>
              <a:rPr lang="en-US" baseline="0" dirty="0"/>
              <a:t>Segment 2:</a:t>
            </a:r>
          </a:p>
          <a:p>
            <a:pPr marL="0" indent="0">
              <a:buFont typeface="Arial" panose="020B0604020202020204" pitchFamily="34" charset="0"/>
              <a:buNone/>
            </a:pPr>
            <a:r>
              <a:rPr lang="en-US" baseline="0" dirty="0"/>
              <a:t>Segment 3:</a:t>
            </a:r>
          </a:p>
          <a:p>
            <a:pPr marL="0" indent="0">
              <a:buFont typeface="Arial" panose="020B0604020202020204" pitchFamily="34" charset="0"/>
              <a:buNone/>
            </a:pPr>
            <a:r>
              <a:rPr lang="en-US" baseline="0" dirty="0"/>
              <a:t>Segment 4:</a:t>
            </a:r>
          </a:p>
          <a:p>
            <a:pPr marL="0" indent="0">
              <a:buFont typeface="Arial" panose="020B0604020202020204" pitchFamily="34" charset="0"/>
              <a:buNone/>
            </a:pPr>
            <a:r>
              <a:rPr lang="en-US" baseline="0" dirty="0"/>
              <a:t>Segment 6: Wrap-up</a:t>
            </a:r>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63612434-5F72-4B43-9F67-C87349168C6F}" type="slidenum">
              <a:rPr lang="en-US" smtClean="0"/>
              <a:t>9</a:t>
            </a:fld>
            <a:endParaRPr lang="en-US"/>
          </a:p>
        </p:txBody>
      </p:sp>
    </p:spTree>
    <p:extLst>
      <p:ext uri="{BB962C8B-B14F-4D97-AF65-F5344CB8AC3E}">
        <p14:creationId xmlns:p14="http://schemas.microsoft.com/office/powerpoint/2010/main" val="3246680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0EEA502-6E40-4390-B337-95FB6C860BBA}" type="datetime1">
              <a:rPr lang="en-US" smtClean="0"/>
              <a:t>12/28/2016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022E0-7BBF-41DD-9171-265662943698}" type="slidenum">
              <a:rPr lang="en-US" smtClean="0"/>
              <a:t>‹#›</a:t>
            </a:fld>
            <a:endParaRPr lang="en-US"/>
          </a:p>
        </p:txBody>
      </p:sp>
    </p:spTree>
    <p:extLst>
      <p:ext uri="{BB962C8B-B14F-4D97-AF65-F5344CB8AC3E}">
        <p14:creationId xmlns:p14="http://schemas.microsoft.com/office/powerpoint/2010/main" val="1308588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5F476C-3F93-4CAD-A415-8D0408D6EE18}" type="datetime1">
              <a:rPr lang="en-US" smtClean="0"/>
              <a:t>12/28/2016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022E0-7BBF-41DD-9171-265662943698}" type="slidenum">
              <a:rPr lang="en-US" smtClean="0"/>
              <a:t>‹#›</a:t>
            </a:fld>
            <a:endParaRPr lang="en-US"/>
          </a:p>
        </p:txBody>
      </p:sp>
    </p:spTree>
    <p:extLst>
      <p:ext uri="{BB962C8B-B14F-4D97-AF65-F5344CB8AC3E}">
        <p14:creationId xmlns:p14="http://schemas.microsoft.com/office/powerpoint/2010/main" val="725198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9CFF42-7E35-427C-981C-2C701FD21F7C}" type="datetime1">
              <a:rPr lang="en-US" smtClean="0"/>
              <a:t>12/28/2016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022E0-7BBF-41DD-9171-265662943698}" type="slidenum">
              <a:rPr lang="en-US" smtClean="0"/>
              <a:t>‹#›</a:t>
            </a:fld>
            <a:endParaRPr lang="en-US"/>
          </a:p>
        </p:txBody>
      </p:sp>
    </p:spTree>
    <p:extLst>
      <p:ext uri="{BB962C8B-B14F-4D97-AF65-F5344CB8AC3E}">
        <p14:creationId xmlns:p14="http://schemas.microsoft.com/office/powerpoint/2010/main" val="174122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7F053-A24D-4995-834B-A1310D4C56AB}" type="datetime1">
              <a:rPr lang="en-US" smtClean="0"/>
              <a:t>12/28/2016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022E0-7BBF-41DD-9171-265662943698}" type="slidenum">
              <a:rPr lang="en-US" smtClean="0"/>
              <a:t>‹#›</a:t>
            </a:fld>
            <a:endParaRPr lang="en-US"/>
          </a:p>
        </p:txBody>
      </p:sp>
    </p:spTree>
    <p:extLst>
      <p:ext uri="{BB962C8B-B14F-4D97-AF65-F5344CB8AC3E}">
        <p14:creationId xmlns:p14="http://schemas.microsoft.com/office/powerpoint/2010/main" val="3736396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B73F5-96D8-47D5-AD37-F08B782DBF1E}" type="datetime1">
              <a:rPr lang="en-US" smtClean="0"/>
              <a:t>12/28/2016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022E0-7BBF-41DD-9171-265662943698}" type="slidenum">
              <a:rPr lang="en-US" smtClean="0"/>
              <a:t>‹#›</a:t>
            </a:fld>
            <a:endParaRPr lang="en-US"/>
          </a:p>
        </p:txBody>
      </p:sp>
    </p:spTree>
    <p:extLst>
      <p:ext uri="{BB962C8B-B14F-4D97-AF65-F5344CB8AC3E}">
        <p14:creationId xmlns:p14="http://schemas.microsoft.com/office/powerpoint/2010/main" val="877633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6673B4-7517-46E0-B2A9-C2D6BEDD85F3}" type="datetime1">
              <a:rPr lang="en-US" smtClean="0"/>
              <a:t>12/28/2016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022E0-7BBF-41DD-9171-265662943698}" type="slidenum">
              <a:rPr lang="en-US" smtClean="0"/>
              <a:t>‹#›</a:t>
            </a:fld>
            <a:endParaRPr lang="en-US"/>
          </a:p>
        </p:txBody>
      </p:sp>
    </p:spTree>
    <p:extLst>
      <p:ext uri="{BB962C8B-B14F-4D97-AF65-F5344CB8AC3E}">
        <p14:creationId xmlns:p14="http://schemas.microsoft.com/office/powerpoint/2010/main" val="453465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C69E3E-606C-4DDB-AEC2-C5F7F485BADF}" type="datetime1">
              <a:rPr lang="en-US" smtClean="0"/>
              <a:t>12/28/2016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5022E0-7BBF-41DD-9171-265662943698}" type="slidenum">
              <a:rPr lang="en-US" smtClean="0"/>
              <a:t>‹#›</a:t>
            </a:fld>
            <a:endParaRPr lang="en-US"/>
          </a:p>
        </p:txBody>
      </p:sp>
    </p:spTree>
    <p:extLst>
      <p:ext uri="{BB962C8B-B14F-4D97-AF65-F5344CB8AC3E}">
        <p14:creationId xmlns:p14="http://schemas.microsoft.com/office/powerpoint/2010/main" val="2676060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2A9BE3-2E7C-4BC2-B65E-3DA749519E3B}" type="datetime1">
              <a:rPr lang="en-US" smtClean="0"/>
              <a:t>12/28/2016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5022E0-7BBF-41DD-9171-265662943698}" type="slidenum">
              <a:rPr lang="en-US" smtClean="0"/>
              <a:t>‹#›</a:t>
            </a:fld>
            <a:endParaRPr lang="en-US"/>
          </a:p>
        </p:txBody>
      </p:sp>
    </p:spTree>
    <p:extLst>
      <p:ext uri="{BB962C8B-B14F-4D97-AF65-F5344CB8AC3E}">
        <p14:creationId xmlns:p14="http://schemas.microsoft.com/office/powerpoint/2010/main" val="1288081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3A6989-67E3-4A01-92F6-9C4101E20991}" type="datetime1">
              <a:rPr lang="en-US" smtClean="0"/>
              <a:t>12/28/2016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5022E0-7BBF-41DD-9171-265662943698}" type="slidenum">
              <a:rPr lang="en-US" smtClean="0"/>
              <a:t>‹#›</a:t>
            </a:fld>
            <a:endParaRPr lang="en-US"/>
          </a:p>
        </p:txBody>
      </p:sp>
    </p:spTree>
    <p:extLst>
      <p:ext uri="{BB962C8B-B14F-4D97-AF65-F5344CB8AC3E}">
        <p14:creationId xmlns:p14="http://schemas.microsoft.com/office/powerpoint/2010/main" val="1402339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84B2BD-C2B5-473D-9AE6-080952F9F52A}" type="datetime1">
              <a:rPr lang="en-US" smtClean="0"/>
              <a:t>12/28/2016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022E0-7BBF-41DD-9171-265662943698}" type="slidenum">
              <a:rPr lang="en-US" smtClean="0"/>
              <a:t>‹#›</a:t>
            </a:fld>
            <a:endParaRPr lang="en-US"/>
          </a:p>
        </p:txBody>
      </p:sp>
    </p:spTree>
    <p:extLst>
      <p:ext uri="{BB962C8B-B14F-4D97-AF65-F5344CB8AC3E}">
        <p14:creationId xmlns:p14="http://schemas.microsoft.com/office/powerpoint/2010/main" val="872052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98E913-E930-4A51-B764-78BC3FAAF33D}" type="datetime1">
              <a:rPr lang="en-US" smtClean="0"/>
              <a:t>12/28/2016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022E0-7BBF-41DD-9171-265662943698}" type="slidenum">
              <a:rPr lang="en-US" smtClean="0"/>
              <a:t>‹#›</a:t>
            </a:fld>
            <a:endParaRPr lang="en-US"/>
          </a:p>
        </p:txBody>
      </p:sp>
    </p:spTree>
    <p:extLst>
      <p:ext uri="{BB962C8B-B14F-4D97-AF65-F5344CB8AC3E}">
        <p14:creationId xmlns:p14="http://schemas.microsoft.com/office/powerpoint/2010/main" val="628758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20000"/>
                <a:lumOff val="80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04DCE-5D98-45F6-B7B4-2D00A9189BE4}" type="datetime1">
              <a:rPr lang="en-US" smtClean="0"/>
              <a:t>12/28/2016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022E0-7BBF-41DD-9171-265662943698}" type="slidenum">
              <a:rPr lang="en-US" smtClean="0"/>
              <a:t>‹#›</a:t>
            </a:fld>
            <a:endParaRPr lang="en-US"/>
          </a:p>
        </p:txBody>
      </p:sp>
    </p:spTree>
    <p:extLst>
      <p:ext uri="{BB962C8B-B14F-4D97-AF65-F5344CB8AC3E}">
        <p14:creationId xmlns:p14="http://schemas.microsoft.com/office/powerpoint/2010/main" val="419226836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calswec.berkeley.edu/classroom-skill-building-3"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calswec.berkeley.edu/classroom-skill-building-3"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calswec.berkeley.edu/classroom-skill-building-3"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calswec.berkeley.edu/classroom-skill-building-3"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calswec.berkeley.edu" TargetMode="Externa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hyperlink" Target="http://calswec.berkeley.edu/trainer-development"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alswec.berkeley.edu/classroom-skill-building-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calswec.berkeley.edu/classroom-skill-building-3"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calswec.berkeley.edu/classroom-skill-building-3"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calswec.berkeley.edu/classroom-skill-building-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 name="Block Arc 18"/>
          <p:cNvSpPr/>
          <p:nvPr/>
        </p:nvSpPr>
        <p:spPr>
          <a:xfrm>
            <a:off x="2663913" y="1408606"/>
            <a:ext cx="5645338" cy="5645338"/>
          </a:xfrm>
          <a:prstGeom prst="blockArc">
            <a:avLst>
              <a:gd name="adj1" fmla="val 10193080"/>
              <a:gd name="adj2" fmla="val 15037681"/>
              <a:gd name="adj3" fmla="val 463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Block Arc 19"/>
          <p:cNvSpPr/>
          <p:nvPr/>
        </p:nvSpPr>
        <p:spPr>
          <a:xfrm>
            <a:off x="1749338" y="-195948"/>
            <a:ext cx="5645338" cy="5645338"/>
          </a:xfrm>
          <a:prstGeom prst="blockArc">
            <a:avLst>
              <a:gd name="adj1" fmla="val 2955016"/>
              <a:gd name="adj2" fmla="val 7845011"/>
              <a:gd name="adj3" fmla="val 463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1" name="Block Arc 20"/>
          <p:cNvSpPr/>
          <p:nvPr/>
        </p:nvSpPr>
        <p:spPr>
          <a:xfrm>
            <a:off x="834748" y="1408611"/>
            <a:ext cx="5645338" cy="5645338"/>
          </a:xfrm>
          <a:prstGeom prst="blockArc">
            <a:avLst>
              <a:gd name="adj1" fmla="val 17362297"/>
              <a:gd name="adj2" fmla="val 606930"/>
              <a:gd name="adj3" fmla="val 463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2" name="Group 21"/>
          <p:cNvGrpSpPr/>
          <p:nvPr/>
        </p:nvGrpSpPr>
        <p:grpSpPr>
          <a:xfrm>
            <a:off x="3265902" y="2363229"/>
            <a:ext cx="2594595" cy="2594595"/>
            <a:chOff x="3236602" y="2369656"/>
            <a:chExt cx="2594595" cy="2594595"/>
          </a:xfrm>
        </p:grpSpPr>
        <p:sp>
          <p:nvSpPr>
            <p:cNvPr id="32" name="Oval 31"/>
            <p:cNvSpPr/>
            <p:nvPr/>
          </p:nvSpPr>
          <p:spPr>
            <a:xfrm>
              <a:off x="3236602" y="2369656"/>
              <a:ext cx="2594595" cy="2594595"/>
            </a:xfrm>
            <a:prstGeom prst="ellipse">
              <a:avLst/>
            </a:prstGeom>
            <a:solidFill>
              <a:schemeClr val="accent6">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3" name="Oval 7"/>
            <p:cNvSpPr/>
            <p:nvPr/>
          </p:nvSpPr>
          <p:spPr>
            <a:xfrm>
              <a:off x="3660063" y="2749627"/>
              <a:ext cx="1834655" cy="183465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algn="ctr" defTabSz="1600200" fontAlgn="auto">
                <a:lnSpc>
                  <a:spcPct val="90000"/>
                </a:lnSpc>
                <a:spcAft>
                  <a:spcPct val="35000"/>
                </a:spcAft>
              </a:pPr>
              <a:r>
                <a:rPr lang="en-US" sz="3600" dirty="0">
                  <a:solidFill>
                    <a:prstClr val="white"/>
                  </a:solidFill>
                </a:rPr>
                <a:t>Common Core 3.0</a:t>
              </a:r>
            </a:p>
          </p:txBody>
        </p:sp>
      </p:grpSp>
      <p:grpSp>
        <p:nvGrpSpPr>
          <p:cNvPr id="23" name="Group 22"/>
          <p:cNvGrpSpPr/>
          <p:nvPr/>
        </p:nvGrpSpPr>
        <p:grpSpPr>
          <a:xfrm>
            <a:off x="3663883" y="721985"/>
            <a:ext cx="1816216" cy="1816216"/>
            <a:chOff x="3634583" y="728412"/>
            <a:chExt cx="1816216" cy="1816216"/>
          </a:xfrm>
        </p:grpSpPr>
        <p:sp>
          <p:nvSpPr>
            <p:cNvPr id="30" name="Oval 29"/>
            <p:cNvSpPr/>
            <p:nvPr/>
          </p:nvSpPr>
          <p:spPr>
            <a:xfrm>
              <a:off x="3634583" y="728412"/>
              <a:ext cx="1816216" cy="1816216"/>
            </a:xfrm>
            <a:prstGeom prst="ellipse">
              <a:avLst/>
            </a:prstGeom>
            <a:solidFill>
              <a:schemeClr val="accent3">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1" name="Oval 9"/>
            <p:cNvSpPr/>
            <p:nvPr/>
          </p:nvSpPr>
          <p:spPr>
            <a:xfrm>
              <a:off x="3900562" y="994391"/>
              <a:ext cx="1284258" cy="1284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algn="ctr" defTabSz="977900" fontAlgn="auto">
                <a:lnSpc>
                  <a:spcPct val="90000"/>
                </a:lnSpc>
                <a:spcAft>
                  <a:spcPct val="35000"/>
                </a:spcAft>
              </a:pPr>
              <a:r>
                <a:rPr lang="en-US" sz="2200" dirty="0">
                  <a:solidFill>
                    <a:prstClr val="white"/>
                  </a:solidFill>
                </a:rPr>
                <a:t>Online Learning</a:t>
              </a:r>
            </a:p>
          </p:txBody>
        </p:sp>
      </p:grpSp>
      <p:grpSp>
        <p:nvGrpSpPr>
          <p:cNvPr id="24" name="Group 23"/>
          <p:cNvGrpSpPr/>
          <p:nvPr/>
        </p:nvGrpSpPr>
        <p:grpSpPr>
          <a:xfrm>
            <a:off x="5463734" y="3807443"/>
            <a:ext cx="1816216" cy="1816216"/>
            <a:chOff x="5434434" y="3813870"/>
            <a:chExt cx="1816216" cy="1816216"/>
          </a:xfrm>
        </p:grpSpPr>
        <p:sp>
          <p:nvSpPr>
            <p:cNvPr id="28" name="Oval 27"/>
            <p:cNvSpPr/>
            <p:nvPr/>
          </p:nvSpPr>
          <p:spPr>
            <a:xfrm>
              <a:off x="5434434" y="3813870"/>
              <a:ext cx="1816216" cy="181621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Oval 11"/>
            <p:cNvSpPr/>
            <p:nvPr/>
          </p:nvSpPr>
          <p:spPr>
            <a:xfrm>
              <a:off x="5700413" y="4079849"/>
              <a:ext cx="1284258" cy="1284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algn="ctr" defTabSz="977900" fontAlgn="auto">
                <a:lnSpc>
                  <a:spcPct val="90000"/>
                </a:lnSpc>
                <a:spcAft>
                  <a:spcPct val="35000"/>
                </a:spcAft>
              </a:pPr>
              <a:r>
                <a:rPr lang="en-US" sz="2200" dirty="0">
                  <a:solidFill>
                    <a:prstClr val="white"/>
                  </a:solidFill>
                </a:rPr>
                <a:t>Classroom Skill Building</a:t>
              </a:r>
            </a:p>
          </p:txBody>
        </p:sp>
      </p:grpSp>
      <p:pic>
        <p:nvPicPr>
          <p:cNvPr id="34"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2800" y="5449390"/>
            <a:ext cx="1346032" cy="698413"/>
          </a:xfrm>
          <a:prstGeom prst="rect">
            <a:avLst/>
          </a:prstGeom>
        </p:spPr>
      </p:pic>
      <p:grpSp>
        <p:nvGrpSpPr>
          <p:cNvPr id="25" name="Group 24"/>
          <p:cNvGrpSpPr/>
          <p:nvPr/>
        </p:nvGrpSpPr>
        <p:grpSpPr>
          <a:xfrm>
            <a:off x="1864048" y="3807429"/>
            <a:ext cx="1816216" cy="1816216"/>
            <a:chOff x="1834748" y="3813856"/>
            <a:chExt cx="1816216" cy="1816216"/>
          </a:xfrm>
        </p:grpSpPr>
        <p:sp>
          <p:nvSpPr>
            <p:cNvPr id="26" name="Oval 25"/>
            <p:cNvSpPr/>
            <p:nvPr/>
          </p:nvSpPr>
          <p:spPr>
            <a:xfrm>
              <a:off x="1834748" y="3813856"/>
              <a:ext cx="1816216" cy="1816216"/>
            </a:xfrm>
            <a:prstGeom prst="ellipse">
              <a:avLst/>
            </a:prstGeom>
            <a:solidFill>
              <a:schemeClr val="accent4">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Oval 13"/>
            <p:cNvSpPr/>
            <p:nvPr/>
          </p:nvSpPr>
          <p:spPr>
            <a:xfrm>
              <a:off x="2100727" y="4079835"/>
              <a:ext cx="1284258" cy="1284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algn="ctr" defTabSz="977900" fontAlgn="auto">
                <a:lnSpc>
                  <a:spcPct val="90000"/>
                </a:lnSpc>
                <a:spcAft>
                  <a:spcPct val="35000"/>
                </a:spcAft>
              </a:pPr>
              <a:r>
                <a:rPr lang="en-US" sz="2200" dirty="0">
                  <a:solidFill>
                    <a:prstClr val="white"/>
                  </a:solidFill>
                </a:rPr>
                <a:t>Field Activities</a:t>
              </a:r>
            </a:p>
          </p:txBody>
        </p:sp>
      </p:grpSp>
    </p:spTree>
    <p:extLst>
      <p:ext uri="{BB962C8B-B14F-4D97-AF65-F5344CB8AC3E}">
        <p14:creationId xmlns:p14="http://schemas.microsoft.com/office/powerpoint/2010/main" val="308825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2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57200" y="2634662"/>
            <a:ext cx="8229600" cy="2457038"/>
          </a:xfrm>
        </p:spPr>
      </p:pic>
    </p:spTree>
    <p:extLst>
      <p:ext uri="{BB962C8B-B14F-4D97-AF65-F5344CB8AC3E}">
        <p14:creationId xmlns:p14="http://schemas.microsoft.com/office/powerpoint/2010/main" val="1961019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57200" y="2634662"/>
            <a:ext cx="8229600" cy="2457038"/>
          </a:xfrm>
        </p:spPr>
      </p:pic>
    </p:spTree>
    <p:extLst>
      <p:ext uri="{BB962C8B-B14F-4D97-AF65-F5344CB8AC3E}">
        <p14:creationId xmlns:p14="http://schemas.microsoft.com/office/powerpoint/2010/main" val="743731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57200" y="2634662"/>
            <a:ext cx="8229600" cy="2457038"/>
          </a:xfrm>
        </p:spPr>
      </p:pic>
    </p:spTree>
    <p:extLst>
      <p:ext uri="{BB962C8B-B14F-4D97-AF65-F5344CB8AC3E}">
        <p14:creationId xmlns:p14="http://schemas.microsoft.com/office/powerpoint/2010/main" val="1881824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57200" y="2634662"/>
            <a:ext cx="8229600" cy="2457038"/>
          </a:xfrm>
        </p:spPr>
      </p:pic>
    </p:spTree>
    <p:extLst>
      <p:ext uri="{BB962C8B-B14F-4D97-AF65-F5344CB8AC3E}">
        <p14:creationId xmlns:p14="http://schemas.microsoft.com/office/powerpoint/2010/main" val="4164526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0" y="79848"/>
            <a:ext cx="9144000" cy="3806352"/>
          </a:xfrm>
          <a:prstGeom prst="rect">
            <a:avLst/>
          </a:prstGeom>
        </p:spPr>
      </p:pic>
      <p:sp>
        <p:nvSpPr>
          <p:cNvPr id="4" name="Title 3"/>
          <p:cNvSpPr>
            <a:spLocks noGrp="1"/>
          </p:cNvSpPr>
          <p:nvPr>
            <p:ph type="title"/>
          </p:nvPr>
        </p:nvSpPr>
        <p:spPr>
          <a:xfrm>
            <a:off x="457200" y="2819400"/>
            <a:ext cx="8229600" cy="2286000"/>
          </a:xfrm>
        </p:spPr>
        <p:txBody>
          <a:bodyPr>
            <a:noAutofit/>
          </a:bodyPr>
          <a:lstStyle/>
          <a:p>
            <a:pPr algn="ctr"/>
            <a:r>
              <a:rPr lang="en-US" sz="4000" dirty="0"/>
              <a:t>For more information on training Common Core 3.0 contact your regional training academy or visit the CalSWEC website @ </a:t>
            </a:r>
            <a:r>
              <a:rPr lang="en-US" sz="4000" dirty="0">
                <a:hlinkClick r:id="rId5" action="ppaction://hlinkfile"/>
              </a:rPr>
              <a:t>calswec.berkeley.edu </a:t>
            </a:r>
            <a:endParaRPr lang="en-US" sz="4000" dirty="0"/>
          </a:p>
        </p:txBody>
      </p:sp>
    </p:spTree>
    <p:extLst>
      <p:ext uri="{BB962C8B-B14F-4D97-AF65-F5344CB8AC3E}">
        <p14:creationId xmlns:p14="http://schemas.microsoft.com/office/powerpoint/2010/main" val="196541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143000"/>
          </a:xfrm>
        </p:spPr>
        <p:txBody>
          <a:bodyPr>
            <a:normAutofit/>
          </a:bodyPr>
          <a:lstStyle/>
          <a:p>
            <a:r>
              <a:rPr lang="en-US" dirty="0"/>
              <a:t>AGENDA</a:t>
            </a:r>
            <a:r>
              <a:rPr lang="en-US" sz="4800" dirty="0"/>
              <a:t>	</a:t>
            </a:r>
          </a:p>
        </p:txBody>
      </p:sp>
      <p:sp>
        <p:nvSpPr>
          <p:cNvPr id="2" name="Content Placeholder 1"/>
          <p:cNvSpPr>
            <a:spLocks noGrp="1"/>
          </p:cNvSpPr>
          <p:nvPr>
            <p:ph sz="half" idx="1"/>
          </p:nvPr>
        </p:nvSpPr>
        <p:spPr>
          <a:xfrm>
            <a:off x="457200" y="1066800"/>
            <a:ext cx="8229600" cy="5562600"/>
          </a:xfrm>
        </p:spPr>
        <p:txBody>
          <a:bodyPr>
            <a:noAutofit/>
          </a:bodyPr>
          <a:lstStyle/>
          <a:p>
            <a:endParaRPr lang="en-US" sz="3600" dirty="0"/>
          </a:p>
          <a:p>
            <a:r>
              <a:rPr lang="en-US" sz="4000" dirty="0"/>
              <a:t>Overview of CC 3.0</a:t>
            </a:r>
          </a:p>
          <a:p>
            <a:r>
              <a:rPr lang="en-US" sz="4000" dirty="0"/>
              <a:t>Overview of Foundation Block</a:t>
            </a:r>
          </a:p>
          <a:p>
            <a:r>
              <a:rPr lang="en-US" sz="4000" dirty="0"/>
              <a:t>Detailed Overview of Classroom modules</a:t>
            </a:r>
          </a:p>
          <a:p>
            <a:r>
              <a:rPr lang="en-US" sz="4000" dirty="0"/>
              <a:t>For more information visit CalSWEC website: </a:t>
            </a:r>
            <a:r>
              <a:rPr lang="en-US" sz="4000" dirty="0">
                <a:hlinkClick r:id="rId3"/>
              </a:rPr>
              <a:t>Trainer Development</a:t>
            </a:r>
            <a:endParaRPr lang="en-US" sz="4000" dirty="0"/>
          </a:p>
        </p:txBody>
      </p:sp>
    </p:spTree>
    <p:extLst>
      <p:ext uri="{BB962C8B-B14F-4D97-AF65-F5344CB8AC3E}">
        <p14:creationId xmlns:p14="http://schemas.microsoft.com/office/powerpoint/2010/main" val="1201156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229600" cy="1143000"/>
          </a:xfrm>
        </p:spPr>
        <p:txBody>
          <a:bodyPr/>
          <a:lstStyle/>
          <a:p>
            <a:pPr algn="l"/>
            <a:r>
              <a:rPr lang="en-US" b="1" dirty="0"/>
              <a:t>Overview of Common Core 3.0</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4447388"/>
              </p:ext>
            </p:extLst>
          </p:nvPr>
        </p:nvGraphicFramePr>
        <p:xfrm>
          <a:off x="228600" y="1447800"/>
          <a:ext cx="8743336"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Oval 6"/>
          <p:cNvSpPr/>
          <p:nvPr/>
        </p:nvSpPr>
        <p:spPr>
          <a:xfrm>
            <a:off x="180668" y="1292290"/>
            <a:ext cx="8839200" cy="990600"/>
          </a:xfrm>
          <a:prstGeom prst="ellipse">
            <a:avLst/>
          </a:prstGeom>
          <a:noFill/>
          <a:ln>
            <a:solidFill>
              <a:srgbClr val="FFFF00"/>
            </a:solidFill>
          </a:ln>
          <a:effectLst>
            <a:glow rad="101600">
              <a:srgbClr val="FFFF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0367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Foundation Block</a:t>
            </a:r>
          </a:p>
        </p:txBody>
      </p:sp>
      <p:sp>
        <p:nvSpPr>
          <p:cNvPr id="3" name="Content Placeholder 2"/>
          <p:cNvSpPr>
            <a:spLocks noGrp="1"/>
          </p:cNvSpPr>
          <p:nvPr>
            <p:ph sz="half" idx="1"/>
          </p:nvPr>
        </p:nvSpPr>
        <p:spPr>
          <a:xfrm>
            <a:off x="228600" y="1600200"/>
            <a:ext cx="4114800" cy="5029200"/>
          </a:xfrm>
        </p:spPr>
        <p:txBody>
          <a:bodyPr>
            <a:normAutofit fontScale="92500" lnSpcReduction="20000"/>
          </a:bodyPr>
          <a:lstStyle/>
          <a:p>
            <a:pPr marL="0" indent="0">
              <a:buNone/>
            </a:pPr>
            <a:r>
              <a:rPr lang="en-US" sz="1900" dirty="0"/>
              <a:t>There are 11 eLearning modules:</a:t>
            </a:r>
          </a:p>
          <a:p>
            <a:pPr marL="685800" lvl="1" indent="-228600">
              <a:buFont typeface="+mj-lt"/>
              <a:buAutoNum type="arabicPeriod"/>
            </a:pPr>
            <a:r>
              <a:rPr lang="en-US" sz="1900" dirty="0"/>
              <a:t>Child Development</a:t>
            </a:r>
          </a:p>
          <a:p>
            <a:pPr marL="685800" lvl="1" indent="-228600">
              <a:buFont typeface="+mj-lt"/>
              <a:buAutoNum type="arabicPeriod"/>
            </a:pPr>
            <a:r>
              <a:rPr lang="en-US" sz="1900" dirty="0"/>
              <a:t>Introduction to Trauma-informed Practice</a:t>
            </a:r>
          </a:p>
          <a:p>
            <a:pPr marL="685800" lvl="1" indent="-228600">
              <a:buFont typeface="+mj-lt"/>
              <a:buAutoNum type="arabicPeriod"/>
            </a:pPr>
            <a:r>
              <a:rPr lang="en-US" sz="1900" dirty="0"/>
              <a:t>Key Issues in Child Welfare Practice: Substance Use Disorders</a:t>
            </a:r>
          </a:p>
          <a:p>
            <a:pPr marL="685800" lvl="1" indent="-228600">
              <a:buFont typeface="+mj-lt"/>
              <a:buAutoNum type="arabicPeriod"/>
            </a:pPr>
            <a:r>
              <a:rPr lang="en-US" sz="1900" dirty="0"/>
              <a:t>Key Issues in Child Welfare Practice: Intimate Partner Violence</a:t>
            </a:r>
          </a:p>
          <a:p>
            <a:pPr marL="685800" lvl="1" indent="-228600">
              <a:buFont typeface="+mj-lt"/>
              <a:buAutoNum type="arabicPeriod"/>
            </a:pPr>
            <a:r>
              <a:rPr lang="en-US" sz="1900" dirty="0"/>
              <a:t>Key Issues in Child Welfare Practice: Behavioral Health </a:t>
            </a:r>
          </a:p>
          <a:p>
            <a:pPr marL="685800" lvl="1" indent="-228600">
              <a:buFont typeface="+mj-lt"/>
              <a:buAutoNum type="arabicPeriod"/>
            </a:pPr>
            <a:r>
              <a:rPr lang="en-US" sz="1900" dirty="0"/>
              <a:t>Federal and State Laws</a:t>
            </a:r>
          </a:p>
          <a:p>
            <a:pPr marL="685800" lvl="1" indent="-228600">
              <a:buFont typeface="+mj-lt"/>
              <a:buAutoNum type="arabicPeriod"/>
            </a:pPr>
            <a:r>
              <a:rPr lang="en-US" sz="1900" dirty="0"/>
              <a:t>Legal Procedures </a:t>
            </a:r>
          </a:p>
          <a:p>
            <a:pPr marL="685800" lvl="1" indent="-228600">
              <a:buFont typeface="+mj-lt"/>
              <a:buAutoNum type="arabicPeriod"/>
            </a:pPr>
            <a:r>
              <a:rPr lang="en-US" sz="1900" dirty="0"/>
              <a:t>Introduction to ICWA</a:t>
            </a:r>
          </a:p>
          <a:p>
            <a:pPr marL="685800" lvl="1" indent="-228600">
              <a:buFont typeface="+mj-lt"/>
              <a:buAutoNum type="arabicPeriod"/>
            </a:pPr>
            <a:r>
              <a:rPr lang="en-US" sz="1900" dirty="0"/>
              <a:t>Documentation Practice and Report Writing</a:t>
            </a:r>
          </a:p>
          <a:p>
            <a:pPr marL="685800" lvl="1" indent="-228600">
              <a:buFont typeface="+mj-lt"/>
              <a:buAutoNum type="arabicPeriod"/>
            </a:pPr>
            <a:r>
              <a:rPr lang="en-US" sz="1900" dirty="0"/>
              <a:t>Social Worker Safety</a:t>
            </a:r>
          </a:p>
          <a:p>
            <a:pPr marL="685800" lvl="1" indent="-228600">
              <a:buFont typeface="+mj-lt"/>
              <a:buAutoNum type="arabicPeriod"/>
            </a:pPr>
            <a:r>
              <a:rPr lang="en-US" sz="1900" dirty="0"/>
              <a:t>Time and Stress Management </a:t>
            </a:r>
          </a:p>
          <a:p>
            <a:endParaRPr lang="en-US" dirty="0"/>
          </a:p>
        </p:txBody>
      </p:sp>
      <p:sp>
        <p:nvSpPr>
          <p:cNvPr id="4" name="Content Placeholder 3"/>
          <p:cNvSpPr>
            <a:spLocks noGrp="1"/>
          </p:cNvSpPr>
          <p:nvPr>
            <p:ph sz="half" idx="2"/>
          </p:nvPr>
        </p:nvSpPr>
        <p:spPr>
          <a:xfrm>
            <a:off x="4343400" y="1219200"/>
            <a:ext cx="4648200" cy="5410200"/>
          </a:xfrm>
        </p:spPr>
        <p:txBody>
          <a:bodyPr>
            <a:normAutofit fontScale="92500" lnSpcReduction="20000"/>
          </a:bodyPr>
          <a:lstStyle/>
          <a:p>
            <a:endParaRPr lang="en-US" sz="1200" dirty="0"/>
          </a:p>
          <a:p>
            <a:pPr marL="0" indent="0">
              <a:buNone/>
            </a:pPr>
            <a:r>
              <a:rPr lang="en-US" sz="1600" dirty="0"/>
              <a:t>9 skills-based classroom modules:</a:t>
            </a:r>
          </a:p>
          <a:p>
            <a:pPr marL="685800" lvl="1" indent="-228600">
              <a:buFont typeface="+mj-lt"/>
              <a:buAutoNum type="arabicPeriod"/>
            </a:pPr>
            <a:r>
              <a:rPr lang="en-US" sz="1600" dirty="0"/>
              <a:t>Orientation to Child Welfare Practice and Common Core 3.0</a:t>
            </a:r>
          </a:p>
          <a:p>
            <a:pPr marL="685800" lvl="1" indent="-228600">
              <a:buFont typeface="+mj-lt"/>
              <a:buAutoNum type="arabicPeriod"/>
            </a:pPr>
            <a:r>
              <a:rPr lang="en-US" sz="1600" dirty="0"/>
              <a:t>Values and Ethics in Child Welfare Practice</a:t>
            </a:r>
          </a:p>
          <a:p>
            <a:pPr marL="685800" lvl="1" indent="-228600">
              <a:buFont typeface="+mj-lt"/>
              <a:buAutoNum type="arabicPeriod"/>
            </a:pPr>
            <a:r>
              <a:rPr lang="en-US" sz="1600" dirty="0"/>
              <a:t>Trauma-informed Practice</a:t>
            </a:r>
          </a:p>
          <a:p>
            <a:pPr marL="685800" lvl="1" indent="-228600">
              <a:buFont typeface="+mj-lt"/>
              <a:buAutoNum type="arabicPeriod"/>
            </a:pPr>
            <a:r>
              <a:rPr lang="en-US" sz="1600" dirty="0"/>
              <a:t>Introduction to CWS/CMS</a:t>
            </a:r>
          </a:p>
          <a:p>
            <a:pPr marL="685800" lvl="1" indent="-228600">
              <a:buFont typeface="+mj-lt"/>
              <a:buAutoNum type="arabicPeriod"/>
            </a:pPr>
            <a:r>
              <a:rPr lang="en-US" sz="1600" dirty="0"/>
              <a:t>Key Issues in Child Welfare Practice: Social Worker as Practitioner</a:t>
            </a:r>
          </a:p>
          <a:p>
            <a:pPr marL="685800" lvl="1" indent="-228600">
              <a:buFont typeface="+mj-lt"/>
              <a:buAutoNum type="arabicPeriod"/>
            </a:pPr>
            <a:r>
              <a:rPr lang="en-US" sz="1600" dirty="0"/>
              <a:t>Legal Procedures and Responsibilities</a:t>
            </a:r>
          </a:p>
          <a:p>
            <a:pPr marL="685800" lvl="1" indent="-228600">
              <a:buFont typeface="+mj-lt"/>
              <a:buAutoNum type="arabicPeriod"/>
            </a:pPr>
            <a:r>
              <a:rPr lang="en-US" sz="1600" dirty="0"/>
              <a:t>Fairness and Equity</a:t>
            </a:r>
          </a:p>
          <a:p>
            <a:pPr marL="685800" lvl="1" indent="-228600">
              <a:buFont typeface="+mj-lt"/>
              <a:buAutoNum type="arabicPeriod"/>
            </a:pPr>
            <a:r>
              <a:rPr lang="en-US" sz="1600" dirty="0"/>
              <a:t>Teaming, Collaboration and Transparency </a:t>
            </a:r>
          </a:p>
          <a:p>
            <a:pPr marL="685800" lvl="1" indent="-228600">
              <a:buFont typeface="+mj-lt"/>
              <a:buAutoNum type="arabicPeriod"/>
            </a:pPr>
            <a:r>
              <a:rPr lang="en-US" sz="1600" dirty="0"/>
              <a:t>ICWA and working with Native American Families and Tribes</a:t>
            </a:r>
          </a:p>
          <a:p>
            <a:endParaRPr lang="en-US" sz="1600" dirty="0"/>
          </a:p>
          <a:p>
            <a:pPr marL="0" indent="0">
              <a:buNone/>
            </a:pPr>
            <a:r>
              <a:rPr lang="en-US" sz="1600" dirty="0"/>
              <a:t>2 field activities:</a:t>
            </a:r>
          </a:p>
          <a:p>
            <a:pPr marL="685800" lvl="1" indent="-228600">
              <a:buFont typeface="+mj-lt"/>
              <a:buAutoNum type="arabicPeriod"/>
            </a:pPr>
            <a:r>
              <a:rPr lang="en-US" sz="1600" dirty="0"/>
              <a:t>ICWA and working with Native American Tribes</a:t>
            </a:r>
          </a:p>
          <a:p>
            <a:pPr marL="685800" lvl="1" indent="-228600">
              <a:buFont typeface="+mj-lt"/>
              <a:buAutoNum type="arabicPeriod"/>
            </a:pPr>
            <a:r>
              <a:rPr lang="en-US" sz="1600" dirty="0"/>
              <a:t>Fairness and Equity</a:t>
            </a:r>
          </a:p>
          <a:p>
            <a:pPr marL="0" indent="0">
              <a:buNone/>
            </a:pPr>
            <a:endParaRPr lang="en-US" sz="1600" dirty="0"/>
          </a:p>
          <a:p>
            <a:pPr marL="0" indent="0">
              <a:buNone/>
            </a:pPr>
            <a:r>
              <a:rPr lang="en-US" sz="1600" dirty="0"/>
              <a:t>plus a 200-level knowledge and skills reinforcement classroom lab: </a:t>
            </a:r>
            <a:r>
              <a:rPr lang="en-US" sz="1600" b="1" i="1" dirty="0"/>
              <a:t> Trauma-informed Practice and Key Issues in Child Welfare Practice</a:t>
            </a:r>
            <a:r>
              <a:rPr lang="en-US" sz="1600" dirty="0"/>
              <a:t> and 2 </a:t>
            </a:r>
            <a:r>
              <a:rPr lang="en-US" sz="1600" dirty="0" err="1"/>
              <a:t>eLearnings</a:t>
            </a:r>
            <a:r>
              <a:rPr lang="en-US" sz="1600" dirty="0"/>
              <a:t>:</a:t>
            </a:r>
          </a:p>
          <a:p>
            <a:pPr marL="685800" lvl="1" indent="-228600">
              <a:buFont typeface="+mj-lt"/>
              <a:buAutoNum type="arabicPeriod"/>
            </a:pPr>
            <a:r>
              <a:rPr lang="en-US" sz="1600" dirty="0"/>
              <a:t>CWS Outcomes </a:t>
            </a:r>
          </a:p>
          <a:p>
            <a:pPr marL="685800" lvl="1" indent="-228600">
              <a:buFont typeface="+mj-lt"/>
              <a:buAutoNum type="arabicPeriod"/>
            </a:pPr>
            <a:r>
              <a:rPr lang="en-US" sz="1600" dirty="0"/>
              <a:t>ICWA Review and Expert Witness </a:t>
            </a:r>
          </a:p>
          <a:p>
            <a:endParaRPr lang="en-US" dirty="0"/>
          </a:p>
        </p:txBody>
      </p:sp>
    </p:spTree>
    <p:extLst>
      <p:ext uri="{BB962C8B-B14F-4D97-AF65-F5344CB8AC3E}">
        <p14:creationId xmlns:p14="http://schemas.microsoft.com/office/powerpoint/2010/main" val="2531577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Trainer Guide</a:t>
            </a:r>
          </a:p>
        </p:txBody>
      </p:sp>
      <p:sp>
        <p:nvSpPr>
          <p:cNvPr id="3" name="Content Placeholder 2"/>
          <p:cNvSpPr>
            <a:spLocks noGrp="1"/>
          </p:cNvSpPr>
          <p:nvPr>
            <p:ph idx="1"/>
          </p:nvPr>
        </p:nvSpPr>
        <p:spPr>
          <a:xfrm>
            <a:off x="228600" y="1447800"/>
            <a:ext cx="8763000" cy="5105400"/>
          </a:xfrm>
        </p:spPr>
        <p:txBody>
          <a:bodyPr numCol="2">
            <a:normAutofit/>
          </a:bodyPr>
          <a:lstStyle/>
          <a:p>
            <a:pPr marL="463550" indent="-463550"/>
            <a:r>
              <a:rPr lang="en-US" dirty="0"/>
              <a:t>Cover</a:t>
            </a:r>
            <a:r>
              <a:rPr lang="en-US" baseline="0" dirty="0"/>
              <a:t> page</a:t>
            </a:r>
          </a:p>
          <a:p>
            <a:pPr marL="463550" indent="-463550"/>
            <a:r>
              <a:rPr lang="en-US" baseline="0" dirty="0"/>
              <a:t>Table of contents </a:t>
            </a:r>
          </a:p>
          <a:p>
            <a:pPr marL="463550" indent="-463550"/>
            <a:r>
              <a:rPr lang="en-US" baseline="0" dirty="0"/>
              <a:t>Acknowledgements</a:t>
            </a:r>
          </a:p>
          <a:p>
            <a:pPr marL="463550" indent="-463550"/>
            <a:r>
              <a:rPr lang="en-US" baseline="0" dirty="0"/>
              <a:t>Introduction</a:t>
            </a:r>
          </a:p>
          <a:p>
            <a:pPr marL="463550" indent="-463550"/>
            <a:r>
              <a:rPr lang="en-US" baseline="0" dirty="0"/>
              <a:t>Tips for training this curriculum </a:t>
            </a:r>
          </a:p>
          <a:p>
            <a:pPr marL="463550" indent="-463550"/>
            <a:r>
              <a:rPr lang="en-US" baseline="0" dirty="0"/>
              <a:t>Agenda for the day</a:t>
            </a:r>
          </a:p>
          <a:p>
            <a:pPr marL="463550" indent="-463550"/>
            <a:r>
              <a:rPr lang="en-US" baseline="0" dirty="0"/>
              <a:t>Learning Objectives </a:t>
            </a:r>
          </a:p>
          <a:p>
            <a:pPr marL="463550" indent="-463550"/>
            <a:r>
              <a:rPr lang="en-US" baseline="0" dirty="0"/>
              <a:t>Lesson Plan</a:t>
            </a:r>
          </a:p>
          <a:p>
            <a:pPr marL="463550" indent="-463550"/>
            <a:r>
              <a:rPr lang="en-US" baseline="0" dirty="0"/>
              <a:t>Training Activities</a:t>
            </a:r>
          </a:p>
          <a:p>
            <a:pPr marL="463550" indent="-463550"/>
            <a:r>
              <a:rPr lang="en-US" dirty="0"/>
              <a:t>Key Points for trainers</a:t>
            </a:r>
            <a:endParaRPr lang="en-US" baseline="0" dirty="0"/>
          </a:p>
          <a:p>
            <a:pPr marL="463550" indent="-463550"/>
            <a:r>
              <a:rPr lang="en-US" baseline="0" dirty="0"/>
              <a:t>Supplemental Materials</a:t>
            </a:r>
          </a:p>
          <a:p>
            <a:pPr marL="463550" indent="-463550"/>
            <a:r>
              <a:rPr lang="en-US" baseline="0" dirty="0"/>
              <a:t>R</a:t>
            </a:r>
            <a:r>
              <a:rPr lang="en-US" sz="3000" baseline="0" dirty="0"/>
              <a:t>eferences/Bibliography</a:t>
            </a:r>
            <a:r>
              <a:rPr lang="en-US" baseline="0" dirty="0"/>
              <a:t> </a:t>
            </a:r>
            <a:endParaRPr lang="en-US" dirty="0"/>
          </a:p>
          <a:p>
            <a:endParaRPr lang="en-US" dirty="0"/>
          </a:p>
        </p:txBody>
      </p:sp>
    </p:spTree>
    <p:extLst>
      <p:ext uri="{BB962C8B-B14F-4D97-AF65-F5344CB8AC3E}">
        <p14:creationId xmlns:p14="http://schemas.microsoft.com/office/powerpoint/2010/main" val="27276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57200" y="2634662"/>
            <a:ext cx="8229600" cy="2457038"/>
          </a:xfrm>
        </p:spPr>
      </p:pic>
    </p:spTree>
    <p:extLst>
      <p:ext uri="{BB962C8B-B14F-4D97-AF65-F5344CB8AC3E}">
        <p14:creationId xmlns:p14="http://schemas.microsoft.com/office/powerpoint/2010/main" val="2446450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57200" y="2634662"/>
            <a:ext cx="8229600" cy="2457038"/>
          </a:xfrm>
        </p:spPr>
      </p:pic>
    </p:spTree>
    <p:extLst>
      <p:ext uri="{BB962C8B-B14F-4D97-AF65-F5344CB8AC3E}">
        <p14:creationId xmlns:p14="http://schemas.microsoft.com/office/powerpoint/2010/main" val="331785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57200" y="2634662"/>
            <a:ext cx="8229600" cy="2457038"/>
          </a:xfrm>
        </p:spPr>
      </p:pic>
    </p:spTree>
    <p:extLst>
      <p:ext uri="{BB962C8B-B14F-4D97-AF65-F5344CB8AC3E}">
        <p14:creationId xmlns:p14="http://schemas.microsoft.com/office/powerpoint/2010/main" val="3198626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57200" y="2634662"/>
            <a:ext cx="8229600" cy="2457038"/>
          </a:xfrm>
        </p:spPr>
      </p:pic>
    </p:spTree>
    <p:extLst>
      <p:ext uri="{BB962C8B-B14F-4D97-AF65-F5344CB8AC3E}">
        <p14:creationId xmlns:p14="http://schemas.microsoft.com/office/powerpoint/2010/main" val="3002073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1886</TotalTime>
  <Words>2550</Words>
  <Application>Microsoft Office PowerPoint</Application>
  <PresentationFormat>On-screen Show (4:3)</PresentationFormat>
  <Paragraphs>315</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AGENDA </vt:lpstr>
      <vt:lpstr>Overview of Common Core 3.0</vt:lpstr>
      <vt:lpstr>Foundation Block</vt:lpstr>
      <vt:lpstr>Overview of Trainer Guide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 more information on training Common Core 3.0 contact your regional training academy or visit the CalSWEC website @ calswec.berkeley.edu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Core 3.0  Subcommittee</dc:title>
  <dc:creator>Owner</dc:creator>
  <cp:lastModifiedBy>Jennifer</cp:lastModifiedBy>
  <cp:revision>91</cp:revision>
  <dcterms:created xsi:type="dcterms:W3CDTF">2015-03-10T17:42:20Z</dcterms:created>
  <dcterms:modified xsi:type="dcterms:W3CDTF">2016-12-28T23:49:38Z</dcterms:modified>
</cp:coreProperties>
</file>