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0" r:id="rId3"/>
    <p:sldId id="271" r:id="rId4"/>
    <p:sldId id="272" r:id="rId5"/>
    <p:sldId id="263" r:id="rId6"/>
    <p:sldId id="265" r:id="rId7"/>
    <p:sldId id="276" r:id="rId8"/>
    <p:sldId id="274" r:id="rId9"/>
    <p:sldId id="275" r:id="rId10"/>
    <p:sldId id="273" r:id="rId11"/>
    <p:sldId id="267" r:id="rId12"/>
    <p:sldId id="337" r:id="rId13"/>
    <p:sldId id="339" r:id="rId14"/>
    <p:sldId id="278" r:id="rId15"/>
    <p:sldId id="279" r:id="rId16"/>
    <p:sldId id="277" r:id="rId17"/>
    <p:sldId id="28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3037"/>
  </p:normalViewPr>
  <p:slideViewPr>
    <p:cSldViewPr snapToGrid="0" snapToObjects="1">
      <p:cViewPr varScale="1">
        <p:scale>
          <a:sx n="95" d="100"/>
          <a:sy n="95" d="100"/>
        </p:scale>
        <p:origin x="720"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6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23D36-83BF-CA4C-8F17-028AA408FAAE}" type="datetimeFigureOut">
              <a:rPr lang="en-US" smtClean="0"/>
              <a:t>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BCCE66-6BFF-C041-875F-5911895C8554}" type="slidenum">
              <a:rPr lang="en-US" smtClean="0"/>
              <a:t>‹#›</a:t>
            </a:fld>
            <a:endParaRPr lang="en-US"/>
          </a:p>
        </p:txBody>
      </p:sp>
    </p:spTree>
    <p:extLst>
      <p:ext uri="{BB962C8B-B14F-4D97-AF65-F5344CB8AC3E}">
        <p14:creationId xmlns:p14="http://schemas.microsoft.com/office/powerpoint/2010/main" val="24189949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BCCE66-6BFF-C041-875F-5911895C8554}" type="slidenum">
              <a:rPr lang="en-US" smtClean="0"/>
              <a:t>1</a:t>
            </a:fld>
            <a:endParaRPr lang="en-US"/>
          </a:p>
        </p:txBody>
      </p:sp>
    </p:spTree>
    <p:extLst>
      <p:ext uri="{BB962C8B-B14F-4D97-AF65-F5344CB8AC3E}">
        <p14:creationId xmlns:p14="http://schemas.microsoft.com/office/powerpoint/2010/main" val="3640210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BCCE66-6BFF-C041-875F-5911895C8554}" type="slidenum">
              <a:rPr lang="en-US" smtClean="0"/>
              <a:t>10</a:t>
            </a:fld>
            <a:endParaRPr lang="en-US"/>
          </a:p>
        </p:txBody>
      </p:sp>
    </p:spTree>
    <p:extLst>
      <p:ext uri="{BB962C8B-B14F-4D97-AF65-F5344CB8AC3E}">
        <p14:creationId xmlns:p14="http://schemas.microsoft.com/office/powerpoint/2010/main" val="3522688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ability to be daring leaders will never be greater than our capacity for vulnerability.</a:t>
            </a:r>
            <a:r>
              <a:rPr lang="en-US" baseline="0" dirty="0"/>
              <a:t> </a:t>
            </a:r>
            <a:r>
              <a:rPr lang="en-US" dirty="0"/>
              <a:t>It does require leaders to exercise integrity</a:t>
            </a:r>
            <a:r>
              <a:rPr lang="en-US" baseline="0" dirty="0"/>
              <a:t> and practice engaged feedback. Clear is kind. Unclear is unkind. Daring leaders are never quiet about hard things.  HANDOUT AL vs. DL </a:t>
            </a:r>
            <a:endParaRPr lang="en-US" dirty="0"/>
          </a:p>
          <a:p>
            <a:endParaRPr lang="en-US" dirty="0"/>
          </a:p>
        </p:txBody>
      </p:sp>
      <p:sp>
        <p:nvSpPr>
          <p:cNvPr id="4" name="Slide Number Placeholder 3"/>
          <p:cNvSpPr>
            <a:spLocks noGrp="1"/>
          </p:cNvSpPr>
          <p:nvPr>
            <p:ph type="sldNum" sz="quarter" idx="10"/>
          </p:nvPr>
        </p:nvSpPr>
        <p:spPr/>
        <p:txBody>
          <a:bodyPr/>
          <a:lstStyle/>
          <a:p>
            <a:fld id="{34BCCE66-6BFF-C041-875F-5911895C8554}" type="slidenum">
              <a:rPr lang="en-US" smtClean="0"/>
              <a:t>11</a:t>
            </a:fld>
            <a:endParaRPr lang="en-US"/>
          </a:p>
        </p:txBody>
      </p:sp>
    </p:spTree>
    <p:extLst>
      <p:ext uri="{BB962C8B-B14F-4D97-AF65-F5344CB8AC3E}">
        <p14:creationId xmlns:p14="http://schemas.microsoft.com/office/powerpoint/2010/main" val="32331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BCCE66-6BFF-C041-875F-5911895C8554}" type="slidenum">
              <a:rPr lang="en-US" smtClean="0"/>
              <a:t>12</a:t>
            </a:fld>
            <a:endParaRPr lang="en-US"/>
          </a:p>
        </p:txBody>
      </p:sp>
    </p:spTree>
    <p:extLst>
      <p:ext uri="{BB962C8B-B14F-4D97-AF65-F5344CB8AC3E}">
        <p14:creationId xmlns:p14="http://schemas.microsoft.com/office/powerpoint/2010/main" val="3860430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BCCE66-6BFF-C041-875F-5911895C8554}" type="slidenum">
              <a:rPr lang="en-US" smtClean="0"/>
              <a:t>13</a:t>
            </a:fld>
            <a:endParaRPr lang="en-US"/>
          </a:p>
        </p:txBody>
      </p:sp>
    </p:spTree>
    <p:extLst>
      <p:ext uri="{BB962C8B-B14F-4D97-AF65-F5344CB8AC3E}">
        <p14:creationId xmlns:p14="http://schemas.microsoft.com/office/powerpoint/2010/main" val="1259276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CCE66-6BFF-C041-875F-5911895C8554}" type="slidenum">
              <a:rPr lang="en-US" smtClean="0"/>
              <a:t>14</a:t>
            </a:fld>
            <a:endParaRPr lang="en-US"/>
          </a:p>
        </p:txBody>
      </p:sp>
    </p:spTree>
    <p:extLst>
      <p:ext uri="{BB962C8B-B14F-4D97-AF65-F5344CB8AC3E}">
        <p14:creationId xmlns:p14="http://schemas.microsoft.com/office/powerpoint/2010/main" val="790551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Living into our Values: Identifying, operationalizing, and practicing the beliefs that we hold most important.</a:t>
            </a:r>
          </a:p>
          <a:p>
            <a:pPr lvl="0"/>
            <a:r>
              <a:rPr lang="en-US" sz="1200" kern="1200" dirty="0">
                <a:solidFill>
                  <a:schemeClr val="tx1"/>
                </a:solidFill>
                <a:effectLst/>
                <a:latin typeface="+mn-lt"/>
                <a:ea typeface="+mn-ea"/>
                <a:cs typeface="+mn-cs"/>
              </a:rPr>
              <a:t>BRAVING Trust: Creating or deepening connections in relationships and teams based on the seven elements of trust.</a:t>
            </a:r>
          </a:p>
          <a:p>
            <a:pPr lvl="0"/>
            <a:r>
              <a:rPr lang="en-US" sz="1200" kern="1200" dirty="0">
                <a:solidFill>
                  <a:schemeClr val="tx1"/>
                </a:solidFill>
                <a:effectLst/>
                <a:latin typeface="+mn-lt"/>
                <a:ea typeface="+mn-ea"/>
                <a:cs typeface="+mn-cs"/>
              </a:rPr>
              <a:t>Learning to Rise: Learning and growing from the failures, setbacks, and disappointments that are inevitable when we are brave with our lives.</a:t>
            </a:r>
          </a:p>
          <a:p>
            <a:endParaRPr lang="en-US" dirty="0"/>
          </a:p>
        </p:txBody>
      </p:sp>
      <p:sp>
        <p:nvSpPr>
          <p:cNvPr id="4" name="Slide Number Placeholder 3"/>
          <p:cNvSpPr>
            <a:spLocks noGrp="1"/>
          </p:cNvSpPr>
          <p:nvPr>
            <p:ph type="sldNum" sz="quarter" idx="10"/>
          </p:nvPr>
        </p:nvSpPr>
        <p:spPr/>
        <p:txBody>
          <a:bodyPr/>
          <a:lstStyle/>
          <a:p>
            <a:fld id="{34BCCE66-6BFF-C041-875F-5911895C8554}" type="slidenum">
              <a:rPr lang="en-US" smtClean="0"/>
              <a:t>15</a:t>
            </a:fld>
            <a:endParaRPr lang="en-US"/>
          </a:p>
        </p:txBody>
      </p:sp>
    </p:spTree>
    <p:extLst>
      <p:ext uri="{BB962C8B-B14F-4D97-AF65-F5344CB8AC3E}">
        <p14:creationId xmlns:p14="http://schemas.microsoft.com/office/powerpoint/2010/main" val="384827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BCCE66-6BFF-C041-875F-5911895C8554}" type="slidenum">
              <a:rPr lang="en-US" smtClean="0"/>
              <a:t>16</a:t>
            </a:fld>
            <a:endParaRPr lang="en-US"/>
          </a:p>
        </p:txBody>
      </p:sp>
    </p:spTree>
    <p:extLst>
      <p:ext uri="{BB962C8B-B14F-4D97-AF65-F5344CB8AC3E}">
        <p14:creationId xmlns:p14="http://schemas.microsoft.com/office/powerpoint/2010/main" val="417477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BCCE66-6BFF-C041-875F-5911895C8554}" type="slidenum">
              <a:rPr lang="en-US" smtClean="0"/>
              <a:t>17</a:t>
            </a:fld>
            <a:endParaRPr lang="en-US"/>
          </a:p>
        </p:txBody>
      </p:sp>
    </p:spTree>
    <p:extLst>
      <p:ext uri="{BB962C8B-B14F-4D97-AF65-F5344CB8AC3E}">
        <p14:creationId xmlns:p14="http://schemas.microsoft.com/office/powerpoint/2010/main" val="825060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Brené</a:t>
            </a:r>
            <a:r>
              <a:rPr lang="en-US" dirty="0"/>
              <a:t> Brown spent twenty years studying courage, vulnerability, shame, and empathy. Her</a:t>
            </a:r>
            <a:r>
              <a:rPr lang="en-US" baseline="0" dirty="0"/>
              <a:t> research now extends to l</a:t>
            </a:r>
            <a:r>
              <a:rPr lang="en-US" dirty="0"/>
              <a:t>eadership and organizational cultures</a:t>
            </a:r>
            <a:r>
              <a:rPr lang="en-US" baseline="0" dirty="0"/>
              <a:t> and recently completed</a:t>
            </a:r>
            <a:r>
              <a:rPr lang="en-US" dirty="0"/>
              <a:t> a seven-year study on brave leadership. She did this by interviewing 150 global C-suite level executives on the future of leadership, asking: “What, if anything, about the way people are leading today needs to change in order for leaders to be successful in a complex, rapidly changing environment?”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4BCCE66-6BFF-C041-875F-5911895C8554}" type="slidenum">
              <a:rPr lang="en-US" smtClean="0"/>
              <a:t>2</a:t>
            </a:fld>
            <a:endParaRPr lang="en-US"/>
          </a:p>
        </p:txBody>
      </p:sp>
    </p:spTree>
    <p:extLst>
      <p:ext uri="{BB962C8B-B14F-4D97-AF65-F5344CB8AC3E}">
        <p14:creationId xmlns:p14="http://schemas.microsoft.com/office/powerpoint/2010/main" val="33683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One of the big reasons we try to avoid vulnerability is our fear of experiencing shame AKA “not good enough” or “who do you think you are.” Definition: ”Shame is the intensely painful feeling or experience of believing that we are flawed and therefore unworthy of love and belonging.”</a:t>
            </a:r>
          </a:p>
        </p:txBody>
      </p:sp>
      <p:sp>
        <p:nvSpPr>
          <p:cNvPr id="4" name="Slide Number Placeholder 3"/>
          <p:cNvSpPr>
            <a:spLocks noGrp="1"/>
          </p:cNvSpPr>
          <p:nvPr>
            <p:ph type="sldNum" sz="quarter" idx="10"/>
          </p:nvPr>
        </p:nvSpPr>
        <p:spPr/>
        <p:txBody>
          <a:bodyPr/>
          <a:lstStyle/>
          <a:p>
            <a:fld id="{34BCCE66-6BFF-C041-875F-5911895C8554}" type="slidenum">
              <a:rPr lang="en-US" smtClean="0"/>
              <a:t>3</a:t>
            </a:fld>
            <a:endParaRPr lang="en-US"/>
          </a:p>
        </p:txBody>
      </p:sp>
    </p:spTree>
    <p:extLst>
      <p:ext uri="{BB962C8B-B14F-4D97-AF65-F5344CB8AC3E}">
        <p14:creationId xmlns:p14="http://schemas.microsoft.com/office/powerpoint/2010/main" val="118263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How do we grow braver leaders and more courageous cultures? Engage in Daring Leadership, which is comprised of four skill sets that are 100% teachable, observable, and measurable. </a:t>
            </a:r>
          </a:p>
          <a:p>
            <a:endParaRPr lang="en-US" dirty="0"/>
          </a:p>
        </p:txBody>
      </p:sp>
      <p:sp>
        <p:nvSpPr>
          <p:cNvPr id="4" name="Slide Number Placeholder 3"/>
          <p:cNvSpPr>
            <a:spLocks noGrp="1"/>
          </p:cNvSpPr>
          <p:nvPr>
            <p:ph type="sldNum" sz="quarter" idx="10"/>
          </p:nvPr>
        </p:nvSpPr>
        <p:spPr/>
        <p:txBody>
          <a:bodyPr/>
          <a:lstStyle/>
          <a:p>
            <a:fld id="{34BCCE66-6BFF-C041-875F-5911895C8554}" type="slidenum">
              <a:rPr lang="en-US" smtClean="0"/>
              <a:t>4</a:t>
            </a:fld>
            <a:endParaRPr lang="en-US"/>
          </a:p>
        </p:txBody>
      </p:sp>
    </p:spTree>
    <p:extLst>
      <p:ext uri="{BB962C8B-B14F-4D97-AF65-F5344CB8AC3E}">
        <p14:creationId xmlns:p14="http://schemas.microsoft.com/office/powerpoint/2010/main" val="2964054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Rumbling with Vulnerability: Facing risk, uncertainty, and emotional exposure with courage and clarity.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greatest barrier to courageous leadership is not fear—it’s how we respond to our fear. </a:t>
            </a:r>
            <a:r>
              <a:rPr lang="en-US" dirty="0"/>
              <a:t>Our armor—the thoughts, emotions, and behaviors that we use to protect ourselves when we aren’t willing and able to rumble with vulnerability—move us out of alignment with our values, corrode trust with our colleagues and teams, and prevent us from being our most courageous selves.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REFER TO CROSSWALK</a:t>
            </a:r>
            <a:r>
              <a:rPr lang="en-US" baseline="0" dirty="0"/>
              <a:t> HANDOUT</a:t>
            </a:r>
            <a:endParaRPr lang="en-US" dirty="0"/>
          </a:p>
          <a:p>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4BCCE66-6BFF-C041-875F-5911895C8554}" type="slidenum">
              <a:rPr lang="en-US" smtClean="0"/>
              <a:t>5</a:t>
            </a:fld>
            <a:endParaRPr lang="en-US"/>
          </a:p>
        </p:txBody>
      </p:sp>
    </p:spTree>
    <p:extLst>
      <p:ext uri="{BB962C8B-B14F-4D97-AF65-F5344CB8AC3E}">
        <p14:creationId xmlns:p14="http://schemas.microsoft.com/office/powerpoint/2010/main" val="183236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HANDOUT</a:t>
            </a:r>
          </a:p>
        </p:txBody>
      </p:sp>
      <p:sp>
        <p:nvSpPr>
          <p:cNvPr id="4" name="Slide Number Placeholder 3"/>
          <p:cNvSpPr>
            <a:spLocks noGrp="1"/>
          </p:cNvSpPr>
          <p:nvPr>
            <p:ph type="sldNum" sz="quarter" idx="10"/>
          </p:nvPr>
        </p:nvSpPr>
        <p:spPr/>
        <p:txBody>
          <a:bodyPr/>
          <a:lstStyle/>
          <a:p>
            <a:fld id="{34BCCE66-6BFF-C041-875F-5911895C8554}" type="slidenum">
              <a:rPr lang="en-US" smtClean="0"/>
              <a:t>6</a:t>
            </a:fld>
            <a:endParaRPr lang="en-US"/>
          </a:p>
        </p:txBody>
      </p:sp>
    </p:spTree>
    <p:extLst>
      <p:ext uri="{BB962C8B-B14F-4D97-AF65-F5344CB8AC3E}">
        <p14:creationId xmlns:p14="http://schemas.microsoft.com/office/powerpoint/2010/main" val="350716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Followed by HANDOUT </a:t>
            </a:r>
          </a:p>
        </p:txBody>
      </p:sp>
      <p:sp>
        <p:nvSpPr>
          <p:cNvPr id="4" name="Slide Number Placeholder 3"/>
          <p:cNvSpPr>
            <a:spLocks noGrp="1"/>
          </p:cNvSpPr>
          <p:nvPr>
            <p:ph type="sldNum" sz="quarter" idx="5"/>
          </p:nvPr>
        </p:nvSpPr>
        <p:spPr/>
        <p:txBody>
          <a:bodyPr/>
          <a:lstStyle/>
          <a:p>
            <a:fld id="{34BCCE66-6BFF-C041-875F-5911895C8554}" type="slidenum">
              <a:rPr lang="en-US" smtClean="0"/>
              <a:t>7</a:t>
            </a:fld>
            <a:endParaRPr lang="en-US"/>
          </a:p>
        </p:txBody>
      </p:sp>
    </p:spTree>
    <p:extLst>
      <p:ext uri="{BB962C8B-B14F-4D97-AF65-F5344CB8AC3E}">
        <p14:creationId xmlns:p14="http://schemas.microsoft.com/office/powerpoint/2010/main" val="173775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CCE66-6BFF-C041-875F-5911895C8554}" type="slidenum">
              <a:rPr lang="en-US" smtClean="0"/>
              <a:t>8</a:t>
            </a:fld>
            <a:endParaRPr lang="en-US"/>
          </a:p>
        </p:txBody>
      </p:sp>
    </p:spTree>
    <p:extLst>
      <p:ext uri="{BB962C8B-B14F-4D97-AF65-F5344CB8AC3E}">
        <p14:creationId xmlns:p14="http://schemas.microsoft.com/office/powerpoint/2010/main" val="843453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BCCE66-6BFF-C041-875F-5911895C8554}" type="slidenum">
              <a:rPr lang="en-US" smtClean="0"/>
              <a:t>9</a:t>
            </a:fld>
            <a:endParaRPr lang="en-US"/>
          </a:p>
        </p:txBody>
      </p:sp>
    </p:spTree>
    <p:extLst>
      <p:ext uri="{BB962C8B-B14F-4D97-AF65-F5344CB8AC3E}">
        <p14:creationId xmlns:p14="http://schemas.microsoft.com/office/powerpoint/2010/main" val="313378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EE2312-9571-A44E-9034-503BD6B0AE06}" type="datetimeFigureOut">
              <a:rPr lang="en-US" smtClean="0"/>
              <a:t>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E087-E803-9744-B70B-59F8B8A6BC73}" type="slidenum">
              <a:rPr lang="en-US" smtClean="0"/>
              <a:t>‹#›</a:t>
            </a:fld>
            <a:endParaRPr lang="en-US"/>
          </a:p>
        </p:txBody>
      </p:sp>
    </p:spTree>
    <p:extLst>
      <p:ext uri="{BB962C8B-B14F-4D97-AF65-F5344CB8AC3E}">
        <p14:creationId xmlns:p14="http://schemas.microsoft.com/office/powerpoint/2010/main" val="145995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EE2312-9571-A44E-9034-503BD6B0AE06}" type="datetimeFigureOut">
              <a:rPr lang="en-US" smtClean="0"/>
              <a:t>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E087-E803-9744-B70B-59F8B8A6BC73}" type="slidenum">
              <a:rPr lang="en-US" smtClean="0"/>
              <a:t>‹#›</a:t>
            </a:fld>
            <a:endParaRPr lang="en-US"/>
          </a:p>
        </p:txBody>
      </p:sp>
    </p:spTree>
    <p:extLst>
      <p:ext uri="{BB962C8B-B14F-4D97-AF65-F5344CB8AC3E}">
        <p14:creationId xmlns:p14="http://schemas.microsoft.com/office/powerpoint/2010/main" val="603402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EE2312-9571-A44E-9034-503BD6B0AE06}" type="datetimeFigureOut">
              <a:rPr lang="en-US" smtClean="0"/>
              <a:t>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E087-E803-9744-B70B-59F8B8A6BC73}" type="slidenum">
              <a:rPr lang="en-US" smtClean="0"/>
              <a:t>‹#›</a:t>
            </a:fld>
            <a:endParaRPr lang="en-US"/>
          </a:p>
        </p:txBody>
      </p:sp>
    </p:spTree>
    <p:extLst>
      <p:ext uri="{BB962C8B-B14F-4D97-AF65-F5344CB8AC3E}">
        <p14:creationId xmlns:p14="http://schemas.microsoft.com/office/powerpoint/2010/main" val="112148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EE2312-9571-A44E-9034-503BD6B0AE06}" type="datetimeFigureOut">
              <a:rPr lang="en-US" smtClean="0"/>
              <a:t>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E087-E803-9744-B70B-59F8B8A6BC73}" type="slidenum">
              <a:rPr lang="en-US" smtClean="0"/>
              <a:t>‹#›</a:t>
            </a:fld>
            <a:endParaRPr lang="en-US"/>
          </a:p>
        </p:txBody>
      </p:sp>
    </p:spTree>
    <p:extLst>
      <p:ext uri="{BB962C8B-B14F-4D97-AF65-F5344CB8AC3E}">
        <p14:creationId xmlns:p14="http://schemas.microsoft.com/office/powerpoint/2010/main" val="390074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EE2312-9571-A44E-9034-503BD6B0AE06}" type="datetimeFigureOut">
              <a:rPr lang="en-US" smtClean="0"/>
              <a:t>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E087-E803-9744-B70B-59F8B8A6BC73}" type="slidenum">
              <a:rPr lang="en-US" smtClean="0"/>
              <a:t>‹#›</a:t>
            </a:fld>
            <a:endParaRPr lang="en-US"/>
          </a:p>
        </p:txBody>
      </p:sp>
    </p:spTree>
    <p:extLst>
      <p:ext uri="{BB962C8B-B14F-4D97-AF65-F5344CB8AC3E}">
        <p14:creationId xmlns:p14="http://schemas.microsoft.com/office/powerpoint/2010/main" val="737090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EE2312-9571-A44E-9034-503BD6B0AE06}" type="datetimeFigureOut">
              <a:rPr lang="en-US" smtClean="0"/>
              <a:t>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CE087-E803-9744-B70B-59F8B8A6BC73}" type="slidenum">
              <a:rPr lang="en-US" smtClean="0"/>
              <a:t>‹#›</a:t>
            </a:fld>
            <a:endParaRPr lang="en-US"/>
          </a:p>
        </p:txBody>
      </p:sp>
    </p:spTree>
    <p:extLst>
      <p:ext uri="{BB962C8B-B14F-4D97-AF65-F5344CB8AC3E}">
        <p14:creationId xmlns:p14="http://schemas.microsoft.com/office/powerpoint/2010/main" val="359938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EE2312-9571-A44E-9034-503BD6B0AE06}" type="datetimeFigureOut">
              <a:rPr lang="en-US" smtClean="0"/>
              <a:t>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CE087-E803-9744-B70B-59F8B8A6BC73}" type="slidenum">
              <a:rPr lang="en-US" smtClean="0"/>
              <a:t>‹#›</a:t>
            </a:fld>
            <a:endParaRPr lang="en-US"/>
          </a:p>
        </p:txBody>
      </p:sp>
    </p:spTree>
    <p:extLst>
      <p:ext uri="{BB962C8B-B14F-4D97-AF65-F5344CB8AC3E}">
        <p14:creationId xmlns:p14="http://schemas.microsoft.com/office/powerpoint/2010/main" val="129965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EE2312-9571-A44E-9034-503BD6B0AE06}" type="datetimeFigureOut">
              <a:rPr lang="en-US" smtClean="0"/>
              <a:t>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CE087-E803-9744-B70B-59F8B8A6BC73}" type="slidenum">
              <a:rPr lang="en-US" smtClean="0"/>
              <a:t>‹#›</a:t>
            </a:fld>
            <a:endParaRPr lang="en-US"/>
          </a:p>
        </p:txBody>
      </p:sp>
    </p:spTree>
    <p:extLst>
      <p:ext uri="{BB962C8B-B14F-4D97-AF65-F5344CB8AC3E}">
        <p14:creationId xmlns:p14="http://schemas.microsoft.com/office/powerpoint/2010/main" val="410064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E2312-9571-A44E-9034-503BD6B0AE06}" type="datetimeFigureOut">
              <a:rPr lang="en-US" smtClean="0"/>
              <a:t>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FCE087-E803-9744-B70B-59F8B8A6BC73}" type="slidenum">
              <a:rPr lang="en-US" smtClean="0"/>
              <a:t>‹#›</a:t>
            </a:fld>
            <a:endParaRPr lang="en-US"/>
          </a:p>
        </p:txBody>
      </p:sp>
    </p:spTree>
    <p:extLst>
      <p:ext uri="{BB962C8B-B14F-4D97-AF65-F5344CB8AC3E}">
        <p14:creationId xmlns:p14="http://schemas.microsoft.com/office/powerpoint/2010/main" val="428765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EE2312-9571-A44E-9034-503BD6B0AE06}" type="datetimeFigureOut">
              <a:rPr lang="en-US" smtClean="0"/>
              <a:t>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CE087-E803-9744-B70B-59F8B8A6BC73}" type="slidenum">
              <a:rPr lang="en-US" smtClean="0"/>
              <a:t>‹#›</a:t>
            </a:fld>
            <a:endParaRPr lang="en-US"/>
          </a:p>
        </p:txBody>
      </p:sp>
    </p:spTree>
    <p:extLst>
      <p:ext uri="{BB962C8B-B14F-4D97-AF65-F5344CB8AC3E}">
        <p14:creationId xmlns:p14="http://schemas.microsoft.com/office/powerpoint/2010/main" val="159242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EE2312-9571-A44E-9034-503BD6B0AE06}" type="datetimeFigureOut">
              <a:rPr lang="en-US" smtClean="0"/>
              <a:t>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CE087-E803-9744-B70B-59F8B8A6BC73}" type="slidenum">
              <a:rPr lang="en-US" smtClean="0"/>
              <a:t>‹#›</a:t>
            </a:fld>
            <a:endParaRPr lang="en-US"/>
          </a:p>
        </p:txBody>
      </p:sp>
    </p:spTree>
    <p:extLst>
      <p:ext uri="{BB962C8B-B14F-4D97-AF65-F5344CB8AC3E}">
        <p14:creationId xmlns:p14="http://schemas.microsoft.com/office/powerpoint/2010/main" val="2533135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E2312-9571-A44E-9034-503BD6B0AE06}" type="datetimeFigureOut">
              <a:rPr lang="en-US" smtClean="0"/>
              <a:t>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CE087-E803-9744-B70B-59F8B8A6BC73}" type="slidenum">
              <a:rPr lang="en-US" smtClean="0"/>
              <a:t>‹#›</a:t>
            </a:fld>
            <a:endParaRPr lang="en-US"/>
          </a:p>
        </p:txBody>
      </p:sp>
    </p:spTree>
    <p:extLst>
      <p:ext uri="{BB962C8B-B14F-4D97-AF65-F5344CB8AC3E}">
        <p14:creationId xmlns:p14="http://schemas.microsoft.com/office/powerpoint/2010/main" val="560106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5236"/>
            <a:ext cx="7772400" cy="1470025"/>
          </a:xfrm>
        </p:spPr>
        <p:txBody>
          <a:bodyPr>
            <a:normAutofit fontScale="90000"/>
          </a:bodyPr>
          <a:lstStyle/>
          <a:p>
            <a:br>
              <a:rPr lang="en-US" dirty="0"/>
            </a:br>
            <a:r>
              <a:rPr lang="en-US" b="1" dirty="0">
                <a:solidFill>
                  <a:schemeClr val="accent5">
                    <a:lumMod val="75000"/>
                  </a:schemeClr>
                </a:solidFill>
                <a:latin typeface="Georgia" panose="02040502050405020303" pitchFamily="18" charset="0"/>
              </a:rPr>
              <a:t>Daring Leadership—A Natural Fit for Advancing CPM</a:t>
            </a:r>
          </a:p>
        </p:txBody>
      </p:sp>
      <p:sp>
        <p:nvSpPr>
          <p:cNvPr id="3" name="Subtitle 2"/>
          <p:cNvSpPr>
            <a:spLocks noGrp="1"/>
          </p:cNvSpPr>
          <p:nvPr>
            <p:ph type="subTitle" idx="1"/>
          </p:nvPr>
        </p:nvSpPr>
        <p:spPr>
          <a:xfrm>
            <a:off x="1371600" y="4450974"/>
            <a:ext cx="6400800" cy="1752600"/>
          </a:xfrm>
        </p:spPr>
        <p:txBody>
          <a:bodyPr/>
          <a:lstStyle/>
          <a:p>
            <a:r>
              <a:rPr lang="en-US" dirty="0">
                <a:solidFill>
                  <a:schemeClr val="accent5">
                    <a:lumMod val="75000"/>
                  </a:schemeClr>
                </a:solidFill>
                <a:latin typeface="Georgia" panose="02040502050405020303" pitchFamily="18" charset="0"/>
              </a:rPr>
              <a:t>Learning Session 6</a:t>
            </a:r>
          </a:p>
          <a:p>
            <a:r>
              <a:rPr lang="en-US" dirty="0">
                <a:solidFill>
                  <a:schemeClr val="accent5">
                    <a:lumMod val="75000"/>
                  </a:schemeClr>
                </a:solidFill>
                <a:latin typeface="Georgia" panose="02040502050405020303" pitchFamily="18" charset="0"/>
              </a:rPr>
              <a:t>September 23, 2019</a:t>
            </a:r>
          </a:p>
        </p:txBody>
      </p:sp>
      <p:pic>
        <p:nvPicPr>
          <p:cNvPr id="5" name="Picture 4"/>
          <p:cNvPicPr>
            <a:picLocks noChangeAspect="1"/>
          </p:cNvPicPr>
          <p:nvPr/>
        </p:nvPicPr>
        <p:blipFill>
          <a:blip r:embed="rId3"/>
          <a:stretch>
            <a:fillRect/>
          </a:stretch>
        </p:blipFill>
        <p:spPr>
          <a:xfrm>
            <a:off x="961585" y="1119949"/>
            <a:ext cx="7198758" cy="958723"/>
          </a:xfrm>
          <a:prstGeom prst="rect">
            <a:avLst/>
          </a:prstGeom>
        </p:spPr>
      </p:pic>
    </p:spTree>
    <p:extLst>
      <p:ext uri="{BB962C8B-B14F-4D97-AF65-F5344CB8AC3E}">
        <p14:creationId xmlns:p14="http://schemas.microsoft.com/office/powerpoint/2010/main" val="154257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TLSlide7_V1-1.jpg"/>
          <p:cNvPicPr>
            <a:picLocks noGrp="1" noChangeAspect="1"/>
          </p:cNvPicPr>
          <p:nvPr>
            <p:ph idx="4294967295"/>
          </p:nvPr>
        </p:nvPicPr>
        <p:blipFill>
          <a:blip r:embed="rId3">
            <a:extLst>
              <a:ext uri="{28A0092B-C50C-407E-A947-70E740481C1C}">
                <a14:useLocalDpi xmlns:a14="http://schemas.microsoft.com/office/drawing/2010/main" val="0"/>
              </a:ext>
            </a:extLst>
          </a:blip>
          <a:srcRect t="1108" b="1108"/>
          <a:stretch>
            <a:fillRect/>
          </a:stretch>
        </p:blipFill>
        <p:spPr>
          <a:xfrm>
            <a:off x="449385" y="818662"/>
            <a:ext cx="8229600" cy="4525963"/>
          </a:xfrm>
        </p:spPr>
      </p:pic>
    </p:spTree>
    <p:extLst>
      <p:ext uri="{BB962C8B-B14F-4D97-AF65-F5344CB8AC3E}">
        <p14:creationId xmlns:p14="http://schemas.microsoft.com/office/powerpoint/2010/main" val="237166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5">
                    <a:lumMod val="75000"/>
                  </a:schemeClr>
                </a:solidFill>
                <a:latin typeface="Georgia" panose="02040502050405020303" pitchFamily="18" charset="0"/>
              </a:rPr>
              <a:t>What Does Daring Leadership Require?</a:t>
            </a:r>
          </a:p>
        </p:txBody>
      </p:sp>
      <p:sp>
        <p:nvSpPr>
          <p:cNvPr id="3" name="Content Placeholder 2"/>
          <p:cNvSpPr>
            <a:spLocks noGrp="1"/>
          </p:cNvSpPr>
          <p:nvPr>
            <p:ph idx="1"/>
          </p:nvPr>
        </p:nvSpPr>
        <p:spPr/>
        <p:txBody>
          <a:bodyPr/>
          <a:lstStyle/>
          <a:p>
            <a:endParaRPr lang="en-US" dirty="0">
              <a:solidFill>
                <a:schemeClr val="accent5">
                  <a:lumMod val="75000"/>
                </a:schemeClr>
              </a:solidFill>
              <a:latin typeface="Georgia" panose="02040502050405020303" pitchFamily="18" charset="0"/>
            </a:endParaRPr>
          </a:p>
          <a:p>
            <a:r>
              <a:rPr lang="en-US" dirty="0">
                <a:solidFill>
                  <a:schemeClr val="accent5">
                    <a:lumMod val="75000"/>
                  </a:schemeClr>
                </a:solidFill>
                <a:latin typeface="Georgia" panose="02040502050405020303" pitchFamily="18" charset="0"/>
              </a:rPr>
              <a:t>To scale daring leadership and build courage in teams and organizations…</a:t>
            </a:r>
          </a:p>
          <a:p>
            <a:pPr lvl="1"/>
            <a:r>
              <a:rPr lang="en-US" dirty="0">
                <a:solidFill>
                  <a:schemeClr val="accent5">
                    <a:lumMod val="75000"/>
                  </a:schemeClr>
                </a:solidFill>
                <a:latin typeface="Georgia" panose="02040502050405020303" pitchFamily="18" charset="0"/>
              </a:rPr>
              <a:t>We have to cultivate a culture in which brave work, tough conversations, and whole hearts are the expectation and armor is not necessary or rewarded. </a:t>
            </a:r>
          </a:p>
        </p:txBody>
      </p:sp>
    </p:spTree>
    <p:extLst>
      <p:ext uri="{BB962C8B-B14F-4D97-AF65-F5344CB8AC3E}">
        <p14:creationId xmlns:p14="http://schemas.microsoft.com/office/powerpoint/2010/main" val="210077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22467C-904A-7C4F-BF49-97E796B96604}"/>
              </a:ext>
            </a:extLst>
          </p:cNvPr>
          <p:cNvPicPr>
            <a:picLocks noGrp="1" noChangeAspect="1"/>
          </p:cNvPicPr>
          <p:nvPr>
            <p:ph idx="4294967295"/>
          </p:nvPr>
        </p:nvPicPr>
        <p:blipFill>
          <a:blip r:embed="rId3"/>
          <a:stretch>
            <a:fillRect/>
          </a:stretch>
        </p:blipFill>
        <p:spPr>
          <a:xfrm>
            <a:off x="134912" y="880671"/>
            <a:ext cx="8825705" cy="5394960"/>
          </a:xfrm>
        </p:spPr>
      </p:pic>
    </p:spTree>
    <p:extLst>
      <p:ext uri="{BB962C8B-B14F-4D97-AF65-F5344CB8AC3E}">
        <p14:creationId xmlns:p14="http://schemas.microsoft.com/office/powerpoint/2010/main" val="3787750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TLSlide23_V1-1.jpg"/>
          <p:cNvPicPr>
            <a:picLocks noGrp="1" noChangeAspect="1"/>
          </p:cNvPicPr>
          <p:nvPr>
            <p:ph idx="4294967295"/>
          </p:nvPr>
        </p:nvPicPr>
        <p:blipFill>
          <a:blip r:embed="rId3">
            <a:extLst>
              <a:ext uri="{28A0092B-C50C-407E-A947-70E740481C1C}">
                <a14:useLocalDpi xmlns:a14="http://schemas.microsoft.com/office/drawing/2010/main" val="0"/>
              </a:ext>
            </a:extLst>
          </a:blip>
          <a:srcRect t="1108" b="1108"/>
          <a:stretch>
            <a:fillRect/>
          </a:stretch>
        </p:blipFill>
        <p:spPr>
          <a:xfrm>
            <a:off x="478692" y="847969"/>
            <a:ext cx="8229600" cy="4525963"/>
          </a:xfrm>
        </p:spPr>
      </p:pic>
      <p:pic>
        <p:nvPicPr>
          <p:cNvPr id="3" name="Content Placeholder 4">
            <a:extLst>
              <a:ext uri="{FF2B5EF4-FFF2-40B4-BE49-F238E27FC236}">
                <a16:creationId xmlns:a16="http://schemas.microsoft.com/office/drawing/2014/main" id="{541D191E-0C74-2F4C-892C-0B428ED1D0F1}"/>
              </a:ext>
            </a:extLst>
          </p:cNvPr>
          <p:cNvPicPr>
            <a:picLocks noChangeAspect="1"/>
          </p:cNvPicPr>
          <p:nvPr/>
        </p:nvPicPr>
        <p:blipFill>
          <a:blip r:embed="rId4"/>
          <a:stretch>
            <a:fillRect/>
          </a:stretch>
        </p:blipFill>
        <p:spPr>
          <a:xfrm>
            <a:off x="3044414" y="1086521"/>
            <a:ext cx="3227294" cy="4044877"/>
          </a:xfrm>
          <a:prstGeom prst="rect">
            <a:avLst/>
          </a:prstGeom>
        </p:spPr>
      </p:pic>
    </p:spTree>
    <p:extLst>
      <p:ext uri="{BB962C8B-B14F-4D97-AF65-F5344CB8AC3E}">
        <p14:creationId xmlns:p14="http://schemas.microsoft.com/office/powerpoint/2010/main" val="1854518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TLSlide20_V1-1.jpg"/>
          <p:cNvPicPr>
            <a:picLocks noGrp="1" noChangeAspect="1"/>
          </p:cNvPicPr>
          <p:nvPr>
            <p:ph idx="4294967295"/>
          </p:nvPr>
        </p:nvPicPr>
        <p:blipFill>
          <a:blip r:embed="rId3">
            <a:extLst>
              <a:ext uri="{28A0092B-C50C-407E-A947-70E740481C1C}">
                <a14:useLocalDpi xmlns:a14="http://schemas.microsoft.com/office/drawing/2010/main" val="0"/>
              </a:ext>
            </a:extLst>
          </a:blip>
          <a:srcRect t="1108" b="1108"/>
          <a:stretch>
            <a:fillRect/>
          </a:stretch>
        </p:blipFill>
        <p:spPr>
          <a:xfrm>
            <a:off x="420077" y="779584"/>
            <a:ext cx="8229600" cy="4525963"/>
          </a:xfrm>
        </p:spPr>
      </p:pic>
    </p:spTree>
    <p:extLst>
      <p:ext uri="{BB962C8B-B14F-4D97-AF65-F5344CB8AC3E}">
        <p14:creationId xmlns:p14="http://schemas.microsoft.com/office/powerpoint/2010/main" val="928399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TLSlide22_V1-1.jpg"/>
          <p:cNvPicPr>
            <a:picLocks noGrp="1" noChangeAspect="1"/>
          </p:cNvPicPr>
          <p:nvPr>
            <p:ph idx="4294967295"/>
          </p:nvPr>
        </p:nvPicPr>
        <p:blipFill>
          <a:blip r:embed="rId3">
            <a:extLst>
              <a:ext uri="{28A0092B-C50C-407E-A947-70E740481C1C}">
                <a14:useLocalDpi xmlns:a14="http://schemas.microsoft.com/office/drawing/2010/main" val="0"/>
              </a:ext>
            </a:extLst>
          </a:blip>
          <a:srcRect t="1108" b="1108"/>
          <a:stretch>
            <a:fillRect/>
          </a:stretch>
        </p:blipFill>
        <p:spPr>
          <a:xfrm>
            <a:off x="390769" y="857738"/>
            <a:ext cx="8229600" cy="4525963"/>
          </a:xfrm>
        </p:spPr>
      </p:pic>
    </p:spTree>
    <p:extLst>
      <p:ext uri="{BB962C8B-B14F-4D97-AF65-F5344CB8AC3E}">
        <p14:creationId xmlns:p14="http://schemas.microsoft.com/office/powerpoint/2010/main" val="188282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TLSlide23_V1-1.jpg"/>
          <p:cNvPicPr>
            <a:picLocks noGrp="1" noChangeAspect="1"/>
          </p:cNvPicPr>
          <p:nvPr>
            <p:ph idx="4294967295"/>
          </p:nvPr>
        </p:nvPicPr>
        <p:blipFill>
          <a:blip r:embed="rId3">
            <a:extLst>
              <a:ext uri="{28A0092B-C50C-407E-A947-70E740481C1C}">
                <a14:useLocalDpi xmlns:a14="http://schemas.microsoft.com/office/drawing/2010/main" val="0"/>
              </a:ext>
            </a:extLst>
          </a:blip>
          <a:srcRect t="1108" b="1108"/>
          <a:stretch>
            <a:fillRect/>
          </a:stretch>
        </p:blipFill>
        <p:spPr>
          <a:xfrm>
            <a:off x="478692" y="847969"/>
            <a:ext cx="8229600" cy="4525963"/>
          </a:xfrm>
        </p:spPr>
      </p:pic>
    </p:spTree>
    <p:extLst>
      <p:ext uri="{BB962C8B-B14F-4D97-AF65-F5344CB8AC3E}">
        <p14:creationId xmlns:p14="http://schemas.microsoft.com/office/powerpoint/2010/main" val="48185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TLSlide25_V1-1.jpg"/>
          <p:cNvPicPr>
            <a:picLocks noGrp="1" noChangeAspect="1"/>
          </p:cNvPicPr>
          <p:nvPr>
            <p:ph idx="4294967295"/>
          </p:nvPr>
        </p:nvPicPr>
        <p:blipFill>
          <a:blip r:embed="rId3">
            <a:extLst>
              <a:ext uri="{28A0092B-C50C-407E-A947-70E740481C1C}">
                <a14:useLocalDpi xmlns:a14="http://schemas.microsoft.com/office/drawing/2010/main" val="0"/>
              </a:ext>
            </a:extLst>
          </a:blip>
          <a:srcRect t="1108" b="1108"/>
          <a:stretch>
            <a:fillRect/>
          </a:stretch>
        </p:blipFill>
        <p:spPr>
          <a:xfrm>
            <a:off x="488462" y="974970"/>
            <a:ext cx="8229600" cy="4525963"/>
          </a:xfrm>
        </p:spPr>
      </p:pic>
    </p:spTree>
    <p:extLst>
      <p:ext uri="{BB962C8B-B14F-4D97-AF65-F5344CB8AC3E}">
        <p14:creationId xmlns:p14="http://schemas.microsoft.com/office/powerpoint/2010/main" val="131434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5">
                    <a:lumMod val="75000"/>
                  </a:schemeClr>
                </a:solidFill>
                <a:latin typeface="Georgia" panose="02040502050405020303" pitchFamily="18" charset="0"/>
              </a:rPr>
              <a:t>Dare to Lead™ Is Based On Research</a:t>
            </a:r>
          </a:p>
        </p:txBody>
      </p:sp>
      <p:sp>
        <p:nvSpPr>
          <p:cNvPr id="3" name="Content Placeholder 2"/>
          <p:cNvSpPr>
            <a:spLocks noGrp="1"/>
          </p:cNvSpPr>
          <p:nvPr>
            <p:ph idx="1"/>
          </p:nvPr>
        </p:nvSpPr>
        <p:spPr/>
        <p:txBody>
          <a:bodyPr>
            <a:normAutofit/>
          </a:bodyPr>
          <a:lstStyle/>
          <a:p>
            <a:r>
              <a:rPr lang="en-US" dirty="0" err="1">
                <a:solidFill>
                  <a:schemeClr val="accent5">
                    <a:lumMod val="75000"/>
                  </a:schemeClr>
                </a:solidFill>
                <a:latin typeface="Georgia" panose="02040502050405020303" pitchFamily="18" charset="0"/>
              </a:rPr>
              <a:t>Brené</a:t>
            </a:r>
            <a:r>
              <a:rPr lang="en-US" dirty="0">
                <a:solidFill>
                  <a:schemeClr val="accent5">
                    <a:lumMod val="75000"/>
                  </a:schemeClr>
                </a:solidFill>
                <a:latin typeface="Georgia" panose="02040502050405020303" pitchFamily="18" charset="0"/>
              </a:rPr>
              <a:t> and her team interviewed 150 executives on the future of leadership.</a:t>
            </a:r>
          </a:p>
          <a:p>
            <a:r>
              <a:rPr lang="en-US" dirty="0">
                <a:solidFill>
                  <a:schemeClr val="accent5">
                    <a:lumMod val="75000"/>
                  </a:schemeClr>
                </a:solidFill>
                <a:latin typeface="Georgia" panose="02040502050405020303" pitchFamily="18" charset="0"/>
              </a:rPr>
              <a:t>Key findings:</a:t>
            </a:r>
          </a:p>
          <a:p>
            <a:pPr lvl="1"/>
            <a:r>
              <a:rPr lang="en-US" dirty="0">
                <a:solidFill>
                  <a:schemeClr val="accent5">
                    <a:lumMod val="75000"/>
                  </a:schemeClr>
                </a:solidFill>
                <a:latin typeface="Georgia" panose="02040502050405020303" pitchFamily="18" charset="0"/>
              </a:rPr>
              <a:t>It is not about titles or the corner office.</a:t>
            </a:r>
          </a:p>
          <a:p>
            <a:pPr lvl="1"/>
            <a:r>
              <a:rPr lang="en-US" dirty="0">
                <a:solidFill>
                  <a:schemeClr val="accent5">
                    <a:lumMod val="75000"/>
                  </a:schemeClr>
                </a:solidFill>
                <a:latin typeface="Georgia" panose="02040502050405020303" pitchFamily="18" charset="0"/>
              </a:rPr>
              <a:t>It is about the willingness to step up, put yourself out there, and lean into courage. </a:t>
            </a:r>
          </a:p>
          <a:p>
            <a:pPr lvl="1"/>
            <a:r>
              <a:rPr lang="en-US" dirty="0">
                <a:solidFill>
                  <a:schemeClr val="accent5">
                    <a:lumMod val="75000"/>
                  </a:schemeClr>
                </a:solidFill>
                <a:latin typeface="Georgia" panose="02040502050405020303" pitchFamily="18" charset="0"/>
              </a:rPr>
              <a:t>Predominant theme: “We need braver leaders and more courageous cultures.”</a:t>
            </a:r>
          </a:p>
          <a:p>
            <a:pPr lvl="1"/>
            <a:endParaRPr lang="en-US" dirty="0"/>
          </a:p>
          <a:p>
            <a:pPr lvl="1"/>
            <a:endParaRPr lang="en-US" dirty="0"/>
          </a:p>
        </p:txBody>
      </p:sp>
    </p:spTree>
    <p:extLst>
      <p:ext uri="{BB962C8B-B14F-4D97-AF65-F5344CB8AC3E}">
        <p14:creationId xmlns:p14="http://schemas.microsoft.com/office/powerpoint/2010/main" val="1387785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TLSlide2_V1-1.jpg"/>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b="2216"/>
          <a:stretch/>
        </p:blipFill>
        <p:spPr>
          <a:xfrm>
            <a:off x="410308" y="906584"/>
            <a:ext cx="8229600" cy="4525963"/>
          </a:xfrm>
        </p:spPr>
      </p:pic>
    </p:spTree>
    <p:extLst>
      <p:ext uri="{BB962C8B-B14F-4D97-AF65-F5344CB8AC3E}">
        <p14:creationId xmlns:p14="http://schemas.microsoft.com/office/powerpoint/2010/main" val="824796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TLSlide3_V1-1.jpg"/>
          <p:cNvPicPr>
            <a:picLocks noGrp="1" noChangeAspect="1"/>
          </p:cNvPicPr>
          <p:nvPr>
            <p:ph idx="4294967295"/>
          </p:nvPr>
        </p:nvPicPr>
        <p:blipFill>
          <a:blip r:embed="rId3">
            <a:extLst>
              <a:ext uri="{28A0092B-C50C-407E-A947-70E740481C1C}">
                <a14:useLocalDpi xmlns:a14="http://schemas.microsoft.com/office/drawing/2010/main" val="0"/>
              </a:ext>
            </a:extLst>
          </a:blip>
          <a:srcRect t="1108" b="1108"/>
          <a:stretch>
            <a:fillRect/>
          </a:stretch>
        </p:blipFill>
        <p:spPr>
          <a:xfrm>
            <a:off x="459154" y="906585"/>
            <a:ext cx="8229600" cy="4525963"/>
          </a:xfrm>
        </p:spPr>
      </p:pic>
    </p:spTree>
    <p:extLst>
      <p:ext uri="{BB962C8B-B14F-4D97-AF65-F5344CB8AC3E}">
        <p14:creationId xmlns:p14="http://schemas.microsoft.com/office/powerpoint/2010/main" val="378689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5">
                    <a:lumMod val="75000"/>
                  </a:schemeClr>
                </a:solidFill>
                <a:latin typeface="Georgia" panose="02040502050405020303" pitchFamily="18" charset="0"/>
              </a:rPr>
              <a:t>Rumbling with Vulnerability </a:t>
            </a:r>
          </a:p>
        </p:txBody>
      </p:sp>
      <p:sp>
        <p:nvSpPr>
          <p:cNvPr id="3" name="Content Placeholder 2"/>
          <p:cNvSpPr>
            <a:spLocks noGrp="1"/>
          </p:cNvSpPr>
          <p:nvPr>
            <p:ph idx="1"/>
          </p:nvPr>
        </p:nvSpPr>
        <p:spPr/>
        <p:txBody>
          <a:bodyPr>
            <a:normAutofit lnSpcReduction="10000"/>
          </a:bodyPr>
          <a:lstStyle/>
          <a:p>
            <a:r>
              <a:rPr lang="en-US" dirty="0">
                <a:solidFill>
                  <a:schemeClr val="accent5">
                    <a:lumMod val="75000"/>
                  </a:schemeClr>
                </a:solidFill>
                <a:latin typeface="Georgia" panose="02040502050405020303" pitchFamily="18" charset="0"/>
              </a:rPr>
              <a:t>It is the foundational skill set of courage.</a:t>
            </a:r>
          </a:p>
          <a:p>
            <a:r>
              <a:rPr lang="en-US" dirty="0">
                <a:solidFill>
                  <a:schemeClr val="accent5">
                    <a:lumMod val="75000"/>
                  </a:schemeClr>
                </a:solidFill>
                <a:latin typeface="Georgia" panose="02040502050405020303" pitchFamily="18" charset="0"/>
              </a:rPr>
              <a:t>It is defined in the research as</a:t>
            </a:r>
          </a:p>
          <a:p>
            <a:pPr lvl="1"/>
            <a:r>
              <a:rPr lang="en-US" dirty="0">
                <a:solidFill>
                  <a:schemeClr val="accent5">
                    <a:lumMod val="75000"/>
                  </a:schemeClr>
                </a:solidFill>
                <a:latin typeface="Georgia" panose="02040502050405020303" pitchFamily="18" charset="0"/>
              </a:rPr>
              <a:t>Risk, uncertainty, emotional exposure.</a:t>
            </a:r>
          </a:p>
          <a:p>
            <a:r>
              <a:rPr lang="en-US" dirty="0">
                <a:solidFill>
                  <a:schemeClr val="accent5">
                    <a:lumMod val="75000"/>
                  </a:schemeClr>
                </a:solidFill>
                <a:latin typeface="Georgia" panose="02040502050405020303" pitchFamily="18" charset="0"/>
              </a:rPr>
              <a:t>Our attitudes about vulnerability are often informed by vulnerability myths.</a:t>
            </a:r>
          </a:p>
          <a:p>
            <a:r>
              <a:rPr lang="en-US" dirty="0">
                <a:solidFill>
                  <a:schemeClr val="accent5">
                    <a:lumMod val="75000"/>
                  </a:schemeClr>
                </a:solidFill>
                <a:latin typeface="Georgia" panose="02040502050405020303" pitchFamily="18" charset="0"/>
              </a:rPr>
              <a:t>When we aren’t willing and able to “rumble with vulnerability,” we often resort to using “armor” to protect ourselves.</a:t>
            </a:r>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9958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latin typeface="Georgia" panose="02040502050405020303" pitchFamily="18" charset="0"/>
              </a:rPr>
              <a:t>The Myths of Vulnerability</a:t>
            </a:r>
            <a:r>
              <a:rPr lang="en-US" dirty="0"/>
              <a:t>	</a:t>
            </a:r>
          </a:p>
        </p:txBody>
      </p:sp>
      <p:sp>
        <p:nvSpPr>
          <p:cNvPr id="3" name="Content Placeholder 2"/>
          <p:cNvSpPr>
            <a:spLocks noGrp="1"/>
          </p:cNvSpPr>
          <p:nvPr>
            <p:ph idx="1"/>
          </p:nvPr>
        </p:nvSpPr>
        <p:spPr/>
        <p:txBody>
          <a:bodyPr/>
          <a:lstStyle/>
          <a:p>
            <a:pPr lvl="0"/>
            <a:r>
              <a:rPr lang="en-US" dirty="0">
                <a:solidFill>
                  <a:schemeClr val="accent5">
                    <a:lumMod val="75000"/>
                  </a:schemeClr>
                </a:solidFill>
                <a:latin typeface="Georgia" panose="02040502050405020303" pitchFamily="18" charset="0"/>
              </a:rPr>
              <a:t>Myth #1: Vulnerability is weakness</a:t>
            </a:r>
          </a:p>
          <a:p>
            <a:pPr lvl="0"/>
            <a:r>
              <a:rPr lang="en-US" dirty="0">
                <a:solidFill>
                  <a:schemeClr val="accent5">
                    <a:lumMod val="75000"/>
                  </a:schemeClr>
                </a:solidFill>
                <a:latin typeface="Georgia" panose="02040502050405020303" pitchFamily="18" charset="0"/>
              </a:rPr>
              <a:t>Myth #2: I don’t do vulnerability</a:t>
            </a:r>
          </a:p>
          <a:p>
            <a:pPr lvl="0"/>
            <a:r>
              <a:rPr lang="en-US" dirty="0">
                <a:solidFill>
                  <a:schemeClr val="accent5">
                    <a:lumMod val="75000"/>
                  </a:schemeClr>
                </a:solidFill>
                <a:latin typeface="Georgia" panose="02040502050405020303" pitchFamily="18" charset="0"/>
              </a:rPr>
              <a:t>Myth #3: I can go it alone</a:t>
            </a:r>
          </a:p>
          <a:p>
            <a:pPr lvl="0"/>
            <a:r>
              <a:rPr lang="en-US" dirty="0">
                <a:solidFill>
                  <a:schemeClr val="accent5">
                    <a:lumMod val="75000"/>
                  </a:schemeClr>
                </a:solidFill>
                <a:latin typeface="Georgia" panose="02040502050405020303" pitchFamily="18" charset="0"/>
              </a:rPr>
              <a:t>Myth #4: You can engineer the uncertainty and discomfort out of vulnerability</a:t>
            </a:r>
          </a:p>
          <a:p>
            <a:pPr lvl="0"/>
            <a:r>
              <a:rPr lang="en-US" dirty="0">
                <a:solidFill>
                  <a:schemeClr val="accent5">
                    <a:lumMod val="75000"/>
                  </a:schemeClr>
                </a:solidFill>
                <a:latin typeface="Georgia" panose="02040502050405020303" pitchFamily="18" charset="0"/>
              </a:rPr>
              <a:t>Myth #5: Trust comes before vulnerability</a:t>
            </a:r>
          </a:p>
          <a:p>
            <a:pPr lvl="0"/>
            <a:r>
              <a:rPr lang="en-US" dirty="0">
                <a:solidFill>
                  <a:schemeClr val="accent5">
                    <a:lumMod val="75000"/>
                  </a:schemeClr>
                </a:solidFill>
                <a:latin typeface="Georgia" panose="02040502050405020303" pitchFamily="18" charset="0"/>
              </a:rPr>
              <a:t>Myth #6: Vulnerability is disclosure</a:t>
            </a:r>
          </a:p>
          <a:p>
            <a:endParaRPr lang="en-US" dirty="0"/>
          </a:p>
        </p:txBody>
      </p:sp>
    </p:spTree>
    <p:extLst>
      <p:ext uri="{BB962C8B-B14F-4D97-AF65-F5344CB8AC3E}">
        <p14:creationId xmlns:p14="http://schemas.microsoft.com/office/powerpoint/2010/main" val="378959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TLSlide21_V1-1.jpg"/>
          <p:cNvPicPr>
            <a:picLocks noGrp="1" noChangeAspect="1"/>
          </p:cNvPicPr>
          <p:nvPr>
            <p:ph idx="4294967295"/>
          </p:nvPr>
        </p:nvPicPr>
        <p:blipFill>
          <a:blip r:embed="rId3">
            <a:extLst>
              <a:ext uri="{28A0092B-C50C-407E-A947-70E740481C1C}">
                <a14:useLocalDpi xmlns:a14="http://schemas.microsoft.com/office/drawing/2010/main" val="0"/>
              </a:ext>
            </a:extLst>
          </a:blip>
          <a:srcRect t="1108" b="1108"/>
          <a:stretch>
            <a:fillRect/>
          </a:stretch>
        </p:blipFill>
        <p:spPr>
          <a:xfrm>
            <a:off x="517769" y="662354"/>
            <a:ext cx="8229600" cy="4525963"/>
          </a:xfrm>
        </p:spPr>
      </p:pic>
    </p:spTree>
    <p:extLst>
      <p:ext uri="{BB962C8B-B14F-4D97-AF65-F5344CB8AC3E}">
        <p14:creationId xmlns:p14="http://schemas.microsoft.com/office/powerpoint/2010/main" val="77703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TLSlide5_V1-1.jpg"/>
          <p:cNvPicPr>
            <a:picLocks noGrp="1" noChangeAspect="1"/>
          </p:cNvPicPr>
          <p:nvPr>
            <p:ph idx="4294967295"/>
          </p:nvPr>
        </p:nvPicPr>
        <p:blipFill>
          <a:blip r:embed="rId3">
            <a:extLst>
              <a:ext uri="{28A0092B-C50C-407E-A947-70E740481C1C}">
                <a14:useLocalDpi xmlns:a14="http://schemas.microsoft.com/office/drawing/2010/main" val="0"/>
              </a:ext>
            </a:extLst>
          </a:blip>
          <a:srcRect t="1108" b="1108"/>
          <a:stretch>
            <a:fillRect/>
          </a:stretch>
        </p:blipFill>
        <p:spPr>
          <a:xfrm>
            <a:off x="547078" y="877277"/>
            <a:ext cx="8229600" cy="4525963"/>
          </a:xfrm>
        </p:spPr>
      </p:pic>
    </p:spTree>
    <p:extLst>
      <p:ext uri="{BB962C8B-B14F-4D97-AF65-F5344CB8AC3E}">
        <p14:creationId xmlns:p14="http://schemas.microsoft.com/office/powerpoint/2010/main" val="2825778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TLSlide6_V1-1.jpg"/>
          <p:cNvPicPr>
            <a:picLocks noGrp="1" noChangeAspect="1"/>
          </p:cNvPicPr>
          <p:nvPr>
            <p:ph idx="4294967295"/>
          </p:nvPr>
        </p:nvPicPr>
        <p:blipFill>
          <a:blip r:embed="rId3">
            <a:extLst>
              <a:ext uri="{28A0092B-C50C-407E-A947-70E740481C1C}">
                <a14:useLocalDpi xmlns:a14="http://schemas.microsoft.com/office/drawing/2010/main" val="0"/>
              </a:ext>
            </a:extLst>
          </a:blip>
          <a:srcRect t="1108" b="1108"/>
          <a:stretch>
            <a:fillRect/>
          </a:stretch>
        </p:blipFill>
        <p:spPr>
          <a:xfrm>
            <a:off x="457200" y="839188"/>
            <a:ext cx="8229600" cy="4525963"/>
          </a:xfrm>
        </p:spPr>
      </p:pic>
    </p:spTree>
    <p:extLst>
      <p:ext uri="{BB962C8B-B14F-4D97-AF65-F5344CB8AC3E}">
        <p14:creationId xmlns:p14="http://schemas.microsoft.com/office/powerpoint/2010/main" val="906290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3083</TotalTime>
  <Words>640</Words>
  <Application>Microsoft Macintosh PowerPoint</Application>
  <PresentationFormat>On-screen Show (4:3)</PresentationFormat>
  <Paragraphs>64</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Georgia</vt:lpstr>
      <vt:lpstr>Office Theme</vt:lpstr>
      <vt:lpstr> Daring Leadership—A Natural Fit for Advancing CPM</vt:lpstr>
      <vt:lpstr>Dare to Lead™ Is Based On Research</vt:lpstr>
      <vt:lpstr>PowerPoint Presentation</vt:lpstr>
      <vt:lpstr>PowerPoint Presentation</vt:lpstr>
      <vt:lpstr>Rumbling with Vulnerability </vt:lpstr>
      <vt:lpstr>The Myths of Vulnerability </vt:lpstr>
      <vt:lpstr>PowerPoint Presentation</vt:lpstr>
      <vt:lpstr>PowerPoint Presentation</vt:lpstr>
      <vt:lpstr>PowerPoint Presentation</vt:lpstr>
      <vt:lpstr>PowerPoint Presentation</vt:lpstr>
      <vt:lpstr>What Does Daring Leadership Require?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Dare to Lead: An Approach to Support the CPM </dc:title>
  <dc:creator>apple</dc:creator>
  <cp:lastModifiedBy>Stuart Oppenheim</cp:lastModifiedBy>
  <cp:revision>42</cp:revision>
  <cp:lastPrinted>2019-09-16T20:52:20Z</cp:lastPrinted>
  <dcterms:created xsi:type="dcterms:W3CDTF">2019-09-13T01:13:38Z</dcterms:created>
  <dcterms:modified xsi:type="dcterms:W3CDTF">2019-09-21T06:20:04Z</dcterms:modified>
</cp:coreProperties>
</file>