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9" r:id="rId3"/>
  </p:sldMasterIdLst>
  <p:notesMasterIdLst>
    <p:notesMasterId r:id="rId45"/>
  </p:notesMasterIdLst>
  <p:sldIdLst>
    <p:sldId id="377" r:id="rId4"/>
    <p:sldId id="376" r:id="rId5"/>
    <p:sldId id="256" r:id="rId6"/>
    <p:sldId id="354" r:id="rId7"/>
    <p:sldId id="378" r:id="rId8"/>
    <p:sldId id="356" r:id="rId9"/>
    <p:sldId id="273" r:id="rId10"/>
    <p:sldId id="310" r:id="rId11"/>
    <p:sldId id="334" r:id="rId12"/>
    <p:sldId id="335" r:id="rId13"/>
    <p:sldId id="369" r:id="rId14"/>
    <p:sldId id="337" r:id="rId15"/>
    <p:sldId id="336" r:id="rId16"/>
    <p:sldId id="358" r:id="rId17"/>
    <p:sldId id="361" r:id="rId18"/>
    <p:sldId id="362" r:id="rId19"/>
    <p:sldId id="355" r:id="rId20"/>
    <p:sldId id="379" r:id="rId21"/>
    <p:sldId id="426" r:id="rId22"/>
    <p:sldId id="427" r:id="rId23"/>
    <p:sldId id="346" r:id="rId24"/>
    <p:sldId id="382" r:id="rId25"/>
    <p:sldId id="393" r:id="rId26"/>
    <p:sldId id="391" r:id="rId27"/>
    <p:sldId id="392" r:id="rId28"/>
    <p:sldId id="387" r:id="rId29"/>
    <p:sldId id="416" r:id="rId30"/>
    <p:sldId id="394" r:id="rId31"/>
    <p:sldId id="396" r:id="rId32"/>
    <p:sldId id="418" r:id="rId33"/>
    <p:sldId id="397" r:id="rId34"/>
    <p:sldId id="403" r:id="rId35"/>
    <p:sldId id="402" r:id="rId36"/>
    <p:sldId id="400" r:id="rId37"/>
    <p:sldId id="401" r:id="rId38"/>
    <p:sldId id="399" r:id="rId39"/>
    <p:sldId id="404" r:id="rId40"/>
    <p:sldId id="321" r:id="rId41"/>
    <p:sldId id="422" r:id="rId42"/>
    <p:sldId id="424" r:id="rId43"/>
    <p:sldId id="4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933"/>
    <a:srgbClr val="FFFF99"/>
    <a:srgbClr val="FF3300"/>
    <a:srgbClr val="99FF99"/>
    <a:srgbClr val="66FF66"/>
    <a:srgbClr val="88A9D4"/>
    <a:srgbClr val="1C1C1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65845" autoAdjust="0"/>
  </p:normalViewPr>
  <p:slideViewPr>
    <p:cSldViewPr>
      <p:cViewPr varScale="1">
        <p:scale>
          <a:sx n="55" d="100"/>
          <a:sy n="55" d="100"/>
        </p:scale>
        <p:origin x="90" y="444"/>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28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55C65-B75D-4021-9433-D03757EAEB21}" type="doc">
      <dgm:prSet loTypeId="urn:microsoft.com/office/officeart/2005/8/layout/hProcess9" loCatId="process" qsTypeId="urn:microsoft.com/office/officeart/2005/8/quickstyle/3d3" qsCatId="3D" csTypeId="urn:microsoft.com/office/officeart/2005/8/colors/colorful1#1" csCatId="colorful" phldr="1"/>
      <dgm:spPr/>
      <dgm:t>
        <a:bodyPr/>
        <a:lstStyle/>
        <a:p>
          <a:endParaRPr lang="en-US"/>
        </a:p>
      </dgm:t>
    </dgm:pt>
    <dgm:pt modelId="{A22A0935-4003-444B-B811-2BB3E77BEB3F}">
      <dgm:prSet phldrT="[Text]" custT="1"/>
      <dgm:spPr/>
      <dgm:t>
        <a:bodyPr/>
        <a:lstStyle/>
        <a:p>
          <a:pPr algn="l"/>
          <a:r>
            <a:rPr lang="en-US" sz="2000" b="1" dirty="0"/>
            <a:t>Theoretical framework</a:t>
          </a:r>
          <a:endParaRPr lang="en-US" sz="2000" dirty="0"/>
        </a:p>
      </dgm:t>
    </dgm:pt>
    <dgm:pt modelId="{689A8AE3-4881-4A99-9537-564794994E76}" type="parTrans" cxnId="{EBD62DDD-6CC9-4A1A-BCD2-5BA55D827437}">
      <dgm:prSet/>
      <dgm:spPr/>
      <dgm:t>
        <a:bodyPr/>
        <a:lstStyle/>
        <a:p>
          <a:endParaRPr lang="en-US"/>
        </a:p>
      </dgm:t>
    </dgm:pt>
    <dgm:pt modelId="{8546D158-DA7E-472B-B81A-CD19E7F799BC}" type="sibTrans" cxnId="{EBD62DDD-6CC9-4A1A-BCD2-5BA55D827437}">
      <dgm:prSet/>
      <dgm:spPr/>
      <dgm:t>
        <a:bodyPr/>
        <a:lstStyle/>
        <a:p>
          <a:endParaRPr lang="en-US"/>
        </a:p>
      </dgm:t>
    </dgm:pt>
    <dgm:pt modelId="{432BEB49-4094-49E5-9EF8-AE887FA6F5F3}">
      <dgm:prSet phldrT="[Text]"/>
      <dgm:spPr/>
      <dgm:t>
        <a:bodyPr/>
        <a:lstStyle/>
        <a:p>
          <a:pPr algn="l"/>
          <a:r>
            <a:rPr lang="en-US" b="1" dirty="0"/>
            <a:t>Values and principles</a:t>
          </a:r>
          <a:endParaRPr lang="en-US" dirty="0"/>
        </a:p>
      </dgm:t>
    </dgm:pt>
    <dgm:pt modelId="{30272CB2-620D-49C3-8E69-21810ED1EAB4}" type="parTrans" cxnId="{966DBEAB-7071-41E5-988F-9E8FD2531D3E}">
      <dgm:prSet/>
      <dgm:spPr/>
      <dgm:t>
        <a:bodyPr/>
        <a:lstStyle/>
        <a:p>
          <a:endParaRPr lang="en-US"/>
        </a:p>
      </dgm:t>
    </dgm:pt>
    <dgm:pt modelId="{6991EECE-01D3-493C-B82A-2D5E29CCDAD0}" type="sibTrans" cxnId="{966DBEAB-7071-41E5-988F-9E8FD2531D3E}">
      <dgm:prSet/>
      <dgm:spPr/>
      <dgm:t>
        <a:bodyPr/>
        <a:lstStyle/>
        <a:p>
          <a:endParaRPr lang="en-US"/>
        </a:p>
      </dgm:t>
    </dgm:pt>
    <dgm:pt modelId="{AB8EDA36-EAA7-4272-B5DA-0386567065F8}">
      <dgm:prSet phldrT="[Text]"/>
      <dgm:spPr/>
      <dgm:t>
        <a:bodyPr/>
        <a:lstStyle/>
        <a:p>
          <a:pPr algn="l"/>
          <a:r>
            <a:rPr lang="en-US" b="1" dirty="0"/>
            <a:t>Practice elements</a:t>
          </a:r>
          <a:endParaRPr lang="en-US" dirty="0"/>
        </a:p>
      </dgm:t>
    </dgm:pt>
    <dgm:pt modelId="{42FF026D-D085-4552-8820-D7F782D79B84}" type="parTrans" cxnId="{6F21893C-6757-4606-BF3A-6A5E4127778D}">
      <dgm:prSet/>
      <dgm:spPr/>
      <dgm:t>
        <a:bodyPr/>
        <a:lstStyle/>
        <a:p>
          <a:endParaRPr lang="en-US"/>
        </a:p>
      </dgm:t>
    </dgm:pt>
    <dgm:pt modelId="{1A534EEB-70DC-4B9D-8582-82ADDCF826ED}" type="sibTrans" cxnId="{6F21893C-6757-4606-BF3A-6A5E4127778D}">
      <dgm:prSet/>
      <dgm:spPr/>
      <dgm:t>
        <a:bodyPr/>
        <a:lstStyle/>
        <a:p>
          <a:endParaRPr lang="en-US"/>
        </a:p>
      </dgm:t>
    </dgm:pt>
    <dgm:pt modelId="{B788D8EC-BA38-4427-B24C-80C3199473C9}">
      <dgm:prSet phldrT="[Text]"/>
      <dgm:spPr/>
      <dgm:t>
        <a:bodyPr/>
        <a:lstStyle/>
        <a:p>
          <a:pPr algn="l"/>
          <a:r>
            <a:rPr lang="en-US" b="1" dirty="0"/>
            <a:t>Practice behaviors</a:t>
          </a:r>
        </a:p>
      </dgm:t>
    </dgm:pt>
    <dgm:pt modelId="{582D1C2C-A281-4D2A-928C-94015F12B1DB}" type="parTrans" cxnId="{48CDFD49-31A5-47E5-8BD9-02DC62222BD3}">
      <dgm:prSet/>
      <dgm:spPr/>
      <dgm:t>
        <a:bodyPr/>
        <a:lstStyle/>
        <a:p>
          <a:endParaRPr lang="en-US"/>
        </a:p>
      </dgm:t>
    </dgm:pt>
    <dgm:pt modelId="{EECF7371-32C3-4C28-B085-EC9863960626}" type="sibTrans" cxnId="{48CDFD49-31A5-47E5-8BD9-02DC62222BD3}">
      <dgm:prSet/>
      <dgm:spPr/>
      <dgm:t>
        <a:bodyPr/>
        <a:lstStyle/>
        <a:p>
          <a:endParaRPr lang="en-US"/>
        </a:p>
      </dgm:t>
    </dgm:pt>
    <dgm:pt modelId="{A73A19C2-63D2-4975-985A-F51D300E5105}">
      <dgm:prSet phldrT="[Text]"/>
      <dgm:spPr/>
      <dgm:t>
        <a:bodyPr/>
        <a:lstStyle/>
        <a:p>
          <a:pPr algn="l"/>
          <a:r>
            <a:rPr lang="en-US" b="1" dirty="0"/>
            <a:t>Casework components</a:t>
          </a:r>
        </a:p>
      </dgm:t>
    </dgm:pt>
    <dgm:pt modelId="{2A2E5BE3-4628-4B48-AEF5-6C4B53CC76E0}" type="parTrans" cxnId="{5249BE67-7E47-4F58-8596-B05C1676072E}">
      <dgm:prSet/>
      <dgm:spPr/>
      <dgm:t>
        <a:bodyPr/>
        <a:lstStyle/>
        <a:p>
          <a:endParaRPr lang="en-US"/>
        </a:p>
      </dgm:t>
    </dgm:pt>
    <dgm:pt modelId="{B72FD756-A069-4256-96E1-1B5C7678F44A}" type="sibTrans" cxnId="{5249BE67-7E47-4F58-8596-B05C1676072E}">
      <dgm:prSet/>
      <dgm:spPr/>
      <dgm:t>
        <a:bodyPr/>
        <a:lstStyle/>
        <a:p>
          <a:endParaRPr lang="en-US"/>
        </a:p>
      </dgm:t>
    </dgm:pt>
    <dgm:pt modelId="{3437AAAC-13CA-4455-AFCE-93F963950E0B}" type="pres">
      <dgm:prSet presAssocID="{1FF55C65-B75D-4021-9433-D03757EAEB21}" presName="CompostProcess" presStyleCnt="0">
        <dgm:presLayoutVars>
          <dgm:dir/>
          <dgm:resizeHandles val="exact"/>
        </dgm:presLayoutVars>
      </dgm:prSet>
      <dgm:spPr/>
      <dgm:t>
        <a:bodyPr/>
        <a:lstStyle/>
        <a:p>
          <a:endParaRPr lang="en-US"/>
        </a:p>
      </dgm:t>
    </dgm:pt>
    <dgm:pt modelId="{3F819D9C-88DD-4015-AA00-D386487AA1B5}" type="pres">
      <dgm:prSet presAssocID="{1FF55C65-B75D-4021-9433-D03757EAEB21}" presName="arrow" presStyleLbl="bgShp" presStyleIdx="0" presStyleCnt="1"/>
      <dgm:spPr/>
    </dgm:pt>
    <dgm:pt modelId="{E3AC4FE6-4035-4D45-B7BA-C748E7B3B48F}" type="pres">
      <dgm:prSet presAssocID="{1FF55C65-B75D-4021-9433-D03757EAEB21}" presName="linearProcess" presStyleCnt="0"/>
      <dgm:spPr/>
    </dgm:pt>
    <dgm:pt modelId="{AFB9AC6A-329F-46BB-B8D0-EB39E520948E}" type="pres">
      <dgm:prSet presAssocID="{A22A0935-4003-444B-B811-2BB3E77BEB3F}" presName="textNode" presStyleLbl="node1" presStyleIdx="0" presStyleCnt="5">
        <dgm:presLayoutVars>
          <dgm:bulletEnabled val="1"/>
        </dgm:presLayoutVars>
      </dgm:prSet>
      <dgm:spPr/>
      <dgm:t>
        <a:bodyPr/>
        <a:lstStyle/>
        <a:p>
          <a:endParaRPr lang="en-US"/>
        </a:p>
      </dgm:t>
    </dgm:pt>
    <dgm:pt modelId="{51281802-AB17-4D06-B075-86EEDF7E9748}" type="pres">
      <dgm:prSet presAssocID="{8546D158-DA7E-472B-B81A-CD19E7F799BC}" presName="sibTrans" presStyleCnt="0"/>
      <dgm:spPr/>
    </dgm:pt>
    <dgm:pt modelId="{650A1954-2652-4E65-83A3-85B43AD45B7D}" type="pres">
      <dgm:prSet presAssocID="{432BEB49-4094-49E5-9EF8-AE887FA6F5F3}" presName="textNode" presStyleLbl="node1" presStyleIdx="1" presStyleCnt="5">
        <dgm:presLayoutVars>
          <dgm:bulletEnabled val="1"/>
        </dgm:presLayoutVars>
      </dgm:prSet>
      <dgm:spPr/>
      <dgm:t>
        <a:bodyPr/>
        <a:lstStyle/>
        <a:p>
          <a:endParaRPr lang="en-US"/>
        </a:p>
      </dgm:t>
    </dgm:pt>
    <dgm:pt modelId="{0BF7853D-F4A5-4C00-9AF6-09536B0D7044}" type="pres">
      <dgm:prSet presAssocID="{6991EECE-01D3-493C-B82A-2D5E29CCDAD0}" presName="sibTrans" presStyleCnt="0"/>
      <dgm:spPr/>
    </dgm:pt>
    <dgm:pt modelId="{E9BE7BF7-D72A-415B-BEA8-B6624824FBBD}" type="pres">
      <dgm:prSet presAssocID="{A73A19C2-63D2-4975-985A-F51D300E5105}" presName="textNode" presStyleLbl="node1" presStyleIdx="2" presStyleCnt="5">
        <dgm:presLayoutVars>
          <dgm:bulletEnabled val="1"/>
        </dgm:presLayoutVars>
      </dgm:prSet>
      <dgm:spPr/>
      <dgm:t>
        <a:bodyPr/>
        <a:lstStyle/>
        <a:p>
          <a:endParaRPr lang="en-US"/>
        </a:p>
      </dgm:t>
    </dgm:pt>
    <dgm:pt modelId="{9F2CDF43-B621-4D3D-BBD5-F804AE2A3122}" type="pres">
      <dgm:prSet presAssocID="{B72FD756-A069-4256-96E1-1B5C7678F44A}" presName="sibTrans" presStyleCnt="0"/>
      <dgm:spPr/>
    </dgm:pt>
    <dgm:pt modelId="{9BE93D7B-CE67-49FE-A779-8E1478264ED2}" type="pres">
      <dgm:prSet presAssocID="{AB8EDA36-EAA7-4272-B5DA-0386567065F8}" presName="textNode" presStyleLbl="node1" presStyleIdx="3" presStyleCnt="5">
        <dgm:presLayoutVars>
          <dgm:bulletEnabled val="1"/>
        </dgm:presLayoutVars>
      </dgm:prSet>
      <dgm:spPr/>
      <dgm:t>
        <a:bodyPr/>
        <a:lstStyle/>
        <a:p>
          <a:endParaRPr lang="en-US"/>
        </a:p>
      </dgm:t>
    </dgm:pt>
    <dgm:pt modelId="{108855F3-C060-4AC3-924F-3845EACF936A}" type="pres">
      <dgm:prSet presAssocID="{1A534EEB-70DC-4B9D-8582-82ADDCF826ED}" presName="sibTrans" presStyleCnt="0"/>
      <dgm:spPr/>
    </dgm:pt>
    <dgm:pt modelId="{2CD45544-F075-453C-A8CA-6611D6325658}" type="pres">
      <dgm:prSet presAssocID="{B788D8EC-BA38-4427-B24C-80C3199473C9}" presName="textNode" presStyleLbl="node1" presStyleIdx="4" presStyleCnt="5">
        <dgm:presLayoutVars>
          <dgm:bulletEnabled val="1"/>
        </dgm:presLayoutVars>
      </dgm:prSet>
      <dgm:spPr/>
      <dgm:t>
        <a:bodyPr/>
        <a:lstStyle/>
        <a:p>
          <a:endParaRPr lang="en-US"/>
        </a:p>
      </dgm:t>
    </dgm:pt>
  </dgm:ptLst>
  <dgm:cxnLst>
    <dgm:cxn modelId="{3A387F2C-E0D7-4B4A-AC33-88D5D680E200}" type="presOf" srcId="{B788D8EC-BA38-4427-B24C-80C3199473C9}" destId="{2CD45544-F075-453C-A8CA-6611D6325658}" srcOrd="0" destOrd="0" presId="urn:microsoft.com/office/officeart/2005/8/layout/hProcess9"/>
    <dgm:cxn modelId="{E22729DB-0509-466C-A020-F666D36D69DA}" type="presOf" srcId="{1FF55C65-B75D-4021-9433-D03757EAEB21}" destId="{3437AAAC-13CA-4455-AFCE-93F963950E0B}" srcOrd="0" destOrd="0" presId="urn:microsoft.com/office/officeart/2005/8/layout/hProcess9"/>
    <dgm:cxn modelId="{EBD62DDD-6CC9-4A1A-BCD2-5BA55D827437}" srcId="{1FF55C65-B75D-4021-9433-D03757EAEB21}" destId="{A22A0935-4003-444B-B811-2BB3E77BEB3F}" srcOrd="0" destOrd="0" parTransId="{689A8AE3-4881-4A99-9537-564794994E76}" sibTransId="{8546D158-DA7E-472B-B81A-CD19E7F799BC}"/>
    <dgm:cxn modelId="{966DBEAB-7071-41E5-988F-9E8FD2531D3E}" srcId="{1FF55C65-B75D-4021-9433-D03757EAEB21}" destId="{432BEB49-4094-49E5-9EF8-AE887FA6F5F3}" srcOrd="1" destOrd="0" parTransId="{30272CB2-620D-49C3-8E69-21810ED1EAB4}" sibTransId="{6991EECE-01D3-493C-B82A-2D5E29CCDAD0}"/>
    <dgm:cxn modelId="{5249BE67-7E47-4F58-8596-B05C1676072E}" srcId="{1FF55C65-B75D-4021-9433-D03757EAEB21}" destId="{A73A19C2-63D2-4975-985A-F51D300E5105}" srcOrd="2" destOrd="0" parTransId="{2A2E5BE3-4628-4B48-AEF5-6C4B53CC76E0}" sibTransId="{B72FD756-A069-4256-96E1-1B5C7678F44A}"/>
    <dgm:cxn modelId="{48CDFD49-31A5-47E5-8BD9-02DC62222BD3}" srcId="{1FF55C65-B75D-4021-9433-D03757EAEB21}" destId="{B788D8EC-BA38-4427-B24C-80C3199473C9}" srcOrd="4" destOrd="0" parTransId="{582D1C2C-A281-4D2A-928C-94015F12B1DB}" sibTransId="{EECF7371-32C3-4C28-B085-EC9863960626}"/>
    <dgm:cxn modelId="{9F6199DC-FEC5-47A8-AE8F-AB7941364B08}" type="presOf" srcId="{A73A19C2-63D2-4975-985A-F51D300E5105}" destId="{E9BE7BF7-D72A-415B-BEA8-B6624824FBBD}" srcOrd="0" destOrd="0" presId="urn:microsoft.com/office/officeart/2005/8/layout/hProcess9"/>
    <dgm:cxn modelId="{6F21893C-6757-4606-BF3A-6A5E4127778D}" srcId="{1FF55C65-B75D-4021-9433-D03757EAEB21}" destId="{AB8EDA36-EAA7-4272-B5DA-0386567065F8}" srcOrd="3" destOrd="0" parTransId="{42FF026D-D085-4552-8820-D7F782D79B84}" sibTransId="{1A534EEB-70DC-4B9D-8582-82ADDCF826ED}"/>
    <dgm:cxn modelId="{F68F1AA9-FAE5-488D-BC19-502F36C31CAA}" type="presOf" srcId="{432BEB49-4094-49E5-9EF8-AE887FA6F5F3}" destId="{650A1954-2652-4E65-83A3-85B43AD45B7D}" srcOrd="0" destOrd="0" presId="urn:microsoft.com/office/officeart/2005/8/layout/hProcess9"/>
    <dgm:cxn modelId="{4D742037-A437-4D51-AE69-37F08A8F0AD1}" type="presOf" srcId="{A22A0935-4003-444B-B811-2BB3E77BEB3F}" destId="{AFB9AC6A-329F-46BB-B8D0-EB39E520948E}" srcOrd="0" destOrd="0" presId="urn:microsoft.com/office/officeart/2005/8/layout/hProcess9"/>
    <dgm:cxn modelId="{D0748C4D-2D96-4880-BFF3-CB46574AF4EE}" type="presOf" srcId="{AB8EDA36-EAA7-4272-B5DA-0386567065F8}" destId="{9BE93D7B-CE67-49FE-A779-8E1478264ED2}" srcOrd="0" destOrd="0" presId="urn:microsoft.com/office/officeart/2005/8/layout/hProcess9"/>
    <dgm:cxn modelId="{CE2677EA-D5C4-4C8D-A215-8D8DCC84826F}" type="presParOf" srcId="{3437AAAC-13CA-4455-AFCE-93F963950E0B}" destId="{3F819D9C-88DD-4015-AA00-D386487AA1B5}" srcOrd="0" destOrd="0" presId="urn:microsoft.com/office/officeart/2005/8/layout/hProcess9"/>
    <dgm:cxn modelId="{DB299CB4-CC37-4A88-8533-9E4E9E30BC54}" type="presParOf" srcId="{3437AAAC-13CA-4455-AFCE-93F963950E0B}" destId="{E3AC4FE6-4035-4D45-B7BA-C748E7B3B48F}" srcOrd="1" destOrd="0" presId="urn:microsoft.com/office/officeart/2005/8/layout/hProcess9"/>
    <dgm:cxn modelId="{D8086360-A40C-4919-959C-1F42AE5969DE}" type="presParOf" srcId="{E3AC4FE6-4035-4D45-B7BA-C748E7B3B48F}" destId="{AFB9AC6A-329F-46BB-B8D0-EB39E520948E}" srcOrd="0" destOrd="0" presId="urn:microsoft.com/office/officeart/2005/8/layout/hProcess9"/>
    <dgm:cxn modelId="{89BE39B7-2A0E-439E-84EA-51A9E7300E65}" type="presParOf" srcId="{E3AC4FE6-4035-4D45-B7BA-C748E7B3B48F}" destId="{51281802-AB17-4D06-B075-86EEDF7E9748}" srcOrd="1" destOrd="0" presId="urn:microsoft.com/office/officeart/2005/8/layout/hProcess9"/>
    <dgm:cxn modelId="{600637C8-6661-4515-81A1-2C0DF764BB9D}" type="presParOf" srcId="{E3AC4FE6-4035-4D45-B7BA-C748E7B3B48F}" destId="{650A1954-2652-4E65-83A3-85B43AD45B7D}" srcOrd="2" destOrd="0" presId="urn:microsoft.com/office/officeart/2005/8/layout/hProcess9"/>
    <dgm:cxn modelId="{1C03C391-887E-4564-A8D9-5CED68CEA5C4}" type="presParOf" srcId="{E3AC4FE6-4035-4D45-B7BA-C748E7B3B48F}" destId="{0BF7853D-F4A5-4C00-9AF6-09536B0D7044}" srcOrd="3" destOrd="0" presId="urn:microsoft.com/office/officeart/2005/8/layout/hProcess9"/>
    <dgm:cxn modelId="{BD3E9FF9-90F3-46A8-9BE2-9F99F65DD209}" type="presParOf" srcId="{E3AC4FE6-4035-4D45-B7BA-C748E7B3B48F}" destId="{E9BE7BF7-D72A-415B-BEA8-B6624824FBBD}" srcOrd="4" destOrd="0" presId="urn:microsoft.com/office/officeart/2005/8/layout/hProcess9"/>
    <dgm:cxn modelId="{344D0E02-9068-40EE-9BF3-608EFF382F1F}" type="presParOf" srcId="{E3AC4FE6-4035-4D45-B7BA-C748E7B3B48F}" destId="{9F2CDF43-B621-4D3D-BBD5-F804AE2A3122}" srcOrd="5" destOrd="0" presId="urn:microsoft.com/office/officeart/2005/8/layout/hProcess9"/>
    <dgm:cxn modelId="{290AC4A6-B2FC-42C9-A74E-5B38A4FBA0F3}" type="presParOf" srcId="{E3AC4FE6-4035-4D45-B7BA-C748E7B3B48F}" destId="{9BE93D7B-CE67-49FE-A779-8E1478264ED2}" srcOrd="6" destOrd="0" presId="urn:microsoft.com/office/officeart/2005/8/layout/hProcess9"/>
    <dgm:cxn modelId="{9023C294-A65E-4A97-8ED4-AC5D3C36ADB8}" type="presParOf" srcId="{E3AC4FE6-4035-4D45-B7BA-C748E7B3B48F}" destId="{108855F3-C060-4AC3-924F-3845EACF936A}" srcOrd="7" destOrd="0" presId="urn:microsoft.com/office/officeart/2005/8/layout/hProcess9"/>
    <dgm:cxn modelId="{304BD666-CAD9-460C-A192-13123D30E79A}" type="presParOf" srcId="{E3AC4FE6-4035-4D45-B7BA-C748E7B3B48F}" destId="{2CD45544-F075-453C-A8CA-6611D632565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19D9C-88DD-4015-AA00-D386487AA1B5}">
      <dsp:nvSpPr>
        <dsp:cNvPr id="0" name=""/>
        <dsp:cNvSpPr/>
      </dsp:nvSpPr>
      <dsp:spPr>
        <a:xfrm>
          <a:off x="659902" y="0"/>
          <a:ext cx="7478891" cy="5488914"/>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FB9AC6A-329F-46BB-B8D0-EB39E520948E}">
      <dsp:nvSpPr>
        <dsp:cNvPr id="0" name=""/>
        <dsp:cNvSpPr/>
      </dsp:nvSpPr>
      <dsp:spPr>
        <a:xfrm>
          <a:off x="3064" y="1646674"/>
          <a:ext cx="1688484" cy="219556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Theoretical framework</a:t>
          </a:r>
          <a:endParaRPr lang="en-US" sz="2000" kern="1200" dirty="0"/>
        </a:p>
      </dsp:txBody>
      <dsp:txXfrm>
        <a:off x="85489" y="1729099"/>
        <a:ext cx="1523634" cy="2030715"/>
      </dsp:txXfrm>
    </dsp:sp>
    <dsp:sp modelId="{650A1954-2652-4E65-83A3-85B43AD45B7D}">
      <dsp:nvSpPr>
        <dsp:cNvPr id="0" name=""/>
        <dsp:cNvSpPr/>
      </dsp:nvSpPr>
      <dsp:spPr>
        <a:xfrm>
          <a:off x="1779085" y="1646674"/>
          <a:ext cx="1688484" cy="219556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Values and principles</a:t>
          </a:r>
          <a:endParaRPr lang="en-US" sz="2000" kern="1200" dirty="0"/>
        </a:p>
      </dsp:txBody>
      <dsp:txXfrm>
        <a:off x="1861510" y="1729099"/>
        <a:ext cx="1523634" cy="2030715"/>
      </dsp:txXfrm>
    </dsp:sp>
    <dsp:sp modelId="{E9BE7BF7-D72A-415B-BEA8-B6624824FBBD}">
      <dsp:nvSpPr>
        <dsp:cNvPr id="0" name=""/>
        <dsp:cNvSpPr/>
      </dsp:nvSpPr>
      <dsp:spPr>
        <a:xfrm>
          <a:off x="3555105" y="1646674"/>
          <a:ext cx="1688484" cy="2195565"/>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Casework components</a:t>
          </a:r>
        </a:p>
      </dsp:txBody>
      <dsp:txXfrm>
        <a:off x="3637530" y="1729099"/>
        <a:ext cx="1523634" cy="2030715"/>
      </dsp:txXfrm>
    </dsp:sp>
    <dsp:sp modelId="{9BE93D7B-CE67-49FE-A779-8E1478264ED2}">
      <dsp:nvSpPr>
        <dsp:cNvPr id="0" name=""/>
        <dsp:cNvSpPr/>
      </dsp:nvSpPr>
      <dsp:spPr>
        <a:xfrm>
          <a:off x="5331126" y="1646674"/>
          <a:ext cx="1688484" cy="2195565"/>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Practice elements</a:t>
          </a:r>
          <a:endParaRPr lang="en-US" sz="2000" kern="1200" dirty="0"/>
        </a:p>
      </dsp:txBody>
      <dsp:txXfrm>
        <a:off x="5413551" y="1729099"/>
        <a:ext cx="1523634" cy="2030715"/>
      </dsp:txXfrm>
    </dsp:sp>
    <dsp:sp modelId="{2CD45544-F075-453C-A8CA-6611D6325658}">
      <dsp:nvSpPr>
        <dsp:cNvPr id="0" name=""/>
        <dsp:cNvSpPr/>
      </dsp:nvSpPr>
      <dsp:spPr>
        <a:xfrm>
          <a:off x="7107146" y="1646674"/>
          <a:ext cx="1688484" cy="2195565"/>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Practice behaviors</a:t>
          </a:r>
        </a:p>
      </dsp:txBody>
      <dsp:txXfrm>
        <a:off x="7189571" y="1729099"/>
        <a:ext cx="1523634" cy="20307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D43E7-C945-4357-B626-0DDFB92C4BBA}" type="datetimeFigureOut">
              <a:rPr lang="en-US" smtClean="0"/>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2E9F9-4F44-4290-A0A5-8A7D2E29FAE9}" type="slidenum">
              <a:rPr lang="en-US" smtClean="0"/>
              <a:t>‹#›</a:t>
            </a:fld>
            <a:endParaRPr lang="en-US"/>
          </a:p>
        </p:txBody>
      </p:sp>
    </p:spTree>
    <p:extLst>
      <p:ext uri="{BB962C8B-B14F-4D97-AF65-F5344CB8AC3E}">
        <p14:creationId xmlns:p14="http://schemas.microsoft.com/office/powerpoint/2010/main" val="408564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lswec.berkeley.edu/programs-and-services/child-welfare-service-training-program/core-practice-model/abou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Stuart </a:t>
            </a:r>
            <a:r>
              <a:rPr lang="en-US" baseline="0" dirty="0"/>
              <a:t>[Slides 1-3] (10:00 – 10:05)</a:t>
            </a:r>
          </a:p>
          <a:p>
            <a:endParaRPr lang="en-US" dirty="0"/>
          </a:p>
        </p:txBody>
      </p:sp>
      <p:sp>
        <p:nvSpPr>
          <p:cNvPr id="4" name="Slide Number Placeholder 3"/>
          <p:cNvSpPr>
            <a:spLocks noGrp="1"/>
          </p:cNvSpPr>
          <p:nvPr>
            <p:ph type="sldNum" sz="quarter" idx="5"/>
          </p:nvPr>
        </p:nvSpPr>
        <p:spPr/>
        <p:txBody>
          <a:bodyPr/>
          <a:lstStyle/>
          <a:p>
            <a:fld id="{0292E9F9-4F44-4290-A0A5-8A7D2E29FAE9}" type="slidenum">
              <a:rPr lang="en-US" smtClean="0"/>
              <a:t>1</a:t>
            </a:fld>
            <a:endParaRPr lang="en-US"/>
          </a:p>
        </p:txBody>
      </p:sp>
    </p:spTree>
    <p:extLst>
      <p:ext uri="{BB962C8B-B14F-4D97-AF65-F5344CB8AC3E}">
        <p14:creationId xmlns:p14="http://schemas.microsoft.com/office/powerpoint/2010/main" val="192253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Sylvia </a:t>
            </a:r>
            <a:r>
              <a:rPr lang="en-US" sz="1200" b="0" i="0" kern="1200" dirty="0">
                <a:solidFill>
                  <a:schemeClr val="tx1"/>
                </a:solidFill>
                <a:effectLst/>
                <a:latin typeface="+mn-lt"/>
                <a:ea typeface="+mn-ea"/>
                <a:cs typeface="+mn-cs"/>
              </a:rPr>
              <a:t>[Slides 4 – 11] (10:05-10:20)</a:t>
            </a:r>
            <a:endParaRPr lang="en-US" dirty="0"/>
          </a:p>
          <a:p>
            <a:endParaRPr lang="en-US" dirty="0"/>
          </a:p>
          <a:p>
            <a:r>
              <a:rPr lang="en-US" dirty="0"/>
              <a:t>We</a:t>
            </a:r>
            <a:r>
              <a:rPr lang="en-US" baseline="0" dirty="0"/>
              <a:t> value safety, partnership, permanency, well-being, etc.</a:t>
            </a:r>
          </a:p>
          <a:p>
            <a:endParaRPr lang="en-US" baseline="0" dirty="0"/>
          </a:p>
          <a:p>
            <a:r>
              <a:rPr lang="en-US" baseline="0" dirty="0"/>
              <a:t>For each value, we have a further statement, or supporting principle.  </a:t>
            </a:r>
          </a:p>
          <a:p>
            <a:endParaRPr lang="en-US" baseline="0" dirty="0"/>
          </a:p>
          <a:p>
            <a:r>
              <a:rPr lang="en-US" baseline="0" dirty="0"/>
              <a:t>For example, in support of the Well-being value, we say “</a:t>
            </a:r>
            <a:r>
              <a:rPr lang="en-US" sz="1200" kern="1200" dirty="0">
                <a:solidFill>
                  <a:schemeClr val="tx1"/>
                </a:solidFill>
                <a:effectLst/>
                <a:latin typeface="+mn-lt"/>
                <a:ea typeface="+mn-ea"/>
                <a:cs typeface="+mn-cs"/>
              </a:rPr>
              <a:t>Children, youth, and young adults are supported to achieve their full developmental potential.  We work to help families function at their best.  We offer effective, assessment-based services and supports that address well-being.”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use “We believe…” statements to convey our values and principles.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example, for our well-being value, “</a:t>
            </a:r>
            <a:r>
              <a:rPr lang="en-US" sz="1200" kern="1200" dirty="0">
                <a:solidFill>
                  <a:schemeClr val="tx1"/>
                </a:solidFill>
                <a:effectLst/>
                <a:latin typeface="+mn-lt"/>
                <a:ea typeface="+mn-ea"/>
                <a:cs typeface="+mn-cs"/>
              </a:rPr>
              <a:t>We believe participating in culturally relevant, effective, assessment-based services can help children, youth, and families achieve their goals and be their best.”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85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Sylvia </a:t>
            </a:r>
            <a:r>
              <a:rPr lang="en-US" sz="1200" b="0" i="0" kern="1200" dirty="0">
                <a:solidFill>
                  <a:schemeClr val="tx1"/>
                </a:solidFill>
                <a:effectLst/>
                <a:latin typeface="+mn-lt"/>
                <a:ea typeface="+mn-ea"/>
                <a:cs typeface="+mn-cs"/>
              </a:rPr>
              <a:t>[Slides 4 – 11] (10:05-10:20)</a:t>
            </a:r>
            <a:endParaRPr lang="en-US" dirty="0"/>
          </a:p>
          <a:p>
            <a:endParaRPr lang="en-US" dirty="0"/>
          </a:p>
          <a:p>
            <a:r>
              <a:rPr lang="en-US" dirty="0"/>
              <a:t>The video captures the spirit</a:t>
            </a:r>
            <a:r>
              <a:rPr lang="en-US" baseline="0" dirty="0"/>
              <a:t>, beliefs and ideals that have informed development of the Core Practice Model.</a:t>
            </a:r>
          </a:p>
          <a:p>
            <a:endParaRPr lang="en-US" baseline="0" dirty="0"/>
          </a:p>
          <a:p>
            <a:r>
              <a:rPr lang="en-US" i="1" baseline="0" dirty="0"/>
              <a:t>After video, turn over to Gary…</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77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Gary [Slides 12-17] (10:20-10:35)</a:t>
            </a:r>
          </a:p>
          <a:p>
            <a:endParaRPr lang="en-US" dirty="0"/>
          </a:p>
          <a:p>
            <a:r>
              <a:rPr lang="en-US" dirty="0"/>
              <a:t>Every intervention and involvement with children and families that we do in child welfare is grounded in these Casework Components: </a:t>
            </a:r>
          </a:p>
          <a:p>
            <a:endParaRPr lang="en-US" dirty="0"/>
          </a:p>
          <a:p>
            <a:r>
              <a:rPr lang="en-US" dirty="0"/>
              <a:t>Prevention</a:t>
            </a:r>
          </a:p>
          <a:p>
            <a:r>
              <a:rPr lang="en-US" dirty="0"/>
              <a:t>Engagement</a:t>
            </a:r>
          </a:p>
          <a:p>
            <a:r>
              <a:rPr lang="en-US" dirty="0"/>
              <a:t>Assessment</a:t>
            </a:r>
          </a:p>
          <a:p>
            <a:r>
              <a:rPr lang="en-US" dirty="0"/>
              <a:t>Planning and Service Delivery</a:t>
            </a:r>
          </a:p>
          <a:p>
            <a:r>
              <a:rPr lang="en-US" dirty="0"/>
              <a:t>Monitoring and Adapting</a:t>
            </a:r>
          </a:p>
          <a:p>
            <a:r>
              <a:rPr lang="en-US" dirty="0"/>
              <a:t>Transition</a:t>
            </a:r>
          </a:p>
          <a:p>
            <a:endParaRPr lang="en-US" baseline="0" dirty="0"/>
          </a:p>
          <a:p>
            <a:r>
              <a:rPr lang="en-US" baseline="0" dirty="0"/>
              <a:t>These components may be familiar to you as they are also identified in the Katie A. Core Practice Model (which fits under the umbrella of the California Child Welfare Core Practice Model).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Remember…casework components are not linear, but represent the ongoing work of social workers and families.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47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defRPr/>
            </a:pPr>
            <a:r>
              <a:rPr lang="en-US" dirty="0"/>
              <a:t>Gary [Slides 12-17] (10:20-10:35)</a:t>
            </a:r>
          </a:p>
          <a:p>
            <a:pPr marL="0" indent="0">
              <a:defRPr/>
            </a:pPr>
            <a:endParaRPr lang="en-US" dirty="0"/>
          </a:p>
          <a:p>
            <a:pPr marL="0" indent="0">
              <a:defRPr/>
            </a:pPr>
            <a:r>
              <a:rPr lang="en-US" dirty="0"/>
              <a:t>Practice elements define how the model embodies its values and enact its theoretical basis at the practice level and they link the model’s values and principles to the core aspects of practice that are essential to the model's success.  </a:t>
            </a:r>
          </a:p>
          <a:p>
            <a:pPr marL="0" indent="0">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practice elements in the California Child Welfare Core Practice Model are the broad actions we take to promote safety, permanency and well-being for all children and youth.  We address safety, permanency, health, education, spiritual, and other family and youth needs through engagement, inquiry and exploration, and ongoing partnerships with families, youth, and their supportive communities and tribes.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lvl="0" hangingPunct="0"/>
            <a:r>
              <a:rPr lang="en-US" sz="1200" b="0" kern="1200" dirty="0">
                <a:solidFill>
                  <a:schemeClr val="tx1"/>
                </a:solidFill>
                <a:effectLst/>
                <a:latin typeface="+mn-lt"/>
                <a:ea typeface="+mn-ea"/>
                <a:cs typeface="+mn-cs"/>
              </a:rPr>
              <a:t>For each of these elements, we identify</a:t>
            </a:r>
            <a:r>
              <a:rPr lang="en-US" sz="1200" b="0" kern="1200" baseline="0" dirty="0">
                <a:solidFill>
                  <a:schemeClr val="tx1"/>
                </a:solidFill>
                <a:effectLst/>
                <a:latin typeface="+mn-lt"/>
                <a:ea typeface="+mn-ea"/>
                <a:cs typeface="+mn-cs"/>
              </a:rPr>
              <a:t> HOW we do the work and the HOW is informed by our theoretical framework and our values.  For example, within the Teaming element, we include:  “</a:t>
            </a:r>
            <a:r>
              <a:rPr lang="en-US" sz="1200" b="0" kern="1200" dirty="0">
                <a:solidFill>
                  <a:schemeClr val="tx1"/>
                </a:solidFill>
                <a:effectLst/>
                <a:latin typeface="+mn-lt"/>
                <a:ea typeface="+mn-ea"/>
                <a:cs typeface="+mn-cs"/>
              </a:rPr>
              <a:t>We facilitate dialogue with families and their teams to ensure that we understand their point of view.  We collaborate with youth, families, and their teams in assessment, decision-making, and planning.”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Similarly, the practice elements are also not linear, but represent a description of how we practice in every interaction as we work with families.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indent="0">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48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[Slides 12-17] (10:20-10:35)</a:t>
            </a:r>
          </a:p>
          <a:p>
            <a:endParaRPr lang="en-US" dirty="0"/>
          </a:p>
          <a:p>
            <a:r>
              <a:rPr lang="en-US" dirty="0"/>
              <a:t>In order to function effectively and collaboratively, our system</a:t>
            </a:r>
            <a:r>
              <a:rPr lang="en-US" baseline="0" dirty="0"/>
              <a:t> needs to have clearly defined practice expectations.  </a:t>
            </a:r>
          </a:p>
          <a:p>
            <a:endParaRPr lang="en-US" baseline="0" dirty="0"/>
          </a:p>
          <a:p>
            <a:r>
              <a:rPr lang="en-US" baseline="0" dirty="0"/>
              <a:t>Practice behaviors inform social workers, families and partners exactly what they can expect behaviorally from social workers and other child welfare staff who serve children and families.</a:t>
            </a:r>
            <a:endParaRPr lang="en-US" dirty="0"/>
          </a:p>
          <a:p>
            <a:endParaRPr lang="en-US" baseline="0" dirty="0"/>
          </a:p>
          <a:p>
            <a:r>
              <a:rPr lang="en-US" baseline="0" dirty="0"/>
              <a:t>This helps at dual levels of practice. At the </a:t>
            </a:r>
            <a:r>
              <a:rPr lang="en-US" u="sng" baseline="0" dirty="0"/>
              <a:t>macro</a:t>
            </a:r>
            <a:r>
              <a:rPr lang="en-US" baseline="0" dirty="0"/>
              <a:t> level it help us know what practice looks like so we can:</a:t>
            </a:r>
          </a:p>
          <a:p>
            <a:pPr marL="171450" indent="-171450">
              <a:buFont typeface="Arial" panose="020B0604020202020204" pitchFamily="34" charset="0"/>
              <a:buChar char="•"/>
            </a:pPr>
            <a:r>
              <a:rPr lang="en-US" baseline="0" dirty="0"/>
              <a:t>create coordinated efforts with other systems</a:t>
            </a:r>
          </a:p>
          <a:p>
            <a:pPr marL="171450" indent="-171450">
              <a:buFont typeface="Arial" panose="020B0604020202020204" pitchFamily="34" charset="0"/>
              <a:buChar char="•"/>
            </a:pPr>
            <a:r>
              <a:rPr lang="en-US" baseline="0" dirty="0"/>
              <a:t>measure fidelity and effectiveness</a:t>
            </a:r>
          </a:p>
          <a:p>
            <a:pPr marL="171450" indent="-171450">
              <a:buFont typeface="Arial" panose="020B0604020202020204" pitchFamily="34" charset="0"/>
              <a:buChar char="•"/>
            </a:pPr>
            <a:r>
              <a:rPr lang="en-US" baseline="0" dirty="0"/>
              <a:t>have guidance for our training system</a:t>
            </a:r>
          </a:p>
          <a:p>
            <a:pPr marL="0" indent="0">
              <a:buFont typeface="Arial" panose="020B0604020202020204" pitchFamily="34" charset="0"/>
              <a:buNone/>
            </a:pPr>
            <a:r>
              <a:rPr lang="en-US" baseline="0" dirty="0"/>
              <a:t>At a </a:t>
            </a:r>
            <a:r>
              <a:rPr lang="en-US" u="sng" baseline="0" dirty="0"/>
              <a:t>micro</a:t>
            </a:r>
            <a:r>
              <a:rPr lang="en-US" baseline="0" dirty="0"/>
              <a:t> level, the practice behaviors gives social workers a clearer idea of how to do their job.</a:t>
            </a:r>
            <a:endParaRPr lang="en-US" dirty="0"/>
          </a:p>
          <a:p>
            <a:endParaRPr lang="en-US" dirty="0"/>
          </a:p>
          <a:p>
            <a:r>
              <a:rPr lang="en-US" dirty="0"/>
              <a:t>Think back to your first day on a new job</a:t>
            </a:r>
            <a:r>
              <a:rPr lang="en-US" baseline="0" dirty="0"/>
              <a:t>… Wouldn’t it have been nice to know what you were doing?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0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Gary </a:t>
            </a:r>
            <a:r>
              <a:rPr lang="en-US" dirty="0"/>
              <a:t>[Slides 12-17] (10:20-10:35)</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Leadership behaviors provide parallel guidance to Directors, Managers, Supervisors, and others in bringing the model’s theoretical framework, values, and elements to life by clearly describing the interactions between agency leadership and staff, and also between agency leadership and external stakeholders, in implementing the California Child Welfare Core Practice Model.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as Child Welfare Directors you are an important, visible role model  Only the Director can play the critical, key role to set the expectations, model the values and establish the organizational culture that together, create, support and maintain the conditions within and across the organization that will help CPM thrive.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926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[Slides 12-17] (10:20-10:35)</a:t>
            </a:r>
          </a:p>
          <a:p>
            <a:endParaRPr lang="en-US" dirty="0"/>
          </a:p>
          <a:p>
            <a:r>
              <a:rPr lang="en-US" dirty="0"/>
              <a:t>Here is a summary of both the Practice Behaviors and Leadership Behaviors for your reference.  We’ll take a look later at where you can find this document online.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1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[Slides 12-17] (10:20-10:35)</a:t>
            </a:r>
          </a:p>
          <a:p>
            <a:endParaRPr lang="en-US" dirty="0"/>
          </a:p>
          <a:p>
            <a:r>
              <a:rPr lang="en-US" dirty="0"/>
              <a:t>Most importantly for you all as leaders of child welfare practice and operations, it gives you a unifying framework from which you can exercise your role as leaders and by extension, the mid-level managers and supervisors in your organization.  Regardless of the program area or scope of responsibilities, the Core Practice Model provides a common set of values, principles and behavioral expectations to help your entire leadership team guide your staff to do their best work.</a:t>
            </a:r>
          </a:p>
          <a:p>
            <a:endParaRPr lang="en-US" dirty="0"/>
          </a:p>
          <a:p>
            <a:r>
              <a:rPr lang="en-US" dirty="0"/>
              <a:t>Let me turn it back over to Stuart now for a few final thoughts about CPM.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98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[Slides 18-22] (10:35-10:45)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740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a:t>
            </a:r>
            <a:r>
              <a:rPr lang="en-US" baseline="0" dirty="0"/>
              <a:t> </a:t>
            </a:r>
            <a:r>
              <a:rPr lang="en-US" dirty="0"/>
              <a:t>[Slides 18-22] (10:35-10:45)</a:t>
            </a:r>
          </a:p>
        </p:txBody>
      </p:sp>
      <p:sp>
        <p:nvSpPr>
          <p:cNvPr id="4" name="Slide Number Placeholder 3"/>
          <p:cNvSpPr>
            <a:spLocks noGrp="1"/>
          </p:cNvSpPr>
          <p:nvPr>
            <p:ph type="sldNum" sz="quarter" idx="10"/>
          </p:nvPr>
        </p:nvSpPr>
        <p:spPr/>
        <p:txBody>
          <a:bodyPr/>
          <a:lstStyle/>
          <a:p>
            <a:fld id="{EAD0A594-8B93-E544-94D3-0A95671C717B}" type="slidenum">
              <a:rPr lang="en-US" smtClean="0"/>
              <a:pPr/>
              <a:t>19</a:t>
            </a:fld>
            <a:endParaRPr lang="en-US"/>
          </a:p>
        </p:txBody>
      </p:sp>
    </p:spTree>
    <p:extLst>
      <p:ext uri="{BB962C8B-B14F-4D97-AF65-F5344CB8AC3E}">
        <p14:creationId xmlns:p14="http://schemas.microsoft.com/office/powerpoint/2010/main" val="376698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Stuart </a:t>
            </a:r>
            <a:r>
              <a:rPr lang="en-US" baseline="0" dirty="0"/>
              <a:t>[Slides 1-3] (10:00 – 10:05)</a:t>
            </a:r>
          </a:p>
          <a:p>
            <a:endParaRPr lang="en-US" dirty="0"/>
          </a:p>
        </p:txBody>
      </p:sp>
      <p:sp>
        <p:nvSpPr>
          <p:cNvPr id="4" name="Slide Number Placeholder 3"/>
          <p:cNvSpPr>
            <a:spLocks noGrp="1"/>
          </p:cNvSpPr>
          <p:nvPr>
            <p:ph type="sldNum" sz="quarter" idx="5"/>
          </p:nvPr>
        </p:nvSpPr>
        <p:spPr/>
        <p:txBody>
          <a:bodyPr/>
          <a:lstStyle/>
          <a:p>
            <a:fld id="{0292E9F9-4F44-4290-A0A5-8A7D2E29FAE9}" type="slidenum">
              <a:rPr lang="en-US" smtClean="0"/>
              <a:t>2</a:t>
            </a:fld>
            <a:endParaRPr lang="en-US"/>
          </a:p>
        </p:txBody>
      </p:sp>
    </p:spTree>
    <p:extLst>
      <p:ext uri="{BB962C8B-B14F-4D97-AF65-F5344CB8AC3E}">
        <p14:creationId xmlns:p14="http://schemas.microsoft.com/office/powerpoint/2010/main" val="3562068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[Slides 18-22] (10:35-10:45)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Chances for successful implementation are greatly increased through supporting both people and organizations.  In fact, research shows that without leaders working in and with community to put a new innovation on the ground, there’s only a 10 – 15% chance of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92E9F9-4F44-4290-A0A5-8A7D2E29FAE9}" type="slidenum">
              <a:rPr lang="en-US" smtClean="0"/>
              <a:t>20</a:t>
            </a:fld>
            <a:endParaRPr lang="en-US"/>
          </a:p>
        </p:txBody>
      </p:sp>
    </p:spTree>
    <p:extLst>
      <p:ext uri="{BB962C8B-B14F-4D97-AF65-F5344CB8AC3E}">
        <p14:creationId xmlns:p14="http://schemas.microsoft.com/office/powerpoint/2010/main" val="1219344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[Slides 18-22] (10:35-10:45)</a:t>
            </a:r>
          </a:p>
        </p:txBody>
      </p:sp>
      <p:sp>
        <p:nvSpPr>
          <p:cNvPr id="4" name="Slide Number Placeholder 3"/>
          <p:cNvSpPr>
            <a:spLocks noGrp="1"/>
          </p:cNvSpPr>
          <p:nvPr>
            <p:ph type="sldNum" sz="quarter" idx="10"/>
          </p:nvPr>
        </p:nvSpPr>
        <p:spPr/>
        <p:txBody>
          <a:bodyPr/>
          <a:lstStyle/>
          <a:p>
            <a:fld id="{EAD0A594-8B93-E544-94D3-0A95671C717B}" type="slidenum">
              <a:rPr lang="en-US" smtClean="0"/>
              <a:pPr/>
              <a:t>21</a:t>
            </a:fld>
            <a:endParaRPr lang="en-US"/>
          </a:p>
        </p:txBody>
      </p:sp>
    </p:spTree>
    <p:extLst>
      <p:ext uri="{BB962C8B-B14F-4D97-AF65-F5344CB8AC3E}">
        <p14:creationId xmlns:p14="http://schemas.microsoft.com/office/powerpoint/2010/main" val="197114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Stuart [Slides 18-22] (10:35-10:45)</a:t>
            </a:r>
          </a:p>
          <a:p>
            <a:endParaRPr lang="en-US" dirty="0"/>
          </a:p>
          <a:p>
            <a:r>
              <a:rPr lang="en-US" dirty="0"/>
              <a:t>Briefly describe 4 dimensions of implementation capacity building:</a:t>
            </a:r>
          </a:p>
          <a:p>
            <a:pPr marL="171450" indent="-171450">
              <a:buFont typeface="Arial" panose="020B0604020202020204" pitchFamily="34" charset="0"/>
              <a:buChar char="•"/>
            </a:pPr>
            <a:r>
              <a:rPr lang="en-US" b="1" u="sng" dirty="0"/>
              <a:t>Organizational Readiness Building</a:t>
            </a:r>
            <a:r>
              <a:rPr lang="en-US" dirty="0"/>
              <a:t>: </a:t>
            </a:r>
            <a:r>
              <a:rPr lang="en-US" sz="1200" b="0" i="0" kern="1200" dirty="0">
                <a:solidFill>
                  <a:schemeClr val="tx1"/>
                </a:solidFill>
                <a:effectLst/>
                <a:latin typeface="+mn-lt"/>
                <a:ea typeface="+mn-ea"/>
                <a:cs typeface="+mn-cs"/>
              </a:rPr>
              <a:t>Building organizational capacity for assessing, monitoring, and improving organizational culture, climate, and functional structures and processes that support implementation of CPM.</a:t>
            </a:r>
            <a:endParaRPr lang="en-US" dirty="0"/>
          </a:p>
          <a:p>
            <a:pPr marL="171450" indent="-171450">
              <a:buFont typeface="Arial" panose="020B0604020202020204" pitchFamily="34" charset="0"/>
              <a:buChar char="•"/>
            </a:pPr>
            <a:r>
              <a:rPr lang="en-US" b="1" u="sng" dirty="0"/>
              <a:t>Workforce Development</a:t>
            </a:r>
            <a:r>
              <a:rPr lang="en-US" b="1" dirty="0"/>
              <a:t>: </a:t>
            </a:r>
            <a:r>
              <a:rPr lang="en-US" sz="1200" b="0" i="0" kern="1200" dirty="0">
                <a:solidFill>
                  <a:schemeClr val="tx1"/>
                </a:solidFill>
                <a:effectLst/>
                <a:latin typeface="+mn-lt"/>
                <a:ea typeface="+mn-ea"/>
                <a:cs typeface="+mn-cs"/>
              </a:rPr>
              <a:t>Building the confidence and skills of staff at all levels – those delivering the innovation and the supervisors, managers, and other leadership who support them. Tools and resources relate to assessing diverse staff needs, supporting the coaching role of supervisors, and strengthening staff retention.</a:t>
            </a:r>
            <a:endParaRPr lang="en-US" dirty="0"/>
          </a:p>
          <a:p>
            <a:pPr marL="171450" indent="-171450">
              <a:buFont typeface="Arial" panose="020B0604020202020204" pitchFamily="34" charset="0"/>
              <a:buChar char="•"/>
            </a:pPr>
            <a:r>
              <a:rPr lang="en-US" b="1" u="sng" dirty="0"/>
              <a:t>Quality Outcomes and System Improvement</a:t>
            </a:r>
            <a:r>
              <a:rPr lang="en-US" b="1" u="none" dirty="0"/>
              <a:t>: </a:t>
            </a:r>
            <a:r>
              <a:rPr lang="en-US" b="0" u="none" dirty="0"/>
              <a:t>Informs how well CPM is being implemented (e.g., fidelity) and achieving desired outcomes. </a:t>
            </a:r>
            <a:r>
              <a:rPr lang="en-US" sz="1200" b="0" i="0" kern="1200" dirty="0">
                <a:solidFill>
                  <a:schemeClr val="tx1"/>
                </a:solidFill>
                <a:effectLst/>
                <a:latin typeface="+mn-lt"/>
                <a:ea typeface="+mn-ea"/>
                <a:cs typeface="+mn-cs"/>
              </a:rPr>
              <a:t>Tools and resources focus on “What do we want to know? How will we know it?” and using data to understand and reinforce what is going well and to address challenges.</a:t>
            </a:r>
            <a:endParaRPr lang="en-US" dirty="0"/>
          </a:p>
          <a:p>
            <a:pPr marL="171450" indent="-171450">
              <a:buFont typeface="Arial" panose="020B0604020202020204" pitchFamily="34" charset="0"/>
              <a:buChar char="•"/>
            </a:pPr>
            <a:r>
              <a:rPr lang="en-US" b="1" u="sng" dirty="0"/>
              <a:t>Engagement, Relationships and Partnership</a:t>
            </a:r>
            <a:r>
              <a:rPr lang="en-US" b="1" u="none" dirty="0"/>
              <a:t>:</a:t>
            </a:r>
            <a:r>
              <a:rPr lang="en-US" dirty="0"/>
              <a:t> Implementation of CPM relies on strong partnerships </a:t>
            </a:r>
            <a:r>
              <a:rPr lang="en-US" sz="1200" b="0" i="0" kern="1200" dirty="0">
                <a:solidFill>
                  <a:schemeClr val="tx1"/>
                </a:solidFill>
                <a:effectLst/>
                <a:latin typeface="+mn-lt"/>
                <a:ea typeface="+mn-ea"/>
                <a:cs typeface="+mn-cs"/>
              </a:rPr>
              <a:t>within their agencies, systems and communities. Tools and resources include a set of 20 principles organized into 5 phases of partnering and collaboration. Over a dozen concrete tools/resources accompany the principles to help counties meaningfully engage with partners to put the values and principles of CPM into action.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has been a very quick overview of 7+ years of work to support improving practice for California child welfare and its partners.  We know there’s much more to share and to that end, CFPIC has partnered with </a:t>
            </a:r>
            <a:r>
              <a:rPr lang="en-US" sz="1200" b="0" i="0" kern="1200" dirty="0" err="1">
                <a:solidFill>
                  <a:schemeClr val="tx1"/>
                </a:solidFill>
                <a:effectLst/>
                <a:latin typeface="+mn-lt"/>
                <a:ea typeface="+mn-ea"/>
                <a:cs typeface="+mn-cs"/>
              </a:rPr>
              <a:t>CalSWEC</a:t>
            </a:r>
            <a:r>
              <a:rPr lang="en-US" sz="1200" b="0" i="0" kern="1200" dirty="0">
                <a:solidFill>
                  <a:schemeClr val="tx1"/>
                </a:solidFill>
                <a:effectLst/>
                <a:latin typeface="+mn-lt"/>
                <a:ea typeface="+mn-ea"/>
                <a:cs typeface="+mn-cs"/>
              </a:rPr>
              <a:t> to create a web-based repository for “all things CPM”.  We’d like to spend the rest of our time showing you some of the resources and tools you have at your fingertips to help orient you further to CPM and how this can support your role as a child welfare leader.  Let me turn it over to Leslie Ann Hay, one of our CPM Faculty, who will take you on a tour of some of the key features of the website.…</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343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Leslie Ann [Slides 23-36] (10:45-11:20)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Thank CFPIC, </a:t>
            </a:r>
            <a:r>
              <a:rPr lang="en-US" dirty="0" err="1"/>
              <a:t>CalSWEC</a:t>
            </a:r>
            <a:r>
              <a:rPr lang="en-US" dirty="0"/>
              <a:t> and everyone who has and continues to participate in this journey for the rich content and growing set of tools, resources and local examples that helps strengthen a truly statewide community of practice and leadership for CPM across the State.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B91E396-1340-524D-A287-08FEBA6A47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Leslie Ann </a:t>
            </a:r>
            <a:r>
              <a:rPr lang="en-US" dirty="0"/>
              <a:t>[Slides 23-36] (10:45-11:20)</a:t>
            </a:r>
          </a:p>
          <a:p>
            <a:pPr marL="0" indent="0"/>
            <a:endParaRPr lang="en-US" i="0" dirty="0"/>
          </a:p>
          <a:p>
            <a:pPr marL="0" indent="0"/>
            <a:endParaRPr lang="en-US" i="1" dirty="0"/>
          </a:p>
          <a:p>
            <a:pPr marL="0" indent="0"/>
            <a:r>
              <a:rPr lang="en-US" i="1" dirty="0"/>
              <a:t>Mia will use the polling feature to collect responses to each question.</a:t>
            </a:r>
          </a:p>
          <a:p>
            <a:pPr marL="0" indent="0"/>
            <a:endParaRPr lang="en-US" dirty="0"/>
          </a:p>
          <a:p>
            <a:r>
              <a:rPr lang="en-US" dirty="0"/>
              <a:t>Based on responses, make a general comment about what appears to be familiarity with the website.</a:t>
            </a:r>
          </a:p>
          <a:p>
            <a:endParaRPr lang="en-US" dirty="0"/>
          </a:p>
          <a:p>
            <a:r>
              <a:rPr lang="en-US" i="1" dirty="0"/>
              <a:t>MIA—PLEASE TURN THIS INTO A POLL USING THE 3 OPTIONS APPEARING ON THIS SLIDE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B91E396-1340-524D-A287-08FEBA6A47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Leslie Ann [Slides 23-36] (10:45-11:20)</a:t>
            </a:r>
          </a:p>
          <a:p>
            <a:pPr marL="0" indent="0"/>
            <a:endParaRPr lang="en-US" dirty="0"/>
          </a:p>
          <a:p>
            <a:pPr marL="0" indent="0"/>
            <a:endParaRPr lang="en-US" dirty="0"/>
          </a:p>
          <a:p>
            <a:pPr marL="0" indent="0"/>
            <a:r>
              <a:rPr lang="en-US" dirty="0"/>
              <a:t>The CPM website contains a host of information about CPM and how to put it into practice.</a:t>
            </a:r>
          </a:p>
          <a:p>
            <a:pPr marL="0" indent="0"/>
            <a:endParaRPr lang="en-US" dirty="0"/>
          </a:p>
          <a:p>
            <a:pPr marL="171450" indent="-171450">
              <a:buFont typeface="Arial" panose="020B0604020202020204" pitchFamily="34" charset="0"/>
              <a:buChar char="•"/>
            </a:pPr>
            <a:r>
              <a:rPr lang="en-US" dirty="0"/>
              <a:t>CPM Background &amp; History: Provides the historical perspective on how we arrived at CPM in California.</a:t>
            </a:r>
          </a:p>
          <a:p>
            <a:pPr marL="0" indent="0"/>
            <a:endParaRPr lang="en-US" dirty="0"/>
          </a:p>
          <a:p>
            <a:pPr marL="171450" indent="-171450">
              <a:buFont typeface="Arial" panose="020B0604020202020204" pitchFamily="34" charset="0"/>
              <a:buChar char="•"/>
            </a:pPr>
            <a:r>
              <a:rPr lang="en-US" dirty="0"/>
              <a:t>Implementation Planning Materials: Counties can access guidance for strategically planning their CPM Implementation efforts.</a:t>
            </a:r>
          </a:p>
          <a:p>
            <a:pPr marL="0" indent="0"/>
            <a:endParaRPr lang="en-US" dirty="0"/>
          </a:p>
          <a:p>
            <a:pPr marL="171450" indent="-171450">
              <a:buFont typeface="Arial" panose="020B0604020202020204" pitchFamily="34" charset="0"/>
              <a:buChar char="•"/>
            </a:pPr>
            <a:r>
              <a:rPr lang="en-US" dirty="0"/>
              <a:t>Toolbox with 4 Toolkits: Generated by the great work of the Development Circles these toolkits help counties build their capacity for putting implementation on the ground. They focus on 4 key domains of capacity building: organizational readiness, outcomes &amp; system improvement, workforce development and partnerships.</a:t>
            </a:r>
          </a:p>
          <a:p>
            <a:pPr marL="0" indent="0"/>
            <a:endParaRPr lang="en-US" dirty="0"/>
          </a:p>
          <a:p>
            <a:pPr marL="171450" indent="-171450">
              <a:buFont typeface="Arial" panose="020B0604020202020204" pitchFamily="34" charset="0"/>
              <a:buChar char="•"/>
            </a:pPr>
            <a:r>
              <a:rPr lang="en-US" dirty="0"/>
              <a:t>Learning Sessions &amp; Webinars Archive: A repository for all the Directors Institute sponsored events that have occurred. New materials are added as they happen.</a:t>
            </a:r>
          </a:p>
          <a:p>
            <a:pPr marL="0" indent="0"/>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Search Bar: A word search feature to quickly find anything you might be looking for on the site.</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B91E396-1340-524D-A287-08FEBA6A47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Leslie Ann [Slides 23-36] (10:45-11:20)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Let’s head right into the website. We’ll show you how to get in, then we’ll make it easy for you to get back there anytime you want. Either now (or on your own time), type calswec.berkeley.edu into your browser. You’ll arrive at this page </a:t>
            </a:r>
            <a:r>
              <a:rPr lang="en-US" i="1" dirty="0"/>
              <a:t>click.</a:t>
            </a:r>
            <a:endParaRPr lang="en-US" i="0" dirty="0"/>
          </a:p>
          <a:p>
            <a:pPr marL="0" indent="0"/>
            <a:endParaRPr lang="en-US" i="0" dirty="0"/>
          </a:p>
          <a:p>
            <a:pPr marL="0" indent="0"/>
            <a:r>
              <a:rPr lang="en-US" i="0" dirty="0"/>
              <a:t>This is </a:t>
            </a:r>
            <a:r>
              <a:rPr lang="en-US" i="0" dirty="0" err="1"/>
              <a:t>CalSWEC’s</a:t>
            </a:r>
            <a:r>
              <a:rPr lang="en-US" i="0" dirty="0"/>
              <a:t> home page – they cover a lot of territory on their website. We’re just going to the bottom right [</a:t>
            </a:r>
            <a:r>
              <a:rPr lang="en-US" i="1" dirty="0"/>
              <a:t>click] </a:t>
            </a:r>
            <a:r>
              <a:rPr lang="en-US" i="0" dirty="0"/>
              <a:t>where the CPM logo is. Click on it.</a:t>
            </a:r>
          </a:p>
          <a:p>
            <a:pPr marL="0" indent="0"/>
            <a:endParaRPr lang="en-US" i="0" dirty="0"/>
          </a:p>
          <a:p>
            <a:pPr marL="0" indent="0"/>
            <a:r>
              <a:rPr lang="en-US" i="0" dirty="0"/>
              <a:t>You’ll arrive at what we call the “CPM Home Page”</a:t>
            </a:r>
          </a:p>
          <a:p>
            <a:pPr marL="0" indent="0"/>
            <a:endParaRPr lang="en-US" i="0" dirty="0"/>
          </a:p>
          <a:p>
            <a:endParaRPr lang="en-US" dirty="0"/>
          </a:p>
          <a:p>
            <a:pPr marL="0" indent="0"/>
            <a:endParaRPr lang="en-US" i="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5611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Leslie Ann [Slides 23-36] (10:45-11:20)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now let’s leave the webinar and head over to the website to take a deeper look.</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7969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r>
              <a:rPr lang="en-US" dirty="0"/>
              <a:t>Leslie Ann / Mia </a:t>
            </a:r>
          </a:p>
          <a:p>
            <a:pPr marL="0" indent="0"/>
            <a:endParaRPr lang="en-US" dirty="0"/>
          </a:p>
          <a:p>
            <a:pPr marL="0" indent="0"/>
            <a:r>
              <a:rPr lang="en-US" dirty="0"/>
              <a:t>As we’ve seen, the CPM website lives within the larger </a:t>
            </a:r>
            <a:r>
              <a:rPr lang="en-US" dirty="0" err="1"/>
              <a:t>CalSWEC</a:t>
            </a:r>
            <a:r>
              <a:rPr lang="en-US" dirty="0"/>
              <a:t> website.   There are several features on the site that make navigation and finding frequently used information easy to find. </a:t>
            </a:r>
          </a:p>
          <a:p>
            <a:pPr marL="0" indent="0"/>
            <a:endParaRPr lang="en-US" dirty="0"/>
          </a:p>
          <a:p>
            <a:pPr marL="0" indent="0"/>
            <a:r>
              <a:rPr lang="en-US" i="1" dirty="0"/>
              <a:t>(S L O W  D O W N !! MAKE SURE THE AUDIENCE IS FOLLOWING YOU. USE MOUSE TO CIRCLE, POINT &amp; INDICATE WHAT YOU’RE TALKING ABOUT ON THE PAGE.)</a:t>
            </a:r>
          </a:p>
          <a:p>
            <a:pPr marL="0" indent="0"/>
            <a:endParaRPr lang="en-US" dirty="0"/>
          </a:p>
          <a:p>
            <a:pPr marL="0" indent="0"/>
            <a:r>
              <a:rPr lang="en-US" dirty="0"/>
              <a:t>Notice that navigation runs down the left frame </a:t>
            </a:r>
            <a:r>
              <a:rPr lang="en-US" i="1" dirty="0"/>
              <a:t>(circle your mouse to show the left frame)…</a:t>
            </a:r>
            <a:r>
              <a:rPr lang="en-US" dirty="0"/>
              <a:t>and also across the top of all pages in what’s called the Breadcrumb Trail </a:t>
            </a:r>
            <a:r>
              <a:rPr lang="en-US" i="1" dirty="0"/>
              <a:t>(circle with your mouse). </a:t>
            </a:r>
            <a:r>
              <a:rPr lang="en-US" i="0" dirty="0"/>
              <a:t>Finally, there’s a search function that’s always available where you can find a specific item—we’ll use this feature a bit later </a:t>
            </a:r>
            <a:r>
              <a:rPr lang="en-US" i="1" dirty="0"/>
              <a:t>(point to Site Map Search Box at top of page).</a:t>
            </a:r>
          </a:p>
          <a:p>
            <a:pPr marL="0" indent="0"/>
            <a:endParaRPr lang="en-US" dirty="0"/>
          </a:p>
          <a:p>
            <a:pPr marL="0" indent="0"/>
            <a:r>
              <a:rPr lang="en-US" dirty="0"/>
              <a:t>Point out the “What’s New” feature on the home page for quick access to the latest posting on the site. </a:t>
            </a:r>
            <a:r>
              <a:rPr lang="en-US" i="1" dirty="0"/>
              <a:t>(Hover over Learning Session V hyperlink, then click to show where it goes.  Return to home page.)</a:t>
            </a:r>
          </a:p>
          <a:p>
            <a:pPr marL="0" indent="0"/>
            <a:endParaRPr lang="en-US" dirty="0"/>
          </a:p>
          <a:p>
            <a:pPr marL="0" indent="0"/>
            <a:r>
              <a:rPr lang="en-US" dirty="0"/>
              <a:t>There are 5 main pages on the CPM Website </a:t>
            </a:r>
            <a:r>
              <a:rPr lang="en-US" i="1" dirty="0"/>
              <a:t>(circle mouse around 5 main page accordion bars on home page)</a:t>
            </a:r>
            <a:r>
              <a:rPr lang="en-US" dirty="0"/>
              <a:t>. Let’s take a peek at each one.</a:t>
            </a:r>
          </a:p>
          <a:p>
            <a:pPr marL="0" indent="0"/>
            <a:endParaRPr lang="en-US" dirty="0"/>
          </a:p>
          <a:p>
            <a:pPr marL="0" indent="0"/>
            <a:r>
              <a:rPr lang="en-US" dirty="0"/>
              <a:t>About the CPM </a:t>
            </a:r>
            <a:r>
              <a:rPr lang="en-US" i="1" dirty="0"/>
              <a:t>(click on +)</a:t>
            </a:r>
            <a:r>
              <a:rPr lang="en-US" dirty="0"/>
              <a:t>: The About page gives overview and background to the whole CPM project. </a:t>
            </a:r>
            <a:r>
              <a:rPr lang="en-US" i="1" dirty="0"/>
              <a:t>(click on hyperlink) </a:t>
            </a:r>
            <a:r>
              <a:rPr lang="en-US" dirty="0"/>
              <a:t>You’ll find 3 sections on this page, some of which have further materials attached: What is the CPM? Background of CPM Development and Who’s Who in CPM? </a:t>
            </a:r>
            <a:r>
              <a:rPr lang="en-US" i="1" dirty="0"/>
              <a:t>(back to home page)</a:t>
            </a:r>
          </a:p>
          <a:p>
            <a:pPr marL="0" indent="0"/>
            <a:endParaRPr lang="en-US" dirty="0"/>
          </a:p>
          <a:p>
            <a:pPr marL="0" indent="0"/>
            <a:r>
              <a:rPr lang="en-US" dirty="0"/>
              <a:t>Director’s Institute </a:t>
            </a:r>
            <a:r>
              <a:rPr lang="en-US" i="1" dirty="0"/>
              <a:t>(click on +)</a:t>
            </a:r>
            <a:r>
              <a:rPr lang="en-US" dirty="0"/>
              <a:t>: Here we find all things related to the Directors Institute </a:t>
            </a:r>
            <a:r>
              <a:rPr lang="en-US" i="1" dirty="0"/>
              <a:t>(click on link), </a:t>
            </a:r>
            <a:r>
              <a:rPr lang="en-US" dirty="0"/>
              <a:t>including a section about what it is, an archive of Leading Edge newsletters and a collection of our shared learning events such as Learning Sessions and Webinars. </a:t>
            </a:r>
            <a:r>
              <a:rPr lang="en-US" i="1" dirty="0"/>
              <a:t>(slowly scroll down the page to highlight each section; back to home page)</a:t>
            </a:r>
          </a:p>
          <a:p>
            <a:pPr marL="0" indent="0"/>
            <a:endParaRPr lang="en-US" dirty="0"/>
          </a:p>
          <a:p>
            <a:pPr marL="0" indent="0"/>
            <a:r>
              <a:rPr lang="en-US" dirty="0"/>
              <a:t>CPM Implementation Planning </a:t>
            </a:r>
            <a:r>
              <a:rPr lang="en-US" i="1" dirty="0"/>
              <a:t>(click on +)</a:t>
            </a:r>
            <a:r>
              <a:rPr lang="en-US" dirty="0"/>
              <a:t>: This is one-stop shopping for everything your county needs for CPM Implementation Planning </a:t>
            </a:r>
            <a:r>
              <a:rPr lang="en-US" i="1" dirty="0"/>
              <a:t>(click on link)</a:t>
            </a:r>
            <a:r>
              <a:rPr lang="en-US" dirty="0"/>
              <a:t>. In addition to the Overview and Approach sections, there are three Parts, each with a full complement of materials and guidelines for whatever stage of CPM implementation planning your county may find itself. </a:t>
            </a:r>
            <a:r>
              <a:rPr lang="en-US" i="1" dirty="0"/>
              <a:t>(scroll back to top of page) </a:t>
            </a:r>
            <a:r>
              <a:rPr lang="en-US" dirty="0"/>
              <a:t>There’s also a downloadable pdf of the Implementation Planning Guide and related materials for sharing with others.</a:t>
            </a:r>
          </a:p>
          <a:p>
            <a:pPr marL="0" indent="0"/>
            <a:endParaRPr lang="en-US" dirty="0"/>
          </a:p>
          <a:p>
            <a:pPr marL="0" indent="0"/>
            <a:r>
              <a:rPr lang="en-US" dirty="0"/>
              <a:t>CPM Implementation Toolbox </a:t>
            </a:r>
            <a:r>
              <a:rPr lang="en-US" i="1" dirty="0"/>
              <a:t>(click on +)</a:t>
            </a:r>
            <a:r>
              <a:rPr lang="en-US" dirty="0"/>
              <a:t>: In the Implementation Toolbox are 4 distinct Toolkits: Organizational Readiness Building, Quality, Outcomes &amp; System Improvement, Workforce Development, Engagement, Relationships &amp; Partnership. </a:t>
            </a:r>
            <a:r>
              <a:rPr lang="en-US" i="1" dirty="0"/>
              <a:t>(back to home page)</a:t>
            </a:r>
          </a:p>
          <a:p>
            <a:pPr marL="0" indent="0"/>
            <a:endParaRPr lang="en-US" dirty="0"/>
          </a:p>
          <a:p>
            <a:pPr marL="0" indent="0"/>
            <a:r>
              <a:rPr lang="en-US" dirty="0"/>
              <a:t>Reference Materials </a:t>
            </a:r>
            <a:r>
              <a:rPr lang="en-US" i="1" dirty="0"/>
              <a:t>(click on +)</a:t>
            </a:r>
            <a:r>
              <a:rPr lang="en-US" dirty="0"/>
              <a:t>: Finally, there’s the Reference Materials page with a useful collection of materials related to the CPM. </a:t>
            </a:r>
            <a:r>
              <a:rPr lang="en-US" i="1" dirty="0"/>
              <a:t>(back to home page)</a:t>
            </a:r>
          </a:p>
          <a:p>
            <a:pPr marL="0" indent="0"/>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20949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r>
              <a:rPr lang="en-US" dirty="0"/>
              <a:t>Leslie Ann / Mia</a:t>
            </a:r>
          </a:p>
          <a:p>
            <a:pPr marL="0" indent="0"/>
            <a:endParaRPr lang="en-US" dirty="0"/>
          </a:p>
          <a:p>
            <a:pPr marL="0" indent="0"/>
            <a:r>
              <a:rPr lang="en-US" dirty="0"/>
              <a:t>Now let’s get into the features of the Implementation Toolbox.</a:t>
            </a:r>
          </a:p>
          <a:p>
            <a:endParaRPr lang="en-US" dirty="0"/>
          </a:p>
          <a:p>
            <a:r>
              <a:rPr lang="en-US" dirty="0"/>
              <a:t>Each DC has created tools &amp; resources that support implementation. These 4 toolkits all follow a similar convention.  Each has 3 sub-pages related to (1) background &amp; context to frame this area of implementation, (2) tools &amp; resources for counties to adapt and use as they implement CPM, and (3) webinar link to offer a ‘deeper dive’ into how to take advantage of the toolkit materials. </a:t>
            </a:r>
          </a:p>
          <a:p>
            <a:r>
              <a:rPr lang="en-US" dirty="0"/>
              <a:t>Let’s start with ORB. It has an overview page, which also links to a relevant webinar and two additional pages. This is what the Background &amp; Content pages looks like for ORB </a:t>
            </a:r>
            <a:r>
              <a:rPr lang="en-US" i="1" dirty="0"/>
              <a:t>(look it over) </a:t>
            </a:r>
            <a:r>
              <a:rPr lang="en-US" dirty="0"/>
              <a:t>and now we’ll go to the Tools/Resources page for a quick glance. Something for you to notice: </a:t>
            </a:r>
          </a:p>
          <a:p>
            <a:pPr lvl="1">
              <a:buFontTx/>
              <a:buChar char="-"/>
            </a:pPr>
            <a:r>
              <a:rPr lang="en-US" dirty="0"/>
              <a:t>PDFs open in your browser and can be downloaded</a:t>
            </a:r>
          </a:p>
          <a:p>
            <a:pPr lvl="1">
              <a:buFontTx/>
              <a:buChar char="-"/>
            </a:pPr>
            <a:r>
              <a:rPr lang="en-US" dirty="0"/>
              <a:t>Word docs automatically download and can be used as templates</a:t>
            </a:r>
          </a:p>
          <a:p>
            <a:pPr lvl="1">
              <a:buFontTx/>
              <a:buChar char="-"/>
            </a:pPr>
            <a:r>
              <a:rPr lang="en-US" dirty="0"/>
              <a:t>Use left navigation frame to quickly go to another Toolkit</a:t>
            </a:r>
          </a:p>
          <a:p>
            <a:pPr lvl="0">
              <a:buFontTx/>
              <a:buNone/>
            </a:pPr>
            <a:r>
              <a:rPr lang="en-US" i="1" dirty="0"/>
              <a:t>(Repeat with each Toolkit)</a:t>
            </a:r>
          </a:p>
          <a:p>
            <a:pPr lvl="0">
              <a:buFontTx/>
              <a:buNone/>
            </a:pPr>
            <a:endParaRPr lang="en-US" dirty="0"/>
          </a:p>
          <a:p>
            <a:pPr lvl="0">
              <a:buFontTx/>
              <a:buNone/>
            </a:pPr>
            <a:r>
              <a:rPr lang="en-US" dirty="0"/>
              <a:t>Now that you have a sense of the overall structure and content of the Toolkits, let’s look at a couple of key tools &amp; resources themselves to get an idea of what you might find helpful. </a:t>
            </a:r>
            <a:r>
              <a:rPr lang="en-US" i="1" dirty="0"/>
              <a:t>(Go to each Toolkit “Tools &amp; Resources” page and open the following links): </a:t>
            </a:r>
          </a:p>
          <a:p>
            <a:pPr marL="628650" lvl="1" indent="-171450">
              <a:buFont typeface="Arial" panose="020B0604020202020204" pitchFamily="34" charset="0"/>
              <a:buChar char="•"/>
            </a:pPr>
            <a:r>
              <a:rPr lang="en-US" dirty="0"/>
              <a:t>ORB – Key Messages and County Profile Summaries</a:t>
            </a:r>
          </a:p>
          <a:p>
            <a:pPr marL="628650" lvl="1" indent="-171450">
              <a:buFont typeface="Arial" panose="020B0604020202020204" pitchFamily="34" charset="0"/>
              <a:buChar char="•"/>
            </a:pPr>
            <a:r>
              <a:rPr lang="en-US" dirty="0"/>
              <a:t>QOSI – Logic Model (PDF) and related resources in additional links</a:t>
            </a:r>
          </a:p>
          <a:p>
            <a:pPr marL="628650" lvl="1" indent="-171450">
              <a:buFont typeface="Arial" panose="020B0604020202020204" pitchFamily="34" charset="0"/>
              <a:buChar char="•"/>
            </a:pPr>
            <a:r>
              <a:rPr lang="en-US" dirty="0"/>
              <a:t>WD – Leadership Practice Profile (PDF) and Supervisor All Practice Behaviors (PDF)</a:t>
            </a:r>
          </a:p>
          <a:p>
            <a:pPr marL="628650" lvl="1" indent="-171450">
              <a:buFont typeface="Arial" panose="020B0604020202020204" pitchFamily="34" charset="0"/>
              <a:buChar char="•"/>
            </a:pPr>
            <a:r>
              <a:rPr lang="en-US" dirty="0"/>
              <a:t>ERP – How Well Are We Partnering? and 6 R’s of Partnership Participation </a:t>
            </a:r>
            <a:r>
              <a:rPr lang="en-US" i="1" dirty="0"/>
              <a:t>(return to ERP landing page for Principles Only document)</a:t>
            </a:r>
          </a:p>
          <a:p>
            <a:pPr marL="457200" lvl="1"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992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Stuart [Slides 1-3] (10:00 – 10:05)</a:t>
            </a:r>
          </a:p>
          <a:p>
            <a:endParaRPr lang="en-US" baseline="0" dirty="0"/>
          </a:p>
          <a:p>
            <a:r>
              <a:rPr lang="en-US" baseline="0" dirty="0"/>
              <a:t>I’d like to now introduce, Sylvia Deporto, former Child Welfare Director and one of the original contributors to the first planning efforts by counties to develop a behaviorally based child welfare core practice model for California.  Sylvia’s going to share more about the history, background and concepts central to the CPM.</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200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Leslie Ann [Slides 23-36] (10:45-11:20)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explore a little deeper into the website now with some typical queries that may come up for you as a new Director.</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B91E396-1340-524D-A287-08FEBA6A47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5846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xfrm>
            <a:off x="0"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New Counties Orientation</a:t>
            </a:r>
          </a:p>
        </p:txBody>
      </p:sp>
      <p:sp>
        <p:nvSpPr>
          <p:cNvPr id="25602" name="Rectangle 3"/>
          <p:cNvSpPr>
            <a:spLocks noGrp="1" noChangeArrowheads="1"/>
          </p:cNvSpPr>
          <p:nvPr>
            <p:ph type="dt" sz="quarter" idx="1"/>
          </p:nvPr>
        </p:nvSpPr>
        <p:spPr>
          <a:xfrm>
            <a:off x="3970338"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9/29/2014</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B937B5-23F2-B047-A6C0-6CD114B5880C}" type="slidenum">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endParaRPr>
          </a:p>
        </p:txBody>
      </p:sp>
      <p:sp>
        <p:nvSpPr>
          <p:cNvPr id="25605" name="Rectangle 2"/>
          <p:cNvSpPr>
            <a:spLocks noGrp="1" noRot="1" noChangeAspect="1" noChangeArrowheads="1" noTextEdit="1"/>
          </p:cNvSpPr>
          <p:nvPr>
            <p:ph type="sldImg"/>
          </p:nvPr>
        </p:nvSpPr>
        <p:spPr>
          <a:xfrm>
            <a:off x="1181100" y="696913"/>
            <a:ext cx="4648200" cy="3486150"/>
          </a:xfrm>
          <a:prstGeom prst="rect">
            <a:avLst/>
          </a:prstGeom>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Leslie Ann [Slides 23-36] (10:45-11:20)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First, a quick reminder about the nature of searching the Website for information…</a:t>
            </a:r>
          </a:p>
          <a:p>
            <a:endParaRPr lang="en-US" dirty="0"/>
          </a:p>
          <a:p>
            <a:r>
              <a:rPr lang="en-US" dirty="0"/>
              <a:t>The best way to approach your search is with a clear, specific question.</a:t>
            </a:r>
            <a:r>
              <a:rPr lang="en-US" baseline="0" dirty="0"/>
              <a:t> Are you looking for a specific document, some samples of other county’s work or planning guidance? It’s like when you do an </a:t>
            </a:r>
            <a:r>
              <a:rPr lang="en-US" dirty="0"/>
              <a:t>internet search—getting</a:t>
            </a:r>
            <a:r>
              <a:rPr lang="en-US" baseline="0" dirty="0"/>
              <a:t> the information you want has to do with either getting your question right</a:t>
            </a:r>
            <a:r>
              <a:rPr lang="en-US" dirty="0"/>
              <a:t> or using clues in the results</a:t>
            </a:r>
            <a:r>
              <a:rPr lang="en-US" baseline="0" dirty="0"/>
              <a:t> that aren’t exactly what you want</a:t>
            </a:r>
            <a:r>
              <a:rPr lang="en-US" dirty="0"/>
              <a:t> to help</a:t>
            </a:r>
            <a:r>
              <a:rPr lang="en-US" baseline="0" dirty="0"/>
              <a:t> you refine the question further.</a:t>
            </a:r>
            <a:endParaRPr lang="en-US" dirty="0"/>
          </a:p>
          <a:p>
            <a:endParaRPr lang="en-US" dirty="0"/>
          </a:p>
          <a:p>
            <a:r>
              <a:rPr lang="en-US" dirty="0"/>
              <a:t>What</a:t>
            </a:r>
            <a:r>
              <a:rPr lang="en-US" baseline="0" dirty="0"/>
              <a:t> follows are examples of inquiries you might have that the Website can help answer.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xfrm>
            <a:off x="0"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New Counties Orientation</a:t>
            </a:r>
          </a:p>
        </p:txBody>
      </p:sp>
      <p:sp>
        <p:nvSpPr>
          <p:cNvPr id="25602" name="Rectangle 3"/>
          <p:cNvSpPr>
            <a:spLocks noGrp="1" noChangeArrowheads="1"/>
          </p:cNvSpPr>
          <p:nvPr>
            <p:ph type="dt" sz="quarter" idx="1"/>
          </p:nvPr>
        </p:nvSpPr>
        <p:spPr>
          <a:xfrm>
            <a:off x="3970338"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9/29/2014</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B937B5-23F2-B047-A6C0-6CD114B5880C}" type="slidenum">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endParaRPr>
          </a:p>
        </p:txBody>
      </p:sp>
      <p:sp>
        <p:nvSpPr>
          <p:cNvPr id="25605" name="Rectangle 2"/>
          <p:cNvSpPr>
            <a:spLocks noGrp="1" noRot="1" noChangeAspect="1" noChangeArrowheads="1" noTextEdit="1"/>
          </p:cNvSpPr>
          <p:nvPr>
            <p:ph type="sldImg"/>
          </p:nvPr>
        </p:nvSpPr>
        <p:spPr>
          <a:xfrm>
            <a:off x="1181100" y="696913"/>
            <a:ext cx="4648200" cy="3486150"/>
          </a:xfrm>
          <a:prstGeom prst="rect">
            <a:avLst/>
          </a:prstGeom>
          <a:ln/>
        </p:spPr>
      </p:sp>
      <p:sp>
        <p:nvSpPr>
          <p:cNvPr id="25606" name="Rectangle 3"/>
          <p:cNvSpPr>
            <a:spLocks noGrp="1" noChangeArrowheads="1"/>
          </p:cNvSpPr>
          <p:nvPr>
            <p:ph type="body" idx="1"/>
          </p:nvPr>
        </p:nvSpPr>
        <p:spPr>
          <a:xfrm>
            <a:off x="509666" y="4416425"/>
            <a:ext cx="6041036" cy="46526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Leslie Ann </a:t>
            </a:r>
            <a:r>
              <a:rPr lang="en-US" dirty="0"/>
              <a:t>[Slides 23-36] (10:45-11:20)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a:t>Here’s something that might be on your mind as a Director at this point…</a:t>
            </a:r>
            <a:r>
              <a:rPr lang="en-US" i="1" dirty="0"/>
              <a:t>[read slide]. </a:t>
            </a:r>
            <a:r>
              <a:rPr lang="en-US" i="0" dirty="0"/>
              <a:t>Let’s see how the website might help answer this question.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u="sng" dirty="0"/>
              <a:t>Pathway through Toolbox / Website to answer this question</a:t>
            </a:r>
            <a:r>
              <a:rPr lang="en-US" i="1" dirty="0"/>
              <a:t>:</a:t>
            </a:r>
          </a:p>
          <a:p>
            <a:r>
              <a:rPr lang="en-US" dirty="0"/>
              <a:t>Navigate to Directors Institute page, scroll down to Shared Learning Events, click on hyperlink.  Click on </a:t>
            </a:r>
            <a:r>
              <a:rPr lang="en-US" b="1" dirty="0"/>
              <a:t>Learning Session 1 </a:t>
            </a:r>
            <a:r>
              <a:rPr lang="en-US" dirty="0"/>
              <a:t>and point out the following resources:  </a:t>
            </a:r>
          </a:p>
          <a:p>
            <a:pPr marL="171450" indent="-171450">
              <a:buFont typeface="Arial" panose="020B0604020202020204" pitchFamily="34" charset="0"/>
              <a:buChar char="•"/>
            </a:pPr>
            <a:r>
              <a:rPr lang="en-US" dirty="0"/>
              <a:t>A Common Leadership Framework – Adaptive Leadership (</a:t>
            </a:r>
            <a:r>
              <a:rPr lang="en-US" dirty="0" err="1"/>
              <a:t>Heifitz</a:t>
            </a:r>
            <a:r>
              <a:rPr lang="en-US" dirty="0"/>
              <a:t>)</a:t>
            </a:r>
          </a:p>
          <a:p>
            <a:pPr marL="171450" indent="-171450">
              <a:buFont typeface="Arial" panose="020B0604020202020204" pitchFamily="34" charset="0"/>
              <a:buChar char="•"/>
            </a:pPr>
            <a:r>
              <a:rPr lang="en-US" dirty="0"/>
              <a:t>“What It Takes for Implementation: Aligning Structures and Processes for Strengthening Systems” (Boothroyd et. al.)</a:t>
            </a:r>
          </a:p>
          <a:p>
            <a:pPr marL="171450" indent="-171450">
              <a:buFont typeface="Arial" panose="020B0604020202020204" pitchFamily="34" charset="0"/>
              <a:buChar char="•"/>
            </a:pPr>
            <a:r>
              <a:rPr lang="en-US" dirty="0"/>
              <a:t>Short videos:  “Greatness” by David </a:t>
            </a:r>
            <a:r>
              <a:rPr lang="en-US" dirty="0" err="1"/>
              <a:t>Marquet</a:t>
            </a:r>
            <a:r>
              <a:rPr lang="en-US" dirty="0"/>
              <a:t> and “Let Go and Lead” by Margaret Wheatley</a:t>
            </a:r>
          </a:p>
          <a:p>
            <a:pPr marL="171450" indent="-171450">
              <a:buFont typeface="Arial" panose="020B0604020202020204" pitchFamily="34" charset="0"/>
              <a:buChar char="•"/>
            </a:pPr>
            <a:endParaRPr lang="en-US" sz="2600" dirty="0"/>
          </a:p>
          <a:p>
            <a:pPr marL="0" indent="0">
              <a:buFont typeface="Arial" panose="020B0604020202020204" pitchFamily="34" charset="0"/>
              <a:buNone/>
            </a:pPr>
            <a:r>
              <a:rPr lang="en-US" sz="2600" i="1" dirty="0"/>
              <a:t>Return to webinar…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xfrm>
            <a:off x="0"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New Counties Orientation</a:t>
            </a:r>
          </a:p>
        </p:txBody>
      </p:sp>
      <p:sp>
        <p:nvSpPr>
          <p:cNvPr id="25602" name="Rectangle 3"/>
          <p:cNvSpPr>
            <a:spLocks noGrp="1" noChangeArrowheads="1"/>
          </p:cNvSpPr>
          <p:nvPr>
            <p:ph type="dt" sz="quarter" idx="1"/>
          </p:nvPr>
        </p:nvSpPr>
        <p:spPr>
          <a:xfrm>
            <a:off x="3970338"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9/29/2014</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B937B5-23F2-B047-A6C0-6CD114B5880C}" type="slidenum">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endParaRPr>
          </a:p>
        </p:txBody>
      </p:sp>
      <p:sp>
        <p:nvSpPr>
          <p:cNvPr id="25605" name="Rectangle 2"/>
          <p:cNvSpPr>
            <a:spLocks noGrp="1" noRot="1" noChangeAspect="1" noChangeArrowheads="1" noTextEdit="1"/>
          </p:cNvSpPr>
          <p:nvPr>
            <p:ph type="sldImg"/>
          </p:nvPr>
        </p:nvSpPr>
        <p:spPr>
          <a:xfrm>
            <a:off x="1181100" y="696913"/>
            <a:ext cx="4648200" cy="3486150"/>
          </a:xfrm>
          <a:prstGeom prst="rect">
            <a:avLst/>
          </a:prstGeom>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a:t>Leslie Ann </a:t>
            </a:r>
            <a:r>
              <a:rPr lang="en-US" sz="2800" dirty="0"/>
              <a:t>[Slides 23-36] (10:45-11:20)</a:t>
            </a:r>
            <a:endParaRPr lang="en-US" sz="26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6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t>Here’s someone who’s eager to learn more about how to solve a common challenge…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60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u="sng" dirty="0"/>
              <a:t>Pathway through Toolbox / Website to answer this question</a:t>
            </a:r>
            <a:r>
              <a:rPr lang="en-US" i="1" dirty="0"/>
              <a:t>:</a:t>
            </a:r>
          </a:p>
          <a:p>
            <a:r>
              <a:rPr lang="en-US" dirty="0"/>
              <a:t>Return to References Materials home page and under CPM Foundational Materials click on </a:t>
            </a:r>
            <a:r>
              <a:rPr lang="en-US" b="1" dirty="0"/>
              <a:t>Messaging the CPM</a:t>
            </a:r>
            <a:r>
              <a:rPr lang="en-US" dirty="0"/>
              <a:t>.  Return to web page and scroll up to Search box and type in “CPM Messaging”…select </a:t>
            </a:r>
            <a:r>
              <a:rPr lang="en-US" b="1" dirty="0"/>
              <a:t>Messaging Webinar </a:t>
            </a:r>
            <a:r>
              <a:rPr lang="en-US" dirty="0"/>
              <a:t>from the top of the list of search results.  On Messaging Webinar page, click on </a:t>
            </a:r>
            <a:r>
              <a:rPr lang="en-US" b="1" dirty="0"/>
              <a:t>Communication for Engagement-Key Messages </a:t>
            </a:r>
            <a:r>
              <a:rPr lang="en-US" dirty="0"/>
              <a:t>to highlight CPM messages for targeted audiences.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xfrm>
            <a:off x="0"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New Counties Orientation</a:t>
            </a:r>
          </a:p>
        </p:txBody>
      </p:sp>
      <p:sp>
        <p:nvSpPr>
          <p:cNvPr id="25602" name="Rectangle 3"/>
          <p:cNvSpPr>
            <a:spLocks noGrp="1" noChangeArrowheads="1"/>
          </p:cNvSpPr>
          <p:nvPr>
            <p:ph type="dt" sz="quarter" idx="1"/>
          </p:nvPr>
        </p:nvSpPr>
        <p:spPr>
          <a:xfrm>
            <a:off x="3970338"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9/29/2014</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B937B5-23F2-B047-A6C0-6CD114B5880C}" type="slidenum">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endParaRPr>
          </a:p>
        </p:txBody>
      </p:sp>
      <p:sp>
        <p:nvSpPr>
          <p:cNvPr id="25605" name="Rectangle 2"/>
          <p:cNvSpPr>
            <a:spLocks noGrp="1" noRot="1" noChangeAspect="1" noChangeArrowheads="1" noTextEdit="1"/>
          </p:cNvSpPr>
          <p:nvPr>
            <p:ph type="sldImg"/>
          </p:nvPr>
        </p:nvSpPr>
        <p:spPr>
          <a:xfrm>
            <a:off x="1181100" y="696913"/>
            <a:ext cx="4648200" cy="3486150"/>
          </a:xfrm>
          <a:prstGeom prst="rect">
            <a:avLst/>
          </a:prstGeom>
          <a:ln/>
        </p:spPr>
      </p:sp>
      <p:sp>
        <p:nvSpPr>
          <p:cNvPr id="25606" name="Rectangle 3"/>
          <p:cNvSpPr>
            <a:spLocks noGrp="1" noChangeArrowheads="1"/>
          </p:cNvSpPr>
          <p:nvPr>
            <p:ph type="body" idx="1"/>
          </p:nvPr>
        </p:nvSpPr>
        <p:spPr>
          <a:xfrm>
            <a:off x="701675" y="4430537"/>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Leslie Ann [Slides 23-36] (10:45-11:20)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Here’s an interesting question about something many of us are experiencing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i="1" u="sng" dirty="0"/>
              <a:t>Pathway through Toolbox / Website to answer this question</a:t>
            </a:r>
            <a:r>
              <a:rPr lang="en-US" i="1"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Return to CPM home page. If it were up to me to answer this question, I’d go to the Directors Institute page. There are so many resources there, including the Shared Learning Events page, where you can find the </a:t>
            </a:r>
            <a:r>
              <a:rPr lang="en-US" b="1" dirty="0"/>
              <a:t>Implementation Planning Webinar</a:t>
            </a:r>
            <a:r>
              <a:rPr lang="en-US" dirty="0"/>
              <a:t>.  Point out resources on this webinar page. Also, if you type in </a:t>
            </a:r>
            <a:r>
              <a:rPr lang="en-US" b="1" dirty="0"/>
              <a:t>CPM Implementation Strategies </a:t>
            </a:r>
            <a:r>
              <a:rPr lang="en-US" dirty="0"/>
              <a:t>into the </a:t>
            </a:r>
            <a:r>
              <a:rPr lang="en-US" b="1" dirty="0"/>
              <a:t>Search Box</a:t>
            </a:r>
            <a:r>
              <a:rPr lang="en-US" dirty="0"/>
              <a:t>, you will be guided back to all 4 Toolkits in addition to the Implementation Planning Webinar page we just visited. </a:t>
            </a:r>
          </a:p>
          <a:p>
            <a:pPr marL="0" indent="0"/>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xfrm>
            <a:off x="0"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New Counties Orientation</a:t>
            </a:r>
          </a:p>
        </p:txBody>
      </p:sp>
      <p:sp>
        <p:nvSpPr>
          <p:cNvPr id="25602" name="Rectangle 3"/>
          <p:cNvSpPr>
            <a:spLocks noGrp="1" noChangeArrowheads="1"/>
          </p:cNvSpPr>
          <p:nvPr>
            <p:ph type="dt" sz="quarter" idx="1"/>
          </p:nvPr>
        </p:nvSpPr>
        <p:spPr>
          <a:xfrm>
            <a:off x="3970338"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9/29/2014</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B937B5-23F2-B047-A6C0-6CD114B5880C}" type="slidenum">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endParaRPr>
          </a:p>
        </p:txBody>
      </p:sp>
      <p:sp>
        <p:nvSpPr>
          <p:cNvPr id="25605" name="Rectangle 2"/>
          <p:cNvSpPr>
            <a:spLocks noGrp="1" noRot="1" noChangeAspect="1" noChangeArrowheads="1" noTextEdit="1"/>
          </p:cNvSpPr>
          <p:nvPr>
            <p:ph type="sldImg"/>
          </p:nvPr>
        </p:nvSpPr>
        <p:spPr>
          <a:xfrm>
            <a:off x="1181100" y="696913"/>
            <a:ext cx="4648200" cy="3486150"/>
          </a:xfrm>
          <a:prstGeom prst="rect">
            <a:avLst/>
          </a:prstGeom>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Leslie Ann </a:t>
            </a:r>
            <a:r>
              <a:rPr lang="en-US" dirty="0"/>
              <a:t>[Slides 23-36] (10:45-11:20)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Here’s another question that some new Directors may be wanting to know…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u="sng" dirty="0"/>
              <a:t>Pathway through Toolbox / Website to answer this question</a:t>
            </a:r>
            <a:r>
              <a:rPr lang="en-US" i="1" dirty="0"/>
              <a:t>:</a:t>
            </a:r>
          </a:p>
          <a:p>
            <a:r>
              <a:rPr lang="en-US" dirty="0"/>
              <a:t>Return to Shared Learning Events page.  Click on </a:t>
            </a:r>
            <a:r>
              <a:rPr lang="en-US" b="1" dirty="0"/>
              <a:t>Pre-Session 1 Materials</a:t>
            </a:r>
            <a:r>
              <a:rPr lang="en-US" dirty="0"/>
              <a:t> as a resource to help ensure foundational understanding of the practice model, implementation science key concepts, adaptive leadership and other topics. Click on </a:t>
            </a:r>
            <a:r>
              <a:rPr lang="en-US" b="1" dirty="0"/>
              <a:t>Introduction</a:t>
            </a:r>
            <a:r>
              <a:rPr lang="en-US" dirty="0"/>
              <a:t> and recommend folks start with this document to see what background materials may be most relevant for your needs.  </a:t>
            </a:r>
          </a:p>
          <a:p>
            <a:endParaRPr lang="en-US" baseline="0" dirty="0"/>
          </a:p>
          <a:p>
            <a:r>
              <a:rPr lang="en-US" i="1" baseline="0" dirty="0"/>
              <a:t>Return to webinar…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xfrm>
            <a:off x="0"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New Counties Orientation</a:t>
            </a:r>
          </a:p>
        </p:txBody>
      </p:sp>
      <p:sp>
        <p:nvSpPr>
          <p:cNvPr id="25602" name="Rectangle 3"/>
          <p:cNvSpPr>
            <a:spLocks noGrp="1" noChangeArrowheads="1"/>
          </p:cNvSpPr>
          <p:nvPr>
            <p:ph type="dt" sz="quarter" idx="1"/>
          </p:nvPr>
        </p:nvSpPr>
        <p:spPr>
          <a:xfrm>
            <a:off x="3970338" y="0"/>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Calibri"/>
              </a:rPr>
              <a:t>9/29/2014</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58329" indent="-291665" eaLnBrk="0" hangingPunct="0">
              <a:defRPr sz="1400">
                <a:solidFill>
                  <a:schemeClr val="tx1"/>
                </a:solidFill>
                <a:latin typeface="Tahoma" charset="0"/>
                <a:ea typeface="ＭＳ Ｐゴシック" charset="0"/>
              </a:defRPr>
            </a:lvl2pPr>
            <a:lvl3pPr marL="1166660" indent="-233332" eaLnBrk="0" hangingPunct="0">
              <a:defRPr sz="1400">
                <a:solidFill>
                  <a:schemeClr val="tx1"/>
                </a:solidFill>
                <a:latin typeface="Tahoma" charset="0"/>
                <a:ea typeface="ＭＳ Ｐゴシック" charset="0"/>
              </a:defRPr>
            </a:lvl3pPr>
            <a:lvl4pPr marL="1633324" indent="-233332" eaLnBrk="0" hangingPunct="0">
              <a:defRPr sz="1400">
                <a:solidFill>
                  <a:schemeClr val="tx1"/>
                </a:solidFill>
                <a:latin typeface="Tahoma" charset="0"/>
                <a:ea typeface="ＭＳ Ｐゴシック" charset="0"/>
              </a:defRPr>
            </a:lvl4pPr>
            <a:lvl5pPr marL="2099988" indent="-233332" eaLnBrk="0" hangingPunct="0">
              <a:defRPr sz="1400">
                <a:solidFill>
                  <a:schemeClr val="tx1"/>
                </a:solidFill>
                <a:latin typeface="Tahoma" charset="0"/>
                <a:ea typeface="ＭＳ Ｐゴシック" charset="0"/>
              </a:defRPr>
            </a:lvl5pPr>
            <a:lvl6pPr marL="2566652" indent="-233332" eaLnBrk="0" fontAlgn="base" hangingPunct="0">
              <a:spcBef>
                <a:spcPct val="0"/>
              </a:spcBef>
              <a:spcAft>
                <a:spcPct val="0"/>
              </a:spcAft>
              <a:defRPr sz="1400">
                <a:solidFill>
                  <a:schemeClr val="tx1"/>
                </a:solidFill>
                <a:latin typeface="Tahoma" charset="0"/>
                <a:ea typeface="ＭＳ Ｐゴシック" charset="0"/>
              </a:defRPr>
            </a:lvl6pPr>
            <a:lvl7pPr marL="3033316" indent="-233332" eaLnBrk="0" fontAlgn="base" hangingPunct="0">
              <a:spcBef>
                <a:spcPct val="0"/>
              </a:spcBef>
              <a:spcAft>
                <a:spcPct val="0"/>
              </a:spcAft>
              <a:defRPr sz="1400">
                <a:solidFill>
                  <a:schemeClr val="tx1"/>
                </a:solidFill>
                <a:latin typeface="Tahoma" charset="0"/>
                <a:ea typeface="ＭＳ Ｐゴシック" charset="0"/>
              </a:defRPr>
            </a:lvl7pPr>
            <a:lvl8pPr marL="3499980" indent="-233332" eaLnBrk="0" fontAlgn="base" hangingPunct="0">
              <a:spcBef>
                <a:spcPct val="0"/>
              </a:spcBef>
              <a:spcAft>
                <a:spcPct val="0"/>
              </a:spcAft>
              <a:defRPr sz="1400">
                <a:solidFill>
                  <a:schemeClr val="tx1"/>
                </a:solidFill>
                <a:latin typeface="Tahoma" charset="0"/>
                <a:ea typeface="ＭＳ Ｐゴシック" charset="0"/>
              </a:defRPr>
            </a:lvl8pPr>
            <a:lvl9pPr marL="3966644" indent="-233332"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B937B5-23F2-B047-A6C0-6CD114B5880C}" type="slidenum">
              <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a:ln>
                <a:noFill/>
              </a:ln>
              <a:solidFill>
                <a:srgbClr val="000000"/>
              </a:solidFill>
              <a:effectLst/>
              <a:uLnTx/>
              <a:uFillTx/>
              <a:latin typeface="Tahoma" charset="0"/>
              <a:ea typeface="ＭＳ Ｐゴシック" charset="0"/>
              <a:sym typeface="Arial"/>
            </a:endParaRPr>
          </a:p>
        </p:txBody>
      </p:sp>
      <p:sp>
        <p:nvSpPr>
          <p:cNvPr id="25605" name="Rectangle 2"/>
          <p:cNvSpPr>
            <a:spLocks noGrp="1" noRot="1" noChangeAspect="1" noChangeArrowheads="1" noTextEdit="1"/>
          </p:cNvSpPr>
          <p:nvPr>
            <p:ph type="sldImg"/>
          </p:nvPr>
        </p:nvSpPr>
        <p:spPr>
          <a:xfrm>
            <a:off x="1181100" y="696913"/>
            <a:ext cx="4648200" cy="3486150"/>
          </a:xfrm>
          <a:prstGeom prst="rect">
            <a:avLst/>
          </a:prstGeom>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i="0" dirty="0">
                <a:latin typeface="Comic Sans MS"/>
                <a:cs typeface="Comic Sans MS"/>
              </a:rPr>
              <a:t>Leslie Ann </a:t>
            </a:r>
            <a:r>
              <a:rPr lang="en-US" sz="2800" dirty="0"/>
              <a:t>[Slides 23-36] (10:45-11:20)</a:t>
            </a:r>
            <a:endParaRPr lang="en-US" sz="2800" i="0" dirty="0">
              <a:latin typeface="Comic Sans MS"/>
              <a:cs typeface="Comic Sans M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i="0" dirty="0">
              <a:latin typeface="Comic Sans MS"/>
              <a:cs typeface="Comic Sans M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i="0" dirty="0">
                <a:latin typeface="Comic Sans MS"/>
                <a:cs typeface="Comic Sans MS"/>
              </a:rPr>
              <a:t>Okay, you’ve all had a pretty good look around the CPM website. Let’s see if anyone can lead me to find the answer to this scavenger hunt question. </a:t>
            </a:r>
            <a:r>
              <a:rPr lang="en-US" sz="2800" i="1" dirty="0">
                <a:latin typeface="Comic Sans MS"/>
                <a:cs typeface="Comic Sans MS"/>
              </a:rPr>
              <a:t>[Read question.] </a:t>
            </a:r>
            <a:r>
              <a:rPr lang="en-US" sz="2800" i="0" dirty="0">
                <a:latin typeface="Comic Sans MS"/>
                <a:cs typeface="Comic Sans MS"/>
              </a:rPr>
              <a:t>Where do you suggest I go?</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2800" i="0" dirty="0">
              <a:latin typeface="Comic Sans MS"/>
              <a:cs typeface="Comic Sans MS"/>
            </a:endParaRPr>
          </a:p>
          <a:p>
            <a:pPr marL="0" marR="0" lvl="0" indent="0" algn="l" defTabSz="457200" rtl="0" eaLnBrk="1" fontAlgn="auto" latinLnBrk="0" hangingPunct="1">
              <a:lnSpc>
                <a:spcPct val="90000"/>
              </a:lnSpc>
              <a:spcBef>
                <a:spcPts val="0"/>
              </a:spcBef>
              <a:spcAft>
                <a:spcPts val="0"/>
              </a:spcAft>
              <a:buClrTx/>
              <a:buSzTx/>
              <a:buFontTx/>
              <a:buNone/>
              <a:tabLst/>
              <a:defRPr/>
            </a:pPr>
            <a:r>
              <a:rPr lang="en-US" sz="2800" i="1" dirty="0">
                <a:latin typeface="Comic Sans MS"/>
                <a:cs typeface="Comic Sans MS"/>
              </a:rPr>
              <a:t>Open the lines for discussion</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2800" i="1" dirty="0">
              <a:latin typeface="Comic Sans MS"/>
              <a:cs typeface="Comic Sans MS"/>
            </a:endParaRPr>
          </a:p>
          <a:p>
            <a:pPr marL="0" marR="0" lvl="0" indent="0" algn="l" defTabSz="457200" rtl="0" eaLnBrk="1" fontAlgn="auto" latinLnBrk="0" hangingPunct="1">
              <a:lnSpc>
                <a:spcPct val="90000"/>
              </a:lnSpc>
              <a:spcBef>
                <a:spcPts val="0"/>
              </a:spcBef>
              <a:spcAft>
                <a:spcPts val="0"/>
              </a:spcAft>
              <a:buClrTx/>
              <a:buSzTx/>
              <a:buFontTx/>
              <a:buNone/>
              <a:tabLst/>
              <a:defRPr/>
            </a:pPr>
            <a:r>
              <a:rPr lang="en-US" sz="2800" dirty="0"/>
              <a:t>Those are some good ideas you all contributed. Here’s what I was thinking of for the answer: DEMONSTRATE USING THE SEARCH BAR; or head to the Reference page, to the CPM Materials section and find the CPM Overview. </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2800" dirty="0"/>
          </a:p>
          <a:p>
            <a:pPr marL="0" marR="0" lvl="0" indent="0" algn="l" defTabSz="457200" rtl="0" eaLnBrk="1" fontAlgn="auto" latinLnBrk="0" hangingPunct="1">
              <a:lnSpc>
                <a:spcPct val="90000"/>
              </a:lnSpc>
              <a:spcBef>
                <a:spcPts val="0"/>
              </a:spcBef>
              <a:spcAft>
                <a:spcPts val="0"/>
              </a:spcAft>
              <a:buClrTx/>
              <a:buSzTx/>
              <a:buFontTx/>
              <a:buNone/>
              <a:tabLst/>
              <a:defRPr/>
            </a:pPr>
            <a:r>
              <a:rPr lang="en-US" sz="2800" i="1" dirty="0"/>
              <a:t>Back to the webinar…</a:t>
            </a:r>
            <a:r>
              <a:rPr lang="en-US" sz="2800" i="0" dirty="0"/>
              <a:t>Let me turn it back over to Stuart now to talk about other available supports and upcoming events.</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28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Stuart [Slides 37-41] (11:20-11:30)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Hopefully, this webinar has provided you with an overview of the CPM as well as the related tools and resources for implementation of CPM available on the </a:t>
            </a:r>
            <a:r>
              <a:rPr lang="en-US" dirty="0" err="1"/>
              <a:t>CalSWEC</a:t>
            </a:r>
            <a:r>
              <a:rPr lang="en-US" dirty="0"/>
              <a:t> website.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take a look now at how RTAs are moving forward with becoming a key resource for implementation support of CPM, what other supports you can access, and what’s on tap for the next Directors Institute Learning Session.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B91E396-1340-524D-A287-08FEBA6A47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7014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Stuart [Slides 37-41] (11:20-11:30)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RTAs are focusing on both building their internal capacity to be able to support each other, the counties, the regions and the state in implementing the CPM as well as considering the integration of other major statewide initiatives and the foundational role the CPM plays in supporting those initiatives.</a:t>
            </a: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Each of the regions have periodic forums within their own meeting structures (gathering county directors, managers, training specialists, etc.), to provide CPM implementation support to counties in addition to responding to individual support requests from counties</a:t>
            </a:r>
            <a:endParaRPr lang="en-US" sz="1200" b="0" i="0" u="none" strike="noStrike" cap="none" dirty="0">
              <a:solidFill>
                <a:schemeClr val="dk1"/>
              </a:solidFill>
              <a:effectLst/>
              <a:latin typeface="Calibri"/>
              <a:ea typeface="Calibri"/>
              <a:cs typeface="Calibri"/>
              <a:sym typeface="Calibri"/>
            </a:endParaRPr>
          </a:p>
          <a:p>
            <a:pPr marL="0" lvl="0" indent="0"/>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RTA points of contact are: Northern, Alison Book; Bay Area, Jennifer Buchholz; Central, Andrea Sobrado and Southern, Nancy Satterwhite</a:t>
            </a:r>
          </a:p>
          <a:p>
            <a:pPr marL="0" lv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746DE6-3336-457D-A091-FA20AC1C536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5707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Stuart [Slides 37-41] (11:20-11:30)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353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Sylvia [Slides 4 – 11] (10:05-10:20)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California’s child welfare community has a long and respected history of creating and implementing successful approaches to serving children and families. Our state-supervised and the county-administered system has provided numerous opportunities at both the state and local levels for the development of innovative practices and initiatives aimed at improving outcomes. However, multiple emerging and established initiatives and practices have impacted our ability to have a consistent statewide approach for child welfare practice.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2012, California’s public child welfare community began efforts to develop a California Child Welfare Core Practice Model that is intended as a framework to support our state’s child welfare social workers and leaders in sustaining and improving practice in all California counties. From the beginning, the goal of this work has been to create a practice model that guides service delivery and decision-making at all levels in Child Welfare. The CPM builds on the great work already taking place by integrating key elements of existing initiatives and proven practices such as the California Partners for Permanency (CAPP), Pathways to Permanency (the </a:t>
            </a:r>
            <a:r>
              <a:rPr lang="en-US" sz="1200" b="0" i="1" kern="1200" dirty="0">
                <a:solidFill>
                  <a:schemeClr val="tx1"/>
                </a:solidFill>
                <a:effectLst/>
                <a:latin typeface="+mn-lt"/>
                <a:ea typeface="+mn-ea"/>
                <a:cs typeface="+mn-cs"/>
              </a:rPr>
              <a:t>Katie A.</a:t>
            </a:r>
            <a:r>
              <a:rPr lang="en-US" sz="1200" b="0" i="0" kern="1200" dirty="0">
                <a:solidFill>
                  <a:schemeClr val="tx1"/>
                </a:solidFill>
                <a:effectLst/>
                <a:latin typeface="+mn-lt"/>
                <a:ea typeface="+mn-ea"/>
                <a:cs typeface="+mn-cs"/>
              </a:rPr>
              <a:t> Core Practice Model), and Safety Organized Practice (SOP). The California Child Welfare Core Practice Model amplifies the work that has taken place in California over the past decade-and-a-half to improve outcomes for children and families in all counties, across the state.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25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Stuart [Slides 37-41] (11:20-11:30)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8520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Stuart [Slides 37-41] (11:20-11:30)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0544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Sylvia </a:t>
            </a:r>
            <a:r>
              <a:rPr lang="en-US" sz="1200" b="0" i="0" kern="1200" dirty="0">
                <a:solidFill>
                  <a:schemeClr val="tx1"/>
                </a:solidFill>
                <a:effectLst/>
                <a:latin typeface="+mn-lt"/>
                <a:ea typeface="+mn-ea"/>
                <a:cs typeface="+mn-cs"/>
              </a:rPr>
              <a:t>[Slides 4 – 11] (10:05-10:20)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57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Sylvia </a:t>
            </a:r>
            <a:r>
              <a:rPr lang="en-US" sz="1200" b="0" i="0" kern="1200" dirty="0">
                <a:solidFill>
                  <a:schemeClr val="tx1"/>
                </a:solidFill>
                <a:effectLst/>
                <a:latin typeface="+mn-lt"/>
                <a:ea typeface="+mn-ea"/>
                <a:cs typeface="+mn-cs"/>
              </a:rPr>
              <a:t>[Slides 4 – 11] (10:05-10:20)</a:t>
            </a: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CPM provides a unifying framework that is informed by and consistent with the existing and emerging initiatives in use in California.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goal is to create a practice model that guides practice, service delivery and decision-making and builds on the great work already taking place by integrating key elements of existing initiatives and proven practices such as the California Partners for Permanency (CAPP), the Katie A. Core Practice Model, and Safety Organized Practice (SOP). The model gives meaning to the work currently in practice and improve accountability and outcomes for children and families.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17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Sylvia </a:t>
            </a:r>
            <a:r>
              <a:rPr lang="en-US" sz="1200" b="0" i="0" kern="1200" dirty="0">
                <a:solidFill>
                  <a:schemeClr val="tx1"/>
                </a:solidFill>
                <a:effectLst/>
                <a:latin typeface="+mn-lt"/>
                <a:ea typeface="+mn-ea"/>
                <a:cs typeface="+mn-cs"/>
              </a:rPr>
              <a:t>[Slides 4 – 11] (10:05-10:20)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26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Sylvia </a:t>
            </a:r>
            <a:r>
              <a:rPr lang="en-US" sz="1200" b="0" i="0" kern="1200" dirty="0">
                <a:solidFill>
                  <a:schemeClr val="tx1"/>
                </a:solidFill>
                <a:effectLst/>
                <a:latin typeface="+mn-lt"/>
                <a:ea typeface="+mn-ea"/>
                <a:cs typeface="+mn-cs"/>
              </a:rPr>
              <a:t>[Slides 4 – 11] (10:05-10:20)</a:t>
            </a:r>
            <a:endParaRPr lang="en-US" baseline="0" dirty="0"/>
          </a:p>
          <a:p>
            <a:endParaRPr lang="en-US" baseline="0" dirty="0"/>
          </a:p>
          <a:p>
            <a:r>
              <a:rPr lang="en-US" baseline="0" dirty="0"/>
              <a:t>The Core Practice Model consists of 5 dimensions:</a:t>
            </a:r>
          </a:p>
          <a:p>
            <a:pPr marL="171450" indent="-171450">
              <a:buFont typeface="Arial" pitchFamily="34" charset="0"/>
              <a:buChar char="•"/>
            </a:pPr>
            <a:r>
              <a:rPr lang="en-US" baseline="0" dirty="0"/>
              <a:t>A theoretical framework that explains why we think our model will help</a:t>
            </a:r>
          </a:p>
          <a:p>
            <a:pPr marL="171450" indent="-171450">
              <a:buFont typeface="Arial" pitchFamily="34" charset="0"/>
              <a:buChar char="•"/>
            </a:pPr>
            <a:r>
              <a:rPr lang="en-US" baseline="0" dirty="0"/>
              <a:t>Values and principles that ground our work in a shared belief system</a:t>
            </a:r>
          </a:p>
          <a:p>
            <a:pPr marL="171450" indent="-171450">
              <a:buFont typeface="Arial" pitchFamily="34" charset="0"/>
              <a:buChar char="•"/>
            </a:pPr>
            <a:r>
              <a:rPr lang="en-US" baseline="0" dirty="0"/>
              <a:t>Casework components that identify what we do in our work</a:t>
            </a:r>
          </a:p>
          <a:p>
            <a:pPr marL="171450" indent="-171450">
              <a:buFont typeface="Arial" pitchFamily="34" charset="0"/>
              <a:buChar char="•"/>
            </a:pPr>
            <a:r>
              <a:rPr lang="en-US" baseline="0" dirty="0"/>
              <a:t>Practice elements that define common element in all our work with children and families</a:t>
            </a:r>
          </a:p>
          <a:p>
            <a:pPr marL="171450" indent="-171450">
              <a:buFont typeface="Arial" pitchFamily="34" charset="0"/>
              <a:buChar char="•"/>
            </a:pPr>
            <a:r>
              <a:rPr lang="en-US" baseline="0" dirty="0"/>
              <a:t>Practice behaviors that describe how social workers use the model in their interactions with families, children, youth, caregivers, communities, tribes and partners</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34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Clr>
                <a:schemeClr val="accent3"/>
              </a:buClr>
              <a:buFont typeface="Arial" charset="0"/>
              <a:buNone/>
              <a:defRPr/>
            </a:pPr>
            <a:r>
              <a:rPr lang="en-US" sz="1200" dirty="0">
                <a:solidFill>
                  <a:schemeClr val="accent3"/>
                </a:solidFill>
              </a:rPr>
              <a:t>Sylvia </a:t>
            </a:r>
            <a:r>
              <a:rPr lang="en-US" sz="1200" b="0" i="0" kern="1200" dirty="0">
                <a:solidFill>
                  <a:schemeClr val="tx1"/>
                </a:solidFill>
                <a:effectLst/>
                <a:latin typeface="+mn-lt"/>
                <a:ea typeface="+mn-ea"/>
                <a:cs typeface="+mn-cs"/>
              </a:rPr>
              <a:t>[Slides 4 – 11] (10:05-10:20)</a:t>
            </a:r>
            <a:endParaRPr lang="en-US" sz="1200" dirty="0">
              <a:solidFill>
                <a:schemeClr val="accent3"/>
              </a:solidFill>
            </a:endParaRPr>
          </a:p>
          <a:p>
            <a:pPr>
              <a:buClr>
                <a:schemeClr val="accent3"/>
              </a:buClr>
              <a:buFont typeface="Arial" charset="0"/>
              <a:buNone/>
              <a:defRPr/>
            </a:pPr>
            <a:endParaRPr lang="en-US" sz="1200" dirty="0">
              <a:solidFill>
                <a:schemeClr val="accent3"/>
              </a:solidFill>
            </a:endParaRPr>
          </a:p>
          <a:p>
            <a:pPr>
              <a:buClr>
                <a:schemeClr val="accent3"/>
              </a:buClr>
              <a:buFont typeface="Arial" charset="0"/>
              <a:buNone/>
              <a:defRPr/>
            </a:pPr>
            <a:r>
              <a:rPr lang="en-US" sz="1200" dirty="0">
                <a:solidFill>
                  <a:schemeClr val="accent3"/>
                </a:solidFill>
              </a:rPr>
              <a:t>Our theoretical framework is an organized set of </a:t>
            </a:r>
            <a:r>
              <a:rPr lang="en-US" sz="1200" b="0" i="0" dirty="0">
                <a:solidFill>
                  <a:schemeClr val="accent3"/>
                </a:solidFill>
              </a:rPr>
              <a:t>explanatory </a:t>
            </a:r>
            <a:r>
              <a:rPr lang="en-US" sz="1200" dirty="0">
                <a:solidFill>
                  <a:schemeClr val="accent3"/>
                </a:solidFill>
              </a:rPr>
              <a:t>principles that</a:t>
            </a:r>
            <a:r>
              <a:rPr lang="en-US" sz="1200" baseline="0" dirty="0">
                <a:solidFill>
                  <a:schemeClr val="accent3"/>
                </a:solidFill>
              </a:rPr>
              <a:t> help us ground our understanding of our work and guided the selection of values, practice approaches and behaviors for the model.</a:t>
            </a:r>
            <a:endParaRPr lang="en-US" sz="1200" dirty="0">
              <a:solidFill>
                <a:schemeClr val="accent3"/>
              </a:solidFill>
            </a:endParaRPr>
          </a:p>
          <a:p>
            <a:pPr marL="0" lvl="1" indent="0">
              <a:buClr>
                <a:schemeClr val="bg1"/>
              </a:buClr>
              <a:buFont typeface="+mj-lt"/>
              <a:buNone/>
              <a:defRPr/>
            </a:pPr>
            <a:endParaRPr lang="en-US" b="1" dirty="0">
              <a:solidFill>
                <a:schemeClr val="accent3"/>
              </a:solidFill>
            </a:endParaRPr>
          </a:p>
          <a:p>
            <a:pPr marL="228600" lvl="1" indent="-228600">
              <a:buClr>
                <a:schemeClr val="bg1"/>
              </a:buClr>
              <a:buFont typeface="+mj-lt"/>
              <a:buAutoNum type="arabicPeriod"/>
              <a:defRPr/>
            </a:pPr>
            <a:r>
              <a:rPr lang="en-US" b="1" dirty="0">
                <a:solidFill>
                  <a:schemeClr val="accent3"/>
                </a:solidFill>
              </a:rPr>
              <a:t>Orienting &amp; Bio-Developmental Theories…</a:t>
            </a:r>
            <a:r>
              <a:rPr lang="en-US" b="0" dirty="0">
                <a:solidFill>
                  <a:schemeClr val="accent3"/>
                </a:solidFill>
              </a:rPr>
              <a:t>help us understand:</a:t>
            </a:r>
          </a:p>
          <a:p>
            <a:pPr marL="0" lvl="1" indent="0">
              <a:buClr>
                <a:schemeClr val="bg1"/>
              </a:buClr>
              <a:buFont typeface="+mj-lt"/>
              <a:buNone/>
              <a:defRPr/>
            </a:pPr>
            <a:r>
              <a:rPr lang="en-US" dirty="0"/>
              <a:t>• How/why key factors such as current &amp; historical trauma and other stressors lead to maltreatment and hamper intervention efforts. </a:t>
            </a:r>
          </a:p>
          <a:p>
            <a:pPr marL="0" lvl="1" indent="0">
              <a:buClr>
                <a:schemeClr val="bg1"/>
              </a:buClr>
              <a:buFont typeface="+mj-lt"/>
              <a:buNone/>
              <a:defRPr/>
            </a:pPr>
            <a:r>
              <a:rPr lang="en-US" dirty="0"/>
              <a:t>• Importance of protecting and promoting attachment bonds, family connections, and the cultural group as we work with families. </a:t>
            </a:r>
          </a:p>
          <a:p>
            <a:pPr marL="0" lvl="1" indent="0">
              <a:buClr>
                <a:schemeClr val="bg1"/>
              </a:buClr>
              <a:buFont typeface="+mj-lt"/>
              <a:buNone/>
              <a:defRPr/>
            </a:pPr>
            <a:r>
              <a:rPr lang="en-US" dirty="0"/>
              <a:t>• That parenting is challenging, and all parents need help with discipline, transitions and milestones. </a:t>
            </a:r>
          </a:p>
          <a:p>
            <a:pPr marL="0" lvl="1" indent="0">
              <a:buClr>
                <a:schemeClr val="bg1"/>
              </a:buClr>
              <a:buFont typeface="+mj-lt"/>
              <a:buNone/>
              <a:defRPr/>
            </a:pPr>
            <a:r>
              <a:rPr lang="en-US" dirty="0"/>
              <a:t>Using these theories leads to: </a:t>
            </a:r>
          </a:p>
          <a:p>
            <a:pPr marL="0" lvl="1" indent="0">
              <a:buClr>
                <a:schemeClr val="bg1"/>
              </a:buClr>
              <a:buFont typeface="+mj-lt"/>
              <a:buNone/>
              <a:defRPr/>
            </a:pPr>
            <a:r>
              <a:rPr lang="en-US" dirty="0"/>
              <a:t>• Greater empathy and a shift in emotional reactions to families that enter the system. </a:t>
            </a:r>
          </a:p>
          <a:p>
            <a:pPr marL="0" lvl="1" indent="0">
              <a:buClr>
                <a:schemeClr val="bg1"/>
              </a:buClr>
              <a:buFont typeface="+mj-lt"/>
              <a:buNone/>
              <a:defRPr/>
            </a:pPr>
            <a:r>
              <a:rPr lang="en-US" dirty="0"/>
              <a:t>• Develop and use strategies for building on strengths and working to enhance motivation for change.</a:t>
            </a:r>
            <a:endParaRPr lang="en-US" b="1" dirty="0">
              <a:solidFill>
                <a:schemeClr val="accent3"/>
              </a:solidFill>
            </a:endParaRPr>
          </a:p>
          <a:p>
            <a:pPr marL="228600" lvl="1" indent="-228600">
              <a:buClr>
                <a:schemeClr val="bg1"/>
              </a:buClr>
              <a:buFont typeface="+mj-lt"/>
              <a:buAutoNum type="arabicPeriod"/>
              <a:defRPr/>
            </a:pPr>
            <a:endParaRPr lang="en-US" b="1" dirty="0">
              <a:solidFill>
                <a:schemeClr val="accent3"/>
              </a:solidFill>
            </a:endParaRPr>
          </a:p>
          <a:p>
            <a:pPr marL="228600" lvl="1" indent="-228600">
              <a:buClr>
                <a:schemeClr val="bg1"/>
              </a:buClr>
              <a:buFont typeface="+mj-lt"/>
              <a:buAutoNum type="arabicPeriod" startAt="2"/>
              <a:defRPr/>
            </a:pPr>
            <a:r>
              <a:rPr lang="en-US" b="1" dirty="0">
                <a:solidFill>
                  <a:schemeClr val="accent3"/>
                </a:solidFill>
              </a:rPr>
              <a:t>Intervention Theories </a:t>
            </a:r>
            <a:r>
              <a:rPr lang="en-US" b="0" dirty="0">
                <a:solidFill>
                  <a:schemeClr val="accent3"/>
                </a:solidFill>
              </a:rPr>
              <a:t>help us…</a:t>
            </a:r>
          </a:p>
          <a:p>
            <a:pPr marL="0" lvl="1" indent="0">
              <a:buClr>
                <a:schemeClr val="bg1"/>
              </a:buClr>
              <a:buFont typeface="+mj-lt"/>
              <a:buNone/>
              <a:defRPr/>
            </a:pPr>
            <a:r>
              <a:rPr lang="en-US" dirty="0"/>
              <a:t>• Work with families to find and use services that will address the key factors to interrupt unsafe patterns: life situations, thinking patterns, emotions and triggers that contribute to maltreatment. </a:t>
            </a:r>
          </a:p>
          <a:p>
            <a:pPr marL="0" lvl="1" indent="0">
              <a:buClr>
                <a:schemeClr val="bg1"/>
              </a:buClr>
              <a:buFont typeface="+mj-lt"/>
              <a:buNone/>
              <a:defRPr/>
            </a:pPr>
            <a:r>
              <a:rPr lang="en-US" dirty="0"/>
              <a:t>• Understand the sequence of events so we can help individual adults and entire families understand what needs to change and how to change it in order for children to be safe and remain with immediate or extended family. </a:t>
            </a:r>
          </a:p>
          <a:p>
            <a:pPr marL="0" lvl="1" indent="0">
              <a:buClr>
                <a:schemeClr val="bg1"/>
              </a:buClr>
              <a:buFont typeface="+mj-lt"/>
              <a:buNone/>
              <a:defRPr/>
            </a:pPr>
            <a:r>
              <a:rPr lang="en-US" dirty="0"/>
              <a:t>• Understand the needs of children and youth in foster care and adoption and help them keep ties to family and community and develop new attachments. </a:t>
            </a:r>
          </a:p>
          <a:p>
            <a:pPr marL="0" lvl="1" indent="0">
              <a:buClr>
                <a:schemeClr val="bg1"/>
              </a:buClr>
              <a:buFont typeface="+mj-lt"/>
              <a:buNone/>
              <a:defRPr/>
            </a:pPr>
            <a:r>
              <a:rPr lang="en-US" dirty="0"/>
              <a:t>• Understand how to help families, children, and youth through transitions and delayed reactions to prevent placement disruptions. </a:t>
            </a:r>
          </a:p>
          <a:p>
            <a:pPr marL="0" lvl="1" indent="0">
              <a:buClr>
                <a:schemeClr val="bg1"/>
              </a:buClr>
              <a:buFont typeface="+mj-lt"/>
              <a:buNone/>
              <a:defRPr/>
            </a:pPr>
            <a:endParaRPr lang="en-US" b="1" dirty="0">
              <a:solidFill>
                <a:schemeClr val="accent3"/>
              </a:solidFill>
            </a:endParaRPr>
          </a:p>
          <a:p>
            <a:pPr marL="228600" lvl="1" indent="-228600">
              <a:buClr>
                <a:schemeClr val="bg1"/>
              </a:buClr>
              <a:buFont typeface="+mj-lt"/>
              <a:buAutoNum type="arabicPeriod" startAt="3"/>
              <a:defRPr/>
            </a:pPr>
            <a:r>
              <a:rPr lang="en-US" b="1" dirty="0">
                <a:solidFill>
                  <a:schemeClr val="accent3"/>
                </a:solidFill>
              </a:rPr>
              <a:t>Organizational - </a:t>
            </a:r>
            <a:r>
              <a:rPr lang="en-US" dirty="0"/>
              <a:t>These theories help us understand how our system will support and sustain the practice model. </a:t>
            </a:r>
            <a:endParaRPr lang="en-US" b="1" dirty="0">
              <a:solidFill>
                <a:schemeClr val="accent3"/>
              </a:solidFill>
            </a:endParaRPr>
          </a:p>
          <a:p>
            <a:endParaRPr lang="en-US" sz="1200" dirty="0">
              <a:solidFill>
                <a:schemeClr val="accent3"/>
              </a:solidFill>
            </a:endParaRPr>
          </a:p>
          <a:p>
            <a:r>
              <a:rPr lang="en-US" dirty="0"/>
              <a:t>More info about the theoretical framework is available</a:t>
            </a:r>
            <a:r>
              <a:rPr lang="en-US" baseline="0" dirty="0"/>
              <a:t> at </a:t>
            </a:r>
            <a:r>
              <a:rPr lang="en-US" dirty="0">
                <a:hlinkClick r:id="rId3"/>
              </a:rPr>
              <a:t>https://calswec.berkeley.edu/programs-and-services/child-welfare-service-training-program/core-practice-model/about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9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246025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81299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428558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b="1"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pPr/>
              <a:t>Monday, September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8552168" y="18288"/>
            <a:ext cx="444500" cy="329184"/>
          </a:xfr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2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457200" y="1600200"/>
            <a:ext cx="8229600" cy="4900613"/>
          </a:xfrm>
        </p:spPr>
        <p:txBody>
          <a:bodyPr>
            <a:normAutofit/>
          </a:bodyPr>
          <a:lstStyle>
            <a:lvl1pPr marL="298450" indent="-298450">
              <a:tabLst/>
              <a:defRPr sz="2800"/>
            </a:lvl1pPr>
            <a:lvl2pPr marL="461963" indent="-255588">
              <a:tabLst/>
              <a:defRPr sz="2400"/>
            </a:lvl2pPr>
            <a:lvl3pPr marL="685800" indent="-274638">
              <a:tabLst/>
              <a:defRPr sz="2000"/>
            </a:lvl3pPr>
            <a:lvl4pPr marL="865188" indent="-247650">
              <a:tabLst/>
              <a:defRPr sz="1600"/>
            </a:lvl4pPr>
            <a:lvl5pPr marL="985838" indent="-1968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55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September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49058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September 23,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7005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September 23,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54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September 23,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83558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September 23,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7325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September 23,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12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123268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September 23,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025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Monday, September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7474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September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14949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18591"/>
            <a:ext cx="6858000" cy="1522155"/>
          </a:xfrm>
          <a:prstGeom prst="rect">
            <a:avLst/>
          </a:prstGeom>
          <a:solidFill>
            <a:schemeClr val="accent1">
              <a:lumMod val="50000"/>
            </a:schemeClr>
          </a:solidFill>
          <a:ln w="19050">
            <a:solidFill>
              <a:srgbClr val="659465"/>
            </a:solidFill>
          </a:ln>
        </p:spPr>
        <p:txBody>
          <a:bodyPr anchor="ctr"/>
          <a:lstStyle>
            <a:lvl1pPr algn="ctr">
              <a:defRPr sz="3200">
                <a:solidFill>
                  <a:srgbClr val="FDFDFD"/>
                </a:solidFill>
              </a:defRPr>
            </a:lvl1pPr>
          </a:lstStyle>
          <a:p>
            <a:r>
              <a:rPr lang="en-US" dirty="0"/>
              <a:t>Click to edit Master title style</a:t>
            </a:r>
          </a:p>
        </p:txBody>
      </p:sp>
      <p:sp>
        <p:nvSpPr>
          <p:cNvPr id="3" name="Subtitle 2"/>
          <p:cNvSpPr>
            <a:spLocks noGrp="1"/>
          </p:cNvSpPr>
          <p:nvPr>
            <p:ph type="subTitle" idx="1" hasCustomPrompt="1"/>
          </p:nvPr>
        </p:nvSpPr>
        <p:spPr>
          <a:xfrm>
            <a:off x="1143000" y="3232821"/>
            <a:ext cx="6858000" cy="1339183"/>
          </a:xfrm>
        </p:spPr>
        <p:txBody>
          <a:bodyPr>
            <a:normAutofit/>
          </a:bodyPr>
          <a:lstStyle>
            <a:lvl1pPr marL="0" indent="0" algn="l">
              <a:lnSpc>
                <a:spcPct val="100000"/>
              </a:lnSpc>
              <a:spcBef>
                <a:spcPts val="0"/>
              </a:spcBef>
              <a:buNone/>
              <a:defRPr sz="1600">
                <a:solidFill>
                  <a:schemeClr val="accent1">
                    <a:lumMod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1143000" y="4664078"/>
            <a:ext cx="6858000" cy="750359"/>
          </a:xfrm>
        </p:spPr>
        <p:txBody>
          <a:bodyPr anchor="ctr">
            <a:normAutofit/>
          </a:bodyPr>
          <a:lstStyle>
            <a:lvl1pPr marL="0" indent="0">
              <a:buNone/>
              <a:defRPr sz="1200" b="1" baseline="0">
                <a:solidFill>
                  <a:schemeClr val="accent6">
                    <a:lumMod val="50000"/>
                  </a:schemeClr>
                </a:solidFill>
              </a:defRPr>
            </a:lvl1pPr>
          </a:lstStyle>
          <a:p>
            <a:pPr lvl="0"/>
            <a:r>
              <a:rPr lang="en-US" dirty="0"/>
              <a:t>Click to edit presentation venue and date</a:t>
            </a:r>
          </a:p>
        </p:txBody>
      </p:sp>
      <p:sp>
        <p:nvSpPr>
          <p:cNvPr id="7" name="Slide Number Placeholder 5"/>
          <p:cNvSpPr txBox="1">
            <a:spLocks/>
          </p:cNvSpPr>
          <p:nvPr userDrawn="1"/>
        </p:nvSpPr>
        <p:spPr>
          <a:xfrm>
            <a:off x="8585785" y="5727820"/>
            <a:ext cx="502920" cy="6705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D31FA6-A05C-A742-B6C3-5531699466D4}" type="slidenum">
              <a:rPr lang="en-US" sz="1200" smtClean="0">
                <a:solidFill>
                  <a:schemeClr val="bg1">
                    <a:lumMod val="50000"/>
                  </a:schemeClr>
                </a:solidFill>
              </a:rPr>
              <a:pPr/>
              <a:t>‹#›</a:t>
            </a:fld>
            <a:endParaRPr lang="en-US" sz="1200" dirty="0">
              <a:solidFill>
                <a:schemeClr val="bg1">
                  <a:lumMod val="50000"/>
                </a:schemeClr>
              </a:solidFill>
            </a:endParaRPr>
          </a:p>
        </p:txBody>
      </p:sp>
    </p:spTree>
    <p:extLst>
      <p:ext uri="{BB962C8B-B14F-4D97-AF65-F5344CB8AC3E}">
        <p14:creationId xmlns:p14="http://schemas.microsoft.com/office/powerpoint/2010/main" val="3131487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5AAB-0F87-4CEB-9236-96D52E8E052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6345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1097279"/>
            <a:ext cx="7848600" cy="19272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4050"/>
              <a:buFont typeface="Arial"/>
              <a:buNone/>
              <a:defRPr sz="405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subTitle" idx="1"/>
          </p:nvPr>
        </p:nvSpPr>
        <p:spPr>
          <a:xfrm>
            <a:off x="685800" y="3505200"/>
            <a:ext cx="6400800" cy="1752600"/>
          </a:xfrm>
          <a:prstGeom prst="rect">
            <a:avLst/>
          </a:prstGeom>
          <a:noFill/>
          <a:ln>
            <a:noFill/>
          </a:ln>
        </p:spPr>
        <p:txBody>
          <a:bodyPr spcFirstLastPara="1" wrap="square" lIns="91425" tIns="91425" rIns="91425" bIns="91425" anchor="t" anchorCtr="0"/>
          <a:lstStyle>
            <a:lvl1pPr marR="0" lvl="0" algn="l" rtl="0">
              <a:spcBef>
                <a:spcPts val="360"/>
              </a:spcBef>
              <a:spcAft>
                <a:spcPts val="0"/>
              </a:spcAft>
              <a:buClr>
                <a:schemeClr val="accent1"/>
              </a:buClr>
              <a:buSzPts val="1530"/>
              <a:buFont typeface="Arial"/>
              <a:buNone/>
              <a:defRPr sz="1800" b="0" i="0" u="none" strike="noStrike" cap="none">
                <a:solidFill>
                  <a:schemeClr val="accent1"/>
                </a:solidFill>
                <a:latin typeface="Arial"/>
                <a:ea typeface="Arial"/>
                <a:cs typeface="Arial"/>
                <a:sym typeface="Arial"/>
              </a:defRPr>
            </a:lvl1pPr>
            <a:lvl2pPr marR="0" lvl="1" algn="ctr" rtl="0">
              <a:spcBef>
                <a:spcPts val="300"/>
              </a:spcBef>
              <a:spcAft>
                <a:spcPts val="0"/>
              </a:spcAft>
              <a:buClr>
                <a:schemeClr val="accent1"/>
              </a:buClr>
              <a:buSzPts val="1275"/>
              <a:buFont typeface="Arial"/>
              <a:buNone/>
              <a:defRPr sz="1500" b="0" i="0" u="none" strike="noStrike" cap="none">
                <a:solidFill>
                  <a:srgbClr val="888D97"/>
                </a:solidFill>
                <a:latin typeface="Arial"/>
                <a:ea typeface="Arial"/>
                <a:cs typeface="Arial"/>
                <a:sym typeface="Arial"/>
              </a:defRPr>
            </a:lvl2pPr>
            <a:lvl3pPr marR="0" lvl="2" algn="ctr" rtl="0">
              <a:spcBef>
                <a:spcPts val="270"/>
              </a:spcBef>
              <a:spcAft>
                <a:spcPts val="0"/>
              </a:spcAft>
              <a:buClr>
                <a:schemeClr val="accent1"/>
              </a:buClr>
              <a:buSzPts val="1215"/>
              <a:buFont typeface="Arial"/>
              <a:buNone/>
              <a:defRPr sz="1350" b="0" i="0" u="none" strike="noStrike" cap="none">
                <a:solidFill>
                  <a:srgbClr val="888D97"/>
                </a:solidFill>
                <a:latin typeface="Arial"/>
                <a:ea typeface="Arial"/>
                <a:cs typeface="Arial"/>
                <a:sym typeface="Arial"/>
              </a:defRPr>
            </a:lvl3pPr>
            <a:lvl4pPr marR="0" lvl="3" algn="ctr" rtl="0">
              <a:spcBef>
                <a:spcPts val="240"/>
              </a:spcBef>
              <a:spcAft>
                <a:spcPts val="0"/>
              </a:spcAft>
              <a:buClr>
                <a:schemeClr val="accent1"/>
              </a:buClr>
              <a:buSzPts val="1200"/>
              <a:buFont typeface="Arial"/>
              <a:buNone/>
              <a:defRPr sz="1200" b="0" i="0" u="none" strike="noStrike" cap="none">
                <a:solidFill>
                  <a:srgbClr val="888D97"/>
                </a:solidFill>
                <a:latin typeface="Arial"/>
                <a:ea typeface="Arial"/>
                <a:cs typeface="Arial"/>
                <a:sym typeface="Arial"/>
              </a:defRPr>
            </a:lvl4pPr>
            <a:lvl5pPr marR="0" lvl="4" algn="ctr" rtl="0">
              <a:spcBef>
                <a:spcPts val="210"/>
              </a:spcBef>
              <a:spcAft>
                <a:spcPts val="0"/>
              </a:spcAft>
              <a:buClr>
                <a:schemeClr val="accent1"/>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6pPr>
            <a:lvl7pPr marR="0" lvl="6"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7pPr>
            <a:lvl8pPr marR="0" lvl="7"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8pPr>
            <a:lvl9pPr marR="0" lvl="8"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9pPr>
          </a:lstStyle>
          <a:p>
            <a:endParaRPr/>
          </a:p>
        </p:txBody>
      </p:sp>
      <p:cxnSp>
        <p:nvCxnSpPr>
          <p:cNvPr id="26" name="Shape 26"/>
          <p:cNvCxnSpPr/>
          <p:nvPr/>
        </p:nvCxnSpPr>
        <p:spPr>
          <a:xfrm>
            <a:off x="685800" y="3071946"/>
            <a:ext cx="7848600" cy="1588"/>
          </a:xfrm>
          <a:prstGeom prst="straightConnector1">
            <a:avLst/>
          </a:prstGeom>
          <a:noFill/>
          <a:ln w="1905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81645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5AAB-0F87-4CEB-9236-96D52E8E052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6384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457200" y="1600200"/>
            <a:ext cx="8229600" cy="4900613"/>
          </a:xfrm>
          <a:prstGeom prst="rect">
            <a:avLst/>
          </a:prstGeom>
          <a:noFill/>
          <a:ln>
            <a:noFill/>
          </a:ln>
        </p:spPr>
        <p:txBody>
          <a:bodyPr spcFirstLastPara="1" wrap="square" lIns="91425" tIns="91425" rIns="91425" bIns="91425"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3023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457200" y="1673352"/>
            <a:ext cx="4038600" cy="4718304"/>
          </a:xfrm>
          <a:prstGeom prst="rect">
            <a:avLst/>
          </a:prstGeom>
          <a:noFill/>
          <a:ln>
            <a:noFill/>
          </a:ln>
        </p:spPr>
        <p:txBody>
          <a:bodyPr spcFirstLastPara="1" wrap="square" lIns="91425" tIns="91425" rIns="91425" bIns="91425" anchor="t" anchorCtr="0"/>
          <a:lstStyle>
            <a:lvl1pPr marL="457200" marR="0" lvl="0"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1pPr>
            <a:lvl2pPr marL="914400" marR="0" lvl="1"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2pPr>
            <a:lvl3pPr marL="1371600" marR="0" lvl="2" indent="-314325" algn="l" rtl="0">
              <a:spcBef>
                <a:spcPts val="300"/>
              </a:spcBef>
              <a:spcAft>
                <a:spcPts val="0"/>
              </a:spcAft>
              <a:buClr>
                <a:schemeClr val="accent1"/>
              </a:buClr>
              <a:buSzPts val="135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648200" y="1673352"/>
            <a:ext cx="4038600" cy="4718304"/>
          </a:xfrm>
          <a:prstGeom prst="rect">
            <a:avLst/>
          </a:prstGeom>
          <a:noFill/>
          <a:ln>
            <a:noFill/>
          </a:ln>
        </p:spPr>
        <p:txBody>
          <a:bodyPr spcFirstLastPara="1" wrap="square" lIns="91425" tIns="91425" rIns="91425" bIns="91425" anchor="t" anchorCtr="0"/>
          <a:lstStyle>
            <a:lvl1pPr marL="457200" marR="0" lvl="0"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1pPr>
            <a:lvl2pPr marL="914400" marR="0" lvl="1"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2pPr>
            <a:lvl3pPr marL="1371600" marR="0" lvl="2" indent="-314325" algn="l" rtl="0">
              <a:spcBef>
                <a:spcPts val="300"/>
              </a:spcBef>
              <a:spcAft>
                <a:spcPts val="0"/>
              </a:spcAft>
              <a:buClr>
                <a:schemeClr val="accent1"/>
              </a:buClr>
              <a:buSzPts val="135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24188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457200" y="1676400"/>
            <a:ext cx="3931920" cy="639762"/>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1275"/>
              <a:buFont typeface="Arial"/>
              <a:buNone/>
              <a:defRPr sz="15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accent1"/>
              </a:buClr>
              <a:buSzPts val="1275"/>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accent1"/>
              </a:buClr>
              <a:buSzPts val="1215"/>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2438400"/>
            <a:ext cx="3931920" cy="3951288"/>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3"/>
          </p:nvPr>
        </p:nvSpPr>
        <p:spPr>
          <a:xfrm>
            <a:off x="4754880" y="1676400"/>
            <a:ext cx="3931920" cy="639762"/>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1275"/>
              <a:buFont typeface="Arial"/>
              <a:buNone/>
              <a:defRPr sz="15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accent1"/>
              </a:buClr>
              <a:buSzPts val="1275"/>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accent1"/>
              </a:buClr>
              <a:buSzPts val="1215"/>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4"/>
          </p:nvPr>
        </p:nvSpPr>
        <p:spPr>
          <a:xfrm>
            <a:off x="4754880" y="2438400"/>
            <a:ext cx="3931920" cy="3951288"/>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cxnSp>
        <p:nvCxnSpPr>
          <p:cNvPr id="54" name="Shape 54"/>
          <p:cNvCxnSpPr/>
          <p:nvPr/>
        </p:nvCxnSpPr>
        <p:spPr>
          <a:xfrm rot="5400000">
            <a:off x="2217817" y="4045824"/>
            <a:ext cx="4709160" cy="794"/>
          </a:xfrm>
          <a:prstGeom prst="straightConnector1">
            <a:avLst/>
          </a:prstGeom>
          <a:noFill/>
          <a:ln w="1905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404855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3054677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17897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792080"/>
            <a:ext cx="2139696" cy="126187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2971800" y="792080"/>
            <a:ext cx="5715000" cy="5577840"/>
          </a:xfrm>
          <a:prstGeom prst="rect">
            <a:avLst/>
          </a:prstGeom>
          <a:noFill/>
          <a:ln>
            <a:noFill/>
          </a:ln>
        </p:spPr>
        <p:txBody>
          <a:bodyPr spcFirstLastPara="1" wrap="square" lIns="91425" tIns="91425" rIns="91425" bIns="91425"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1" y="2130554"/>
            <a:ext cx="2139696" cy="4243615"/>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1"/>
              </a:buClr>
              <a:buSzPts val="893"/>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180"/>
              </a:spcBef>
              <a:spcAft>
                <a:spcPts val="0"/>
              </a:spcAft>
              <a:buClr>
                <a:schemeClr val="accent1"/>
              </a:buClr>
              <a:buSzPts val="765"/>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accent1"/>
              </a:buClr>
              <a:buSzPts val="675"/>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9pPr>
          </a:lstStyle>
          <a:p>
            <a:endParaRPr/>
          </a:p>
        </p:txBody>
      </p:sp>
      <p:cxnSp>
        <p:nvCxnSpPr>
          <p:cNvPr id="71" name="Shape 71"/>
          <p:cNvCxnSpPr/>
          <p:nvPr/>
        </p:nvCxnSpPr>
        <p:spPr>
          <a:xfrm rot="5400000">
            <a:off x="-13116" y="3580207"/>
            <a:ext cx="5577840" cy="1588"/>
          </a:xfrm>
          <a:prstGeom prst="straightConnector1">
            <a:avLst/>
          </a:prstGeom>
          <a:noFill/>
          <a:ln w="1905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33643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1" y="792480"/>
            <a:ext cx="2142680" cy="12649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91425" rIns="91425" bIns="91425" anchor="t" anchorCtr="0"/>
          <a:lstStyle>
            <a:lvl1pPr marR="0" lvl="0" algn="l" rtl="0">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2133600"/>
            <a:ext cx="2139696" cy="4242816"/>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1"/>
              </a:buClr>
              <a:buSzPts val="893"/>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180"/>
              </a:spcBef>
              <a:spcAft>
                <a:spcPts val="0"/>
              </a:spcAft>
              <a:buClr>
                <a:schemeClr val="accent1"/>
              </a:buClr>
              <a:buSzPts val="765"/>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accent1"/>
              </a:buClr>
              <a:buSzPts val="675"/>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77610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3448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24400" y="2514600"/>
            <a:ext cx="58674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0823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223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98535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4800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17641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219911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3715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9/23/2019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380476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E637BB6B-EE1B-48FB-8575-0D55C373DE88}" type="datetimeFigureOut">
              <a:rPr lang="en-US" smtClean="0"/>
              <a:pPr eaLnBrk="1" latinLnBrk="0" hangingPunct="1"/>
              <a:t>9/23/2019</a:t>
            </a:fld>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393165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A80CB818-7379-467D-8E76-EF9D9074A26C}" type="datetime2">
              <a:rPr lang="en-US" smtClean="0"/>
              <a:pPr/>
              <a:t>Monday, September 23,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8737600" y="6477000"/>
            <a:ext cx="444500" cy="329184"/>
          </a:xfrm>
          <a:prstGeom prst="rect">
            <a:avLst/>
          </a:prstGeom>
        </p:spPr>
        <p:txBody>
          <a:bodyPr vert="horz" lIns="91440" tIns="45720" rIns="91440" bIns="45720" rtlCol="0" anchor="ctr"/>
          <a:lstStyle>
            <a:lvl1pPr algn="l">
              <a:defRPr sz="1050" b="1">
                <a:solidFill>
                  <a:srgbClr val="404040"/>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482919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686" r:id="rId13"/>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Courier New" panose="02070309020205020404" pitchFamily="49" charset="0"/>
        <a:buChar char="o"/>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1" name="Shape 11"/>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Shape 12"/>
          <p:cNvSpPr txBox="1">
            <a:spLocks noGrp="1"/>
          </p:cNvSpPr>
          <p:nvPr>
            <p:ph type="body" idx="1"/>
          </p:nvPr>
        </p:nvSpPr>
        <p:spPr>
          <a:xfrm>
            <a:off x="457200" y="1600200"/>
            <a:ext cx="8229600" cy="48768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3" name="Shape 13"/>
          <p:cNvSpPr/>
          <p:nvPr userDrawn="1"/>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81BBBA91-9D05-C643-9E7C-40D46CCC43E3}" type="slidenum">
              <a:rPr lang="en-US" sz="1350" b="0" i="0" u="none" strike="noStrike" cap="none" smtClean="0">
                <a:solidFill>
                  <a:schemeClr val="lt1"/>
                </a:solidFill>
                <a:latin typeface="Arial"/>
                <a:ea typeface="Arial"/>
                <a:cs typeface="Arial"/>
                <a:sym typeface="Arial"/>
              </a:rPr>
              <a:t>‹#›</a:t>
            </a:fld>
            <a:endParaRPr sz="135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302017170"/>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Vx_N29hy4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2.tiff"/><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2.tiff"/></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hyperlink" Target="mailto:nsatterwhite@mail.sdsu.edu" TargetMode="External"/><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openxmlformats.org/officeDocument/2006/relationships/hyperlink" Target="mailto:ansobrado@gmail.com" TargetMode="External"/><Relationship Id="rId5" Type="http://schemas.openxmlformats.org/officeDocument/2006/relationships/hyperlink" Target="mailto:jbuchholz@mail.fresnostate.edu" TargetMode="External"/><Relationship Id="rId4" Type="http://schemas.openxmlformats.org/officeDocument/2006/relationships/hyperlink" Target="mailto:apbook@ucdavis.ed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31.gif"/></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FA02-57AE-4626-B026-695D855C26DA}"/>
              </a:ext>
            </a:extLst>
          </p:cNvPr>
          <p:cNvSpPr>
            <a:spLocks noGrp="1"/>
          </p:cNvSpPr>
          <p:nvPr>
            <p:ph type="ctrTitle"/>
          </p:nvPr>
        </p:nvSpPr>
        <p:spPr>
          <a:xfrm>
            <a:off x="130968" y="3599897"/>
            <a:ext cx="8784432" cy="1077219"/>
          </a:xfrm>
        </p:spPr>
        <p:txBody>
          <a:bodyPr>
            <a:normAutofit/>
          </a:bodyPr>
          <a:lstStyle/>
          <a:p>
            <a:pPr algn="r"/>
            <a:r>
              <a:rPr lang="en-US" sz="5400" b="1" dirty="0">
                <a:solidFill>
                  <a:srgbClr val="FFC000"/>
                </a:solidFill>
              </a:rPr>
              <a:t>Welcome New CW Directors</a:t>
            </a:r>
          </a:p>
        </p:txBody>
      </p:sp>
      <p:sp>
        <p:nvSpPr>
          <p:cNvPr id="3" name="Subtitle 2">
            <a:extLst>
              <a:ext uri="{FF2B5EF4-FFF2-40B4-BE49-F238E27FC236}">
                <a16:creationId xmlns:a16="http://schemas.microsoft.com/office/drawing/2014/main" id="{FC1CD478-1CF4-4C27-A43A-B99B9D4620F3}"/>
              </a:ext>
            </a:extLst>
          </p:cNvPr>
          <p:cNvSpPr>
            <a:spLocks noGrp="1"/>
          </p:cNvSpPr>
          <p:nvPr>
            <p:ph type="subTitle" idx="1"/>
          </p:nvPr>
        </p:nvSpPr>
        <p:spPr>
          <a:xfrm>
            <a:off x="1066800" y="4494839"/>
            <a:ext cx="7673340" cy="1829761"/>
          </a:xfrm>
        </p:spPr>
        <p:txBody>
          <a:bodyPr>
            <a:normAutofit/>
          </a:bodyPr>
          <a:lstStyle/>
          <a:p>
            <a:pPr algn="r"/>
            <a:r>
              <a:rPr lang="en-US" sz="4000" b="1" i="1" dirty="0">
                <a:solidFill>
                  <a:schemeClr val="bg1">
                    <a:lumMod val="95000"/>
                    <a:lumOff val="5000"/>
                  </a:schemeClr>
                </a:solidFill>
              </a:rPr>
              <a:t>Supporting Your Journey as  Leaders of the Core Practice Model</a:t>
            </a:r>
          </a:p>
        </p:txBody>
      </p:sp>
      <p:sp>
        <p:nvSpPr>
          <p:cNvPr id="4" name="Slide Number Placeholder 3">
            <a:extLst>
              <a:ext uri="{FF2B5EF4-FFF2-40B4-BE49-F238E27FC236}">
                <a16:creationId xmlns:a16="http://schemas.microsoft.com/office/drawing/2014/main" id="{3F6B165D-075F-476A-9561-3D533C62406E}"/>
              </a:ext>
            </a:extLst>
          </p:cNvPr>
          <p:cNvSpPr>
            <a:spLocks noGrp="1"/>
          </p:cNvSpPr>
          <p:nvPr>
            <p:ph type="sldNum" sz="quarter" idx="12"/>
          </p:nvPr>
        </p:nvSpPr>
        <p:spPr/>
        <p:txBody>
          <a:bodyPr/>
          <a:lstStyle/>
          <a:p>
            <a:fld id="{67261CE1-2A5D-4494-8034-96E813F165BE}" type="slidenum">
              <a:rPr lang="en-US" smtClean="0"/>
              <a:t>1</a:t>
            </a:fld>
            <a:endParaRPr lang="en-US"/>
          </a:p>
        </p:txBody>
      </p:sp>
      <p:sp>
        <p:nvSpPr>
          <p:cNvPr id="5" name="TextBox 4">
            <a:extLst>
              <a:ext uri="{FF2B5EF4-FFF2-40B4-BE49-F238E27FC236}">
                <a16:creationId xmlns:a16="http://schemas.microsoft.com/office/drawing/2014/main" id="{F11B75A8-44E5-4A2F-BB99-95E655BAD0A8}"/>
              </a:ext>
            </a:extLst>
          </p:cNvPr>
          <p:cNvSpPr txBox="1"/>
          <p:nvPr/>
        </p:nvSpPr>
        <p:spPr>
          <a:xfrm>
            <a:off x="76200" y="536416"/>
            <a:ext cx="8954439" cy="1077218"/>
          </a:xfrm>
          <a:prstGeom prst="rect">
            <a:avLst/>
          </a:prstGeom>
          <a:noFill/>
        </p:spPr>
        <p:txBody>
          <a:bodyPr wrap="none" rtlCol="0" anchor="t">
            <a:spAutoFit/>
          </a:bodyPr>
          <a:lstStyle/>
          <a:p>
            <a:pPr algn="ctr"/>
            <a:r>
              <a:rPr lang="en-US" sz="3200" b="1" dirty="0">
                <a:solidFill>
                  <a:schemeClr val="bg1"/>
                </a:solidFill>
                <a:latin typeface="Arial" panose="020B0604020202020204" pitchFamily="34" charset="0"/>
                <a:cs typeface="Arial" panose="020B0604020202020204" pitchFamily="34" charset="0"/>
              </a:rPr>
              <a:t>CA Child Welfare Core Practice Model (CPM)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Directors’ Institute Webinar</a:t>
            </a:r>
            <a:endParaRPr lang="en-US" sz="2000" dirty="0">
              <a:solidFill>
                <a:schemeClr val="bg1"/>
              </a:solidFill>
              <a:latin typeface="Arial" panose="020B0604020202020204" pitchFamily="34" charset="0"/>
              <a:cs typeface="Arial" panose="020B0604020202020204" pitchFamily="34" charset="0"/>
            </a:endParaRPr>
          </a:p>
        </p:txBody>
      </p:sp>
      <p:sp>
        <p:nvSpPr>
          <p:cNvPr id="6" name="Shape 186">
            <a:extLst>
              <a:ext uri="{FF2B5EF4-FFF2-40B4-BE49-F238E27FC236}">
                <a16:creationId xmlns:a16="http://schemas.microsoft.com/office/drawing/2014/main" id="{B26708AA-91DB-40A5-9ADF-303020C8AA86}"/>
              </a:ext>
            </a:extLst>
          </p:cNvPr>
          <p:cNvSpPr txBox="1">
            <a:spLocks/>
          </p:cNvSpPr>
          <p:nvPr/>
        </p:nvSpPr>
        <p:spPr>
          <a:xfrm>
            <a:off x="1066800" y="2046983"/>
            <a:ext cx="4573693" cy="1077217"/>
          </a:xfrm>
          <a:prstGeom prst="rect">
            <a:avLst/>
          </a:prstGeom>
          <a:noFill/>
          <a:ln>
            <a:noFill/>
          </a:ln>
        </p:spPr>
        <p:txBody>
          <a:bodyPr spcFirstLastPara="1" vert="horz" wrap="square" lIns="91425" tIns="45700" rIns="91425" bIns="45700" anchor="t" anchorCtr="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spcBef>
                <a:spcPts val="0"/>
              </a:spcBef>
              <a:buSzPts val="1530"/>
              <a:buFont typeface="Arial"/>
              <a:buNone/>
            </a:pPr>
            <a:r>
              <a:rPr lang="en-US" sz="3200" b="1" dirty="0">
                <a:solidFill>
                  <a:srgbClr val="FFFF99"/>
                </a:solidFill>
                <a:latin typeface="Arial" panose="020B0604020202020204" pitchFamily="34" charset="0"/>
                <a:cs typeface="Arial" panose="020B0604020202020204" pitchFamily="34" charset="0"/>
              </a:rPr>
              <a:t>Thursday, Sept 5, 2019</a:t>
            </a:r>
            <a:r>
              <a:rPr lang="en-US" sz="3200" b="1" dirty="0">
                <a:solidFill>
                  <a:srgbClr val="FFFF99"/>
                </a:solidFill>
                <a:latin typeface="Arial" panose="020B0604020202020204" pitchFamily="34" charset="0"/>
                <a:ea typeface="Arial"/>
                <a:cs typeface="Arial" panose="020B0604020202020204" pitchFamily="34" charset="0"/>
                <a:sym typeface="Arial"/>
              </a:rPr>
              <a:t> 10:00-11:30 AM</a:t>
            </a:r>
          </a:p>
        </p:txBody>
      </p:sp>
      <p:pic>
        <p:nvPicPr>
          <p:cNvPr id="7" name="Picture 6">
            <a:extLst>
              <a:ext uri="{FF2B5EF4-FFF2-40B4-BE49-F238E27FC236}">
                <a16:creationId xmlns:a16="http://schemas.microsoft.com/office/drawing/2014/main" id="{1D887F05-E0AC-4F70-9686-B4747DEE17EC}"/>
              </a:ext>
            </a:extLst>
          </p:cNvPr>
          <p:cNvPicPr>
            <a:picLocks noChangeAspect="1"/>
          </p:cNvPicPr>
          <p:nvPr/>
        </p:nvPicPr>
        <p:blipFill>
          <a:blip r:embed="rId3"/>
          <a:stretch>
            <a:fillRect/>
          </a:stretch>
        </p:blipFill>
        <p:spPr>
          <a:xfrm>
            <a:off x="5934846" y="1738565"/>
            <a:ext cx="2525047" cy="1919035"/>
          </a:xfrm>
          <a:prstGeom prst="rect">
            <a:avLst/>
          </a:prstGeom>
        </p:spPr>
      </p:pic>
    </p:spTree>
    <p:extLst>
      <p:ext uri="{BB962C8B-B14F-4D97-AF65-F5344CB8AC3E}">
        <p14:creationId xmlns:p14="http://schemas.microsoft.com/office/powerpoint/2010/main" val="85897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p:cNvSpPr/>
          <p:nvPr/>
        </p:nvSpPr>
        <p:spPr>
          <a:xfrm rot="12351582">
            <a:off x="2219598" y="5737038"/>
            <a:ext cx="1118320" cy="1834997"/>
          </a:xfrm>
          <a:prstGeom prst="arc">
            <a:avLst>
              <a:gd name="adj1" fmla="val 18332995"/>
              <a:gd name="adj2" fmla="val 4695757"/>
            </a:avLst>
          </a:prstGeom>
          <a:ln w="2540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Arc 35"/>
          <p:cNvSpPr/>
          <p:nvPr/>
        </p:nvSpPr>
        <p:spPr>
          <a:xfrm rot="282906">
            <a:off x="1661604" y="4486904"/>
            <a:ext cx="643124" cy="2348637"/>
          </a:xfrm>
          <a:prstGeom prst="arc">
            <a:avLst>
              <a:gd name="adj1" fmla="val 18332995"/>
              <a:gd name="adj2" fmla="val 5518755"/>
            </a:avLst>
          </a:prstGeom>
          <a:ln w="2540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Arc 34"/>
          <p:cNvSpPr/>
          <p:nvPr/>
        </p:nvSpPr>
        <p:spPr>
          <a:xfrm rot="12351582">
            <a:off x="1995528" y="5702166"/>
            <a:ext cx="581389" cy="2075189"/>
          </a:xfrm>
          <a:prstGeom prst="arc">
            <a:avLst>
              <a:gd name="adj1" fmla="val 18332995"/>
              <a:gd name="adj2" fmla="val 5518755"/>
            </a:avLst>
          </a:prstGeom>
          <a:ln w="2540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Arc 31"/>
          <p:cNvSpPr/>
          <p:nvPr/>
        </p:nvSpPr>
        <p:spPr>
          <a:xfrm rot="3010511">
            <a:off x="3854114" y="3421340"/>
            <a:ext cx="2297367" cy="2417903"/>
          </a:xfrm>
          <a:prstGeom prst="arc">
            <a:avLst>
              <a:gd name="adj1" fmla="val 19154878"/>
              <a:gd name="adj2" fmla="val 5192655"/>
            </a:avLst>
          </a:prstGeom>
          <a:ln w="2032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Arc 28"/>
          <p:cNvSpPr/>
          <p:nvPr/>
        </p:nvSpPr>
        <p:spPr>
          <a:xfrm rot="9799017">
            <a:off x="1964722" y="2831001"/>
            <a:ext cx="1366455" cy="2977025"/>
          </a:xfrm>
          <a:prstGeom prst="arc">
            <a:avLst>
              <a:gd name="adj1" fmla="val 16966429"/>
              <a:gd name="adj2" fmla="val 4541503"/>
            </a:avLst>
          </a:prstGeom>
          <a:ln w="2032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Arc 29"/>
          <p:cNvSpPr/>
          <p:nvPr/>
        </p:nvSpPr>
        <p:spPr>
          <a:xfrm rot="3010511">
            <a:off x="2554184" y="3604938"/>
            <a:ext cx="1847684" cy="2357172"/>
          </a:xfrm>
          <a:prstGeom prst="arc">
            <a:avLst>
              <a:gd name="adj1" fmla="val 19154878"/>
              <a:gd name="adj2" fmla="val 5192655"/>
            </a:avLst>
          </a:prstGeom>
          <a:ln w="2032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Arc 27"/>
          <p:cNvSpPr/>
          <p:nvPr/>
        </p:nvSpPr>
        <p:spPr>
          <a:xfrm>
            <a:off x="1952623" y="4245917"/>
            <a:ext cx="1076325" cy="1433358"/>
          </a:xfrm>
          <a:prstGeom prst="arc">
            <a:avLst>
              <a:gd name="adj1" fmla="val 16677727"/>
              <a:gd name="adj2" fmla="val 4644839"/>
            </a:avLst>
          </a:prstGeom>
          <a:ln w="2032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6095999" y="495725"/>
            <a:ext cx="1809750" cy="184785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6638924" y="2111751"/>
            <a:ext cx="1809750" cy="184785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p:cNvSpPr/>
          <p:nvPr/>
        </p:nvSpPr>
        <p:spPr>
          <a:xfrm>
            <a:off x="2124074" y="495725"/>
            <a:ext cx="1809750" cy="184785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3124200" y="1655760"/>
            <a:ext cx="1809750" cy="1847850"/>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4105274" y="212088"/>
            <a:ext cx="1905000" cy="18996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p:cNvSpPr/>
          <p:nvPr/>
        </p:nvSpPr>
        <p:spPr>
          <a:xfrm>
            <a:off x="4933950" y="1834006"/>
            <a:ext cx="1809750" cy="184785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5648324" y="3319192"/>
            <a:ext cx="1809750" cy="184785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1314450" y="1834006"/>
            <a:ext cx="1809750" cy="1847850"/>
          </a:xfrm>
          <a:prstGeom prst="ellips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4038599" y="3321992"/>
            <a:ext cx="1809750" cy="184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2371725" y="3059756"/>
            <a:ext cx="1809750" cy="18478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2166936" y="893028"/>
            <a:ext cx="17240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Evidence-Informed</a:t>
            </a:r>
          </a:p>
        </p:txBody>
      </p:sp>
      <p:sp>
        <p:nvSpPr>
          <p:cNvPr id="15" name="TextBox 14"/>
          <p:cNvSpPr txBox="1"/>
          <p:nvPr/>
        </p:nvSpPr>
        <p:spPr>
          <a:xfrm>
            <a:off x="4057649" y="824763"/>
            <a:ext cx="20002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Organizational Support</a:t>
            </a:r>
          </a:p>
        </p:txBody>
      </p:sp>
      <p:sp>
        <p:nvSpPr>
          <p:cNvPr id="16" name="TextBox 15"/>
          <p:cNvSpPr txBox="1"/>
          <p:nvPr/>
        </p:nvSpPr>
        <p:spPr>
          <a:xfrm>
            <a:off x="6553199" y="2860326"/>
            <a:ext cx="1981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Permanency</a:t>
            </a:r>
          </a:p>
        </p:txBody>
      </p:sp>
      <p:sp>
        <p:nvSpPr>
          <p:cNvPr id="17" name="TextBox 16"/>
          <p:cNvSpPr txBox="1"/>
          <p:nvPr/>
        </p:nvSpPr>
        <p:spPr>
          <a:xfrm>
            <a:off x="4300537" y="3953529"/>
            <a:ext cx="1257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Safety</a:t>
            </a:r>
          </a:p>
        </p:txBody>
      </p:sp>
      <p:sp>
        <p:nvSpPr>
          <p:cNvPr id="18" name="TextBox 17"/>
          <p:cNvSpPr txBox="1"/>
          <p:nvPr/>
        </p:nvSpPr>
        <p:spPr>
          <a:xfrm>
            <a:off x="5786436" y="3553419"/>
            <a:ext cx="15335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Growth and Change</a:t>
            </a:r>
          </a:p>
        </p:txBody>
      </p:sp>
      <p:sp>
        <p:nvSpPr>
          <p:cNvPr id="19" name="TextBox 18"/>
          <p:cNvSpPr txBox="1"/>
          <p:nvPr/>
        </p:nvSpPr>
        <p:spPr>
          <a:xfrm>
            <a:off x="1266825" y="2343575"/>
            <a:ext cx="19049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Cultural Responsiveness</a:t>
            </a:r>
          </a:p>
        </p:txBody>
      </p:sp>
      <p:sp>
        <p:nvSpPr>
          <p:cNvPr id="20" name="TextBox 19"/>
          <p:cNvSpPr txBox="1"/>
          <p:nvPr/>
        </p:nvSpPr>
        <p:spPr>
          <a:xfrm>
            <a:off x="3057525" y="2239738"/>
            <a:ext cx="19335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Partnership</a:t>
            </a:r>
          </a:p>
        </p:txBody>
      </p:sp>
      <p:sp>
        <p:nvSpPr>
          <p:cNvPr id="21" name="TextBox 20"/>
          <p:cNvSpPr txBox="1"/>
          <p:nvPr/>
        </p:nvSpPr>
        <p:spPr>
          <a:xfrm>
            <a:off x="4943474" y="2347459"/>
            <a:ext cx="17716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Professional Competency</a:t>
            </a:r>
          </a:p>
        </p:txBody>
      </p:sp>
      <p:sp>
        <p:nvSpPr>
          <p:cNvPr id="22" name="TextBox 21"/>
          <p:cNvSpPr txBox="1"/>
          <p:nvPr/>
        </p:nvSpPr>
        <p:spPr>
          <a:xfrm>
            <a:off x="2647950" y="3463903"/>
            <a:ext cx="1257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Well-Being</a:t>
            </a:r>
          </a:p>
        </p:txBody>
      </p:sp>
      <p:sp>
        <p:nvSpPr>
          <p:cNvPr id="23" name="TextBox 22"/>
          <p:cNvSpPr txBox="1"/>
          <p:nvPr/>
        </p:nvSpPr>
        <p:spPr>
          <a:xfrm>
            <a:off x="6095999" y="1016138"/>
            <a:ext cx="18097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Respectful Engagement</a:t>
            </a:r>
          </a:p>
        </p:txBody>
      </p:sp>
      <p:sp>
        <p:nvSpPr>
          <p:cNvPr id="38" name="Rectangle 37"/>
          <p:cNvSpPr/>
          <p:nvPr/>
        </p:nvSpPr>
        <p:spPr>
          <a:xfrm>
            <a:off x="6666946" y="5402901"/>
            <a:ext cx="2286000" cy="1077218"/>
          </a:xfrm>
          <a:prstGeom prst="rect">
            <a:avLst/>
          </a:prstGeom>
        </p:spPr>
        <p:txBody>
          <a:bodyPr>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This is What We Believe </a:t>
            </a:r>
          </a:p>
        </p:txBody>
      </p:sp>
      <p:sp>
        <p:nvSpPr>
          <p:cNvPr id="39" name="TextBox 38"/>
          <p:cNvSpPr txBox="1"/>
          <p:nvPr/>
        </p:nvSpPr>
        <p:spPr>
          <a:xfrm>
            <a:off x="144842" y="308252"/>
            <a:ext cx="183832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Our Values</a:t>
            </a:r>
          </a:p>
        </p:txBody>
      </p:sp>
    </p:spTree>
    <p:extLst>
      <p:ext uri="{BB962C8B-B14F-4D97-AF65-F5344CB8AC3E}">
        <p14:creationId xmlns:p14="http://schemas.microsoft.com/office/powerpoint/2010/main" val="3914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64" y="1072310"/>
            <a:ext cx="3896035" cy="1289889"/>
          </a:xfrm>
        </p:spPr>
        <p:txBody>
          <a:bodyPr>
            <a:normAutofit/>
          </a:bodyPr>
          <a:lstStyle/>
          <a:p>
            <a:r>
              <a:rPr lang="en-US" b="1" dirty="0">
                <a:solidFill>
                  <a:srgbClr val="FFFF00"/>
                </a:solidFill>
                <a:latin typeface="Arial" panose="020B0604020202020204" pitchFamily="34" charset="0"/>
                <a:cs typeface="Arial" panose="020B0604020202020204" pitchFamily="34" charset="0"/>
              </a:rPr>
              <a:t>WE BELIEVE</a:t>
            </a:r>
          </a:p>
        </p:txBody>
      </p:sp>
      <p:sp>
        <p:nvSpPr>
          <p:cNvPr id="3" name="Content Placeholder 2"/>
          <p:cNvSpPr>
            <a:spLocks noGrp="1"/>
          </p:cNvSpPr>
          <p:nvPr>
            <p:ph idx="1"/>
          </p:nvPr>
        </p:nvSpPr>
        <p:spPr>
          <a:xfrm>
            <a:off x="457200" y="3231930"/>
            <a:ext cx="8229600" cy="3626069"/>
          </a:xfrm>
        </p:spPr>
        <p:txBody>
          <a:bodyPr>
            <a:normAutofit fontScale="77500" lnSpcReduction="20000"/>
          </a:bodyPr>
          <a:lstStyle/>
          <a:p>
            <a:r>
              <a:rPr lang="en-US" sz="4400" dirty="0"/>
              <a:t>Social Workers, Family Members, Advocates, and Agency Executives </a:t>
            </a:r>
          </a:p>
          <a:p>
            <a:pPr marL="0" indent="0">
              <a:buNone/>
            </a:pPr>
            <a:endParaRPr lang="en-US" sz="1400" dirty="0"/>
          </a:p>
          <a:p>
            <a:r>
              <a:rPr lang="en-US" sz="4400" dirty="0"/>
              <a:t>Reflects the values and principles that have laid the foundation for the development of the Core Practice Model and reflect the ideal that we seek for vulnerable children and families.</a:t>
            </a:r>
          </a:p>
          <a:p>
            <a:endParaRPr lang="en-US"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89911" y="914399"/>
            <a:ext cx="3082033" cy="1899745"/>
          </a:xfrm>
          <a:prstGeom prst="rect">
            <a:avLst/>
          </a:prstGeom>
        </p:spPr>
      </p:pic>
    </p:spTree>
    <p:extLst>
      <p:ext uri="{BB962C8B-B14F-4D97-AF65-F5344CB8AC3E}">
        <p14:creationId xmlns:p14="http://schemas.microsoft.com/office/powerpoint/2010/main" val="54614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3" y="1833562"/>
            <a:ext cx="2909887" cy="3190875"/>
          </a:xfrm>
        </p:spPr>
        <p:txBody>
          <a:bodyPr>
            <a:normAutofit/>
          </a:bodyPr>
          <a:lstStyle/>
          <a:p>
            <a:pPr algn="l"/>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Casework </a:t>
            </a:r>
            <a:b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Components: </a:t>
            </a:r>
            <a:b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What </a:t>
            </a:r>
            <a:b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Do</a:t>
            </a:r>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90850" y="186893"/>
            <a:ext cx="5886450" cy="6484213"/>
          </a:xfrm>
        </p:spPr>
      </p:pic>
    </p:spTree>
    <p:extLst>
      <p:ext uri="{BB962C8B-B14F-4D97-AF65-F5344CB8AC3E}">
        <p14:creationId xmlns:p14="http://schemas.microsoft.com/office/powerpoint/2010/main" val="379995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772525" cy="1143000"/>
          </a:xfrm>
        </p:spPr>
        <p:txBody>
          <a:bodyPr>
            <a:normAutofit/>
          </a:bodyPr>
          <a:lstStyle/>
          <a:p>
            <a:pPr algn="l"/>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Practice Elements: This is How We Do It</a:t>
            </a:r>
          </a:p>
        </p:txBody>
      </p:sp>
      <p:sp>
        <p:nvSpPr>
          <p:cNvPr id="3" name="Content Placeholder 2"/>
          <p:cNvSpPr>
            <a:spLocks noGrp="1"/>
          </p:cNvSpPr>
          <p:nvPr>
            <p:ph idx="1"/>
          </p:nvPr>
        </p:nvSpPr>
        <p:spPr>
          <a:xfrm>
            <a:off x="457200" y="1600200"/>
            <a:ext cx="4914900" cy="4525963"/>
          </a:xfrm>
        </p:spPr>
        <p:txBody>
          <a:bodyPr/>
          <a:lstStyle/>
          <a:p>
            <a:r>
              <a:rPr lang="en-US" dirty="0"/>
              <a:t>Engagement</a:t>
            </a:r>
          </a:p>
          <a:p>
            <a:r>
              <a:rPr lang="en-US" dirty="0"/>
              <a:t>Inquiry / Exploration</a:t>
            </a:r>
          </a:p>
          <a:p>
            <a:r>
              <a:rPr lang="en-US" dirty="0"/>
              <a:t>Advocacy</a:t>
            </a:r>
          </a:p>
          <a:p>
            <a:r>
              <a:rPr lang="en-US" dirty="0"/>
              <a:t>Teaming</a:t>
            </a:r>
          </a:p>
          <a:p>
            <a:r>
              <a:rPr lang="en-US" dirty="0"/>
              <a:t>Accountability</a:t>
            </a:r>
          </a:p>
          <a:p>
            <a:r>
              <a:rPr lang="en-US" dirty="0"/>
              <a:t>Workforce Development and Support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9662" y="1885950"/>
            <a:ext cx="3627914" cy="3437699"/>
          </a:xfrm>
          <a:prstGeom prst="rect">
            <a:avLst/>
          </a:prstGeom>
        </p:spPr>
      </p:pic>
    </p:spTree>
    <p:extLst>
      <p:ext uri="{BB962C8B-B14F-4D97-AF65-F5344CB8AC3E}">
        <p14:creationId xmlns:p14="http://schemas.microsoft.com/office/powerpoint/2010/main" val="411385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Practice Behaviors: </a:t>
            </a:r>
            <a:b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how practitioners bring it to life</a:t>
            </a:r>
          </a:p>
        </p:txBody>
      </p:sp>
      <p:sp>
        <p:nvSpPr>
          <p:cNvPr id="8" name="TextBox 7"/>
          <p:cNvSpPr txBox="1"/>
          <p:nvPr/>
        </p:nvSpPr>
        <p:spPr>
          <a:xfrm>
            <a:off x="457200" y="2321004"/>
            <a:ext cx="3429000"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Provide direction to practitioners about how </a:t>
            </a:r>
            <a:r>
              <a:rPr lang="en-US" sz="2800" dirty="0">
                <a:solidFill>
                  <a:prstClr val="white"/>
                </a:solidFill>
                <a:latin typeface="Calibri"/>
              </a:rPr>
              <a:t>it will look to </a:t>
            </a:r>
            <a:r>
              <a:rPr kumimoji="0" lang="en-US" sz="2800" b="0" i="0" u="none" strike="noStrike" kern="1200" cap="none" spc="0" normalizeH="0" baseline="0" noProof="0" dirty="0">
                <a:ln>
                  <a:noFill/>
                </a:ln>
                <a:solidFill>
                  <a:prstClr val="white"/>
                </a:solidFill>
                <a:effectLst/>
                <a:uLnTx/>
                <a:uFillTx/>
                <a:latin typeface="Calibri"/>
                <a:ea typeface="+mn-ea"/>
                <a:cs typeface="+mn-cs"/>
              </a:rPr>
              <a:t>express the values and principles of the model in their social work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DCD0190-663E-4339-943F-DCB2862D28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75" r="18758"/>
          <a:stretch/>
        </p:blipFill>
        <p:spPr>
          <a:xfrm>
            <a:off x="4191000" y="2321004"/>
            <a:ext cx="4191000" cy="3143250"/>
          </a:xfrm>
          <a:prstGeom prst="rect">
            <a:avLst/>
          </a:prstGeom>
        </p:spPr>
      </p:pic>
    </p:spTree>
    <p:extLst>
      <p:ext uri="{BB962C8B-B14F-4D97-AF65-F5344CB8AC3E}">
        <p14:creationId xmlns:p14="http://schemas.microsoft.com/office/powerpoint/2010/main" val="257791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Leadership Behaviors: </a:t>
            </a:r>
            <a:b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how leaders bring it to life</a:t>
            </a:r>
          </a:p>
        </p:txBody>
      </p:sp>
      <p:sp>
        <p:nvSpPr>
          <p:cNvPr id="4" name="Content Placeholder 3"/>
          <p:cNvSpPr>
            <a:spLocks noGrp="1"/>
          </p:cNvSpPr>
          <p:nvPr>
            <p:ph idx="1"/>
          </p:nvPr>
        </p:nvSpPr>
        <p:spPr>
          <a:xfrm>
            <a:off x="457200" y="1830387"/>
            <a:ext cx="8229600" cy="4525963"/>
          </a:xfrm>
        </p:spPr>
        <p:txBody>
          <a:bodyPr>
            <a:normAutofit/>
          </a:bodyPr>
          <a:lstStyle/>
          <a:p>
            <a:r>
              <a:rPr lang="en-US" dirty="0"/>
              <a:t>Provide parallel guidance to Directors, Managers, Supervisors, and others in bringing the model’s theoretical framework, values, and elements to life </a:t>
            </a:r>
          </a:p>
          <a:p>
            <a:r>
              <a:rPr lang="en-US" dirty="0"/>
              <a:t>Clearly describe the interactions between agency leadership and staff, and also between agency leadership and external stakeholders, in implementing the Core Practice Model</a:t>
            </a: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957AF-53C0-420B-9C2D-77DB1416566C}"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61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957AF-53C0-420B-9C2D-77DB1416566C}"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6062"/>
            <a:ext cx="9144000" cy="6465876"/>
          </a:xfrm>
          <a:prstGeom prst="rect">
            <a:avLst/>
          </a:prstGeom>
        </p:spPr>
      </p:pic>
    </p:spTree>
    <p:extLst>
      <p:ext uri="{BB962C8B-B14F-4D97-AF65-F5344CB8AC3E}">
        <p14:creationId xmlns:p14="http://schemas.microsoft.com/office/powerpoint/2010/main" val="50114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Sum Up…What Is CPM?</a:t>
            </a:r>
          </a:p>
        </p:txBody>
      </p:sp>
      <p:sp>
        <p:nvSpPr>
          <p:cNvPr id="3" name="Content Placeholder 2"/>
          <p:cNvSpPr>
            <a:spLocks noGrp="1"/>
          </p:cNvSpPr>
          <p:nvPr>
            <p:ph idx="1"/>
          </p:nvPr>
        </p:nvSpPr>
        <p:spPr>
          <a:xfrm>
            <a:off x="152400" y="1219200"/>
            <a:ext cx="8762999" cy="5364162"/>
          </a:xfrm>
        </p:spPr>
        <p:txBody>
          <a:bodyPr>
            <a:normAutofit/>
          </a:bodyPr>
          <a:lstStyle/>
          <a:p>
            <a:pPr fontAlgn="base"/>
            <a:r>
              <a:rPr lang="en-US" dirty="0"/>
              <a:t>CPM is </a:t>
            </a:r>
            <a:r>
              <a:rPr lang="en-US" i="1" u="sng" dirty="0"/>
              <a:t>the way</a:t>
            </a:r>
            <a:r>
              <a:rPr lang="en-US" i="1" dirty="0"/>
              <a:t> </a:t>
            </a:r>
            <a:r>
              <a:rPr lang="en-US" dirty="0"/>
              <a:t>we do our work!  Through exploration, engagement, inquiry, teaming, and advocacy we can better meet the needs of those we serve.</a:t>
            </a:r>
          </a:p>
          <a:p>
            <a:pPr fontAlgn="base"/>
            <a:r>
              <a:rPr lang="en-US" dirty="0"/>
              <a:t>CPM defines the observable behaviors in our interactions with families, our workforce and our partners.</a:t>
            </a:r>
          </a:p>
          <a:p>
            <a:pPr fontAlgn="base"/>
            <a:r>
              <a:rPr lang="en-US" dirty="0"/>
              <a:t>CPM is a catalyst for system, leadership and practice change that supports a consistent child welfare practice statewide.</a:t>
            </a:r>
          </a:p>
          <a:p>
            <a:pPr lvl="1"/>
            <a:endParaRPr lang="en-US" dirty="0"/>
          </a:p>
        </p:txBody>
      </p:sp>
    </p:spTree>
    <p:extLst>
      <p:ext uri="{BB962C8B-B14F-4D97-AF65-F5344CB8AC3E}">
        <p14:creationId xmlns:p14="http://schemas.microsoft.com/office/powerpoint/2010/main" val="201449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Wait…then what is </a:t>
            </a:r>
            <a:r>
              <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ICPM</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52400" y="1219200"/>
            <a:ext cx="8762999" cy="5638800"/>
          </a:xfrm>
        </p:spPr>
        <p:txBody>
          <a:bodyPr>
            <a:normAutofit fontScale="85000" lnSpcReduction="10000"/>
          </a:bodyPr>
          <a:lstStyle/>
          <a:p>
            <a:pPr marL="0" indent="0" algn="ctr" fontAlgn="base">
              <a:buNone/>
            </a:pPr>
            <a:r>
              <a:rPr lang="en-US" sz="3300" dirty="0"/>
              <a:t>ICPM = Integrated Core Practice Model</a:t>
            </a:r>
          </a:p>
          <a:p>
            <a:pPr marL="0" indent="0" fontAlgn="base">
              <a:buNone/>
            </a:pPr>
            <a:r>
              <a:rPr lang="en-US" sz="3300" dirty="0"/>
              <a:t>Recognizing that…</a:t>
            </a:r>
          </a:p>
          <a:p>
            <a:pPr fontAlgn="base"/>
            <a:r>
              <a:rPr lang="en-US" sz="3300" dirty="0"/>
              <a:t>Child Welfare Services works in partnership with other public child serving systems such as Behavioral Health and Juvenile Probation to meet the needs of those it serves.</a:t>
            </a:r>
          </a:p>
          <a:p>
            <a:pPr fontAlgn="base"/>
            <a:r>
              <a:rPr lang="en-US" sz="3300" dirty="0"/>
              <a:t>The principles, values and behaviors of the CPM apply to the partner systems as well, ensuring children, youth &amp; their families can expect a consistent experience regardless of which system is managing their care. </a:t>
            </a:r>
          </a:p>
          <a:p>
            <a:pPr fontAlgn="base"/>
            <a:r>
              <a:rPr lang="en-US" sz="3300" dirty="0"/>
              <a:t>In implementing the Child Welfare Core Practice Model,  County Child Welfare agencies are  implementing the ICPM for the children and families whom they serve</a:t>
            </a:r>
          </a:p>
          <a:p>
            <a:pPr lvl="1"/>
            <a:endParaRPr lang="en-US" dirty="0"/>
          </a:p>
        </p:txBody>
      </p:sp>
    </p:spTree>
    <p:extLst>
      <p:ext uri="{BB962C8B-B14F-4D97-AF65-F5344CB8AC3E}">
        <p14:creationId xmlns:p14="http://schemas.microsoft.com/office/powerpoint/2010/main" val="37915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Implementation Focus</a:t>
            </a:r>
          </a:p>
        </p:txBody>
      </p:sp>
      <p:sp>
        <p:nvSpPr>
          <p:cNvPr id="3" name="Content Placeholder 2"/>
          <p:cNvSpPr>
            <a:spLocks noGrp="1"/>
          </p:cNvSpPr>
          <p:nvPr>
            <p:ph idx="1"/>
          </p:nvPr>
        </p:nvSpPr>
        <p:spPr>
          <a:xfrm>
            <a:off x="457200" y="1600200"/>
            <a:ext cx="8229600" cy="4983162"/>
          </a:xfrm>
        </p:spPr>
        <p:txBody>
          <a:bodyPr>
            <a:normAutofit/>
          </a:bodyPr>
          <a:lstStyle/>
          <a:p>
            <a:r>
              <a:rPr lang="en-US" dirty="0"/>
              <a:t>We  defined the model—Then What?</a:t>
            </a:r>
          </a:p>
          <a:p>
            <a:r>
              <a:rPr lang="en-US" dirty="0"/>
              <a:t>Critical to understand the principles of Implementation Science</a:t>
            </a:r>
          </a:p>
          <a:p>
            <a:pPr lvl="1"/>
            <a:r>
              <a:rPr lang="en-US" dirty="0"/>
              <a:t>Implementation is a process, not an event, and takes time to ensure success</a:t>
            </a:r>
          </a:p>
          <a:p>
            <a:pPr lvl="1"/>
            <a:r>
              <a:rPr lang="en-US" dirty="0"/>
              <a:t>Implementation requires purposeful focus on</a:t>
            </a:r>
          </a:p>
          <a:p>
            <a:pPr lvl="2"/>
            <a:r>
              <a:rPr lang="en-US" dirty="0"/>
              <a:t>Leadership</a:t>
            </a:r>
          </a:p>
          <a:p>
            <a:pPr lvl="2"/>
            <a:r>
              <a:rPr lang="en-US" dirty="0"/>
              <a:t>Organizational Culture and Climate</a:t>
            </a:r>
          </a:p>
          <a:p>
            <a:pPr lvl="2"/>
            <a:r>
              <a:rPr lang="en-US" dirty="0"/>
              <a:t>Workforce Development</a:t>
            </a:r>
          </a:p>
          <a:p>
            <a:pPr lvl="2"/>
            <a:r>
              <a:rPr lang="en-US" dirty="0"/>
              <a:t>Partnerships</a:t>
            </a:r>
          </a:p>
        </p:txBody>
      </p:sp>
    </p:spTree>
    <p:extLst>
      <p:ext uri="{BB962C8B-B14F-4D97-AF65-F5344CB8AC3E}">
        <p14:creationId xmlns:p14="http://schemas.microsoft.com/office/powerpoint/2010/main" val="200718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B11EC7-935D-4B6A-8B62-8F961340C385}"/>
              </a:ext>
            </a:extLst>
          </p:cNvPr>
          <p:cNvSpPr>
            <a:spLocks noGrp="1"/>
          </p:cNvSpPr>
          <p:nvPr>
            <p:ph type="title"/>
          </p:nvPr>
        </p:nvSpPr>
        <p:spPr>
          <a:xfrm>
            <a:off x="457200" y="184563"/>
            <a:ext cx="8229600" cy="806037"/>
          </a:xfrm>
        </p:spPr>
        <p:txBody>
          <a:bodyPr>
            <a:normAutofit/>
          </a:bodyPr>
          <a:lstStyle/>
          <a:p>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Webinar Goals</a:t>
            </a:r>
          </a:p>
        </p:txBody>
      </p:sp>
      <p:sp>
        <p:nvSpPr>
          <p:cNvPr id="2" name="Content Placeholder 1">
            <a:extLst>
              <a:ext uri="{FF2B5EF4-FFF2-40B4-BE49-F238E27FC236}">
                <a16:creationId xmlns:a16="http://schemas.microsoft.com/office/drawing/2014/main" id="{01EB7D9D-21BA-4191-8B4C-74262C96744A}"/>
              </a:ext>
            </a:extLst>
          </p:cNvPr>
          <p:cNvSpPr>
            <a:spLocks noGrp="1"/>
          </p:cNvSpPr>
          <p:nvPr>
            <p:ph idx="1"/>
          </p:nvPr>
        </p:nvSpPr>
        <p:spPr>
          <a:xfrm>
            <a:off x="457200" y="1295400"/>
            <a:ext cx="8555832" cy="4913529"/>
          </a:xfrm>
        </p:spPr>
        <p:txBody>
          <a:bodyPr>
            <a:normAutofit/>
          </a:bodyPr>
          <a:lstStyle/>
          <a:p>
            <a:pPr lvl="0">
              <a:spcAft>
                <a:spcPts val="1200"/>
              </a:spcAft>
            </a:pPr>
            <a:r>
              <a:rPr lang="en-US" sz="2800" dirty="0"/>
              <a:t>Reinforce the role of CW Directors as central leaders in creating and sustaining the organizational environment for the Core Practice Model (CPM) to thrive.</a:t>
            </a:r>
          </a:p>
          <a:p>
            <a:pPr lvl="0">
              <a:spcAft>
                <a:spcPts val="1200"/>
              </a:spcAft>
            </a:pPr>
            <a:r>
              <a:rPr lang="en-US" sz="2800" dirty="0"/>
              <a:t>Orient new CW Directors (and those looking for a refresher) to the history, purpose, values, principles and behaviors of the CPM.</a:t>
            </a:r>
          </a:p>
          <a:p>
            <a:pPr lvl="0">
              <a:spcAft>
                <a:spcPts val="1200"/>
              </a:spcAft>
            </a:pPr>
            <a:r>
              <a:rPr lang="en-US" sz="2800" dirty="0"/>
              <a:t>Become familiar with the resources &amp; implementation support tools available on the CPM website. </a:t>
            </a:r>
          </a:p>
        </p:txBody>
      </p:sp>
      <p:sp>
        <p:nvSpPr>
          <p:cNvPr id="3" name="Slide Number Placeholder 2">
            <a:extLst>
              <a:ext uri="{FF2B5EF4-FFF2-40B4-BE49-F238E27FC236}">
                <a16:creationId xmlns:a16="http://schemas.microsoft.com/office/drawing/2014/main" id="{F4211C81-DB87-4B83-8F02-3A362B52AEFE}"/>
              </a:ext>
            </a:extLst>
          </p:cNvPr>
          <p:cNvSpPr>
            <a:spLocks noGrp="1"/>
          </p:cNvSpPr>
          <p:nvPr>
            <p:ph type="sldNum" sz="quarter" idx="12"/>
          </p:nvPr>
        </p:nvSpPr>
        <p:spPr>
          <a:xfrm>
            <a:off x="8777288" y="6408738"/>
            <a:ext cx="366712" cy="365125"/>
          </a:xfrm>
        </p:spPr>
        <p:txBody>
          <a:bodyPr/>
          <a:lstStyle/>
          <a:p>
            <a:fld id="{67261CE1-2A5D-4494-8034-96E813F165BE}" type="slidenum">
              <a:rPr lang="en-US" smtClean="0"/>
              <a:t>2</a:t>
            </a:fld>
            <a:endParaRPr lang="en-US"/>
          </a:p>
        </p:txBody>
      </p:sp>
    </p:spTree>
    <p:extLst>
      <p:ext uri="{BB962C8B-B14F-4D97-AF65-F5344CB8AC3E}">
        <p14:creationId xmlns:p14="http://schemas.microsoft.com/office/powerpoint/2010/main" val="60015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E39ABD-D6B6-1B4E-BCA6-6290AD78D38A}"/>
              </a:ext>
            </a:extLst>
          </p:cNvPr>
          <p:cNvSpPr>
            <a:spLocks noGrp="1"/>
          </p:cNvSpPr>
          <p:nvPr>
            <p:ph type="title"/>
          </p:nvPr>
        </p:nvSpPr>
        <p:spPr>
          <a:xfrm>
            <a:off x="381000" y="76200"/>
            <a:ext cx="8305799" cy="923330"/>
          </a:xfrm>
        </p:spPr>
        <p:txBody>
          <a:bodyPr>
            <a:normAutofit/>
          </a:bodyPr>
          <a:lstStyle/>
          <a:p>
            <a:r>
              <a:rPr lang="en-US" dirty="0">
                <a:solidFill>
                  <a:srgbClr val="FFFF00"/>
                </a:solidFill>
              </a:rPr>
              <a:t>Implementation: It Takes a Village</a:t>
            </a:r>
          </a:p>
        </p:txBody>
      </p:sp>
      <p:sp>
        <p:nvSpPr>
          <p:cNvPr id="10" name="Rounded Rectangular Callout 9">
            <a:extLst>
              <a:ext uri="{FF2B5EF4-FFF2-40B4-BE49-F238E27FC236}">
                <a16:creationId xmlns:a16="http://schemas.microsoft.com/office/drawing/2014/main" id="{3296CC43-919B-294E-B1DC-612D2220C4F0}"/>
              </a:ext>
            </a:extLst>
          </p:cNvPr>
          <p:cNvSpPr/>
          <p:nvPr/>
        </p:nvSpPr>
        <p:spPr>
          <a:xfrm>
            <a:off x="124458" y="3488048"/>
            <a:ext cx="1945122" cy="1583951"/>
          </a:xfrm>
          <a:prstGeom prst="wedgeRoundRectCallout">
            <a:avLst>
              <a:gd name="adj1" fmla="val 6347"/>
              <a:gd name="adj2" fmla="val 6606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AD0ADA9-29C1-364F-923D-8A5A5ADE5735}"/>
              </a:ext>
            </a:extLst>
          </p:cNvPr>
          <p:cNvGrpSpPr/>
          <p:nvPr/>
        </p:nvGrpSpPr>
        <p:grpSpPr>
          <a:xfrm>
            <a:off x="1208905" y="1295400"/>
            <a:ext cx="8087495" cy="3913572"/>
            <a:chOff x="1155181" y="1514245"/>
            <a:chExt cx="8087495" cy="3913572"/>
          </a:xfrm>
        </p:grpSpPr>
        <p:sp>
          <p:nvSpPr>
            <p:cNvPr id="12" name="Oval 11">
              <a:extLst>
                <a:ext uri="{FF2B5EF4-FFF2-40B4-BE49-F238E27FC236}">
                  <a16:creationId xmlns:a16="http://schemas.microsoft.com/office/drawing/2014/main" id="{D8C9C7FF-321E-D94E-B0A6-6699F780E08B}"/>
                </a:ext>
              </a:extLst>
            </p:cNvPr>
            <p:cNvSpPr/>
            <p:nvPr/>
          </p:nvSpPr>
          <p:spPr>
            <a:xfrm rot="1307477">
              <a:off x="1155181" y="1514245"/>
              <a:ext cx="8087495" cy="3898861"/>
            </a:xfrm>
            <a:prstGeom prst="ellipse">
              <a:avLst/>
            </a:prstGeom>
            <a:solidFill>
              <a:schemeClr val="bg2">
                <a:lumMod val="20000"/>
                <a:lumOff val="80000"/>
                <a:alpha val="45000"/>
              </a:schemeClr>
            </a:solidFill>
            <a:effectLst>
              <a:innerShdw blurRad="63500" dist="50800" dir="2700000">
                <a:schemeClr val="accent6">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CE5E093-57A7-A34C-AA18-606BE6E7D047}"/>
                </a:ext>
              </a:extLst>
            </p:cNvPr>
            <p:cNvSpPr/>
            <p:nvPr/>
          </p:nvSpPr>
          <p:spPr>
            <a:xfrm>
              <a:off x="1787256" y="1541617"/>
              <a:ext cx="2286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County Child Welfare Agency Leadership</a:t>
              </a:r>
            </a:p>
          </p:txBody>
        </p:sp>
        <p:sp>
          <p:nvSpPr>
            <p:cNvPr id="6" name="Rectangle 5">
              <a:extLst>
                <a:ext uri="{FF2B5EF4-FFF2-40B4-BE49-F238E27FC236}">
                  <a16:creationId xmlns:a16="http://schemas.microsoft.com/office/drawing/2014/main" id="{ADED1C12-00AD-E441-AFEF-201532EDBA33}"/>
                </a:ext>
              </a:extLst>
            </p:cNvPr>
            <p:cNvSpPr/>
            <p:nvPr/>
          </p:nvSpPr>
          <p:spPr>
            <a:xfrm>
              <a:off x="4073256" y="2837017"/>
              <a:ext cx="2286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Supervisors</a:t>
              </a:r>
              <a:br>
                <a:rPr lang="en-US" sz="2400" dirty="0">
                  <a:solidFill>
                    <a:schemeClr val="bg1"/>
                  </a:solidFill>
                </a:rPr>
              </a:br>
              <a:r>
                <a:rPr lang="en-US" sz="2400" dirty="0">
                  <a:solidFill>
                    <a:schemeClr val="bg1"/>
                  </a:solidFill>
                </a:rPr>
                <a:t>&amp; Workers</a:t>
              </a:r>
            </a:p>
          </p:txBody>
        </p:sp>
        <p:sp>
          <p:nvSpPr>
            <p:cNvPr id="7" name="Rectangle 6">
              <a:extLst>
                <a:ext uri="{FF2B5EF4-FFF2-40B4-BE49-F238E27FC236}">
                  <a16:creationId xmlns:a16="http://schemas.microsoft.com/office/drawing/2014/main" id="{E2D1215C-7970-CB43-8BE3-D33FFB6501DF}"/>
                </a:ext>
              </a:extLst>
            </p:cNvPr>
            <p:cNvSpPr/>
            <p:nvPr/>
          </p:nvSpPr>
          <p:spPr>
            <a:xfrm>
              <a:off x="6359256" y="4132417"/>
              <a:ext cx="20574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Children </a:t>
              </a:r>
              <a:br>
                <a:rPr lang="en-US" sz="2400" dirty="0">
                  <a:solidFill>
                    <a:schemeClr val="bg1"/>
                  </a:solidFill>
                </a:rPr>
              </a:br>
              <a:r>
                <a:rPr lang="en-US" sz="2400" dirty="0">
                  <a:solidFill>
                    <a:schemeClr val="bg1"/>
                  </a:solidFill>
                </a:rPr>
                <a:t>&amp; Families</a:t>
              </a:r>
            </a:p>
          </p:txBody>
        </p:sp>
        <p:sp>
          <p:nvSpPr>
            <p:cNvPr id="8" name="Bent-Up Arrow 7">
              <a:extLst>
                <a:ext uri="{FF2B5EF4-FFF2-40B4-BE49-F238E27FC236}">
                  <a16:creationId xmlns:a16="http://schemas.microsoft.com/office/drawing/2014/main" id="{B1D764A4-282F-C44D-91AF-1E286F7F6BE0}"/>
                </a:ext>
              </a:extLst>
            </p:cNvPr>
            <p:cNvSpPr/>
            <p:nvPr/>
          </p:nvSpPr>
          <p:spPr>
            <a:xfrm rot="5400000">
              <a:off x="5216256" y="4310684"/>
              <a:ext cx="762000" cy="762000"/>
            </a:xfrm>
            <a:prstGeom prst="ben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a:extLst>
                <a:ext uri="{FF2B5EF4-FFF2-40B4-BE49-F238E27FC236}">
                  <a16:creationId xmlns:a16="http://schemas.microsoft.com/office/drawing/2014/main" id="{42058CF7-53AE-7747-931C-C1FD64E07801}"/>
                </a:ext>
              </a:extLst>
            </p:cNvPr>
            <p:cNvSpPr/>
            <p:nvPr/>
          </p:nvSpPr>
          <p:spPr>
            <a:xfrm rot="5400000">
              <a:off x="2829895" y="3052354"/>
              <a:ext cx="762000" cy="762000"/>
            </a:xfrm>
            <a:prstGeom prst="ben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9E7C7A-98DB-574D-83E9-C4B4A7D00895}"/>
                </a:ext>
              </a:extLst>
            </p:cNvPr>
            <p:cNvSpPr txBox="1"/>
            <p:nvPr/>
          </p:nvSpPr>
          <p:spPr>
            <a:xfrm rot="1671097">
              <a:off x="4337327" y="2101654"/>
              <a:ext cx="3832075" cy="523220"/>
            </a:xfrm>
            <a:prstGeom prst="rect">
              <a:avLst/>
            </a:prstGeom>
            <a:noFill/>
          </p:spPr>
          <p:txBody>
            <a:bodyPr wrap="none" rtlCol="0">
              <a:spAutoFit/>
            </a:bodyPr>
            <a:lstStyle/>
            <a:p>
              <a:r>
                <a:rPr lang="en-US" sz="2800" b="1" dirty="0">
                  <a:solidFill>
                    <a:srgbClr val="FFFF00"/>
                  </a:solidFill>
                </a:rPr>
                <a:t>IN &amp; WITH COMMUNITY</a:t>
              </a:r>
            </a:p>
          </p:txBody>
        </p:sp>
      </p:grpSp>
      <p:pic>
        <p:nvPicPr>
          <p:cNvPr id="3" name="Picture 2">
            <a:extLst>
              <a:ext uri="{FF2B5EF4-FFF2-40B4-BE49-F238E27FC236}">
                <a16:creationId xmlns:a16="http://schemas.microsoft.com/office/drawing/2014/main" id="{5F72AE00-161D-D34C-A65C-75A8FDC8FC8B}"/>
              </a:ext>
            </a:extLst>
          </p:cNvPr>
          <p:cNvPicPr>
            <a:picLocks noChangeAspect="1"/>
          </p:cNvPicPr>
          <p:nvPr/>
        </p:nvPicPr>
        <p:blipFill rotWithShape="1">
          <a:blip r:embed="rId3">
            <a:extLst>
              <a:ext uri="{28A0092B-C50C-407E-A947-70E740481C1C}">
                <a14:useLocalDpi xmlns:a14="http://schemas.microsoft.com/office/drawing/2010/main" val="0"/>
              </a:ext>
            </a:extLst>
          </a:blip>
          <a:srcRect l="4127" r="11718"/>
          <a:stretch/>
        </p:blipFill>
        <p:spPr>
          <a:xfrm>
            <a:off x="351537" y="5274049"/>
            <a:ext cx="2467863" cy="1583951"/>
          </a:xfrm>
          <a:prstGeom prst="rect">
            <a:avLst/>
          </a:prstGeom>
        </p:spPr>
      </p:pic>
      <p:sp>
        <p:nvSpPr>
          <p:cNvPr id="11" name="TextBox 10">
            <a:extLst>
              <a:ext uri="{FF2B5EF4-FFF2-40B4-BE49-F238E27FC236}">
                <a16:creationId xmlns:a16="http://schemas.microsoft.com/office/drawing/2014/main" id="{32BCBBB1-A12D-B045-9A0C-7673931F123F}"/>
              </a:ext>
            </a:extLst>
          </p:cNvPr>
          <p:cNvSpPr txBox="1"/>
          <p:nvPr/>
        </p:nvSpPr>
        <p:spPr>
          <a:xfrm>
            <a:off x="174224" y="3629561"/>
            <a:ext cx="2057400" cy="1323439"/>
          </a:xfrm>
          <a:prstGeom prst="rect">
            <a:avLst/>
          </a:prstGeom>
          <a:noFill/>
        </p:spPr>
        <p:txBody>
          <a:bodyPr wrap="square" rtlCol="0">
            <a:spAutoFit/>
          </a:bodyPr>
          <a:lstStyle/>
          <a:p>
            <a:pPr lvl="0">
              <a:defRPr/>
            </a:pPr>
            <a:r>
              <a:rPr lang="en-US" sz="2000" i="1" dirty="0">
                <a:solidFill>
                  <a:schemeClr val="bg1"/>
                </a:solidFill>
                <a:latin typeface="Bradley Hand" pitchFamily="2" charset="77"/>
              </a:rPr>
              <a:t>How can we improve our chances of CPM taking hold?</a:t>
            </a:r>
          </a:p>
        </p:txBody>
      </p:sp>
    </p:spTree>
    <p:extLst>
      <p:ext uri="{BB962C8B-B14F-4D97-AF65-F5344CB8AC3E}">
        <p14:creationId xmlns:p14="http://schemas.microsoft.com/office/powerpoint/2010/main" val="388018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Child Welfare Directors Institute</a:t>
            </a:r>
          </a:p>
        </p:txBody>
      </p:sp>
      <p:sp>
        <p:nvSpPr>
          <p:cNvPr id="3" name="Content Placeholder 2"/>
          <p:cNvSpPr>
            <a:spLocks noGrp="1"/>
          </p:cNvSpPr>
          <p:nvPr>
            <p:ph idx="1"/>
          </p:nvPr>
        </p:nvSpPr>
        <p:spPr/>
        <p:txBody>
          <a:bodyPr>
            <a:normAutofit fontScale="92500" lnSpcReduction="10000"/>
          </a:bodyPr>
          <a:lstStyle/>
          <a:p>
            <a:r>
              <a:rPr lang="en-US" dirty="0"/>
              <a:t>First steps towards implementation in 2017</a:t>
            </a:r>
          </a:p>
          <a:p>
            <a:r>
              <a:rPr lang="en-US" dirty="0"/>
              <a:t>GOAL :  All 58 County Child Welfare Directors will have the personal and organizational resources to begin systematically implementing the California Child Welfare Core Practice Model. </a:t>
            </a:r>
          </a:p>
          <a:p>
            <a:r>
              <a:rPr lang="en-US" dirty="0"/>
              <a:t>3 </a:t>
            </a:r>
            <a:r>
              <a:rPr lang="mr-IN" dirty="0"/>
              <a:t>–</a:t>
            </a:r>
            <a:r>
              <a:rPr lang="en-US" dirty="0"/>
              <a:t>tiered structure to engage CWS Directors and their Implementation Teams in achieving that goal</a:t>
            </a:r>
          </a:p>
          <a:p>
            <a:r>
              <a:rPr lang="en-US" dirty="0"/>
              <a:t>Statewide Faculty, including Implementation Consultants from UNC and University of Louisville</a:t>
            </a:r>
          </a:p>
          <a:p>
            <a:endParaRPr lang="en-US" dirty="0"/>
          </a:p>
        </p:txBody>
      </p:sp>
    </p:spTree>
    <p:extLst>
      <p:ext uri="{BB962C8B-B14F-4D97-AF65-F5344CB8AC3E}">
        <p14:creationId xmlns:p14="http://schemas.microsoft.com/office/powerpoint/2010/main" val="261097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fontScale="90000"/>
          </a:bodyPr>
          <a:lstStyle/>
          <a:p>
            <a:r>
              <a:rPr lang="en-US" dirty="0">
                <a:solidFill>
                  <a:srgbClr val="FFFF00"/>
                </a:solidFill>
              </a:rPr>
              <a:t>Child Welfare </a:t>
            </a:r>
            <a:r>
              <a:rPr lang="en-US" dirty="0" err="1">
                <a:solidFill>
                  <a:srgbClr val="FFFF00"/>
                </a:solidFill>
              </a:rPr>
              <a:t>CPM</a:t>
            </a:r>
            <a:r>
              <a:rPr lang="en-US" dirty="0">
                <a:solidFill>
                  <a:srgbClr val="FFFF00"/>
                </a:solidFill>
              </a:rPr>
              <a:t> Directors Institute Structure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957AF-53C0-420B-9C2D-77DB1416566C}"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Content Placeholder 5"/>
          <p:cNvSpPr>
            <a:spLocks noGrp="1"/>
          </p:cNvSpPr>
          <p:nvPr>
            <p:ph sz="quarter" idx="1"/>
          </p:nvPr>
        </p:nvSpPr>
        <p:spPr>
          <a:xfrm>
            <a:off x="228600" y="1219200"/>
            <a:ext cx="8686800" cy="5502275"/>
          </a:xfrm>
        </p:spPr>
        <p:txBody>
          <a:bodyPr>
            <a:normAutofit fontScale="62500" lnSpcReduction="20000"/>
          </a:bodyPr>
          <a:lstStyle/>
          <a:p>
            <a:r>
              <a:rPr lang="en-US" sz="4000" dirty="0"/>
              <a:t> Child Welfare Director Learning Sessions</a:t>
            </a:r>
          </a:p>
          <a:p>
            <a:pPr marL="914400" lvl="1" indent="-457200">
              <a:buFont typeface="Wingdings" panose="05000000000000000000" pitchFamily="2" charset="2"/>
              <a:buChar char="ü"/>
            </a:pPr>
            <a:r>
              <a:rPr lang="en-US" sz="2900" dirty="0"/>
              <a:t>Peer Learning and Mentoring Sessions specifically designed for CW Directors</a:t>
            </a:r>
          </a:p>
          <a:p>
            <a:pPr marL="914400" lvl="1" indent="-457200">
              <a:buFont typeface="Wingdings" panose="05000000000000000000" pitchFamily="2" charset="2"/>
              <a:buChar char="ü"/>
            </a:pPr>
            <a:r>
              <a:rPr lang="en-US" sz="2900" dirty="0"/>
              <a:t>Five sessions since Mar 2017</a:t>
            </a:r>
          </a:p>
          <a:p>
            <a:pPr marL="914400" lvl="1" indent="-457200">
              <a:buFont typeface="Wingdings" panose="05000000000000000000" pitchFamily="2" charset="2"/>
              <a:buChar char="ü"/>
            </a:pPr>
            <a:r>
              <a:rPr lang="en-US" sz="2900" dirty="0"/>
              <a:t>Over  40 Directors attended</a:t>
            </a:r>
          </a:p>
          <a:p>
            <a:pPr marL="857250" lvl="2" indent="0">
              <a:buNone/>
            </a:pPr>
            <a:endParaRPr lang="en-US" sz="2600" dirty="0"/>
          </a:p>
          <a:p>
            <a:r>
              <a:rPr lang="en-US" sz="4000" dirty="0"/>
              <a:t>Development </a:t>
            </a:r>
            <a:r>
              <a:rPr lang="en-US" sz="4000" dirty="0">
                <a:solidFill>
                  <a:schemeClr val="tx1"/>
                </a:solidFill>
              </a:rPr>
              <a:t>Circles</a:t>
            </a:r>
          </a:p>
          <a:p>
            <a:pPr marL="914400" lvl="2" indent="-457200">
              <a:buFont typeface="Wingdings" panose="05000000000000000000" pitchFamily="2" charset="2"/>
              <a:buChar char="ü"/>
            </a:pPr>
            <a:r>
              <a:rPr lang="en-US" sz="3200" dirty="0"/>
              <a:t>Staff from most counties participated in the creation of  implementation tools</a:t>
            </a:r>
          </a:p>
          <a:p>
            <a:pPr marL="914400" lvl="2" indent="-457200">
              <a:buFont typeface="Wingdings" panose="05000000000000000000" pitchFamily="2" charset="2"/>
              <a:buChar char="ü"/>
            </a:pPr>
            <a:r>
              <a:rPr lang="en-US" sz="3200" dirty="0"/>
              <a:t>3 statewide meetings</a:t>
            </a:r>
          </a:p>
          <a:p>
            <a:pPr marL="914400" lvl="2" indent="-457200">
              <a:buFont typeface="Wingdings" panose="05000000000000000000" pitchFamily="2" charset="2"/>
              <a:buChar char="ü"/>
            </a:pPr>
            <a:r>
              <a:rPr lang="en-US" sz="3200" dirty="0"/>
              <a:t>Many, many conference calls, webinars, in-person meetings</a:t>
            </a:r>
          </a:p>
          <a:p>
            <a:pPr marL="914400" lvl="2" indent="-457200">
              <a:buFont typeface="Wingdings" panose="05000000000000000000" pitchFamily="2" charset="2"/>
              <a:buChar char="ü"/>
            </a:pPr>
            <a:r>
              <a:rPr lang="en-US" sz="3200" dirty="0"/>
              <a:t>Developed specific implementation tools for each of 4 dimensions of implementation</a:t>
            </a:r>
          </a:p>
          <a:p>
            <a:endParaRPr lang="en-US" sz="2600" dirty="0"/>
          </a:p>
          <a:p>
            <a:r>
              <a:rPr lang="en-US" sz="4000" dirty="0"/>
              <a:t>County Specific Work</a:t>
            </a:r>
          </a:p>
          <a:p>
            <a:pPr marL="914400" lvl="1" indent="-457200">
              <a:buFont typeface="Wingdings" panose="05000000000000000000" pitchFamily="2" charset="2"/>
              <a:buChar char="ü"/>
            </a:pPr>
            <a:r>
              <a:rPr lang="en-US" sz="3200" dirty="0"/>
              <a:t>Testing products produced in the Development Circles</a:t>
            </a:r>
          </a:p>
          <a:p>
            <a:pPr marL="914400" lvl="1" indent="-457200">
              <a:buFont typeface="Wingdings" panose="05000000000000000000" pitchFamily="2" charset="2"/>
              <a:buChar char="ü"/>
            </a:pPr>
            <a:r>
              <a:rPr lang="en-US" sz="3200" dirty="0"/>
              <a:t>Led by County Active Implementation Teams</a:t>
            </a:r>
          </a:p>
          <a:p>
            <a:pPr marL="914400" lvl="1" indent="-457200">
              <a:buFont typeface="Wingdings" panose="05000000000000000000" pitchFamily="2" charset="2"/>
              <a:buChar char="ü"/>
            </a:pPr>
            <a:r>
              <a:rPr lang="en-US" sz="3200" dirty="0"/>
              <a:t>Each county progresses at their own  rate, according to the specific circumstances in their county</a:t>
            </a:r>
          </a:p>
        </p:txBody>
      </p:sp>
    </p:spTree>
    <p:extLst>
      <p:ext uri="{BB962C8B-B14F-4D97-AF65-F5344CB8AC3E}">
        <p14:creationId xmlns:p14="http://schemas.microsoft.com/office/powerpoint/2010/main" val="272025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14800"/>
            <a:ext cx="8074256" cy="1905000"/>
          </a:xfrm>
        </p:spPr>
        <p:txBody>
          <a:bodyPr>
            <a:normAutofit fontScale="90000"/>
          </a:bodyPr>
          <a:lstStyle/>
          <a:p>
            <a:r>
              <a:rPr lang="en-US" sz="6000" cap="none" dirty="0">
                <a:solidFill>
                  <a:srgbClr val="FFFF00"/>
                </a:solidFill>
                <a:latin typeface="Arial" panose="020B0604020202020204" pitchFamily="34" charset="0"/>
                <a:cs typeface="Arial" panose="020B0604020202020204" pitchFamily="34" charset="0"/>
              </a:rPr>
              <a:t>CPM Website</a:t>
            </a:r>
            <a:br>
              <a:rPr lang="en-US" sz="6000" cap="none" dirty="0">
                <a:solidFill>
                  <a:srgbClr val="FFFF00"/>
                </a:solidFill>
                <a:latin typeface="Arial" panose="020B0604020202020204" pitchFamily="34" charset="0"/>
                <a:cs typeface="Arial" panose="020B0604020202020204" pitchFamily="34" charset="0"/>
              </a:rPr>
            </a:br>
            <a:r>
              <a:rPr lang="en-US" sz="6000" cap="none" dirty="0">
                <a:solidFill>
                  <a:srgbClr val="FFFF00"/>
                </a:solidFill>
                <a:latin typeface="Arial" panose="020B0604020202020204" pitchFamily="34" charset="0"/>
                <a:cs typeface="Arial" panose="020B0604020202020204" pitchFamily="34" charset="0"/>
              </a:rPr>
              <a:t>Overview</a:t>
            </a:r>
          </a:p>
        </p:txBody>
      </p:sp>
      <p:pic>
        <p:nvPicPr>
          <p:cNvPr id="7" name="Picture 6"/>
          <p:cNvPicPr>
            <a:picLocks noChangeAspect="1"/>
          </p:cNvPicPr>
          <p:nvPr/>
        </p:nvPicPr>
        <p:blipFill>
          <a:blip r:embed="rId3" cstate="print"/>
          <a:stretch>
            <a:fillRect/>
          </a:stretch>
        </p:blipFill>
        <p:spPr>
          <a:xfrm>
            <a:off x="5715000" y="2590800"/>
            <a:ext cx="3121256" cy="3121256"/>
          </a:xfrm>
          <a:prstGeom prst="rect">
            <a:avLst/>
          </a:prstGeom>
        </p:spPr>
      </p:pic>
      <p:pic>
        <p:nvPicPr>
          <p:cNvPr id="5" name="Picture 4">
            <a:extLst>
              <a:ext uri="{FF2B5EF4-FFF2-40B4-BE49-F238E27FC236}">
                <a16:creationId xmlns:a16="http://schemas.microsoft.com/office/drawing/2014/main" id="{70CFBEE9-26F0-0244-83BD-E0CFBE32123B}"/>
              </a:ext>
            </a:extLst>
          </p:cNvPr>
          <p:cNvPicPr>
            <a:picLocks noChangeAspect="1"/>
          </p:cNvPicPr>
          <p:nvPr/>
        </p:nvPicPr>
        <p:blipFill>
          <a:blip r:embed="rId4"/>
          <a:stretch>
            <a:fillRect/>
          </a:stretch>
        </p:blipFill>
        <p:spPr>
          <a:xfrm>
            <a:off x="990600" y="1232102"/>
            <a:ext cx="2930761" cy="2227378"/>
          </a:xfrm>
          <a:prstGeom prst="rect">
            <a:avLst/>
          </a:prstGeom>
        </p:spPr>
      </p:pic>
    </p:spTree>
    <p:extLst>
      <p:ext uri="{BB962C8B-B14F-4D97-AF65-F5344CB8AC3E}">
        <p14:creationId xmlns:p14="http://schemas.microsoft.com/office/powerpoint/2010/main" val="1088335369"/>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80374"/>
          </a:xfrm>
        </p:spPr>
        <p:txBody>
          <a:bodyPr>
            <a:noAutofit/>
          </a:bodyPr>
          <a:lstStyle/>
          <a:p>
            <a:r>
              <a:rPr lang="en-US" dirty="0">
                <a:solidFill>
                  <a:schemeClr val="bg1"/>
                </a:solidFill>
                <a:latin typeface="Arial" panose="020B0604020202020204" pitchFamily="34" charset="0"/>
                <a:cs typeface="Arial" panose="020B0604020202020204" pitchFamily="34" charset="0"/>
              </a:rPr>
              <a:t>How Familiar Are You with the CPM Website?</a:t>
            </a:r>
          </a:p>
        </p:txBody>
      </p:sp>
      <p:sp>
        <p:nvSpPr>
          <p:cNvPr id="3" name="Content Placeholder 2"/>
          <p:cNvSpPr>
            <a:spLocks noGrp="1"/>
          </p:cNvSpPr>
          <p:nvPr>
            <p:ph idx="1"/>
          </p:nvPr>
        </p:nvSpPr>
        <p:spPr>
          <a:xfrm>
            <a:off x="208259" y="1958017"/>
            <a:ext cx="5890780" cy="4366583"/>
          </a:xfrm>
        </p:spPr>
        <p:txBody>
          <a:bodyPr vert="horz" lIns="91440" tIns="45720" rIns="91440" bIns="45720" rtlCol="0" anchor="t">
            <a:normAutofit/>
          </a:bodyPr>
          <a:lstStyle/>
          <a:p>
            <a:pPr marL="77470" indent="0">
              <a:buNone/>
            </a:pPr>
            <a:r>
              <a:rPr lang="en-US" b="1" i="1" dirty="0">
                <a:solidFill>
                  <a:schemeClr val="bg1"/>
                </a:solidFill>
              </a:rPr>
              <a:t>It’s Voting Time!</a:t>
            </a:r>
            <a:endParaRPr lang="en-US" b="1" dirty="0">
              <a:solidFill>
                <a:schemeClr val="bg1"/>
              </a:solidFill>
            </a:endParaRPr>
          </a:p>
          <a:p>
            <a:pPr marL="0" indent="0">
              <a:buNone/>
            </a:pPr>
            <a:endParaRPr lang="en-US" sz="1800" dirty="0">
              <a:solidFill>
                <a:schemeClr val="bg1"/>
              </a:solidFill>
            </a:endParaRPr>
          </a:p>
          <a:p>
            <a:pPr marL="591820" indent="-514350">
              <a:buFont typeface="+mj-lt"/>
              <a:buAutoNum type="arabicPeriod"/>
            </a:pPr>
            <a:r>
              <a:rPr lang="en-US" sz="2800" dirty="0">
                <a:solidFill>
                  <a:schemeClr val="bg1"/>
                </a:solidFill>
              </a:rPr>
              <a:t>I’ve been using the new CPM website &amp; feel comfortable getting around in it.</a:t>
            </a:r>
            <a:endParaRPr lang="en-US" dirty="0">
              <a:solidFill>
                <a:schemeClr val="bg1"/>
              </a:solidFill>
            </a:endParaRPr>
          </a:p>
          <a:p>
            <a:pPr marL="591820" indent="-514350">
              <a:buFont typeface="+mj-lt"/>
              <a:buAutoNum type="arabicPeriod"/>
            </a:pPr>
            <a:r>
              <a:rPr lang="en-US" sz="2800" dirty="0">
                <a:solidFill>
                  <a:schemeClr val="bg1"/>
                </a:solidFill>
              </a:rPr>
              <a:t>I’ve poked around the website a couple of times.</a:t>
            </a:r>
          </a:p>
          <a:p>
            <a:pPr marL="591820" indent="-514350">
              <a:buFont typeface="+mj-lt"/>
              <a:buAutoNum type="arabicPeriod"/>
            </a:pPr>
            <a:r>
              <a:rPr lang="en-US" sz="2800" dirty="0">
                <a:solidFill>
                  <a:schemeClr val="bg1"/>
                </a:solidFill>
              </a:rPr>
              <a:t>I haven’t visited the website at all yet.</a:t>
            </a:r>
          </a:p>
        </p:txBody>
      </p:sp>
      <p:pic>
        <p:nvPicPr>
          <p:cNvPr id="6" name="Content Placeholder 8"/>
          <p:cNvPicPr>
            <a:picLocks noChangeAspect="1"/>
          </p:cNvPicPr>
          <p:nvPr/>
        </p:nvPicPr>
        <p:blipFill>
          <a:blip r:embed="rId3"/>
          <a:srcRect l="27138" r="27138"/>
          <a:stretch>
            <a:fillRect/>
          </a:stretch>
        </p:blipFill>
        <p:spPr>
          <a:xfrm>
            <a:off x="6099039" y="3057118"/>
            <a:ext cx="2836703" cy="3064477"/>
          </a:xfrm>
          <a:prstGeom prst="rect">
            <a:avLst/>
          </a:prstGeom>
        </p:spPr>
      </p:pic>
    </p:spTree>
    <p:extLst>
      <p:ext uri="{BB962C8B-B14F-4D97-AF65-F5344CB8AC3E}">
        <p14:creationId xmlns:p14="http://schemas.microsoft.com/office/powerpoint/2010/main" val="11734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Features of the CPM Website</a:t>
            </a:r>
          </a:p>
        </p:txBody>
      </p:sp>
      <p:sp>
        <p:nvSpPr>
          <p:cNvPr id="16" name="Slide Number Placeholder 6"/>
          <p:cNvSpPr>
            <a:spLocks noGrp="1"/>
          </p:cNvSpPr>
          <p:nvPr>
            <p:ph type="sldNum" sz="quarter" idx="12"/>
          </p:nvPr>
        </p:nvSpPr>
        <p:spPr>
          <a:xfrm>
            <a:off x="8686800" y="6408738"/>
            <a:ext cx="457200" cy="449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5A83F0-281D-3A4D-B168-63F42B852D7E}" type="slidenum">
              <a:rPr kumimoji="0" lang="en-US" sz="1400" b="0" i="0" u="none" strike="noStrike" kern="0" cap="none" spc="0" normalizeH="0" baseline="0" noProof="0">
                <a:ln>
                  <a:noFill/>
                </a:ln>
                <a:solidFill>
                  <a:srgbClr val="103154"/>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dirty="0">
              <a:ln>
                <a:noFill/>
              </a:ln>
              <a:solidFill>
                <a:srgbClr val="103154"/>
              </a:solidFill>
              <a:effectLst/>
              <a:uLnTx/>
              <a:uFillTx/>
              <a:latin typeface="Tahoma" charset="0"/>
              <a:ea typeface="ＭＳ Ｐゴシック" charset="0"/>
              <a:sym typeface="Arial"/>
            </a:endParaRPr>
          </a:p>
        </p:txBody>
      </p:sp>
      <p:grpSp>
        <p:nvGrpSpPr>
          <p:cNvPr id="12" name="Group 11"/>
          <p:cNvGrpSpPr/>
          <p:nvPr/>
        </p:nvGrpSpPr>
        <p:grpSpPr>
          <a:xfrm>
            <a:off x="595416" y="2834156"/>
            <a:ext cx="6519666" cy="738664"/>
            <a:chOff x="890870" y="3643063"/>
            <a:chExt cx="6519666" cy="738664"/>
          </a:xfrm>
        </p:grpSpPr>
        <p:sp>
          <p:nvSpPr>
            <p:cNvPr id="8" name="TextBox 7"/>
            <p:cNvSpPr txBox="1"/>
            <p:nvPr/>
          </p:nvSpPr>
          <p:spPr>
            <a:xfrm>
              <a:off x="1589712" y="3643063"/>
              <a:ext cx="5820824" cy="738664"/>
            </a:xfrm>
            <a:prstGeom prst="rect">
              <a:avLst/>
            </a:prstGeom>
            <a:noFill/>
          </p:spPr>
          <p:txBody>
            <a:bodyPr wrap="none" rtlCol="0">
              <a:spAutoFit/>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Arial"/>
                  <a:cs typeface="Arial"/>
                  <a:sym typeface="Arial"/>
                </a:rPr>
                <a:t>Implementation Planning Materials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 name="Picture 10" descr="AA02127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0870" y="3758495"/>
              <a:ext cx="713167" cy="397674"/>
            </a:xfrm>
            <a:prstGeom prst="rect">
              <a:avLst/>
            </a:prstGeom>
          </p:spPr>
        </p:pic>
      </p:grpSp>
      <p:grpSp>
        <p:nvGrpSpPr>
          <p:cNvPr id="13" name="Group 12"/>
          <p:cNvGrpSpPr/>
          <p:nvPr/>
        </p:nvGrpSpPr>
        <p:grpSpPr>
          <a:xfrm>
            <a:off x="617764" y="3771201"/>
            <a:ext cx="5871959" cy="738664"/>
            <a:chOff x="900618" y="4475347"/>
            <a:chExt cx="5871959" cy="738664"/>
          </a:xfrm>
        </p:grpSpPr>
        <p:sp>
          <p:nvSpPr>
            <p:cNvPr id="17" name="TextBox 16"/>
            <p:cNvSpPr txBox="1"/>
            <p:nvPr/>
          </p:nvSpPr>
          <p:spPr>
            <a:xfrm>
              <a:off x="1536848" y="4475347"/>
              <a:ext cx="5235729" cy="738664"/>
            </a:xfrm>
            <a:prstGeom prst="rect">
              <a:avLst/>
            </a:prstGeom>
            <a:noFill/>
          </p:spPr>
          <p:txBody>
            <a:bodyPr wrap="none" rtlCol="0">
              <a:spAutoFit/>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Arial"/>
                  <a:cs typeface="Arial"/>
                  <a:sym typeface="Arial"/>
                </a:rPr>
                <a:t>Toolbox with 4 Distinct Toolkits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9" name="Picture 18" descr="AA021268.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0618" y="4568147"/>
              <a:ext cx="677063" cy="482672"/>
            </a:xfrm>
            <a:prstGeom prst="rect">
              <a:avLst/>
            </a:prstGeom>
          </p:spPr>
        </p:pic>
      </p:grpSp>
      <p:grpSp>
        <p:nvGrpSpPr>
          <p:cNvPr id="24" name="Group 23"/>
          <p:cNvGrpSpPr/>
          <p:nvPr/>
        </p:nvGrpSpPr>
        <p:grpSpPr>
          <a:xfrm>
            <a:off x="538266" y="4682742"/>
            <a:ext cx="7307911" cy="738664"/>
            <a:chOff x="769575" y="5128039"/>
            <a:chExt cx="7307911" cy="738664"/>
          </a:xfrm>
        </p:grpSpPr>
        <p:sp>
          <p:nvSpPr>
            <p:cNvPr id="21" name="TextBox 20"/>
            <p:cNvSpPr txBox="1"/>
            <p:nvPr/>
          </p:nvSpPr>
          <p:spPr>
            <a:xfrm>
              <a:off x="1560958" y="5128039"/>
              <a:ext cx="6516528" cy="738664"/>
            </a:xfrm>
            <a:prstGeom prst="rect">
              <a:avLst/>
            </a:prstGeom>
            <a:noFill/>
          </p:spPr>
          <p:txBody>
            <a:bodyPr wrap="none" rtlCol="0">
              <a:spAutoFit/>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Arial"/>
                  <a:cs typeface="Arial"/>
                  <a:sym typeface="Arial"/>
                </a:rPr>
                <a:t>Learning Sessions &amp; Webinars Archive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3" name="Picture 22" descr="AA02307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9575" y="5179164"/>
              <a:ext cx="798852" cy="497723"/>
            </a:xfrm>
            <a:prstGeom prst="rect">
              <a:avLst/>
            </a:prstGeom>
            <a:scene3d>
              <a:camera prst="obliqueTopRight">
                <a:rot lat="0" lon="10800000" rev="0"/>
              </a:camera>
              <a:lightRig rig="threePt" dir="t"/>
            </a:scene3d>
          </p:spPr>
        </p:pic>
      </p:grpSp>
      <p:grpSp>
        <p:nvGrpSpPr>
          <p:cNvPr id="3" name="Group 2">
            <a:extLst>
              <a:ext uri="{FF2B5EF4-FFF2-40B4-BE49-F238E27FC236}">
                <a16:creationId xmlns:a16="http://schemas.microsoft.com/office/drawing/2014/main" id="{C0C4BFDD-D863-7640-A675-61113775F9C5}"/>
              </a:ext>
            </a:extLst>
          </p:cNvPr>
          <p:cNvGrpSpPr/>
          <p:nvPr/>
        </p:nvGrpSpPr>
        <p:grpSpPr>
          <a:xfrm>
            <a:off x="595416" y="5421406"/>
            <a:ext cx="2798601" cy="540476"/>
            <a:chOff x="515944" y="1916575"/>
            <a:chExt cx="2798601" cy="540476"/>
          </a:xfrm>
        </p:grpSpPr>
        <p:pic>
          <p:nvPicPr>
            <p:cNvPr id="7" name="Picture 6" descr="AA021270.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a:off x="515944" y="2003773"/>
              <a:ext cx="684597" cy="453278"/>
            </a:xfrm>
            <a:prstGeom prst="rect">
              <a:avLst/>
            </a:prstGeom>
            <a:scene3d>
              <a:camera prst="orthographicFront">
                <a:rot lat="0" lon="0" rev="0"/>
              </a:camera>
              <a:lightRig rig="threePt" dir="t"/>
            </a:scene3d>
          </p:spPr>
        </p:pic>
        <p:sp>
          <p:nvSpPr>
            <p:cNvPr id="5" name="TextBox 4"/>
            <p:cNvSpPr txBox="1"/>
            <p:nvPr/>
          </p:nvSpPr>
          <p:spPr>
            <a:xfrm>
              <a:off x="1215894" y="1916575"/>
              <a:ext cx="2098651" cy="523220"/>
            </a:xfrm>
            <a:prstGeom prst="rect">
              <a:avLst/>
            </a:prstGeom>
            <a:noFill/>
          </p:spPr>
          <p:txBody>
            <a:bodyPr wrap="none" rtlCol="0">
              <a:spAutoFit/>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Arial"/>
                  <a:cs typeface="Arial"/>
                  <a:sym typeface="Arial"/>
                </a:rPr>
                <a:t>Search Bar</a:t>
              </a:r>
            </a:p>
          </p:txBody>
        </p:sp>
      </p:grpSp>
      <p:grpSp>
        <p:nvGrpSpPr>
          <p:cNvPr id="4" name="Group 3">
            <a:extLst>
              <a:ext uri="{FF2B5EF4-FFF2-40B4-BE49-F238E27FC236}">
                <a16:creationId xmlns:a16="http://schemas.microsoft.com/office/drawing/2014/main" id="{EC01CD81-3979-B54C-ACB0-91984217824C}"/>
              </a:ext>
            </a:extLst>
          </p:cNvPr>
          <p:cNvGrpSpPr/>
          <p:nvPr/>
        </p:nvGrpSpPr>
        <p:grpSpPr>
          <a:xfrm>
            <a:off x="463845" y="2004201"/>
            <a:ext cx="4007696" cy="697203"/>
            <a:chOff x="425745" y="2709051"/>
            <a:chExt cx="4007696" cy="697203"/>
          </a:xfrm>
        </p:grpSpPr>
        <p:pic>
          <p:nvPicPr>
            <p:cNvPr id="10" name="Picture 9" descr="AA023077.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5745" y="2787843"/>
              <a:ext cx="790149" cy="618411"/>
            </a:xfrm>
            <a:prstGeom prst="rect">
              <a:avLst/>
            </a:prstGeom>
          </p:spPr>
        </p:pic>
        <p:sp>
          <p:nvSpPr>
            <p:cNvPr id="25" name="TextBox 24">
              <a:extLst>
                <a:ext uri="{FF2B5EF4-FFF2-40B4-BE49-F238E27FC236}">
                  <a16:creationId xmlns:a16="http://schemas.microsoft.com/office/drawing/2014/main" id="{C729E11A-7CDD-1D49-8C3D-4FA90C493C2B}"/>
                </a:ext>
              </a:extLst>
            </p:cNvPr>
            <p:cNvSpPr txBox="1"/>
            <p:nvPr/>
          </p:nvSpPr>
          <p:spPr>
            <a:xfrm>
              <a:off x="1215894" y="2709051"/>
              <a:ext cx="3217547" cy="523220"/>
            </a:xfrm>
            <a:prstGeom prst="rect">
              <a:avLst/>
            </a:prstGeom>
            <a:noFill/>
          </p:spPr>
          <p:txBody>
            <a:bodyPr wrap="none" rtlCol="0">
              <a:spAutoFit/>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Arial"/>
                  <a:cs typeface="Arial"/>
                  <a:sym typeface="Arial"/>
                </a:rPr>
                <a:t>CPM Background</a:t>
              </a:r>
            </a:p>
          </p:txBody>
        </p:sp>
      </p:grpSp>
    </p:spTree>
    <p:extLst>
      <p:ext uri="{BB962C8B-B14F-4D97-AF65-F5344CB8AC3E}">
        <p14:creationId xmlns:p14="http://schemas.microsoft.com/office/powerpoint/2010/main" val="122212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2DC65-7AFD-F244-AEDA-087A42B4C912}"/>
              </a:ext>
            </a:extLst>
          </p:cNvPr>
          <p:cNvSpPr>
            <a:spLocks noGrp="1"/>
          </p:cNvSpPr>
          <p:nvPr>
            <p:ph type="title"/>
          </p:nvPr>
        </p:nvSpPr>
        <p:spPr>
          <a:xfrm>
            <a:off x="457200" y="0"/>
            <a:ext cx="8686800" cy="990600"/>
          </a:xfrm>
        </p:spPr>
        <p:txBody>
          <a:bodyPr/>
          <a:lstStyle/>
          <a:p>
            <a:r>
              <a:rPr lang="en-US" dirty="0">
                <a:solidFill>
                  <a:srgbClr val="FFFF00"/>
                </a:solidFill>
              </a:rPr>
              <a:t>Head to </a:t>
            </a:r>
            <a:r>
              <a:rPr lang="en-US" dirty="0" err="1">
                <a:solidFill>
                  <a:srgbClr val="FFFF00"/>
                </a:solidFill>
              </a:rPr>
              <a:t>calswec.berkeley.edu</a:t>
            </a:r>
            <a:endParaRPr lang="en-US" dirty="0">
              <a:solidFill>
                <a:srgbClr val="FFFF00"/>
              </a:solidFill>
            </a:endParaRPr>
          </a:p>
        </p:txBody>
      </p:sp>
      <p:pic>
        <p:nvPicPr>
          <p:cNvPr id="7" name="Picture 6">
            <a:extLst>
              <a:ext uri="{FF2B5EF4-FFF2-40B4-BE49-F238E27FC236}">
                <a16:creationId xmlns:a16="http://schemas.microsoft.com/office/drawing/2014/main" id="{235463D6-5EEF-AF42-BFCE-C7C9A0D59057}"/>
              </a:ext>
            </a:extLst>
          </p:cNvPr>
          <p:cNvPicPr>
            <a:picLocks noChangeAspect="1"/>
          </p:cNvPicPr>
          <p:nvPr/>
        </p:nvPicPr>
        <p:blipFill>
          <a:blip r:embed="rId3"/>
          <a:stretch>
            <a:fillRect/>
          </a:stretch>
        </p:blipFill>
        <p:spPr>
          <a:xfrm>
            <a:off x="1849582" y="966001"/>
            <a:ext cx="5902036" cy="5891999"/>
          </a:xfrm>
          <a:prstGeom prst="rect">
            <a:avLst/>
          </a:prstGeom>
          <a:ln>
            <a:noFill/>
          </a:ln>
          <a:effectLst>
            <a:outerShdw blurRad="292100" dist="139700" dir="2700000" algn="tl" rotWithShape="0">
              <a:srgbClr val="333333">
                <a:alpha val="65000"/>
              </a:srgbClr>
            </a:outerShdw>
          </a:effectLst>
        </p:spPr>
      </p:pic>
      <p:sp>
        <p:nvSpPr>
          <p:cNvPr id="2" name="Down Arrow 1">
            <a:extLst>
              <a:ext uri="{FF2B5EF4-FFF2-40B4-BE49-F238E27FC236}">
                <a16:creationId xmlns:a16="http://schemas.microsoft.com/office/drawing/2014/main" id="{D5577062-A015-254E-A4C3-F510FA7E19A8}"/>
              </a:ext>
            </a:extLst>
          </p:cNvPr>
          <p:cNvSpPr/>
          <p:nvPr/>
        </p:nvSpPr>
        <p:spPr>
          <a:xfrm rot="1344590">
            <a:off x="7379656" y="2547894"/>
            <a:ext cx="569626" cy="2728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2007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DC87-6AF2-E045-841C-C5A5F8B353A5}"/>
              </a:ext>
            </a:extLst>
          </p:cNvPr>
          <p:cNvSpPr>
            <a:spLocks noGrp="1"/>
          </p:cNvSpPr>
          <p:nvPr>
            <p:ph type="title"/>
          </p:nvPr>
        </p:nvSpPr>
        <p:spPr/>
        <p:txBody>
          <a:bodyPr>
            <a:normAutofit/>
          </a:bodyPr>
          <a:lstStyle/>
          <a:p>
            <a:r>
              <a:rPr lang="en-US" sz="4400" dirty="0"/>
              <a:t>Let’s Take a Quick Tour</a:t>
            </a:r>
          </a:p>
        </p:txBody>
      </p:sp>
      <p:pic>
        <p:nvPicPr>
          <p:cNvPr id="6" name="Picture 5">
            <a:extLst>
              <a:ext uri="{FF2B5EF4-FFF2-40B4-BE49-F238E27FC236}">
                <a16:creationId xmlns:a16="http://schemas.microsoft.com/office/drawing/2014/main" id="{EF526225-8E77-0749-890E-9EC554C1F6C9}"/>
              </a:ext>
            </a:extLst>
          </p:cNvPr>
          <p:cNvPicPr>
            <a:picLocks noChangeAspect="1"/>
          </p:cNvPicPr>
          <p:nvPr/>
        </p:nvPicPr>
        <p:blipFill>
          <a:blip r:embed="rId3"/>
          <a:stretch>
            <a:fillRect/>
          </a:stretch>
        </p:blipFill>
        <p:spPr>
          <a:xfrm>
            <a:off x="6671044" y="533399"/>
            <a:ext cx="1856851" cy="1411206"/>
          </a:xfrm>
          <a:prstGeom prst="rect">
            <a:avLst/>
          </a:prstGeom>
        </p:spPr>
      </p:pic>
      <p:grpSp>
        <p:nvGrpSpPr>
          <p:cNvPr id="10" name="Group 9">
            <a:extLst>
              <a:ext uri="{FF2B5EF4-FFF2-40B4-BE49-F238E27FC236}">
                <a16:creationId xmlns:a16="http://schemas.microsoft.com/office/drawing/2014/main" id="{74BF4E55-DA87-4F37-8A62-DED25E517997}"/>
              </a:ext>
            </a:extLst>
          </p:cNvPr>
          <p:cNvGrpSpPr/>
          <p:nvPr/>
        </p:nvGrpSpPr>
        <p:grpSpPr>
          <a:xfrm>
            <a:off x="1066800" y="2153558"/>
            <a:ext cx="7620000" cy="3657600"/>
            <a:chOff x="1066800" y="2153558"/>
            <a:chExt cx="7620000" cy="3657600"/>
          </a:xfrm>
        </p:grpSpPr>
        <p:pic>
          <p:nvPicPr>
            <p:cNvPr id="4" name="Picture 3">
              <a:extLst>
                <a:ext uri="{FF2B5EF4-FFF2-40B4-BE49-F238E27FC236}">
                  <a16:creationId xmlns:a16="http://schemas.microsoft.com/office/drawing/2014/main" id="{43948864-1191-1241-9CB4-A25B4BB823B6}"/>
                </a:ext>
              </a:extLst>
            </p:cNvPr>
            <p:cNvPicPr>
              <a:picLocks noChangeAspect="1"/>
            </p:cNvPicPr>
            <p:nvPr/>
          </p:nvPicPr>
          <p:blipFill>
            <a:blip r:embed="rId4" cstate="print"/>
            <a:stretch>
              <a:fillRect/>
            </a:stretch>
          </p:blipFill>
          <p:spPr>
            <a:xfrm>
              <a:off x="1066800" y="2153558"/>
              <a:ext cx="7620000" cy="3657600"/>
            </a:xfrm>
            <a:prstGeom prst="rect">
              <a:avLst/>
            </a:prstGeom>
          </p:spPr>
        </p:pic>
        <p:pic>
          <p:nvPicPr>
            <p:cNvPr id="3" name="Picture 2">
              <a:extLst>
                <a:ext uri="{FF2B5EF4-FFF2-40B4-BE49-F238E27FC236}">
                  <a16:creationId xmlns:a16="http://schemas.microsoft.com/office/drawing/2014/main" id="{C5C4EC4A-D11F-3E43-B947-E64FDE670239}"/>
                </a:ext>
              </a:extLst>
            </p:cNvPr>
            <p:cNvPicPr>
              <a:picLocks noChangeAspect="1"/>
            </p:cNvPicPr>
            <p:nvPr/>
          </p:nvPicPr>
          <p:blipFill>
            <a:blip r:embed="rId5"/>
            <a:stretch>
              <a:fillRect/>
            </a:stretch>
          </p:blipFill>
          <p:spPr>
            <a:xfrm rot="21427384">
              <a:off x="2098676" y="3704191"/>
              <a:ext cx="2992717" cy="643434"/>
            </a:xfrm>
            <a:prstGeom prst="rect">
              <a:avLst/>
            </a:prstGeom>
            <a:solidFill>
              <a:schemeClr val="bg1"/>
            </a:solidFill>
          </p:spPr>
        </p:pic>
        <p:sp>
          <p:nvSpPr>
            <p:cNvPr id="7" name="Rectangle: Rounded Corners 6">
              <a:extLst>
                <a:ext uri="{FF2B5EF4-FFF2-40B4-BE49-F238E27FC236}">
                  <a16:creationId xmlns:a16="http://schemas.microsoft.com/office/drawing/2014/main" id="{DAC5B6D7-AC0C-4536-A27D-B472AB2396FE}"/>
                </a:ext>
              </a:extLst>
            </p:cNvPr>
            <p:cNvSpPr/>
            <p:nvPr/>
          </p:nvSpPr>
          <p:spPr>
            <a:xfrm rot="239215">
              <a:off x="6035284" y="2216569"/>
              <a:ext cx="1828800" cy="4671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sym typeface="Arial"/>
                </a:rPr>
                <a:t>CPM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sym typeface="Arial"/>
                </a:rPr>
                <a:t> website</a:t>
              </a:r>
            </a:p>
          </p:txBody>
        </p:sp>
      </p:grpSp>
    </p:spTree>
    <p:extLst>
      <p:ext uri="{BB962C8B-B14F-4D97-AF65-F5344CB8AC3E}">
        <p14:creationId xmlns:p14="http://schemas.microsoft.com/office/powerpoint/2010/main" val="18859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tx1">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D344-5586-4430-9FC3-243CD091E32A}"/>
              </a:ext>
            </a:extLst>
          </p:cNvPr>
          <p:cNvSpPr>
            <a:spLocks noGrp="1"/>
          </p:cNvSpPr>
          <p:nvPr>
            <p:ph type="title"/>
          </p:nvPr>
        </p:nvSpPr>
        <p:spPr>
          <a:xfrm>
            <a:off x="0" y="457200"/>
            <a:ext cx="9144000" cy="762000"/>
          </a:xfrm>
        </p:spPr>
        <p:txBody>
          <a:bodyPr/>
          <a:lstStyle/>
          <a:p>
            <a:pPr algn="ctr"/>
            <a:r>
              <a:rPr lang="en-US" sz="3200" i="1" dirty="0">
                <a:solidFill>
                  <a:schemeClr val="accent6"/>
                </a:solidFill>
              </a:rPr>
              <a:t>Notes on CPM Website: Show the Following</a:t>
            </a:r>
            <a:endParaRPr lang="en-US" sz="3200" dirty="0">
              <a:solidFill>
                <a:schemeClr val="accent6"/>
              </a:solidFill>
            </a:endParaRPr>
          </a:p>
        </p:txBody>
      </p:sp>
      <p:sp>
        <p:nvSpPr>
          <p:cNvPr id="3" name="Text Placeholder 2">
            <a:extLst>
              <a:ext uri="{FF2B5EF4-FFF2-40B4-BE49-F238E27FC236}">
                <a16:creationId xmlns:a16="http://schemas.microsoft.com/office/drawing/2014/main" id="{7DD2EE41-16A9-4F87-830A-69560973595D}"/>
              </a:ext>
            </a:extLst>
          </p:cNvPr>
          <p:cNvSpPr>
            <a:spLocks noGrp="1"/>
          </p:cNvSpPr>
          <p:nvPr>
            <p:ph type="body" idx="1"/>
          </p:nvPr>
        </p:nvSpPr>
        <p:spPr>
          <a:xfrm>
            <a:off x="457200" y="1143000"/>
            <a:ext cx="8229600" cy="5562600"/>
          </a:xfrm>
        </p:spPr>
        <p:txBody>
          <a:bodyPr/>
          <a:lstStyle/>
          <a:p>
            <a:r>
              <a:rPr lang="en-US" dirty="0"/>
              <a:t>CPM Home Page: CPM website lives within larger </a:t>
            </a:r>
            <a:r>
              <a:rPr lang="en-US" dirty="0" err="1"/>
              <a:t>CalSWEC</a:t>
            </a:r>
            <a:r>
              <a:rPr lang="en-US" dirty="0"/>
              <a:t> site; Note easy access to:</a:t>
            </a:r>
          </a:p>
          <a:p>
            <a:pPr lvl="1"/>
            <a:r>
              <a:rPr lang="en-US" dirty="0"/>
              <a:t>Left navigation bar &amp; breadcrumb trail &amp; search box</a:t>
            </a:r>
          </a:p>
          <a:p>
            <a:pPr lvl="1"/>
            <a:r>
              <a:rPr lang="en-US" dirty="0"/>
              <a:t>Latest material posted</a:t>
            </a:r>
          </a:p>
          <a:p>
            <a:pPr lvl="1"/>
            <a:r>
              <a:rPr lang="en-US" dirty="0"/>
              <a:t>Leadership and Practice Behaviors</a:t>
            </a:r>
          </a:p>
          <a:p>
            <a:r>
              <a:rPr lang="en-US" dirty="0"/>
              <a:t>5 CPM main pages (go to each &amp; show/tell)</a:t>
            </a:r>
          </a:p>
          <a:p>
            <a:pPr lvl="1"/>
            <a:r>
              <a:rPr lang="en-US" dirty="0"/>
              <a:t>About the CPM</a:t>
            </a:r>
          </a:p>
          <a:p>
            <a:pPr lvl="1"/>
            <a:r>
              <a:rPr lang="en-US" dirty="0"/>
              <a:t>Director's Institute</a:t>
            </a:r>
          </a:p>
          <a:p>
            <a:pPr lvl="1"/>
            <a:r>
              <a:rPr lang="en-US" dirty="0"/>
              <a:t>CPM Implementation Planning</a:t>
            </a:r>
          </a:p>
          <a:p>
            <a:pPr lvl="1"/>
            <a:r>
              <a:rPr lang="en-US" dirty="0"/>
              <a:t>CPM Implementation Toolbox</a:t>
            </a:r>
          </a:p>
          <a:p>
            <a:pPr lvl="1"/>
            <a:r>
              <a:rPr lang="en-US" dirty="0"/>
              <a:t>Reference Materials</a:t>
            </a:r>
          </a:p>
          <a:p>
            <a:r>
              <a:rPr lang="en-US" dirty="0"/>
              <a:t>Continue onto CPM Implementation Toolbox…</a:t>
            </a:r>
          </a:p>
          <a:p>
            <a:pPr lvl="1"/>
            <a:endParaRPr lang="en-US" dirty="0"/>
          </a:p>
          <a:p>
            <a:endParaRPr lang="en-US" dirty="0"/>
          </a:p>
        </p:txBody>
      </p:sp>
    </p:spTree>
    <p:extLst>
      <p:ext uri="{BB962C8B-B14F-4D97-AF65-F5344CB8AC3E}">
        <p14:creationId xmlns:p14="http://schemas.microsoft.com/office/powerpoint/2010/main" val="297761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tx1">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D344-5586-4430-9FC3-243CD091E32A}"/>
              </a:ext>
            </a:extLst>
          </p:cNvPr>
          <p:cNvSpPr>
            <a:spLocks noGrp="1"/>
          </p:cNvSpPr>
          <p:nvPr>
            <p:ph type="title"/>
          </p:nvPr>
        </p:nvSpPr>
        <p:spPr>
          <a:xfrm>
            <a:off x="99060" y="457200"/>
            <a:ext cx="8934450" cy="838200"/>
          </a:xfrm>
        </p:spPr>
        <p:txBody>
          <a:bodyPr/>
          <a:lstStyle/>
          <a:p>
            <a:pPr algn="ctr"/>
            <a:r>
              <a:rPr lang="en-US" i="1" dirty="0">
                <a:solidFill>
                  <a:schemeClr val="accent6"/>
                </a:solidFill>
              </a:rPr>
              <a:t>Notes on Toolbox: Show the Following</a:t>
            </a:r>
            <a:endParaRPr lang="en-US" dirty="0">
              <a:solidFill>
                <a:schemeClr val="accent6"/>
              </a:solidFill>
            </a:endParaRPr>
          </a:p>
        </p:txBody>
      </p:sp>
      <p:sp>
        <p:nvSpPr>
          <p:cNvPr id="3" name="Text Placeholder 2">
            <a:extLst>
              <a:ext uri="{FF2B5EF4-FFF2-40B4-BE49-F238E27FC236}">
                <a16:creationId xmlns:a16="http://schemas.microsoft.com/office/drawing/2014/main" id="{7DD2EE41-16A9-4F87-830A-69560973595D}"/>
              </a:ext>
            </a:extLst>
          </p:cNvPr>
          <p:cNvSpPr>
            <a:spLocks noGrp="1"/>
          </p:cNvSpPr>
          <p:nvPr>
            <p:ph type="body" idx="1"/>
          </p:nvPr>
        </p:nvSpPr>
        <p:spPr>
          <a:xfrm>
            <a:off x="457200" y="1371600"/>
            <a:ext cx="8477250" cy="5334000"/>
          </a:xfrm>
        </p:spPr>
        <p:txBody>
          <a:bodyPr/>
          <a:lstStyle/>
          <a:p>
            <a:r>
              <a:rPr lang="en-US" dirty="0"/>
              <a:t>CPM Toolbox page</a:t>
            </a:r>
          </a:p>
          <a:p>
            <a:r>
              <a:rPr lang="en-US" dirty="0"/>
              <a:t>Go to each of the following 3 pages for each one Toolkit at a time, starting with ORB:</a:t>
            </a:r>
          </a:p>
          <a:p>
            <a:pPr lvl="1"/>
            <a:r>
              <a:rPr lang="en-US" dirty="0"/>
              <a:t>Toolkit Overview</a:t>
            </a:r>
          </a:p>
          <a:p>
            <a:pPr lvl="1"/>
            <a:r>
              <a:rPr lang="en-US" dirty="0"/>
              <a:t>Background &amp; Context page</a:t>
            </a:r>
          </a:p>
          <a:p>
            <a:pPr lvl="1"/>
            <a:r>
              <a:rPr lang="en-US" dirty="0"/>
              <a:t>Tools/Resources page</a:t>
            </a:r>
          </a:p>
          <a:p>
            <a:r>
              <a:rPr lang="en-US" dirty="0"/>
              <a:t>Go back through each toolkit a second time showing the Tools &amp; Resources pages in more depth (open one or two tools as examples)</a:t>
            </a:r>
          </a:p>
          <a:p>
            <a:r>
              <a:rPr lang="en-US" dirty="0"/>
              <a:t>Back to Webinar</a:t>
            </a:r>
          </a:p>
        </p:txBody>
      </p:sp>
    </p:spTree>
    <p:extLst>
      <p:ext uri="{BB962C8B-B14F-4D97-AF65-F5344CB8AC3E}">
        <p14:creationId xmlns:p14="http://schemas.microsoft.com/office/powerpoint/2010/main" val="11428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83983"/>
            <a:ext cx="7772400" cy="1470025"/>
          </a:xfrm>
        </p:spPr>
        <p:txBody>
          <a:bodyPr>
            <a:normAutofit/>
          </a:bodyPr>
          <a:lstStyle/>
          <a:p>
            <a:r>
              <a:rPr lang="en-US" dirty="0">
                <a:effectLst/>
              </a:rPr>
              <a:t/>
            </a:r>
            <a:br>
              <a:rPr lang="en-US" dirty="0">
                <a:effectLst/>
              </a:rPr>
            </a:br>
            <a:endParaRPr lang="en-US" dirty="0"/>
          </a:p>
        </p:txBody>
      </p:sp>
      <p:pic>
        <p:nvPicPr>
          <p:cNvPr id="5" name="Picture 4" descr="CCWCPM Logo_P5a.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799" y="434376"/>
            <a:ext cx="7772401" cy="9099214"/>
          </a:xfrm>
          <a:prstGeom prst="rect">
            <a:avLst/>
          </a:prstGeom>
        </p:spPr>
      </p:pic>
    </p:spTree>
    <p:extLst>
      <p:ext uri="{BB962C8B-B14F-4D97-AF65-F5344CB8AC3E}">
        <p14:creationId xmlns:p14="http://schemas.microsoft.com/office/powerpoint/2010/main" val="148939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4" y="4639658"/>
            <a:ext cx="8382000" cy="1989742"/>
          </a:xfrm>
        </p:spPr>
        <p:txBody>
          <a:bodyPr/>
          <a:lstStyle/>
          <a:p>
            <a:r>
              <a:rPr lang="en-US" sz="6000" b="1" cap="none" dirty="0"/>
              <a:t>Making the Website Work for You</a:t>
            </a:r>
          </a:p>
        </p:txBody>
      </p:sp>
      <p:pic>
        <p:nvPicPr>
          <p:cNvPr id="7" name="Picture 6"/>
          <p:cNvPicPr>
            <a:picLocks noChangeAspect="1"/>
          </p:cNvPicPr>
          <p:nvPr/>
        </p:nvPicPr>
        <p:blipFill>
          <a:blip r:embed="rId3" cstate="print"/>
          <a:stretch>
            <a:fillRect/>
          </a:stretch>
        </p:blipFill>
        <p:spPr>
          <a:xfrm>
            <a:off x="5600705" y="1573113"/>
            <a:ext cx="3121256" cy="3121256"/>
          </a:xfrm>
          <a:prstGeom prst="rect">
            <a:avLst/>
          </a:prstGeom>
        </p:spPr>
      </p:pic>
      <p:pic>
        <p:nvPicPr>
          <p:cNvPr id="8" name="Picture 7">
            <a:extLst>
              <a:ext uri="{FF2B5EF4-FFF2-40B4-BE49-F238E27FC236}">
                <a16:creationId xmlns:a16="http://schemas.microsoft.com/office/drawing/2014/main" id="{ECF8A66B-AF12-F349-9E47-9F811E4B7E2C}"/>
              </a:ext>
            </a:extLst>
          </p:cNvPr>
          <p:cNvPicPr>
            <a:picLocks noChangeAspect="1"/>
          </p:cNvPicPr>
          <p:nvPr/>
        </p:nvPicPr>
        <p:blipFill>
          <a:blip r:embed="rId4"/>
          <a:stretch>
            <a:fillRect/>
          </a:stretch>
        </p:blipFill>
        <p:spPr>
          <a:xfrm>
            <a:off x="422039" y="2020052"/>
            <a:ext cx="2930761" cy="2227378"/>
          </a:xfrm>
          <a:prstGeom prst="rect">
            <a:avLst/>
          </a:prstGeom>
        </p:spPr>
      </p:pic>
    </p:spTree>
    <p:extLst>
      <p:ext uri="{BB962C8B-B14F-4D97-AF65-F5344CB8AC3E}">
        <p14:creationId xmlns:p14="http://schemas.microsoft.com/office/powerpoint/2010/main" val="42716844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03154"/>
              </a:solidFill>
              <a:effectLst/>
              <a:uLnTx/>
              <a:uFillTx/>
              <a:latin typeface="Tahoma" charset="0"/>
              <a:ea typeface="ＭＳ Ｐゴシック" charset="0"/>
              <a:sym typeface="Arial"/>
            </a:endParaRPr>
          </a:p>
        </p:txBody>
      </p:sp>
      <p:sp>
        <p:nvSpPr>
          <p:cNvPr id="2" name="Title 1"/>
          <p:cNvSpPr>
            <a:spLocks noGrp="1"/>
          </p:cNvSpPr>
          <p:nvPr>
            <p:ph type="title"/>
          </p:nvPr>
        </p:nvSpPr>
        <p:spPr>
          <a:xfrm>
            <a:off x="457200" y="274638"/>
            <a:ext cx="8316336" cy="1143000"/>
          </a:xfrm>
        </p:spPr>
        <p:txBody>
          <a:bodyPr/>
          <a:lstStyle/>
          <a:p>
            <a:r>
              <a:rPr lang="en-US" sz="4400" dirty="0"/>
              <a:t>Sample Inquiries</a:t>
            </a:r>
          </a:p>
        </p:txBody>
      </p:sp>
      <p:pic>
        <p:nvPicPr>
          <p:cNvPr id="3" name="Picture 2" descr="computers search.jpg"/>
          <p:cNvPicPr>
            <a:picLocks noChangeAspect="1"/>
          </p:cNvPicPr>
          <p:nvPr/>
        </p:nvPicPr>
        <p:blipFill rotWithShape="1">
          <a:blip r:embed="rId3" cstate="print">
            <a:extLst>
              <a:ext uri="{28A0092B-C50C-407E-A947-70E740481C1C}">
                <a14:useLocalDpi xmlns:a14="http://schemas.microsoft.com/office/drawing/2010/main" val="0"/>
              </a:ext>
            </a:extLst>
          </a:blip>
          <a:srcRect b="14211"/>
          <a:stretch/>
        </p:blipFill>
        <p:spPr>
          <a:xfrm>
            <a:off x="2132017" y="1539816"/>
            <a:ext cx="4451663" cy="3599449"/>
          </a:xfrm>
          <a:prstGeom prst="rect">
            <a:avLst/>
          </a:prstGeom>
        </p:spPr>
      </p:pic>
      <p:sp>
        <p:nvSpPr>
          <p:cNvPr id="7" name="Rounded Rectangle 6"/>
          <p:cNvSpPr/>
          <p:nvPr/>
        </p:nvSpPr>
        <p:spPr>
          <a:xfrm>
            <a:off x="4960620" y="4039445"/>
            <a:ext cx="2080260" cy="13055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12638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03154"/>
              </a:solidFill>
              <a:effectLst/>
              <a:uLnTx/>
              <a:uFillTx/>
              <a:latin typeface="Tahoma" charset="0"/>
              <a:ea typeface="ＭＳ Ｐゴシック" charset="0"/>
              <a:sym typeface="Arial"/>
            </a:endParaRPr>
          </a:p>
        </p:txBody>
      </p:sp>
      <p:sp>
        <p:nvSpPr>
          <p:cNvPr id="24579" name="Rectangle 8"/>
          <p:cNvSpPr>
            <a:spLocks noGrp="1" noChangeArrowheads="1"/>
          </p:cNvSpPr>
          <p:nvPr>
            <p:ph type="body" idx="1"/>
          </p:nvPr>
        </p:nvSpPr>
        <p:spPr>
          <a:xfrm>
            <a:off x="3657600" y="2362200"/>
            <a:ext cx="5354208" cy="3771900"/>
          </a:xfrm>
        </p:spPr>
        <p:txBody>
          <a:bodyPr>
            <a:normAutofit/>
          </a:bodyPr>
          <a:lstStyle/>
          <a:p>
            <a:pPr marL="114300" indent="0">
              <a:lnSpc>
                <a:spcPct val="150000"/>
              </a:lnSpc>
              <a:spcBef>
                <a:spcPts val="1200"/>
              </a:spcBef>
              <a:buNone/>
            </a:pPr>
            <a:r>
              <a:rPr lang="en-US" i="1" kern="1200" dirty="0">
                <a:solidFill>
                  <a:srgbClr val="103154"/>
                </a:solidFill>
                <a:latin typeface="Comic Sans MS" pitchFamily="66" charset="0"/>
              </a:rPr>
              <a:t>What’s the most efficient way for me to learn more about my role in leading CPM implementation in my location</a:t>
            </a:r>
            <a:r>
              <a:rPr lang="en-US" i="1" dirty="0">
                <a:latin typeface="Comic Sans MS" pitchFamily="66" charset="0"/>
              </a:rPr>
              <a:t>?”</a:t>
            </a:r>
            <a:endParaRPr lang="en-US" sz="2400" dirty="0"/>
          </a:p>
        </p:txBody>
      </p:sp>
      <p:pic>
        <p:nvPicPr>
          <p:cNvPr id="4" name="Picture 3" descr="black ma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942" y="2735245"/>
            <a:ext cx="2486084" cy="4122755"/>
          </a:xfrm>
          <a:prstGeom prst="rect">
            <a:avLst/>
          </a:prstGeom>
        </p:spPr>
      </p:pic>
      <p:sp>
        <p:nvSpPr>
          <p:cNvPr id="6" name="Title 1"/>
          <p:cNvSpPr>
            <a:spLocks noGrp="1"/>
          </p:cNvSpPr>
          <p:nvPr>
            <p:ph type="title"/>
          </p:nvPr>
        </p:nvSpPr>
        <p:spPr>
          <a:xfrm>
            <a:off x="214432" y="274638"/>
            <a:ext cx="7875158" cy="1143000"/>
          </a:xfrm>
        </p:spPr>
        <p:txBody>
          <a:bodyPr/>
          <a:lstStyle/>
          <a:p>
            <a:r>
              <a:rPr lang="en-US" sz="4000" dirty="0"/>
              <a:t>Leadership and CPM</a:t>
            </a:r>
          </a:p>
        </p:txBody>
      </p:sp>
      <p:sp>
        <p:nvSpPr>
          <p:cNvPr id="8" name="Rectangle 8"/>
          <p:cNvSpPr txBox="1">
            <a:spLocks noChangeArrowheads="1"/>
          </p:cNvSpPr>
          <p:nvPr/>
        </p:nvSpPr>
        <p:spPr>
          <a:xfrm>
            <a:off x="457200" y="1219200"/>
            <a:ext cx="7875158" cy="1464890"/>
          </a:xfrm>
          <a:prstGeom prst="rect">
            <a:avLst/>
          </a:prstGeom>
        </p:spPr>
        <p:txBody>
          <a:bodyPr vert="horz" lIns="91440" tIns="45720" rIns="91440" bIns="45720" rtlCol="0" anchor="t">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r" defTabSz="914400" rtl="0" eaLnBrk="1" fontAlgn="auto" latinLnBrk="0" hangingPunct="1">
              <a:lnSpc>
                <a:spcPct val="150000"/>
              </a:lnSpc>
              <a:spcBef>
                <a:spcPct val="20000"/>
              </a:spcBef>
              <a:spcAft>
                <a:spcPts val="0"/>
              </a:spcAft>
              <a:buClr>
                <a:srgbClr val="FF7F01"/>
              </a:buClr>
              <a:buSzTx/>
              <a:buFont typeface="Arial" pitchFamily="34" charset="0"/>
              <a:buNone/>
              <a:tabLst/>
              <a:defRPr/>
            </a:pPr>
            <a:r>
              <a:rPr kumimoji="0" lang="en-US" sz="2800" b="0" i="1" u="none" strike="noStrike" kern="1200" cap="none" spc="0" normalizeH="0" baseline="0" noProof="0" dirty="0">
                <a:ln>
                  <a:noFill/>
                </a:ln>
                <a:solidFill>
                  <a:srgbClr val="103154"/>
                </a:solidFill>
                <a:effectLst/>
                <a:uLnTx/>
                <a:uFillTx/>
                <a:latin typeface="Comic Sans MS" pitchFamily="66" charset="0"/>
                <a:ea typeface="+mn-ea"/>
                <a:cs typeface="+mn-cs"/>
                <a:sym typeface="Arial"/>
              </a:rPr>
              <a:t>“There’s so much information</a:t>
            </a:r>
            <a:r>
              <a:rPr kumimoji="0" lang="en-US" sz="2800" b="0" i="1" u="none" strike="noStrike" kern="1200" cap="none" spc="0" normalizeH="0" noProof="0" dirty="0">
                <a:ln>
                  <a:noFill/>
                </a:ln>
                <a:solidFill>
                  <a:srgbClr val="103154"/>
                </a:solidFill>
                <a:effectLst/>
                <a:uLnTx/>
                <a:uFillTx/>
                <a:latin typeface="Comic Sans MS" pitchFamily="66" charset="0"/>
                <a:ea typeface="+mn-ea"/>
                <a:cs typeface="+mn-cs"/>
                <a:sym typeface="Arial"/>
              </a:rPr>
              <a:t> on this website and </a:t>
            </a:r>
            <a:r>
              <a:rPr kumimoji="0" lang="en-US" sz="2800" b="0" i="1" u="none" strike="noStrike" kern="1200" cap="none" spc="0" normalizeH="0" baseline="0" noProof="0" dirty="0">
                <a:ln>
                  <a:noFill/>
                </a:ln>
                <a:solidFill>
                  <a:srgbClr val="103154"/>
                </a:solidFill>
                <a:effectLst/>
                <a:uLnTx/>
                <a:uFillTx/>
                <a:latin typeface="Comic Sans MS" pitchFamily="66" charset="0"/>
                <a:ea typeface="+mn-ea"/>
                <a:cs typeface="+mn-cs"/>
                <a:sym typeface="Arial"/>
              </a:rPr>
              <a:t>I’m always pressed for time…</a:t>
            </a:r>
          </a:p>
        </p:txBody>
      </p:sp>
      <p:pic>
        <p:nvPicPr>
          <p:cNvPr id="2" name="Picture 1" descr="AA021270.png">
            <a:extLst>
              <a:ext uri="{FF2B5EF4-FFF2-40B4-BE49-F238E27FC236}">
                <a16:creationId xmlns:a16="http://schemas.microsoft.com/office/drawing/2014/main" id="{1D240BAB-59CF-4CCF-8702-0436EABF527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a:off x="6300976" y="5410200"/>
            <a:ext cx="1600295" cy="1063743"/>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103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03154"/>
              </a:solidFill>
              <a:effectLst/>
              <a:uLnTx/>
              <a:uFillTx/>
              <a:latin typeface="Tahoma" charset="0"/>
              <a:ea typeface="ＭＳ Ｐゴシック" charset="0"/>
              <a:sym typeface="Arial"/>
            </a:endParaRPr>
          </a:p>
        </p:txBody>
      </p:sp>
      <p:sp>
        <p:nvSpPr>
          <p:cNvPr id="24579" name="Rectangle 8"/>
          <p:cNvSpPr>
            <a:spLocks noGrp="1" noChangeArrowheads="1"/>
          </p:cNvSpPr>
          <p:nvPr>
            <p:ph type="body" idx="1"/>
          </p:nvPr>
        </p:nvSpPr>
        <p:spPr>
          <a:xfrm>
            <a:off x="1600200" y="1418932"/>
            <a:ext cx="7005697" cy="2029506"/>
          </a:xfrm>
        </p:spPr>
        <p:txBody>
          <a:bodyPr>
            <a:noAutofit/>
          </a:bodyPr>
          <a:lstStyle/>
          <a:p>
            <a:pPr marL="457200" lvl="1" indent="0" algn="r" defTabSz="457200">
              <a:lnSpc>
                <a:spcPct val="120000"/>
              </a:lnSpc>
              <a:spcBef>
                <a:spcPts val="0"/>
              </a:spcBef>
              <a:buClrTx/>
              <a:buNone/>
            </a:pPr>
            <a:r>
              <a:rPr lang="en-US" sz="3200" i="1" dirty="0">
                <a:solidFill>
                  <a:prstClr val="black"/>
                </a:solidFill>
                <a:latin typeface="Comic Sans MS" pitchFamily="66" charset="0"/>
                <a:cs typeface="Noteworthy Light"/>
              </a:rPr>
              <a:t>“I’m looking for practical ways to focus our county’s energy and attention on CPM. </a:t>
            </a:r>
          </a:p>
        </p:txBody>
      </p:sp>
      <p:pic>
        <p:nvPicPr>
          <p:cNvPr id="2" name="Picture 1" descr="white woma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39" y="3244365"/>
            <a:ext cx="3322886" cy="3708690"/>
          </a:xfrm>
          <a:prstGeom prst="rect">
            <a:avLst/>
          </a:prstGeom>
        </p:spPr>
      </p:pic>
      <p:sp>
        <p:nvSpPr>
          <p:cNvPr id="5" name="Title 1"/>
          <p:cNvSpPr>
            <a:spLocks noGrp="1"/>
          </p:cNvSpPr>
          <p:nvPr>
            <p:ph type="title"/>
          </p:nvPr>
        </p:nvSpPr>
        <p:spPr>
          <a:xfrm>
            <a:off x="209796" y="329340"/>
            <a:ext cx="8674410" cy="1143000"/>
          </a:xfrm>
        </p:spPr>
        <p:txBody>
          <a:bodyPr/>
          <a:lstStyle/>
          <a:p>
            <a:r>
              <a:rPr lang="en-US" sz="4000" dirty="0"/>
              <a:t>Communicating About CPM</a:t>
            </a:r>
          </a:p>
        </p:txBody>
      </p:sp>
      <p:sp>
        <p:nvSpPr>
          <p:cNvPr id="6" name="Rectangle 8"/>
          <p:cNvSpPr txBox="1">
            <a:spLocks noChangeArrowheads="1"/>
          </p:cNvSpPr>
          <p:nvPr/>
        </p:nvSpPr>
        <p:spPr>
          <a:xfrm>
            <a:off x="3200400" y="3456895"/>
            <a:ext cx="5405498" cy="2029505"/>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57200" marR="0" lvl="1" indent="0" algn="r" defTabSz="457200" rtl="0" eaLnBrk="1" fontAlgn="auto" latinLnBrk="0" hangingPunct="1">
              <a:lnSpc>
                <a:spcPct val="110000"/>
              </a:lnSpc>
              <a:spcBef>
                <a:spcPts val="1000"/>
              </a:spcBef>
              <a:spcAft>
                <a:spcPts val="0"/>
              </a:spcAft>
              <a:buClrTx/>
              <a:buSzTx/>
              <a:buFont typeface="Arial" pitchFamily="34" charset="0"/>
              <a:buNone/>
              <a:tabLst/>
              <a:defRPr/>
            </a:pPr>
            <a:r>
              <a:rPr kumimoji="0" lang="en-US" sz="3500" b="0" i="1" u="none" strike="noStrike" kern="1200" cap="none" spc="0" normalizeH="0" baseline="0" noProof="0" dirty="0">
                <a:ln>
                  <a:noFill/>
                </a:ln>
                <a:solidFill>
                  <a:prstClr val="black"/>
                </a:solidFill>
                <a:effectLst/>
                <a:uLnTx/>
                <a:uFillTx/>
                <a:latin typeface="Comic Sans MS" pitchFamily="66" charset="0"/>
                <a:ea typeface="+mn-ea"/>
                <a:cs typeface="Noteworthy Light"/>
                <a:sym typeface="Arial"/>
              </a:rPr>
              <a:t>How can I</a:t>
            </a:r>
            <a:r>
              <a:rPr kumimoji="0" lang="en-US" sz="3500" b="0" i="1" u="none" strike="noStrike" kern="1200" cap="none" spc="0" normalizeH="0" noProof="0" dirty="0">
                <a:ln>
                  <a:noFill/>
                </a:ln>
                <a:solidFill>
                  <a:prstClr val="black"/>
                </a:solidFill>
                <a:effectLst/>
                <a:uLnTx/>
                <a:uFillTx/>
                <a:latin typeface="Comic Sans MS" pitchFamily="66" charset="0"/>
                <a:ea typeface="+mn-ea"/>
                <a:cs typeface="Noteworthy Light"/>
                <a:sym typeface="Arial"/>
              </a:rPr>
              <a:t> communicate to staff and partners what CPM is all about</a:t>
            </a:r>
            <a:r>
              <a:rPr kumimoji="0" lang="en-US" sz="3500" b="0" i="1" u="none" strike="noStrike" kern="1200" cap="none" spc="0" normalizeH="0" baseline="0" noProof="0" dirty="0">
                <a:ln>
                  <a:noFill/>
                </a:ln>
                <a:solidFill>
                  <a:prstClr val="black"/>
                </a:solidFill>
                <a:effectLst/>
                <a:uLnTx/>
                <a:uFillTx/>
                <a:latin typeface="Comic Sans MS" pitchFamily="66" charset="0"/>
                <a:ea typeface="+mn-ea"/>
                <a:cs typeface="Noteworthy Light"/>
                <a:sym typeface="Arial"/>
              </a:rPr>
              <a:t>?”</a:t>
            </a:r>
            <a:endParaRPr kumimoji="0" lang="en-US" sz="3500" b="0" i="1" u="none" strike="noStrike" kern="1200" cap="none" spc="0" normalizeH="0" baseline="0" noProof="0" dirty="0">
              <a:ln>
                <a:noFill/>
              </a:ln>
              <a:solidFill>
                <a:srgbClr val="103154"/>
              </a:solidFill>
              <a:effectLst/>
              <a:uLnTx/>
              <a:uFillTx/>
              <a:latin typeface="Comic Sans MS" pitchFamily="66" charset="0"/>
              <a:ea typeface="+mn-ea"/>
              <a:cs typeface="Noteworthy Light"/>
              <a:sym typeface="Arial"/>
            </a:endParaRPr>
          </a:p>
          <a:p>
            <a:pPr marL="342900" marR="0" lvl="0" indent="-228600" algn="l" defTabSz="914400" rtl="0" eaLnBrk="1" fontAlgn="auto" latinLnBrk="0" hangingPunct="1">
              <a:lnSpc>
                <a:spcPct val="110000"/>
              </a:lnSpc>
              <a:spcBef>
                <a:spcPct val="20000"/>
              </a:spcBef>
              <a:spcAft>
                <a:spcPts val="0"/>
              </a:spcAft>
              <a:buClr>
                <a:srgbClr val="FF7F01"/>
              </a:buClr>
              <a:buSzTx/>
              <a:buFont typeface="Arial" pitchFamily="34" charset="0"/>
              <a:buChar char="•"/>
              <a:tabLst/>
              <a:defRPr/>
            </a:pPr>
            <a:endParaRPr kumimoji="0" lang="en-US" sz="2800" b="0" i="0" u="none" strike="noStrike" kern="1200" cap="none" spc="0" normalizeH="0" baseline="0" noProof="0" dirty="0">
              <a:ln>
                <a:noFill/>
              </a:ln>
              <a:solidFill>
                <a:srgbClr val="103154"/>
              </a:solidFill>
              <a:effectLst/>
              <a:uLnTx/>
              <a:uFillTx/>
              <a:latin typeface="Arial"/>
              <a:ea typeface="+mn-ea"/>
              <a:cs typeface="+mn-cs"/>
              <a:sym typeface="Arial"/>
            </a:endParaRPr>
          </a:p>
        </p:txBody>
      </p:sp>
      <p:pic>
        <p:nvPicPr>
          <p:cNvPr id="8" name="Picture 7" descr="AA021273.png">
            <a:extLst>
              <a:ext uri="{FF2B5EF4-FFF2-40B4-BE49-F238E27FC236}">
                <a16:creationId xmlns:a16="http://schemas.microsoft.com/office/drawing/2014/main" id="{45B41395-DCCB-4048-825A-A247344264E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5427435" y="5641160"/>
            <a:ext cx="1356015" cy="756137"/>
          </a:xfrm>
          <a:prstGeom prst="rect">
            <a:avLst/>
          </a:prstGeom>
        </p:spPr>
      </p:pic>
    </p:spTree>
    <p:extLst>
      <p:ext uri="{BB962C8B-B14F-4D97-AF65-F5344CB8AC3E}">
        <p14:creationId xmlns:p14="http://schemas.microsoft.com/office/powerpoint/2010/main" val="10896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03154"/>
              </a:solidFill>
              <a:effectLst/>
              <a:uLnTx/>
              <a:uFillTx/>
              <a:latin typeface="Tahoma" charset="0"/>
              <a:ea typeface="ＭＳ Ｐゴシック" charset="0"/>
              <a:sym typeface="Arial"/>
            </a:endParaRPr>
          </a:p>
        </p:txBody>
      </p:sp>
      <p:pic>
        <p:nvPicPr>
          <p:cNvPr id="2" name="Picture 1" descr="bearded ma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705618" y="3429000"/>
            <a:ext cx="3461579" cy="3429000"/>
          </a:xfrm>
          <a:prstGeom prst="rect">
            <a:avLst/>
          </a:prstGeom>
        </p:spPr>
      </p:pic>
      <p:sp>
        <p:nvSpPr>
          <p:cNvPr id="24579" name="Rectangle 8"/>
          <p:cNvSpPr>
            <a:spLocks noGrp="1" noChangeArrowheads="1"/>
          </p:cNvSpPr>
          <p:nvPr>
            <p:ph type="body" idx="1"/>
          </p:nvPr>
        </p:nvSpPr>
        <p:spPr>
          <a:xfrm>
            <a:off x="545789" y="1352349"/>
            <a:ext cx="8052422" cy="1771851"/>
          </a:xfrm>
        </p:spPr>
        <p:txBody>
          <a:bodyPr>
            <a:noAutofit/>
          </a:bodyPr>
          <a:lstStyle/>
          <a:p>
            <a:pPr marL="114300" indent="0" algn="r">
              <a:lnSpc>
                <a:spcPct val="110000"/>
              </a:lnSpc>
              <a:buNone/>
            </a:pPr>
            <a:r>
              <a:rPr lang="en-US" i="1" dirty="0">
                <a:solidFill>
                  <a:srgbClr val="000000"/>
                </a:solidFill>
                <a:latin typeface="Comic Sans MS" panose="030F0902030302020204" pitchFamily="66" charset="0"/>
              </a:rPr>
              <a:t>“Our staff are familiar with the practice behaviors, but it feels like it takes more than training for the CPM to take hold... </a:t>
            </a:r>
            <a:endParaRPr lang="en-US" sz="2400" i="1" dirty="0">
              <a:latin typeface="Comic Sans MS" panose="030F0902030302020204" pitchFamily="66" charset="0"/>
            </a:endParaRPr>
          </a:p>
          <a:p>
            <a:pPr>
              <a:lnSpc>
                <a:spcPct val="90000"/>
              </a:lnSpc>
            </a:pPr>
            <a:endParaRPr lang="en-US" sz="2400" i="1" dirty="0">
              <a:latin typeface="Comic Sans MS" panose="030F0902030302020204" pitchFamily="66" charset="0"/>
            </a:endParaRPr>
          </a:p>
        </p:txBody>
      </p:sp>
      <p:sp>
        <p:nvSpPr>
          <p:cNvPr id="5" name="Title 1"/>
          <p:cNvSpPr>
            <a:spLocks noGrp="1"/>
          </p:cNvSpPr>
          <p:nvPr>
            <p:ph type="title"/>
          </p:nvPr>
        </p:nvSpPr>
        <p:spPr>
          <a:xfrm>
            <a:off x="228600" y="266702"/>
            <a:ext cx="8686800" cy="1143000"/>
          </a:xfrm>
        </p:spPr>
        <p:txBody>
          <a:bodyPr/>
          <a:lstStyle/>
          <a:p>
            <a:r>
              <a:rPr lang="en-US" sz="4200" dirty="0"/>
              <a:t>CPM Implementation Strategies</a:t>
            </a:r>
          </a:p>
        </p:txBody>
      </p:sp>
      <p:pic>
        <p:nvPicPr>
          <p:cNvPr id="8" name="Picture 7" descr="AA021268.png">
            <a:extLst>
              <a:ext uri="{FF2B5EF4-FFF2-40B4-BE49-F238E27FC236}">
                <a16:creationId xmlns:a16="http://schemas.microsoft.com/office/drawing/2014/main" id="{8B9F7C67-AB86-0548-935C-36B75B4EE0B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36071" y="5312737"/>
            <a:ext cx="1434977" cy="1022982"/>
          </a:xfrm>
          <a:prstGeom prst="rect">
            <a:avLst/>
          </a:prstGeom>
        </p:spPr>
      </p:pic>
      <p:sp>
        <p:nvSpPr>
          <p:cNvPr id="7" name="Rectangle 8">
            <a:extLst>
              <a:ext uri="{FF2B5EF4-FFF2-40B4-BE49-F238E27FC236}">
                <a16:creationId xmlns:a16="http://schemas.microsoft.com/office/drawing/2014/main" id="{38F728AB-4C36-46A8-BD07-BCB38FA2C572}"/>
              </a:ext>
            </a:extLst>
          </p:cNvPr>
          <p:cNvSpPr txBox="1">
            <a:spLocks noChangeArrowheads="1"/>
          </p:cNvSpPr>
          <p:nvPr/>
        </p:nvSpPr>
        <p:spPr>
          <a:xfrm>
            <a:off x="3673931" y="3124201"/>
            <a:ext cx="4924280" cy="20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pPr marL="114300" marR="0" lvl="0" indent="0" algn="r" defTabSz="914400" rtl="0" eaLnBrk="1" fontAlgn="auto" latinLnBrk="0" hangingPunct="1">
              <a:lnSpc>
                <a:spcPct val="110000"/>
              </a:lnSpc>
              <a:spcBef>
                <a:spcPts val="560"/>
              </a:spcBef>
              <a:spcAft>
                <a:spcPts val="0"/>
              </a:spcAft>
              <a:buClr>
                <a:srgbClr val="FF7F01"/>
              </a:buClr>
              <a:buSzPts val="2380"/>
              <a:buFont typeface="Arial"/>
              <a:buNone/>
              <a:tabLst/>
              <a:defRPr/>
            </a:pPr>
            <a:r>
              <a:rPr kumimoji="0" lang="en-US" sz="2800" b="0" i="1" u="none" strike="noStrike" kern="0" cap="none" spc="0" normalizeH="0" baseline="0" noProof="0" dirty="0">
                <a:ln>
                  <a:noFill/>
                </a:ln>
                <a:solidFill>
                  <a:srgbClr val="000000"/>
                </a:solidFill>
                <a:effectLst/>
                <a:uLnTx/>
                <a:uFillTx/>
                <a:latin typeface="Comic Sans MS" panose="030F0902030302020204" pitchFamily="66" charset="0"/>
                <a:cs typeface="Arial"/>
                <a:sym typeface="Arial"/>
              </a:rPr>
              <a:t>How do I learn more about strategies for successful implementation of CPM?</a:t>
            </a:r>
            <a:r>
              <a:rPr kumimoji="0" lang="en-US" sz="2800" b="0" i="1" u="none" strike="noStrike" kern="0" cap="none" spc="0" normalizeH="0" baseline="0" noProof="0" dirty="0">
                <a:ln>
                  <a:noFill/>
                </a:ln>
                <a:solidFill>
                  <a:srgbClr val="103154"/>
                </a:solidFill>
                <a:effectLst/>
                <a:uLnTx/>
                <a:uFillTx/>
                <a:latin typeface="Comic Sans MS" panose="030F0902030302020204" pitchFamily="66" charset="0"/>
                <a:cs typeface="Arial"/>
                <a:sym typeface="Arial"/>
              </a:rPr>
              <a:t>”</a:t>
            </a:r>
            <a:endParaRPr kumimoji="0" lang="en-US" sz="2400" b="0" i="1" u="none" strike="noStrike" kern="0" cap="none" spc="0" normalizeH="0" baseline="0" noProof="0" dirty="0">
              <a:ln>
                <a:noFill/>
              </a:ln>
              <a:solidFill>
                <a:srgbClr val="103154"/>
              </a:solidFill>
              <a:effectLst/>
              <a:uLnTx/>
              <a:uFillTx/>
              <a:latin typeface="Comic Sans MS" panose="030F0902030302020204" pitchFamily="66" charset="0"/>
              <a:cs typeface="Arial"/>
              <a:sym typeface="Arial"/>
            </a:endParaRPr>
          </a:p>
          <a:p>
            <a:pPr marL="457200" marR="0" lvl="0" indent="-379730" algn="l" defTabSz="914400" rtl="0" eaLnBrk="1" fontAlgn="auto" latinLnBrk="0" hangingPunct="1">
              <a:lnSpc>
                <a:spcPct val="90000"/>
              </a:lnSpc>
              <a:spcBef>
                <a:spcPts val="560"/>
              </a:spcBef>
              <a:spcAft>
                <a:spcPts val="0"/>
              </a:spcAft>
              <a:buClr>
                <a:srgbClr val="FF7F01"/>
              </a:buClr>
              <a:buSzPts val="2380"/>
              <a:buFont typeface="Arial"/>
              <a:buChar char="•"/>
              <a:tabLst/>
              <a:defRPr/>
            </a:pPr>
            <a:endParaRPr kumimoji="0" lang="en-US" sz="2400" b="0" i="1" u="none" strike="noStrike" kern="0" cap="none" spc="0" normalizeH="0" baseline="0" noProof="0" dirty="0">
              <a:ln>
                <a:noFill/>
              </a:ln>
              <a:solidFill>
                <a:srgbClr val="103154"/>
              </a:solidFill>
              <a:effectLst/>
              <a:uLnTx/>
              <a:uFillTx/>
              <a:latin typeface="Comic Sans MS" panose="030F0902030302020204" pitchFamily="66" charset="0"/>
              <a:cs typeface="Arial"/>
              <a:sym typeface="Arial"/>
            </a:endParaRPr>
          </a:p>
        </p:txBody>
      </p:sp>
    </p:spTree>
    <p:extLst>
      <p:ext uri="{BB962C8B-B14F-4D97-AF65-F5344CB8AC3E}">
        <p14:creationId xmlns:p14="http://schemas.microsoft.com/office/powerpoint/2010/main" val="38496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A5A149D-36AD-624C-9F72-5B4698513C8B}" type="slidenum">
              <a:rPr kumimoji="0" lang="en-US" sz="1400" b="0" i="0" u="none" strike="noStrike" kern="0" cap="none" spc="0" normalizeH="0" baseline="0" noProof="0">
                <a:ln>
                  <a:noFill/>
                </a:ln>
                <a:solidFill>
                  <a:srgbClr val="103154"/>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103154"/>
              </a:solidFill>
              <a:effectLst/>
              <a:uLnTx/>
              <a:uFillTx/>
              <a:latin typeface="Tahoma" charset="0"/>
              <a:ea typeface="ＭＳ Ｐゴシック" charset="0"/>
              <a:sym typeface="Arial"/>
            </a:endParaRPr>
          </a:p>
        </p:txBody>
      </p:sp>
      <p:sp>
        <p:nvSpPr>
          <p:cNvPr id="24579" name="Rectangle 8"/>
          <p:cNvSpPr>
            <a:spLocks noGrp="1" noChangeArrowheads="1"/>
          </p:cNvSpPr>
          <p:nvPr>
            <p:ph type="body" idx="1"/>
          </p:nvPr>
        </p:nvSpPr>
        <p:spPr>
          <a:xfrm>
            <a:off x="2895600" y="3026649"/>
            <a:ext cx="6023995" cy="2002551"/>
          </a:xfrm>
        </p:spPr>
        <p:txBody>
          <a:bodyPr>
            <a:normAutofit/>
          </a:bodyPr>
          <a:lstStyle/>
          <a:p>
            <a:pPr marL="114300" indent="0" algn="r">
              <a:lnSpc>
                <a:spcPct val="110000"/>
              </a:lnSpc>
              <a:spcBef>
                <a:spcPts val="1200"/>
              </a:spcBef>
              <a:buNone/>
            </a:pPr>
            <a:r>
              <a:rPr lang="en-US" sz="3200" i="1" dirty="0">
                <a:latin typeface="Comic Sans MS"/>
                <a:cs typeface="Comic Sans MS"/>
              </a:rPr>
              <a:t>What’s the best information I can review in advance to help me feel prepared?”</a:t>
            </a:r>
            <a:endParaRPr lang="en-US" sz="2800" dirty="0"/>
          </a:p>
        </p:txBody>
      </p:sp>
      <p:pic>
        <p:nvPicPr>
          <p:cNvPr id="3" name="Picture 2" descr="latina.jpg"/>
          <p:cNvPicPr>
            <a:picLocks noChangeAspect="1"/>
          </p:cNvPicPr>
          <p:nvPr/>
        </p:nvPicPr>
        <p:blipFill rotWithShape="1">
          <a:blip r:embed="rId3" cstate="print">
            <a:extLst>
              <a:ext uri="{28A0092B-C50C-407E-A947-70E740481C1C}">
                <a14:useLocalDpi xmlns:a14="http://schemas.microsoft.com/office/drawing/2010/main" val="0"/>
              </a:ext>
            </a:extLst>
          </a:blip>
          <a:srcRect b="4573"/>
          <a:stretch/>
        </p:blipFill>
        <p:spPr>
          <a:xfrm>
            <a:off x="228600" y="3222244"/>
            <a:ext cx="3251200" cy="3635756"/>
          </a:xfrm>
          <a:prstGeom prst="rect">
            <a:avLst/>
          </a:prstGeom>
        </p:spPr>
      </p:pic>
      <p:sp>
        <p:nvSpPr>
          <p:cNvPr id="5" name="Title 1"/>
          <p:cNvSpPr>
            <a:spLocks noGrp="1"/>
          </p:cNvSpPr>
          <p:nvPr>
            <p:ph type="title"/>
          </p:nvPr>
        </p:nvSpPr>
        <p:spPr>
          <a:xfrm>
            <a:off x="349095" y="410291"/>
            <a:ext cx="8445810" cy="1143000"/>
          </a:xfrm>
        </p:spPr>
        <p:txBody>
          <a:bodyPr/>
          <a:lstStyle/>
          <a:p>
            <a:r>
              <a:rPr lang="en-US" sz="4000" dirty="0"/>
              <a:t>Preparing for Learning Session VI</a:t>
            </a:r>
          </a:p>
        </p:txBody>
      </p:sp>
      <p:sp>
        <p:nvSpPr>
          <p:cNvPr id="6" name="Rectangle 8"/>
          <p:cNvSpPr txBox="1">
            <a:spLocks noChangeArrowheads="1"/>
          </p:cNvSpPr>
          <p:nvPr/>
        </p:nvSpPr>
        <p:spPr>
          <a:xfrm>
            <a:off x="349094" y="1417638"/>
            <a:ext cx="8445809" cy="180460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r" defTabSz="914400" rtl="0" eaLnBrk="1" fontAlgn="auto" latinLnBrk="0" hangingPunct="1">
              <a:lnSpc>
                <a:spcPct val="110000"/>
              </a:lnSpc>
              <a:spcBef>
                <a:spcPct val="20000"/>
              </a:spcBef>
              <a:spcAft>
                <a:spcPts val="0"/>
              </a:spcAft>
              <a:buClr>
                <a:srgbClr val="FF7F01"/>
              </a:buClr>
              <a:buSzTx/>
              <a:buFont typeface="Arial" pitchFamily="34" charset="0"/>
              <a:buNone/>
              <a:tabLst/>
              <a:defRPr/>
            </a:pPr>
            <a:r>
              <a:rPr kumimoji="0" lang="en-US" sz="3200" b="0" i="1" u="none" strike="noStrike" kern="1200" cap="none" spc="0" normalizeH="0" baseline="0" noProof="0" dirty="0">
                <a:ln>
                  <a:noFill/>
                </a:ln>
                <a:solidFill>
                  <a:srgbClr val="103154"/>
                </a:solidFill>
                <a:effectLst/>
                <a:uLnTx/>
                <a:uFillTx/>
                <a:latin typeface="Comic Sans MS"/>
                <a:ea typeface="+mn-ea"/>
                <a:cs typeface="Comic Sans MS"/>
                <a:sym typeface="Arial"/>
              </a:rPr>
              <a:t>“This will be the first time I’ve attended a </a:t>
            </a:r>
            <a:r>
              <a:rPr kumimoji="0" lang="en-US" sz="3200" b="0" i="1" u="none" strike="noStrike" kern="1200" cap="none" spc="0" normalizeH="0" noProof="0" dirty="0">
                <a:ln>
                  <a:noFill/>
                </a:ln>
                <a:solidFill>
                  <a:srgbClr val="103154"/>
                </a:solidFill>
                <a:effectLst/>
                <a:uLnTx/>
                <a:uFillTx/>
                <a:latin typeface="Comic Sans MS"/>
                <a:ea typeface="+mn-ea"/>
                <a:cs typeface="Comic Sans MS"/>
                <a:sym typeface="Arial"/>
              </a:rPr>
              <a:t>Learning Session sponsored by the Directors Institute..</a:t>
            </a:r>
            <a:r>
              <a:rPr kumimoji="0" lang="en-US" sz="3200" b="0" i="1" u="none" strike="noStrike" kern="1200" cap="none" spc="0" normalizeH="0" baseline="0" noProof="0" dirty="0">
                <a:ln>
                  <a:noFill/>
                </a:ln>
                <a:solidFill>
                  <a:srgbClr val="103154"/>
                </a:solidFill>
                <a:effectLst/>
                <a:uLnTx/>
                <a:uFillTx/>
                <a:latin typeface="Comic Sans MS"/>
                <a:ea typeface="+mn-ea"/>
                <a:cs typeface="Comic Sans MS"/>
                <a:sym typeface="Arial"/>
              </a:rPr>
              <a:t>.</a:t>
            </a:r>
          </a:p>
        </p:txBody>
      </p:sp>
      <p:pic>
        <p:nvPicPr>
          <p:cNvPr id="9" name="Picture 8" descr="AA023071.png">
            <a:extLst>
              <a:ext uri="{FF2B5EF4-FFF2-40B4-BE49-F238E27FC236}">
                <a16:creationId xmlns:a16="http://schemas.microsoft.com/office/drawing/2014/main" id="{1FCDCE90-89AA-0A4F-B41D-3076881ED26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86049" flipH="1">
            <a:off x="4800442" y="5429531"/>
            <a:ext cx="1335629" cy="832161"/>
          </a:xfrm>
          <a:prstGeom prst="rect">
            <a:avLst/>
          </a:prstGeom>
          <a:scene3d>
            <a:camera prst="obliqueTopRight">
              <a:rot lat="0" lon="10800000" rev="0"/>
            </a:camera>
            <a:lightRig rig="threePt" dir="t"/>
          </a:scene3d>
        </p:spPr>
      </p:pic>
      <p:pic>
        <p:nvPicPr>
          <p:cNvPr id="8" name="Picture 7" descr="AA021268.png">
            <a:extLst>
              <a:ext uri="{FF2B5EF4-FFF2-40B4-BE49-F238E27FC236}">
                <a16:creationId xmlns:a16="http://schemas.microsoft.com/office/drawing/2014/main" id="{04548CD7-46EF-4127-A38C-55B966E98A5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5377818"/>
            <a:ext cx="1434977" cy="1022982"/>
          </a:xfrm>
          <a:prstGeom prst="rect">
            <a:avLst/>
          </a:prstGeom>
        </p:spPr>
      </p:pic>
    </p:spTree>
    <p:extLst>
      <p:ext uri="{BB962C8B-B14F-4D97-AF65-F5344CB8AC3E}">
        <p14:creationId xmlns:p14="http://schemas.microsoft.com/office/powerpoint/2010/main" val="29476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A5A149D-36AD-624C-9F72-5B4698513C8B}" type="slidenum">
              <a:rPr kumimoji="0" lang="en-US" sz="1400" b="0" i="0" u="none" strike="noStrike" kern="0" cap="none" spc="0" normalizeH="0" baseline="0" noProof="0">
                <a:ln>
                  <a:noFill/>
                </a:ln>
                <a:solidFill>
                  <a:srgbClr val="103154"/>
                </a:solidFill>
                <a:effectLst/>
                <a:uLnTx/>
                <a:uFillTx/>
                <a:latin typeface="Tahoma" charset="0"/>
                <a:ea typeface="ＭＳ Ｐゴシック"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400" b="0" i="0" u="none" strike="noStrike" kern="0" cap="none" spc="0" normalizeH="0" baseline="0" noProof="0">
              <a:ln>
                <a:noFill/>
              </a:ln>
              <a:solidFill>
                <a:srgbClr val="103154"/>
              </a:solidFill>
              <a:effectLst/>
              <a:uLnTx/>
              <a:uFillTx/>
              <a:latin typeface="Tahoma" charset="0"/>
              <a:ea typeface="ＭＳ Ｐゴシック" charset="0"/>
              <a:sym typeface="Arial"/>
            </a:endParaRPr>
          </a:p>
        </p:txBody>
      </p:sp>
      <p:pic>
        <p:nvPicPr>
          <p:cNvPr id="2" name="Picture 1" descr="Serious_woma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700" y="3223192"/>
            <a:ext cx="3950877" cy="3634807"/>
          </a:xfrm>
          <a:prstGeom prst="rect">
            <a:avLst/>
          </a:prstGeom>
        </p:spPr>
      </p:pic>
      <p:sp>
        <p:nvSpPr>
          <p:cNvPr id="5" name="Title 1"/>
          <p:cNvSpPr>
            <a:spLocks noGrp="1"/>
          </p:cNvSpPr>
          <p:nvPr>
            <p:ph type="title"/>
          </p:nvPr>
        </p:nvSpPr>
        <p:spPr>
          <a:xfrm>
            <a:off x="469590" y="274638"/>
            <a:ext cx="7620000" cy="1143000"/>
          </a:xfrm>
        </p:spPr>
        <p:txBody>
          <a:bodyPr/>
          <a:lstStyle/>
          <a:p>
            <a:r>
              <a:rPr lang="en-US" dirty="0"/>
              <a:t>SCAVENGER HUNT</a:t>
            </a:r>
          </a:p>
        </p:txBody>
      </p:sp>
      <p:sp>
        <p:nvSpPr>
          <p:cNvPr id="6" name="Rectangle 8"/>
          <p:cNvSpPr txBox="1">
            <a:spLocks noChangeArrowheads="1"/>
          </p:cNvSpPr>
          <p:nvPr/>
        </p:nvSpPr>
        <p:spPr>
          <a:xfrm>
            <a:off x="1651866" y="1592818"/>
            <a:ext cx="6367809" cy="220448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r" defTabSz="914400" rtl="0" eaLnBrk="1" fontAlgn="auto" latinLnBrk="0" hangingPunct="1">
              <a:lnSpc>
                <a:spcPct val="90000"/>
              </a:lnSpc>
              <a:spcBef>
                <a:spcPct val="20000"/>
              </a:spcBef>
              <a:spcAft>
                <a:spcPts val="0"/>
              </a:spcAft>
              <a:buClr>
                <a:srgbClr val="FF7F01"/>
              </a:buClr>
              <a:buSzTx/>
              <a:buFont typeface="Arial" pitchFamily="34" charset="0"/>
              <a:buNone/>
              <a:tabLst/>
              <a:defRPr/>
            </a:pPr>
            <a:r>
              <a:rPr kumimoji="0" lang="en-US" sz="3200" b="0" i="1" u="none" strike="noStrike" kern="1200" cap="none" spc="0" normalizeH="0" baseline="0" noProof="0" dirty="0">
                <a:ln>
                  <a:noFill/>
                </a:ln>
                <a:solidFill>
                  <a:srgbClr val="103154"/>
                </a:solidFill>
                <a:effectLst/>
                <a:uLnTx/>
                <a:uFillTx/>
                <a:latin typeface="Comic Sans MS"/>
                <a:ea typeface="+mn-ea"/>
                <a:cs typeface="Comic Sans MS"/>
                <a:sym typeface="Arial"/>
              </a:rPr>
              <a:t>“Where can I find that CPM color brochure that has nice photos and lists the practice &amp; leadership behaviors?” </a:t>
            </a:r>
          </a:p>
        </p:txBody>
      </p:sp>
      <p:pic>
        <p:nvPicPr>
          <p:cNvPr id="9" name="Picture 8" descr="AA023077.png">
            <a:extLst>
              <a:ext uri="{FF2B5EF4-FFF2-40B4-BE49-F238E27FC236}">
                <a16:creationId xmlns:a16="http://schemas.microsoft.com/office/drawing/2014/main" id="{B0583796-4093-EF46-BBBA-779DAED0DB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49560" y="4075190"/>
            <a:ext cx="1386507" cy="1252459"/>
          </a:xfrm>
          <a:prstGeom prst="rect">
            <a:avLst/>
          </a:prstGeom>
        </p:spPr>
      </p:pic>
    </p:spTree>
    <p:extLst>
      <p:ext uri="{BB962C8B-B14F-4D97-AF65-F5344CB8AC3E}">
        <p14:creationId xmlns:p14="http://schemas.microsoft.com/office/powerpoint/2010/main" val="8857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9" y="626458"/>
            <a:ext cx="8721961" cy="1168400"/>
          </a:xfrm>
        </p:spPr>
        <p:txBody>
          <a:bodyPr/>
          <a:lstStyle/>
          <a:p>
            <a:r>
              <a:rPr lang="en-US" sz="6000" b="1" cap="none" dirty="0"/>
              <a:t>How Can I Learn More?</a:t>
            </a:r>
          </a:p>
        </p:txBody>
      </p:sp>
      <p:pic>
        <p:nvPicPr>
          <p:cNvPr id="8" name="Picture 7">
            <a:extLst>
              <a:ext uri="{FF2B5EF4-FFF2-40B4-BE49-F238E27FC236}">
                <a16:creationId xmlns:a16="http://schemas.microsoft.com/office/drawing/2014/main" id="{00BAB3A4-A45F-4B42-9C3D-014EE06DBC4C}"/>
              </a:ext>
            </a:extLst>
          </p:cNvPr>
          <p:cNvPicPr>
            <a:picLocks noChangeAspect="1"/>
          </p:cNvPicPr>
          <p:nvPr/>
        </p:nvPicPr>
        <p:blipFill>
          <a:blip r:embed="rId3"/>
          <a:stretch>
            <a:fillRect/>
          </a:stretch>
        </p:blipFill>
        <p:spPr>
          <a:xfrm>
            <a:off x="2279116" y="2052016"/>
            <a:ext cx="4585768" cy="3485183"/>
          </a:xfrm>
          <a:prstGeom prst="rect">
            <a:avLst/>
          </a:prstGeom>
        </p:spPr>
      </p:pic>
    </p:spTree>
    <p:extLst>
      <p:ext uri="{BB962C8B-B14F-4D97-AF65-F5344CB8AC3E}">
        <p14:creationId xmlns:p14="http://schemas.microsoft.com/office/powerpoint/2010/main" val="2631124306"/>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0D168-39BB-4165-BADD-52224EE1D01A}"/>
              </a:ext>
            </a:extLst>
          </p:cNvPr>
          <p:cNvPicPr>
            <a:picLocks noChangeAspect="1"/>
          </p:cNvPicPr>
          <p:nvPr/>
        </p:nvPicPr>
        <p:blipFill>
          <a:blip r:embed="rId3"/>
          <a:stretch>
            <a:fillRect/>
          </a:stretch>
        </p:blipFill>
        <p:spPr>
          <a:xfrm>
            <a:off x="7000267" y="464819"/>
            <a:ext cx="1960000" cy="1960000"/>
          </a:xfrm>
          <a:prstGeom prst="rect">
            <a:avLst/>
          </a:prstGeom>
        </p:spPr>
      </p:pic>
      <p:sp>
        <p:nvSpPr>
          <p:cNvPr id="5" name="Title 4"/>
          <p:cNvSpPr>
            <a:spLocks noGrp="1"/>
          </p:cNvSpPr>
          <p:nvPr>
            <p:ph type="title"/>
          </p:nvPr>
        </p:nvSpPr>
        <p:spPr>
          <a:xfrm>
            <a:off x="571500" y="707808"/>
            <a:ext cx="6761629" cy="990600"/>
          </a:xfrm>
        </p:spPr>
        <p:txBody>
          <a:bodyPr/>
          <a:lstStyle/>
          <a:p>
            <a:r>
              <a:rPr lang="en-US" dirty="0"/>
              <a:t>Regional Training Academies Want to Help!</a:t>
            </a:r>
          </a:p>
        </p:txBody>
      </p:sp>
      <p:sp>
        <p:nvSpPr>
          <p:cNvPr id="3" name="Content Placeholder 2">
            <a:extLst>
              <a:ext uri="{FF2B5EF4-FFF2-40B4-BE49-F238E27FC236}">
                <a16:creationId xmlns:a16="http://schemas.microsoft.com/office/drawing/2014/main" id="{66507AA7-54F9-924D-BB72-690D85BC5BE7}"/>
              </a:ext>
            </a:extLst>
          </p:cNvPr>
          <p:cNvSpPr>
            <a:spLocks noGrp="1"/>
          </p:cNvSpPr>
          <p:nvPr>
            <p:ph type="body" idx="1"/>
          </p:nvPr>
        </p:nvSpPr>
        <p:spPr>
          <a:xfrm>
            <a:off x="309716" y="2424819"/>
            <a:ext cx="8544227" cy="623181"/>
          </a:xfrm>
        </p:spPr>
        <p:txBody>
          <a:bodyPr>
            <a:noAutofit/>
          </a:bodyPr>
          <a:lstStyle/>
          <a:p>
            <a:pPr marL="53975" lvl="2" indent="0">
              <a:lnSpc>
                <a:spcPct val="103000"/>
              </a:lnSpc>
              <a:spcBef>
                <a:spcPts val="0"/>
              </a:spcBef>
              <a:buNone/>
            </a:pPr>
            <a:r>
              <a:rPr lang="en-US" sz="2400" i="1" dirty="0"/>
              <a:t>Your points of contact for CPM Implementation Support: </a:t>
            </a:r>
            <a:endParaRPr lang="en-US" sz="2400" dirty="0"/>
          </a:p>
          <a:p>
            <a:pPr marL="631825" lvl="3" indent="0">
              <a:lnSpc>
                <a:spcPct val="103000"/>
              </a:lnSpc>
              <a:spcBef>
                <a:spcPts val="600"/>
              </a:spcBef>
              <a:buNone/>
            </a:pPr>
            <a:endParaRPr lang="en-US" sz="2400" dirty="0"/>
          </a:p>
        </p:txBody>
      </p:sp>
      <p:graphicFrame>
        <p:nvGraphicFramePr>
          <p:cNvPr id="2" name="Table 1">
            <a:extLst>
              <a:ext uri="{FF2B5EF4-FFF2-40B4-BE49-F238E27FC236}">
                <a16:creationId xmlns:a16="http://schemas.microsoft.com/office/drawing/2014/main" id="{1165A19C-0A06-49E8-8273-DD640A4BC319}"/>
              </a:ext>
            </a:extLst>
          </p:cNvPr>
          <p:cNvGraphicFramePr>
            <a:graphicFrameLocks noGrp="1"/>
          </p:cNvGraphicFramePr>
          <p:nvPr>
            <p:extLst>
              <p:ext uri="{D42A27DB-BD31-4B8C-83A1-F6EECF244321}">
                <p14:modId xmlns:p14="http://schemas.microsoft.com/office/powerpoint/2010/main" val="3887617682"/>
              </p:ext>
            </p:extLst>
          </p:nvPr>
        </p:nvGraphicFramePr>
        <p:xfrm>
          <a:off x="434837" y="3269160"/>
          <a:ext cx="8419106" cy="2674440"/>
        </p:xfrm>
        <a:graphic>
          <a:graphicData uri="http://schemas.openxmlformats.org/drawingml/2006/table">
            <a:tbl>
              <a:tblPr firstRow="1" bandRow="1">
                <a:tableStyleId>{5C22544A-7EE6-4342-B048-85BDC9FD1C3A}</a:tableStyleId>
              </a:tblPr>
              <a:tblGrid>
                <a:gridCol w="1503330">
                  <a:extLst>
                    <a:ext uri="{9D8B030D-6E8A-4147-A177-3AD203B41FA5}">
                      <a16:colId xmlns:a16="http://schemas.microsoft.com/office/drawing/2014/main" val="2664242009"/>
                    </a:ext>
                  </a:extLst>
                </a:gridCol>
                <a:gridCol w="2866915">
                  <a:extLst>
                    <a:ext uri="{9D8B030D-6E8A-4147-A177-3AD203B41FA5}">
                      <a16:colId xmlns:a16="http://schemas.microsoft.com/office/drawing/2014/main" val="584282419"/>
                    </a:ext>
                  </a:extLst>
                </a:gridCol>
                <a:gridCol w="4048861">
                  <a:extLst>
                    <a:ext uri="{9D8B030D-6E8A-4147-A177-3AD203B41FA5}">
                      <a16:colId xmlns:a16="http://schemas.microsoft.com/office/drawing/2014/main" val="195799399"/>
                    </a:ext>
                  </a:extLst>
                </a:gridCol>
              </a:tblGrid>
              <a:tr h="534888">
                <a:tc>
                  <a:txBody>
                    <a:bodyPr/>
                    <a:lstStyle/>
                    <a:p>
                      <a:pPr algn="l"/>
                      <a:r>
                        <a:rPr lang="en-US" sz="2800" b="0" dirty="0">
                          <a:solidFill>
                            <a:schemeClr val="bg1">
                              <a:lumMod val="95000"/>
                            </a:schemeClr>
                          </a:solidFill>
                        </a:rPr>
                        <a:t>RTA</a:t>
                      </a:r>
                    </a:p>
                  </a:txBody>
                  <a:tcPr/>
                </a:tc>
                <a:tc>
                  <a:txBody>
                    <a:bodyPr/>
                    <a:lstStyle/>
                    <a:p>
                      <a:r>
                        <a:rPr lang="en-US" sz="2800" b="0" dirty="0"/>
                        <a:t>Point of Contact</a:t>
                      </a:r>
                    </a:p>
                  </a:txBody>
                  <a:tcPr/>
                </a:tc>
                <a:tc>
                  <a:txBody>
                    <a:bodyPr/>
                    <a:lstStyle/>
                    <a:p>
                      <a:r>
                        <a:rPr lang="en-US" sz="2800" b="0" dirty="0"/>
                        <a:t>Email</a:t>
                      </a:r>
                    </a:p>
                  </a:txBody>
                  <a:tcPr/>
                </a:tc>
                <a:extLst>
                  <a:ext uri="{0D108BD9-81ED-4DB2-BD59-A6C34878D82A}">
                    <a16:rowId xmlns:a16="http://schemas.microsoft.com/office/drawing/2014/main" val="3135020827"/>
                  </a:ext>
                </a:extLst>
              </a:tr>
              <a:tr h="534888">
                <a:tc>
                  <a:txBody>
                    <a:bodyPr/>
                    <a:lstStyle/>
                    <a:p>
                      <a:r>
                        <a:rPr lang="en-US" sz="2400" dirty="0"/>
                        <a:t>Northern</a:t>
                      </a:r>
                    </a:p>
                  </a:txBody>
                  <a:tcPr/>
                </a:tc>
                <a:tc>
                  <a:txBody>
                    <a:bodyPr/>
                    <a:lstStyle/>
                    <a:p>
                      <a:r>
                        <a:rPr lang="en-US" sz="2400" dirty="0"/>
                        <a:t>Alison Book</a:t>
                      </a:r>
                    </a:p>
                  </a:txBody>
                  <a:tcPr/>
                </a:tc>
                <a:tc>
                  <a:txBody>
                    <a:bodyPr/>
                    <a:lstStyle/>
                    <a:p>
                      <a:r>
                        <a:rPr lang="en-US" sz="2400" dirty="0">
                          <a:hlinkClick r:id="rId4"/>
                        </a:rPr>
                        <a:t>apbook@ucdavis.edu</a:t>
                      </a:r>
                      <a:r>
                        <a:rPr lang="en-US" sz="2400" dirty="0"/>
                        <a:t> </a:t>
                      </a:r>
                    </a:p>
                  </a:txBody>
                  <a:tcPr/>
                </a:tc>
                <a:extLst>
                  <a:ext uri="{0D108BD9-81ED-4DB2-BD59-A6C34878D82A}">
                    <a16:rowId xmlns:a16="http://schemas.microsoft.com/office/drawing/2014/main" val="1605579041"/>
                  </a:ext>
                </a:extLst>
              </a:tr>
              <a:tr h="534888">
                <a:tc>
                  <a:txBody>
                    <a:bodyPr/>
                    <a:lstStyle/>
                    <a:p>
                      <a:r>
                        <a:rPr lang="en-US" sz="2400" dirty="0"/>
                        <a:t>Bay Area</a:t>
                      </a:r>
                    </a:p>
                  </a:txBody>
                  <a:tcPr/>
                </a:tc>
                <a:tc>
                  <a:txBody>
                    <a:bodyPr/>
                    <a:lstStyle/>
                    <a:p>
                      <a:r>
                        <a:rPr lang="en-US" sz="2400" dirty="0"/>
                        <a:t>Jennifer Buchholz </a:t>
                      </a:r>
                    </a:p>
                  </a:txBody>
                  <a:tcPr/>
                </a:tc>
                <a:tc>
                  <a:txBody>
                    <a:bodyPr/>
                    <a:lstStyle/>
                    <a:p>
                      <a:r>
                        <a:rPr lang="en-US" sz="2000" dirty="0">
                          <a:hlinkClick r:id="rId5"/>
                        </a:rPr>
                        <a:t>jbuchholz@mail.fresnostate.edu</a:t>
                      </a:r>
                      <a:r>
                        <a:rPr lang="en-US" sz="2000" dirty="0"/>
                        <a:t>   </a:t>
                      </a:r>
                    </a:p>
                  </a:txBody>
                  <a:tcPr/>
                </a:tc>
                <a:extLst>
                  <a:ext uri="{0D108BD9-81ED-4DB2-BD59-A6C34878D82A}">
                    <a16:rowId xmlns:a16="http://schemas.microsoft.com/office/drawing/2014/main" val="3837529593"/>
                  </a:ext>
                </a:extLst>
              </a:tr>
              <a:tr h="534888">
                <a:tc>
                  <a:txBody>
                    <a:bodyPr/>
                    <a:lstStyle/>
                    <a:p>
                      <a:r>
                        <a:rPr lang="en-US" sz="2400" dirty="0"/>
                        <a:t>Central</a:t>
                      </a:r>
                    </a:p>
                  </a:txBody>
                  <a:tcPr/>
                </a:tc>
                <a:tc>
                  <a:txBody>
                    <a:bodyPr/>
                    <a:lstStyle/>
                    <a:p>
                      <a:r>
                        <a:rPr lang="en-US" sz="2400" dirty="0"/>
                        <a:t>Andrea Sobrado</a:t>
                      </a:r>
                    </a:p>
                  </a:txBody>
                  <a:tcPr/>
                </a:tc>
                <a:tc>
                  <a:txBody>
                    <a:bodyPr/>
                    <a:lstStyle/>
                    <a:p>
                      <a:r>
                        <a:rPr lang="en-US" sz="2400" dirty="0">
                          <a:hlinkClick r:id="rId6"/>
                        </a:rPr>
                        <a:t>ansobrado@gmail.com</a:t>
                      </a:r>
                      <a:r>
                        <a:rPr lang="en-US" sz="2400" dirty="0"/>
                        <a:t> </a:t>
                      </a:r>
                    </a:p>
                  </a:txBody>
                  <a:tcPr/>
                </a:tc>
                <a:extLst>
                  <a:ext uri="{0D108BD9-81ED-4DB2-BD59-A6C34878D82A}">
                    <a16:rowId xmlns:a16="http://schemas.microsoft.com/office/drawing/2014/main" val="1689843938"/>
                  </a:ext>
                </a:extLst>
              </a:tr>
              <a:tr h="534888">
                <a:tc>
                  <a:txBody>
                    <a:bodyPr/>
                    <a:lstStyle/>
                    <a:p>
                      <a:r>
                        <a:rPr lang="en-US" sz="2400" dirty="0"/>
                        <a:t>Southern</a:t>
                      </a:r>
                    </a:p>
                  </a:txBody>
                  <a:tcPr/>
                </a:tc>
                <a:tc>
                  <a:txBody>
                    <a:bodyPr/>
                    <a:lstStyle/>
                    <a:p>
                      <a:r>
                        <a:rPr lang="en-US" sz="2400" dirty="0"/>
                        <a:t>Nancy Satterwhite</a:t>
                      </a:r>
                    </a:p>
                  </a:txBody>
                  <a:tcPr/>
                </a:tc>
                <a:tc>
                  <a:txBody>
                    <a:bodyPr/>
                    <a:lstStyle/>
                    <a:p>
                      <a:r>
                        <a:rPr lang="en-US" sz="2400" dirty="0">
                          <a:hlinkClick r:id="rId7"/>
                        </a:rPr>
                        <a:t>nsatterwhite@sdsu.edu</a:t>
                      </a:r>
                      <a:r>
                        <a:rPr lang="en-US" sz="2400" dirty="0"/>
                        <a:t> </a:t>
                      </a:r>
                    </a:p>
                  </a:txBody>
                  <a:tcPr/>
                </a:tc>
                <a:extLst>
                  <a:ext uri="{0D108BD9-81ED-4DB2-BD59-A6C34878D82A}">
                    <a16:rowId xmlns:a16="http://schemas.microsoft.com/office/drawing/2014/main" val="3314467262"/>
                  </a:ext>
                </a:extLst>
              </a:tr>
            </a:tbl>
          </a:graphicData>
        </a:graphic>
      </p:graphicFrame>
    </p:spTree>
    <p:extLst>
      <p:ext uri="{BB962C8B-B14F-4D97-AF65-F5344CB8AC3E}">
        <p14:creationId xmlns:p14="http://schemas.microsoft.com/office/powerpoint/2010/main" val="1384467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81D2-A9E0-5A41-A4F1-FE01C43C8A89}"/>
              </a:ext>
            </a:extLst>
          </p:cNvPr>
          <p:cNvSpPr>
            <a:spLocks noGrp="1"/>
          </p:cNvSpPr>
          <p:nvPr>
            <p:ph type="title"/>
          </p:nvPr>
        </p:nvSpPr>
        <p:spPr>
          <a:xfrm>
            <a:off x="118594" y="468084"/>
            <a:ext cx="8927432" cy="990600"/>
          </a:xfrm>
        </p:spPr>
        <p:txBody>
          <a:bodyPr/>
          <a:lstStyle/>
          <a:p>
            <a:pPr algn="ctr"/>
            <a:r>
              <a:rPr lang="en-US" dirty="0"/>
              <a:t>What Other Supports Are Available?</a:t>
            </a:r>
          </a:p>
        </p:txBody>
      </p:sp>
      <p:sp>
        <p:nvSpPr>
          <p:cNvPr id="3" name="Text Placeholder 2">
            <a:extLst>
              <a:ext uri="{FF2B5EF4-FFF2-40B4-BE49-F238E27FC236}">
                <a16:creationId xmlns:a16="http://schemas.microsoft.com/office/drawing/2014/main" id="{9082022F-38FC-6948-A986-6982E65C0D6F}"/>
              </a:ext>
            </a:extLst>
          </p:cNvPr>
          <p:cNvSpPr>
            <a:spLocks noGrp="1"/>
          </p:cNvSpPr>
          <p:nvPr>
            <p:ph type="body" idx="1"/>
          </p:nvPr>
        </p:nvSpPr>
        <p:spPr>
          <a:xfrm>
            <a:off x="457200" y="1431759"/>
            <a:ext cx="8229600" cy="4900613"/>
          </a:xfrm>
        </p:spPr>
        <p:txBody>
          <a:bodyPr/>
          <a:lstStyle/>
          <a:p>
            <a:pPr>
              <a:spcAft>
                <a:spcPts val="1200"/>
              </a:spcAft>
            </a:pPr>
            <a:r>
              <a:rPr lang="en-US" dirty="0"/>
              <a:t>Regional Child Welfare Directors Meetings</a:t>
            </a:r>
          </a:p>
          <a:p>
            <a:pPr>
              <a:spcAft>
                <a:spcPts val="1200"/>
              </a:spcAft>
            </a:pPr>
            <a:r>
              <a:rPr lang="en-US" dirty="0"/>
              <a:t>Development Program for New CW Directors</a:t>
            </a:r>
          </a:p>
          <a:p>
            <a:pPr>
              <a:spcAft>
                <a:spcPts val="1200"/>
              </a:spcAft>
            </a:pPr>
            <a:r>
              <a:rPr lang="en-US" dirty="0"/>
              <a:t>CWDA Children’s Committee</a:t>
            </a:r>
          </a:p>
          <a:p>
            <a:pPr>
              <a:spcAft>
                <a:spcPts val="1200"/>
              </a:spcAft>
            </a:pPr>
            <a:r>
              <a:rPr lang="en-US" dirty="0"/>
              <a:t>Webinars, Learning Sessions and other shared learning events sponsored by CFPIC</a:t>
            </a:r>
          </a:p>
          <a:p>
            <a:r>
              <a:rPr lang="en-US" dirty="0"/>
              <a:t>Technical assistance and coaching from CPM Faculty, RTA representatives, retired CW Directors, and UNC implementation consultants</a:t>
            </a:r>
          </a:p>
        </p:txBody>
      </p:sp>
    </p:spTree>
    <p:extLst>
      <p:ext uri="{BB962C8B-B14F-4D97-AF65-F5344CB8AC3E}">
        <p14:creationId xmlns:p14="http://schemas.microsoft.com/office/powerpoint/2010/main" val="19833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Core Practice Model History</a:t>
            </a:r>
          </a:p>
        </p:txBody>
      </p:sp>
      <p:sp>
        <p:nvSpPr>
          <p:cNvPr id="3" name="Content Placeholder 2"/>
          <p:cNvSpPr>
            <a:spLocks noGrp="1"/>
          </p:cNvSpPr>
          <p:nvPr>
            <p:ph idx="1"/>
          </p:nvPr>
        </p:nvSpPr>
        <p:spPr>
          <a:xfrm>
            <a:off x="152400" y="1600200"/>
            <a:ext cx="8762999" cy="4983162"/>
          </a:xfrm>
        </p:spPr>
        <p:txBody>
          <a:bodyPr>
            <a:normAutofit/>
          </a:bodyPr>
          <a:lstStyle/>
          <a:p>
            <a:pPr marL="698500" indent="-650875">
              <a:spcAft>
                <a:spcPts val="1200"/>
              </a:spcAft>
              <a:buFont typeface="Wingdings" panose="05000000000000000000" pitchFamily="2" charset="2"/>
              <a:buChar char="ü"/>
            </a:pPr>
            <a:r>
              <a:rPr lang="en-US" sz="2800" dirty="0"/>
              <a:t>California’s Child Welfare Directors were the driving force behind the desire to create a statewide practice model as a unifying framework for all initiatives</a:t>
            </a:r>
          </a:p>
          <a:p>
            <a:pPr marL="698500" indent="-650875">
              <a:spcAft>
                <a:spcPts val="1200"/>
              </a:spcAft>
              <a:buFont typeface="Wingdings" panose="05000000000000000000" pitchFamily="2" charset="2"/>
              <a:buChar char="ü"/>
            </a:pPr>
            <a:r>
              <a:rPr lang="en-US" sz="2800" dirty="0"/>
              <a:t>Built from shared values and principles evident in promising practices already happening successfully across counties</a:t>
            </a:r>
          </a:p>
          <a:p>
            <a:pPr marL="698500" indent="-650875">
              <a:buFont typeface="Wingdings" panose="05000000000000000000" pitchFamily="2" charset="2"/>
              <a:buChar char="ü"/>
            </a:pPr>
            <a:r>
              <a:rPr lang="en-US" sz="2800" dirty="0"/>
              <a:t>Committed to a behaviorally-based framework that makes visible the relational, family-centered, evidence informed nature of child welfare work to practitioners, partners and those we serve</a:t>
            </a:r>
          </a:p>
          <a:p>
            <a:pPr lvl="1"/>
            <a:endParaRPr lang="en-US" dirty="0"/>
          </a:p>
        </p:txBody>
      </p:sp>
    </p:spTree>
    <p:extLst>
      <p:ext uri="{BB962C8B-B14F-4D97-AF65-F5344CB8AC3E}">
        <p14:creationId xmlns:p14="http://schemas.microsoft.com/office/powerpoint/2010/main" val="55160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81D2-A9E0-5A41-A4F1-FE01C43C8A89}"/>
              </a:ext>
            </a:extLst>
          </p:cNvPr>
          <p:cNvSpPr>
            <a:spLocks noGrp="1"/>
          </p:cNvSpPr>
          <p:nvPr>
            <p:ph type="title"/>
          </p:nvPr>
        </p:nvSpPr>
        <p:spPr/>
        <p:txBody>
          <a:bodyPr/>
          <a:lstStyle/>
          <a:p>
            <a:r>
              <a:rPr lang="en-US" sz="4400" dirty="0"/>
              <a:t>Questions…</a:t>
            </a:r>
          </a:p>
        </p:txBody>
      </p:sp>
      <p:pic>
        <p:nvPicPr>
          <p:cNvPr id="9" name="Picture 8">
            <a:extLst>
              <a:ext uri="{FF2B5EF4-FFF2-40B4-BE49-F238E27FC236}">
                <a16:creationId xmlns:a16="http://schemas.microsoft.com/office/drawing/2014/main" id="{F8674077-1DEB-4993-BC9D-51EE09E061D5}"/>
              </a:ext>
            </a:extLst>
          </p:cNvPr>
          <p:cNvPicPr>
            <a:picLocks noChangeAspect="1"/>
          </p:cNvPicPr>
          <p:nvPr/>
        </p:nvPicPr>
        <p:blipFill>
          <a:blip r:embed="rId3"/>
          <a:stretch>
            <a:fillRect/>
          </a:stretch>
        </p:blipFill>
        <p:spPr>
          <a:xfrm>
            <a:off x="2945089" y="2753960"/>
            <a:ext cx="2916936" cy="4114800"/>
          </a:xfrm>
          <a:prstGeom prst="rect">
            <a:avLst/>
          </a:prstGeom>
        </p:spPr>
      </p:pic>
      <p:pic>
        <p:nvPicPr>
          <p:cNvPr id="7" name="Picture 6">
            <a:extLst>
              <a:ext uri="{FF2B5EF4-FFF2-40B4-BE49-F238E27FC236}">
                <a16:creationId xmlns:a16="http://schemas.microsoft.com/office/drawing/2014/main" id="{C9C8CCF0-C19E-7C4D-A180-BFBD6155F92F}"/>
              </a:ext>
            </a:extLst>
          </p:cNvPr>
          <p:cNvPicPr>
            <a:picLocks noChangeAspect="1"/>
          </p:cNvPicPr>
          <p:nvPr/>
        </p:nvPicPr>
        <p:blipFill>
          <a:blip r:embed="rId4"/>
          <a:stretch>
            <a:fillRect/>
          </a:stretch>
        </p:blipFill>
        <p:spPr>
          <a:xfrm>
            <a:off x="3874168" y="1493921"/>
            <a:ext cx="1299411" cy="1750227"/>
          </a:xfrm>
          <a:prstGeom prst="rect">
            <a:avLst/>
          </a:prstGeom>
        </p:spPr>
      </p:pic>
    </p:spTree>
    <p:extLst>
      <p:ext uri="{BB962C8B-B14F-4D97-AF65-F5344CB8AC3E}">
        <p14:creationId xmlns:p14="http://schemas.microsoft.com/office/powerpoint/2010/main" val="7746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82022F-38FC-6948-A986-6982E65C0D6F}"/>
              </a:ext>
            </a:extLst>
          </p:cNvPr>
          <p:cNvSpPr>
            <a:spLocks noGrp="1"/>
          </p:cNvSpPr>
          <p:nvPr>
            <p:ph type="body" idx="1"/>
          </p:nvPr>
        </p:nvSpPr>
        <p:spPr>
          <a:xfrm>
            <a:off x="457199" y="1828800"/>
            <a:ext cx="8506919" cy="4876800"/>
          </a:xfrm>
        </p:spPr>
        <p:txBody>
          <a:bodyPr/>
          <a:lstStyle/>
          <a:p>
            <a:r>
              <a:rPr lang="en-US" sz="3200" dirty="0"/>
              <a:t>Fall 2019 Learning Session:</a:t>
            </a:r>
          </a:p>
          <a:p>
            <a:pPr marL="793750" lvl="1" indent="-357188"/>
            <a:r>
              <a:rPr lang="en-US" sz="2800" dirty="0"/>
              <a:t>LS VI: Sept 23-24, 2019; Westin Pasadena </a:t>
            </a:r>
          </a:p>
          <a:p>
            <a:pPr marL="793750" lvl="1" indent="-357188"/>
            <a:r>
              <a:rPr lang="en-US" dirty="0"/>
              <a:t>“Adaptive &amp; Courageous Leadership in Action:   Leading &amp; Measuring Successful CPM Implementation”</a:t>
            </a:r>
          </a:p>
          <a:p>
            <a:pPr marL="793750" lvl="1" indent="-357188"/>
            <a:r>
              <a:rPr lang="en-US" sz="2800" dirty="0"/>
              <a:t>For CW Directors Only</a:t>
            </a:r>
          </a:p>
          <a:p>
            <a:r>
              <a:rPr lang="en-US" sz="3200" dirty="0"/>
              <a:t>Spring 2020 Learning Session:</a:t>
            </a:r>
          </a:p>
          <a:p>
            <a:pPr marL="854075" lvl="1" indent="-357188"/>
            <a:r>
              <a:rPr lang="en-US" sz="2800" dirty="0"/>
              <a:t>LS VII – date to be determined</a:t>
            </a:r>
          </a:p>
          <a:p>
            <a:pPr marL="854075" lvl="1" indent="-357188"/>
            <a:r>
              <a:rPr lang="en-US" sz="2800" dirty="0"/>
              <a:t>For Directors &amp; members of their CPM implementation teams</a:t>
            </a:r>
          </a:p>
        </p:txBody>
      </p:sp>
      <p:pic>
        <p:nvPicPr>
          <p:cNvPr id="5" name="Picture 4">
            <a:extLst>
              <a:ext uri="{FF2B5EF4-FFF2-40B4-BE49-F238E27FC236}">
                <a16:creationId xmlns:a16="http://schemas.microsoft.com/office/drawing/2014/main" id="{E2EB8353-3C07-47BF-8C1B-6B05CF4B5B86}"/>
              </a:ext>
            </a:extLst>
          </p:cNvPr>
          <p:cNvPicPr>
            <a:picLocks noChangeAspect="1"/>
          </p:cNvPicPr>
          <p:nvPr/>
        </p:nvPicPr>
        <p:blipFill>
          <a:blip r:embed="rId3"/>
          <a:stretch>
            <a:fillRect/>
          </a:stretch>
        </p:blipFill>
        <p:spPr>
          <a:xfrm>
            <a:off x="6460878" y="519365"/>
            <a:ext cx="2525047" cy="1919035"/>
          </a:xfrm>
          <a:prstGeom prst="rect">
            <a:avLst/>
          </a:prstGeom>
        </p:spPr>
      </p:pic>
      <p:sp>
        <p:nvSpPr>
          <p:cNvPr id="6" name="Title 1">
            <a:extLst>
              <a:ext uri="{FF2B5EF4-FFF2-40B4-BE49-F238E27FC236}">
                <a16:creationId xmlns:a16="http://schemas.microsoft.com/office/drawing/2014/main" id="{C27AB45A-C3BE-407B-BF83-F59DF6883D50}"/>
              </a:ext>
            </a:extLst>
          </p:cNvPr>
          <p:cNvSpPr>
            <a:spLocks noGrp="1"/>
          </p:cNvSpPr>
          <p:nvPr>
            <p:ph type="title"/>
          </p:nvPr>
        </p:nvSpPr>
        <p:spPr>
          <a:xfrm>
            <a:off x="457200" y="533400"/>
            <a:ext cx="8229600" cy="990600"/>
          </a:xfrm>
        </p:spPr>
        <p:txBody>
          <a:bodyPr/>
          <a:lstStyle/>
          <a:p>
            <a:r>
              <a:rPr lang="en-US" sz="4400" dirty="0"/>
              <a:t>Upcoming Events…</a:t>
            </a:r>
          </a:p>
        </p:txBody>
      </p:sp>
    </p:spTree>
    <p:extLst>
      <p:ext uri="{BB962C8B-B14F-4D97-AF65-F5344CB8AC3E}">
        <p14:creationId xmlns:p14="http://schemas.microsoft.com/office/powerpoint/2010/main" val="19673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Core Practice Model Benefits</a:t>
            </a:r>
          </a:p>
        </p:txBody>
      </p:sp>
      <p:sp>
        <p:nvSpPr>
          <p:cNvPr id="3" name="Content Placeholder 2"/>
          <p:cNvSpPr>
            <a:spLocks noGrp="1"/>
          </p:cNvSpPr>
          <p:nvPr>
            <p:ph idx="1"/>
          </p:nvPr>
        </p:nvSpPr>
        <p:spPr>
          <a:xfrm>
            <a:off x="152400" y="1600200"/>
            <a:ext cx="8762999" cy="4983162"/>
          </a:xfrm>
        </p:spPr>
        <p:txBody>
          <a:bodyPr>
            <a:normAutofit/>
          </a:bodyPr>
          <a:lstStyle/>
          <a:p>
            <a:pPr marL="698500" indent="-650875">
              <a:spcAft>
                <a:spcPts val="1200"/>
              </a:spcAft>
              <a:buFont typeface="Wingdings" panose="05000000000000000000" pitchFamily="2" charset="2"/>
              <a:buChar char="ü"/>
            </a:pPr>
            <a:r>
              <a:rPr lang="en-US" sz="2800" dirty="0"/>
              <a:t>Defines California’s Child Welfare Services as a profession grounded in theory, with a set of core values, common elements, and identified behaviors</a:t>
            </a:r>
          </a:p>
          <a:p>
            <a:pPr marL="698500" indent="-650875">
              <a:spcAft>
                <a:spcPts val="1200"/>
              </a:spcAft>
              <a:buFont typeface="Wingdings" panose="05000000000000000000" pitchFamily="2" charset="2"/>
              <a:buChar char="ü"/>
            </a:pPr>
            <a:r>
              <a:rPr lang="en-US" sz="2800" dirty="0"/>
              <a:t>Engages Child Welfare leadership with Training partners in the statewide implementation of a consistent, comprehensive approach to Child Welfare practice</a:t>
            </a:r>
          </a:p>
          <a:p>
            <a:pPr marL="698500" indent="-650875">
              <a:buFont typeface="Wingdings" panose="05000000000000000000" pitchFamily="2" charset="2"/>
              <a:buChar char="ü"/>
            </a:pPr>
            <a:r>
              <a:rPr lang="en-US" sz="2800" dirty="0"/>
              <a:t>Helps us work more effectively with children, youth and families involved in child welfare services and our partners to achieve safety, permanency and well-being  </a:t>
            </a:r>
          </a:p>
          <a:p>
            <a:pPr lvl="1"/>
            <a:endParaRPr lang="en-US" dirty="0"/>
          </a:p>
        </p:txBody>
      </p:sp>
    </p:spTree>
    <p:extLst>
      <p:ext uri="{BB962C8B-B14F-4D97-AF65-F5344CB8AC3E}">
        <p14:creationId xmlns:p14="http://schemas.microsoft.com/office/powerpoint/2010/main" val="378267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6BC1FA-B8B4-4725-89BA-985037B7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09" y="-30998"/>
            <a:ext cx="8647891" cy="6888997"/>
          </a:xfrm>
          <a:prstGeom prst="rect">
            <a:avLst/>
          </a:prstGeom>
        </p:spPr>
      </p:pic>
    </p:spTree>
    <p:extLst>
      <p:ext uri="{BB962C8B-B14F-4D97-AF65-F5344CB8AC3E}">
        <p14:creationId xmlns:p14="http://schemas.microsoft.com/office/powerpoint/2010/main" val="400332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6425"/>
            <a:ext cx="4295775" cy="4525963"/>
          </a:xfrm>
        </p:spPr>
        <p:txBody>
          <a:bodyPr>
            <a:normAutofit/>
          </a:bodyPr>
          <a:lstStyle/>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69"/>
            <a:ext cx="9123104" cy="5960428"/>
          </a:xfrm>
          <a:prstGeom prst="rect">
            <a:avLst/>
          </a:prstGeom>
        </p:spPr>
      </p:pic>
      <p:sp>
        <p:nvSpPr>
          <p:cNvPr id="6" name="TextBox 5"/>
          <p:cNvSpPr txBox="1"/>
          <p:nvPr/>
        </p:nvSpPr>
        <p:spPr>
          <a:xfrm>
            <a:off x="0" y="5657671"/>
            <a:ext cx="9144000" cy="1200329"/>
          </a:xfrm>
          <a:prstGeom prst="rect">
            <a:avLst/>
          </a:prstGeom>
          <a:solidFill>
            <a:schemeClr val="bg1">
              <a:lumMod val="95000"/>
              <a:lumOff val="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  </a:t>
            </a:r>
            <a:r>
              <a:rPr kumimoji="0" lang="en-US" sz="3600" b="0" i="0" u="none" strike="noStrike" kern="1200" cap="none" spc="0" normalizeH="0" baseline="0" noProof="0" dirty="0">
                <a:ln>
                  <a:noFill/>
                </a:ln>
                <a:solidFill>
                  <a:srgbClr val="FFFF00"/>
                </a:solidFill>
                <a:effectLst/>
                <a:uLnTx/>
                <a:uFillTx/>
                <a:latin typeface="Calibri"/>
                <a:ea typeface="+mn-ea"/>
                <a:cs typeface="+mn-cs"/>
              </a:rPr>
              <a:t>Let’s take a closer look at the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2986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378"/>
            <a:ext cx="7467600" cy="1684421"/>
          </a:xfrm>
          <a:prstGeom prst="roundRect">
            <a:avLst/>
          </a:prstGeom>
        </p:spPr>
        <p:txBody>
          <a:bodyPr>
            <a:normAutofit/>
          </a:bodyPr>
          <a:lstStyle/>
          <a:p>
            <a:pPr algn="l"/>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Practice Model </a:t>
            </a:r>
            <a:b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Dimensions </a:t>
            </a:r>
          </a:p>
        </p:txBody>
      </p:sp>
      <p:graphicFrame>
        <p:nvGraphicFramePr>
          <p:cNvPr id="4" name="Content Placeholder 4"/>
          <p:cNvGraphicFramePr>
            <a:graphicFrameLocks noGrp="1"/>
          </p:cNvGraphicFramePr>
          <p:nvPr>
            <p:ph idx="1"/>
          </p:nvPr>
        </p:nvGraphicFramePr>
        <p:xfrm>
          <a:off x="173854" y="885825"/>
          <a:ext cx="8798696" cy="548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59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Theoretical Framework</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361366"/>
            <a:ext cx="8229600" cy="3003630"/>
          </a:xfrm>
        </p:spPr>
      </p:pic>
    </p:spTree>
    <p:extLst>
      <p:ext uri="{BB962C8B-B14F-4D97-AF65-F5344CB8AC3E}">
        <p14:creationId xmlns:p14="http://schemas.microsoft.com/office/powerpoint/2010/main" val="3083599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11920</TotalTime>
  <Words>5599</Words>
  <Application>Microsoft Office PowerPoint</Application>
  <PresentationFormat>On-screen Show (4:3)</PresentationFormat>
  <Paragraphs>516</Paragraphs>
  <Slides>41</Slides>
  <Notes>41</Notes>
  <HiddenSlides>2</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ＭＳ Ｐゴシック</vt:lpstr>
      <vt:lpstr>Arial</vt:lpstr>
      <vt:lpstr>Arial Rounded MT Bold</vt:lpstr>
      <vt:lpstr>Bradley Hand</vt:lpstr>
      <vt:lpstr>Calibri</vt:lpstr>
      <vt:lpstr>Comic Sans MS</vt:lpstr>
      <vt:lpstr>Courier New</vt:lpstr>
      <vt:lpstr>Mangal</vt:lpstr>
      <vt:lpstr>Noteworthy Light</vt:lpstr>
      <vt:lpstr>Tahoma</vt:lpstr>
      <vt:lpstr>Wingdings</vt:lpstr>
      <vt:lpstr>Office Theme</vt:lpstr>
      <vt:lpstr>1_Clarity</vt:lpstr>
      <vt:lpstr>Clarity</vt:lpstr>
      <vt:lpstr>Welcome New CW Directors</vt:lpstr>
      <vt:lpstr>Webinar Goals</vt:lpstr>
      <vt:lpstr> </vt:lpstr>
      <vt:lpstr>Core Practice Model History</vt:lpstr>
      <vt:lpstr>Core Practice Model Benefits</vt:lpstr>
      <vt:lpstr>PowerPoint Presentation</vt:lpstr>
      <vt:lpstr>PowerPoint Presentation</vt:lpstr>
      <vt:lpstr>Practice Model  Dimensions </vt:lpstr>
      <vt:lpstr>Theoretical Framework</vt:lpstr>
      <vt:lpstr>PowerPoint Presentation</vt:lpstr>
      <vt:lpstr>WE BELIEVE</vt:lpstr>
      <vt:lpstr>Casework  Components:  This is What  We Do</vt:lpstr>
      <vt:lpstr>Practice Elements: This is How We Do It</vt:lpstr>
      <vt:lpstr>Practice Behaviors:  This is how practitioners bring it to life</vt:lpstr>
      <vt:lpstr>Leadership Behaviors:  This is how leaders bring it to life</vt:lpstr>
      <vt:lpstr>PowerPoint Presentation</vt:lpstr>
      <vt:lpstr>To Sum Up…What Is CPM?</vt:lpstr>
      <vt:lpstr>But Wait…then what is ICPM?</vt:lpstr>
      <vt:lpstr>Implementation Focus</vt:lpstr>
      <vt:lpstr>Implementation: It Takes a Village</vt:lpstr>
      <vt:lpstr>Child Welfare Directors Institute</vt:lpstr>
      <vt:lpstr>Child Welfare CPM Directors Institute Structure</vt:lpstr>
      <vt:lpstr>CPM Website Overview</vt:lpstr>
      <vt:lpstr>How Familiar Are You with the CPM Website?</vt:lpstr>
      <vt:lpstr>Features of the CPM Website</vt:lpstr>
      <vt:lpstr>Head to calswec.berkeley.edu</vt:lpstr>
      <vt:lpstr>Let’s Take a Quick Tour</vt:lpstr>
      <vt:lpstr>Notes on CPM Website: Show the Following</vt:lpstr>
      <vt:lpstr>Notes on Toolbox: Show the Following</vt:lpstr>
      <vt:lpstr>Making the Website Work for You</vt:lpstr>
      <vt:lpstr>Sample Inquiries</vt:lpstr>
      <vt:lpstr>Leadership and CPM</vt:lpstr>
      <vt:lpstr>Communicating About CPM</vt:lpstr>
      <vt:lpstr>CPM Implementation Strategies</vt:lpstr>
      <vt:lpstr>Preparing for Learning Session VI</vt:lpstr>
      <vt:lpstr>SCAVENGER HUNT</vt:lpstr>
      <vt:lpstr>How Can I Learn More?</vt:lpstr>
      <vt:lpstr>Regional Training Academies Want to Help!</vt:lpstr>
      <vt:lpstr>What Other Supports Are Available?</vt:lpstr>
      <vt:lpstr>Questions…</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Practice Model</dc:title>
  <dc:creator>Leslie Ann Hay</dc:creator>
  <cp:lastModifiedBy>Mia Stizzo</cp:lastModifiedBy>
  <cp:revision>151</cp:revision>
  <dcterms:created xsi:type="dcterms:W3CDTF">2019-05-12T03:39:28Z</dcterms:created>
  <dcterms:modified xsi:type="dcterms:W3CDTF">2019-09-23T22:45:26Z</dcterms:modified>
</cp:coreProperties>
</file>