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7010400" cy="9296400"/>
  <p:embeddedFontLst>
    <p:embeddedFont>
      <p:font typeface="Trebuchet MS" panose="020B0603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notesViewPr>
    <p:cSldViewPr snapToGrid="0">
      <p:cViewPr>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alswec.berkeley.edu/programs-and-services/child-welfare-service-training-program/core-practice-mode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notes"/>
          <p:cNvSpPr txBox="1">
            <a:spLocks noGrp="1"/>
          </p:cNvSpPr>
          <p:nvPr>
            <p:ph type="body" idx="1"/>
          </p:nvPr>
        </p:nvSpPr>
        <p:spPr>
          <a:xfrm>
            <a:off x="716619" y="4548457"/>
            <a:ext cx="5732949" cy="3721466"/>
          </a:xfrm>
          <a:prstGeom prst="rect">
            <a:avLst/>
          </a:prstGeom>
          <a:noFill/>
          <a:ln>
            <a:noFill/>
          </a:ln>
        </p:spPr>
        <p:txBody>
          <a:bodyPr spcFirstLastPara="1" wrap="square" lIns="94925" tIns="47450" rIns="94925" bIns="47450" anchor="t" anchorCtr="0">
            <a:noAutofit/>
          </a:bodyPr>
          <a:lstStyle/>
          <a:p>
            <a:pPr marL="0" lvl="0" indent="0" algn="l" rtl="0">
              <a:spcBef>
                <a:spcPts val="0"/>
              </a:spcBef>
              <a:spcAft>
                <a:spcPts val="0"/>
              </a:spcAft>
              <a:buNone/>
            </a:pPr>
            <a:endParaRPr sz="900"/>
          </a:p>
        </p:txBody>
      </p:sp>
      <p:sp>
        <p:nvSpPr>
          <p:cNvPr id="249" name="Google Shape;249;p1:notes"/>
          <p:cNvSpPr txBox="1">
            <a:spLocks noGrp="1"/>
          </p:cNvSpPr>
          <p:nvPr>
            <p:ph type="sldNum" idx="12"/>
          </p:nvPr>
        </p:nvSpPr>
        <p:spPr>
          <a:xfrm>
            <a:off x="4059181" y="8977134"/>
            <a:ext cx="3105348" cy="474207"/>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Calibri"/>
                <a:ea typeface="Calibri"/>
                <a:cs typeface="Calibri"/>
                <a:sym typeface="Calibri"/>
              </a:rPr>
              <a:t>1</a:t>
            </a:fld>
            <a:endParaRPr>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0: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Autofit/>
          </a:bodyPr>
          <a:lstStyle/>
          <a:p>
            <a:pPr marL="0" lvl="0" indent="0"/>
            <a:r>
              <a:rPr lang="en-US" dirty="0"/>
              <a:t>Creating alignment at the executive level is essential to building and maintain a healthy organization.  There is probably no greater frustration for employees </a:t>
            </a:r>
            <a:r>
              <a:rPr lang="en-US" dirty="0" err="1"/>
              <a:t>thatn</a:t>
            </a:r>
            <a:r>
              <a:rPr lang="en-US" dirty="0"/>
              <a:t> having to navigate the politics and confusion caused by leaders who are misaligned.  Even the slightest bit of daylight between executive team members can cause an overwhelming effect on employees below.  These are the 6 critical questions that need to be answered, eliminating all discrepancies among team members.</a:t>
            </a:r>
            <a:endParaRPr lang="en-US" dirty="0" smtClean="0"/>
          </a:p>
          <a:p>
            <a:pPr marL="228600" lvl="0" algn="l" rtl="0">
              <a:spcBef>
                <a:spcPts val="0"/>
              </a:spcBef>
              <a:spcAft>
                <a:spcPts val="0"/>
              </a:spcAft>
              <a:buAutoNum type="arabicPeriod"/>
            </a:pPr>
            <a:endParaRPr lang="en-US" dirty="0"/>
          </a:p>
          <a:p>
            <a:pPr marL="228600" lvl="0" algn="l" rtl="0">
              <a:spcBef>
                <a:spcPts val="0"/>
              </a:spcBef>
              <a:spcAft>
                <a:spcPts val="0"/>
              </a:spcAft>
              <a:buAutoNum type="arabicPeriod"/>
            </a:pPr>
            <a:endParaRPr lang="en-US" dirty="0" smtClean="0"/>
          </a:p>
          <a:p>
            <a:pPr marL="228600" lvl="0" algn="l" rtl="0">
              <a:spcBef>
                <a:spcPts val="0"/>
              </a:spcBef>
              <a:spcAft>
                <a:spcPts val="0"/>
              </a:spcAft>
              <a:buAutoNum type="arabicPeriod"/>
            </a:pPr>
            <a:r>
              <a:rPr lang="en-US" dirty="0" smtClean="0"/>
              <a:t>Why do we exist?</a:t>
            </a:r>
            <a:r>
              <a:rPr lang="en-US" dirty="0"/>
              <a:t> </a:t>
            </a:r>
            <a:r>
              <a:rPr lang="en-US" dirty="0" smtClean="0"/>
              <a:t> The answer to this question will yield a core purpose, or the fundamental reason the company is in business</a:t>
            </a:r>
          </a:p>
          <a:p>
            <a:pPr marL="228600" lvl="0" algn="l" rtl="0">
              <a:spcBef>
                <a:spcPts val="0"/>
              </a:spcBef>
              <a:spcAft>
                <a:spcPts val="0"/>
              </a:spcAft>
              <a:buAutoNum type="arabicPeriod"/>
            </a:pPr>
            <a:r>
              <a:rPr lang="en-US" dirty="0" smtClean="0"/>
              <a:t>How do we behave?  This question examines behaviors and values required for success</a:t>
            </a:r>
          </a:p>
          <a:p>
            <a:pPr marL="228600" lvl="0" algn="l" rtl="0">
              <a:spcBef>
                <a:spcPts val="0"/>
              </a:spcBef>
              <a:spcAft>
                <a:spcPts val="0"/>
              </a:spcAft>
              <a:buAutoNum type="arabicPeriod"/>
            </a:pPr>
            <a:r>
              <a:rPr lang="en-US" dirty="0" smtClean="0"/>
              <a:t>What do we do?  This answer provides a simple, direct explanation of the business.</a:t>
            </a:r>
          </a:p>
          <a:p>
            <a:pPr marL="228600" lvl="0" algn="l" rtl="0">
              <a:spcBef>
                <a:spcPts val="0"/>
              </a:spcBef>
              <a:spcAft>
                <a:spcPts val="0"/>
              </a:spcAft>
              <a:buAutoNum type="arabicPeriod"/>
            </a:pPr>
            <a:r>
              <a:rPr lang="en-US" dirty="0" smtClean="0"/>
              <a:t>How will we succeed?  This question requires team members to develop a strategy.</a:t>
            </a:r>
          </a:p>
          <a:p>
            <a:pPr marL="228600" lvl="0" algn="l" rtl="0">
              <a:spcBef>
                <a:spcPts val="0"/>
              </a:spcBef>
              <a:spcAft>
                <a:spcPts val="0"/>
              </a:spcAft>
              <a:buAutoNum type="arabicPeriod"/>
            </a:pPr>
            <a:r>
              <a:rPr lang="en-US" dirty="0" smtClean="0"/>
              <a:t>What is most important right now?  The answer to this question is the establishment of a unifying thematic goal and action plan.</a:t>
            </a:r>
          </a:p>
          <a:p>
            <a:pPr marL="228600" lvl="0" algn="l" rtl="0">
              <a:spcBef>
                <a:spcPts val="0"/>
              </a:spcBef>
              <a:spcAft>
                <a:spcPts val="0"/>
              </a:spcAft>
              <a:buAutoNum type="arabicPeriod"/>
            </a:pPr>
            <a:r>
              <a:rPr lang="en-US" dirty="0" smtClean="0"/>
              <a:t>Who must do what?  This question addresses roles and responsibilities.</a:t>
            </a:r>
          </a:p>
          <a:p>
            <a:pPr marL="228600" lvl="0" algn="l" rtl="0">
              <a:spcBef>
                <a:spcPts val="0"/>
              </a:spcBef>
              <a:spcAft>
                <a:spcPts val="0"/>
              </a:spcAft>
              <a:buAutoNum type="arabicPeriod"/>
            </a:pPr>
            <a:endParaRPr lang="en-US" dirty="0"/>
          </a:p>
          <a:p>
            <a:pPr marL="0" lvl="0" indent="0" algn="l" rtl="0">
              <a:spcBef>
                <a:spcPts val="0"/>
              </a:spcBef>
              <a:spcAft>
                <a:spcPts val="0"/>
              </a:spcAft>
            </a:pPr>
            <a:endParaRPr lang="en-US" dirty="0" smtClean="0"/>
          </a:p>
        </p:txBody>
      </p:sp>
      <p:sp>
        <p:nvSpPr>
          <p:cNvPr id="316" name="Google Shape;316;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11:notes"/>
          <p:cNvSpPr txBox="1">
            <a:spLocks noGrp="1"/>
          </p:cNvSpPr>
          <p:nvPr>
            <p:ph type="body" idx="1"/>
          </p:nvPr>
        </p:nvSpPr>
        <p:spPr>
          <a:xfrm>
            <a:off x="701040" y="4473891"/>
            <a:ext cx="5608320" cy="4552877"/>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pPr>
            <a:r>
              <a:rPr lang="en-US" dirty="0" smtClean="0"/>
              <a:t>Once a leadership team has become cohesive and established clarity around the 6 critical questions, they need to communicate the answers to their employees over and over and over and over and over again.  It was reported, employees won’t believe a leader’s message until they’ve heard it 7 times.  Whether the real number is 5 or 55 doesn’t matter, the message is people are skeptical about what they hear unless they hear it repeatedly over time.  For messaging to be consistent and absorbed by employees, the leadership team can employ the following communication strategies:</a:t>
            </a:r>
            <a:endParaRPr lang="en-US" dirty="0"/>
          </a:p>
          <a:p>
            <a:pPr marL="228600" lvl="0" algn="l" rtl="0">
              <a:spcBef>
                <a:spcPts val="0"/>
              </a:spcBef>
              <a:spcAft>
                <a:spcPts val="0"/>
              </a:spcAft>
              <a:buAutoNum type="arabicPeriod"/>
            </a:pPr>
            <a:endParaRPr lang="en-US" dirty="0" smtClean="0"/>
          </a:p>
          <a:p>
            <a:pPr marL="228600" lvl="0" algn="l" rtl="0">
              <a:spcBef>
                <a:spcPts val="0"/>
              </a:spcBef>
              <a:spcAft>
                <a:spcPts val="0"/>
              </a:spcAft>
              <a:buAutoNum type="arabicPeriod"/>
            </a:pPr>
            <a:endParaRPr lang="en-US" dirty="0"/>
          </a:p>
          <a:p>
            <a:pPr marL="228600" lvl="0" algn="l" rtl="0">
              <a:spcBef>
                <a:spcPts val="0"/>
              </a:spcBef>
              <a:spcAft>
                <a:spcPts val="0"/>
              </a:spcAft>
              <a:buAutoNum type="arabicPeriod"/>
            </a:pPr>
            <a:r>
              <a:rPr lang="en-US" dirty="0" smtClean="0"/>
              <a:t>Commitment Clarification-This strategy requires the meetings’ discussion and decisions be reviewed for alignment and buy-in before they are communicated.</a:t>
            </a:r>
          </a:p>
          <a:p>
            <a:pPr marL="228600" lvl="0" algn="l" rtl="0">
              <a:spcBef>
                <a:spcPts val="0"/>
              </a:spcBef>
              <a:spcAft>
                <a:spcPts val="0"/>
              </a:spcAft>
              <a:buAutoNum type="arabicPeriod"/>
            </a:pPr>
            <a:r>
              <a:rPr lang="en-US" dirty="0" smtClean="0"/>
              <a:t>Cascading Communication-This communication concept provides a structure for personally disseminating information</a:t>
            </a:r>
          </a:p>
          <a:p>
            <a:pPr marL="228600" lvl="0" algn="l" rtl="0">
              <a:spcBef>
                <a:spcPts val="0"/>
              </a:spcBef>
              <a:spcAft>
                <a:spcPts val="0"/>
              </a:spcAft>
              <a:buAutoNum type="arabicPeriod"/>
            </a:pPr>
            <a:r>
              <a:rPr lang="en-US" dirty="0" smtClean="0"/>
              <a:t>Top Down Communication-This is the most common type of communication flow that needs to be consistent and supported by other communication vehicles.</a:t>
            </a:r>
          </a:p>
          <a:p>
            <a:pPr marL="228600" lvl="0" algn="l" rtl="0">
              <a:spcBef>
                <a:spcPts val="0"/>
              </a:spcBef>
              <a:spcAft>
                <a:spcPts val="0"/>
              </a:spcAft>
              <a:buAutoNum type="arabicPeriod"/>
            </a:pPr>
            <a:r>
              <a:rPr lang="en-US" dirty="0" smtClean="0"/>
              <a:t>Lateral and Upward Communication-It is important to acknowledge and leverage these communication methods without being overly formal or prescriptive.</a:t>
            </a:r>
            <a:endParaRPr lang="en-US" dirty="0" smtClean="0"/>
          </a:p>
          <a:p>
            <a:pPr marL="228600" lvl="0" algn="l" rtl="0">
              <a:spcBef>
                <a:spcPts val="0"/>
              </a:spcBef>
              <a:spcAft>
                <a:spcPts val="0"/>
              </a:spcAft>
              <a:buAutoNum type="arabicPeriod"/>
            </a:pPr>
            <a:endParaRPr dirty="0"/>
          </a:p>
        </p:txBody>
      </p:sp>
      <p:sp>
        <p:nvSpPr>
          <p:cNvPr id="325" name="Google Shape;325;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33" name="Google Shape;333;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5fb325aeaf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5fb325aeaf_0_0:notes"/>
          <p:cNvSpPr txBox="1">
            <a:spLocks noGrp="1"/>
          </p:cNvSpPr>
          <p:nvPr>
            <p:ph type="body" idx="1"/>
          </p:nvPr>
        </p:nvSpPr>
        <p:spPr>
          <a:xfrm>
            <a:off x="701040" y="4473891"/>
            <a:ext cx="5608200" cy="4356075"/>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smtClean="0"/>
              <a:t>For an organization to be healthy, organization clarity (the 6 critical questions) must become embedded into the fabric of the organization.  All human systems must reinforce the answers to the 6 critical questions in order to keep them alive and ingrained in the organization.  Systems in the following areas need to tie to the 6 questions:</a:t>
            </a:r>
          </a:p>
          <a:p>
            <a:pPr marL="171450" lvl="0" indent="-171450" algn="l" rtl="0">
              <a:spcBef>
                <a:spcPts val="0"/>
              </a:spcBef>
              <a:spcAft>
                <a:spcPts val="0"/>
              </a:spcAft>
              <a:buFont typeface="Arial" panose="020B0604020202020204" pitchFamily="34" charset="0"/>
              <a:buChar char="•"/>
            </a:pPr>
            <a:r>
              <a:rPr lang="en-US" dirty="0" smtClean="0"/>
              <a:t>Recruiting and hiring</a:t>
            </a:r>
          </a:p>
          <a:p>
            <a:pPr marL="171450" lvl="0" indent="-171450" algn="l" rtl="0">
              <a:spcBef>
                <a:spcPts val="0"/>
              </a:spcBef>
              <a:spcAft>
                <a:spcPts val="0"/>
              </a:spcAft>
              <a:buFont typeface="Arial" panose="020B0604020202020204" pitchFamily="34" charset="0"/>
              <a:buChar char="•"/>
            </a:pPr>
            <a:r>
              <a:rPr lang="en-US" dirty="0" smtClean="0"/>
              <a:t>Managing performance</a:t>
            </a:r>
          </a:p>
          <a:p>
            <a:pPr marL="171450" lvl="0" indent="-171450" algn="l" rtl="0">
              <a:spcBef>
                <a:spcPts val="0"/>
              </a:spcBef>
              <a:spcAft>
                <a:spcPts val="0"/>
              </a:spcAft>
              <a:buFont typeface="Arial" panose="020B0604020202020204" pitchFamily="34" charset="0"/>
              <a:buChar char="•"/>
            </a:pPr>
            <a:r>
              <a:rPr lang="en-US" dirty="0" smtClean="0"/>
              <a:t>Compensation and rewards</a:t>
            </a:r>
          </a:p>
          <a:p>
            <a:pPr marL="171450" lvl="0" indent="-171450" algn="l" rtl="0">
              <a:spcBef>
                <a:spcPts val="0"/>
              </a:spcBef>
              <a:spcAft>
                <a:spcPts val="0"/>
              </a:spcAft>
              <a:buFont typeface="Arial" panose="020B0604020202020204" pitchFamily="34" charset="0"/>
              <a:buChar char="•"/>
            </a:pPr>
            <a:r>
              <a:rPr lang="en-US" dirty="0" smtClean="0"/>
              <a:t>Real time recognition</a:t>
            </a:r>
          </a:p>
          <a:p>
            <a:pPr marL="171450" lvl="0" indent="-171450" algn="l" rtl="0">
              <a:spcBef>
                <a:spcPts val="0"/>
              </a:spcBef>
              <a:spcAft>
                <a:spcPts val="0"/>
              </a:spcAft>
              <a:buFont typeface="Arial" panose="020B0604020202020204" pitchFamily="34" charset="0"/>
              <a:buChar char="•"/>
            </a:pPr>
            <a:endParaRPr lang="en-US" dirty="0"/>
          </a:p>
          <a:p>
            <a:pPr marL="0" lvl="0" indent="0" algn="l" rtl="0">
              <a:spcBef>
                <a:spcPts val="0"/>
              </a:spcBef>
              <a:spcAft>
                <a:spcPts val="0"/>
              </a:spcAft>
            </a:pPr>
            <a:r>
              <a:rPr lang="en-US" dirty="0" smtClean="0"/>
              <a:t>Human systems should be flexible and not overly bureaucratic.  Instead, human systems should reflect and reinforce the uniqueness of the organization’s culture and operations.</a:t>
            </a:r>
          </a:p>
          <a:p>
            <a:pPr marL="0" lvl="0" indent="0" algn="l" rtl="0">
              <a:spcBef>
                <a:spcPts val="0"/>
              </a:spcBef>
              <a:spcAft>
                <a:spcPts val="0"/>
              </a:spcAft>
            </a:pPr>
            <a:endParaRPr lang="en-US" dirty="0" smtClean="0"/>
          </a:p>
          <a:p>
            <a:pPr marL="0" lvl="0" indent="0" algn="l" rtl="0">
              <a:spcBef>
                <a:spcPts val="0"/>
              </a:spcBef>
              <a:spcAft>
                <a:spcPts val="0"/>
              </a:spcAft>
            </a:pPr>
            <a:r>
              <a:rPr lang="en-US" dirty="0" smtClean="0"/>
              <a:t>Review the checklist to see if your company needs to address their human systems</a:t>
            </a:r>
          </a:p>
          <a:p>
            <a:pPr marL="0" lvl="0" indent="0" algn="l" rtl="0">
              <a:spcBef>
                <a:spcPts val="0"/>
              </a:spcBef>
              <a:spcAft>
                <a:spcPts val="0"/>
              </a:spcAft>
            </a:pPr>
            <a:endParaRPr lang="en-US" dirty="0"/>
          </a:p>
          <a:p>
            <a:pPr marL="0" lvl="0" indent="0" algn="l" rtl="0">
              <a:spcBef>
                <a:spcPts val="0"/>
              </a:spcBef>
              <a:spcAft>
                <a:spcPts val="0"/>
              </a:spcAft>
            </a:pPr>
            <a:r>
              <a:rPr lang="en-US" dirty="0" smtClean="0"/>
              <a:t>If 2 or more of these statements are not true in your organization, address your human systems.  </a:t>
            </a:r>
            <a:endParaRPr lang="en-US" dirty="0"/>
          </a:p>
          <a:p>
            <a:pPr marL="0" lvl="0" indent="0" algn="l" rtl="0">
              <a:spcBef>
                <a:spcPts val="0"/>
              </a:spcBef>
              <a:spcAft>
                <a:spcPts val="0"/>
              </a:spcAft>
            </a:pPr>
            <a:endParaRPr lang="en-US" dirty="0" smtClean="0"/>
          </a:p>
          <a:p>
            <a:pPr marL="171450" lvl="0" indent="-171450" algn="l" rtl="0">
              <a:spcBef>
                <a:spcPts val="0"/>
              </a:spcBef>
              <a:spcAft>
                <a:spcPts val="0"/>
              </a:spcAft>
              <a:buFont typeface="Arial" panose="020B0604020202020204" pitchFamily="34" charset="0"/>
              <a:buChar char="•"/>
            </a:pPr>
            <a:endParaRPr dirty="0"/>
          </a:p>
        </p:txBody>
      </p:sp>
      <p:sp>
        <p:nvSpPr>
          <p:cNvPr id="342" name="Google Shape;342;g5fb325aeaf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Brief discussion in table groups-10 minutes</a:t>
            </a:r>
            <a:endParaRPr/>
          </a:p>
        </p:txBody>
      </p:sp>
      <p:sp>
        <p:nvSpPr>
          <p:cNvPr id="349" name="Google Shape;349;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Develop colleague maps-this is how well you know your colleague’s world both professional and personal</a:t>
            </a:r>
            <a:endParaRPr/>
          </a:p>
          <a:p>
            <a:pPr marL="228600" lvl="0" indent="-228600" algn="l" rtl="0">
              <a:spcBef>
                <a:spcPts val="0"/>
              </a:spcBef>
              <a:spcAft>
                <a:spcPts val="0"/>
              </a:spcAft>
              <a:buClr>
                <a:schemeClr val="dk1"/>
              </a:buClr>
              <a:buSzPts val="1200"/>
              <a:buFont typeface="Calibri"/>
              <a:buAutoNum type="arabicPeriod"/>
            </a:pPr>
            <a:r>
              <a:rPr lang="en-US"/>
              <a:t>Provide positive feedback-exchanging genuine positive feedback with our colleagues is important as is having the presence of mind to regularly share positive impressions of performance</a:t>
            </a:r>
            <a:endParaRPr/>
          </a:p>
          <a:p>
            <a:pPr marL="228600" lvl="0" indent="-228600" algn="l" rtl="0">
              <a:spcBef>
                <a:spcPts val="0"/>
              </a:spcBef>
              <a:spcAft>
                <a:spcPts val="0"/>
              </a:spcAft>
              <a:buClr>
                <a:schemeClr val="dk1"/>
              </a:buClr>
              <a:buSzPts val="1200"/>
              <a:buFont typeface="Calibri"/>
              <a:buAutoNum type="arabicPeriod"/>
            </a:pPr>
            <a:r>
              <a:rPr lang="en-US"/>
              <a:t>Respond and Engage-meeting bids to interact by regularly turning towards colleagues both in person and by email</a:t>
            </a:r>
            <a:endParaRPr/>
          </a:p>
          <a:p>
            <a:pPr marL="228600" lvl="0" indent="-228600" algn="l" rtl="0">
              <a:spcBef>
                <a:spcPts val="0"/>
              </a:spcBef>
              <a:spcAft>
                <a:spcPts val="0"/>
              </a:spcAft>
              <a:buClr>
                <a:schemeClr val="dk1"/>
              </a:buClr>
              <a:buSzPts val="1200"/>
              <a:buFont typeface="Calibri"/>
              <a:buAutoNum type="arabicPeriod"/>
            </a:pPr>
            <a:r>
              <a:rPr lang="en-US"/>
              <a:t>Perception becomes reality-maintaining self and other awareness regarding being in positive or negative perspective with colleagues.  If in negative perspective, repairing relationships appropriately.</a:t>
            </a:r>
            <a:endParaRPr/>
          </a:p>
          <a:p>
            <a:pPr marL="228600" lvl="0" indent="-228600" algn="l" rtl="0">
              <a:spcBef>
                <a:spcPts val="0"/>
              </a:spcBef>
              <a:spcAft>
                <a:spcPts val="0"/>
              </a:spcAft>
              <a:buClr>
                <a:schemeClr val="dk1"/>
              </a:buClr>
              <a:buSzPts val="1200"/>
              <a:buFont typeface="Calibri"/>
              <a:buAutoNum type="arabicPeriod"/>
            </a:pPr>
            <a:r>
              <a:rPr lang="en-US"/>
              <a:t>Manage conflict-addressing both solvable and perpetual problems with colleagues in an open manner.</a:t>
            </a:r>
            <a:endParaRPr/>
          </a:p>
          <a:p>
            <a:pPr marL="228600" lvl="0" indent="-228600" algn="l" rtl="0">
              <a:spcBef>
                <a:spcPts val="0"/>
              </a:spcBef>
              <a:spcAft>
                <a:spcPts val="0"/>
              </a:spcAft>
              <a:buClr>
                <a:schemeClr val="dk1"/>
              </a:buClr>
              <a:buSzPts val="1200"/>
              <a:buFont typeface="Calibri"/>
              <a:buAutoNum type="arabicPeriod"/>
            </a:pPr>
            <a:r>
              <a:rPr lang="en-US"/>
              <a:t>Facilitate career advancement-support your colleagues’ professional goals by being mindful of opportunities that consider the other person’s best interest and benefits them</a:t>
            </a:r>
            <a:endParaRPr/>
          </a:p>
          <a:p>
            <a:pPr marL="228600" lvl="0" indent="-228600" algn="l" rtl="0">
              <a:spcBef>
                <a:spcPts val="0"/>
              </a:spcBef>
              <a:spcAft>
                <a:spcPts val="0"/>
              </a:spcAft>
              <a:buClr>
                <a:schemeClr val="dk1"/>
              </a:buClr>
              <a:buSzPts val="1200"/>
              <a:buFont typeface="Calibri"/>
              <a:buAutoNum type="arabicPeriod"/>
            </a:pPr>
            <a:r>
              <a:rPr lang="en-US"/>
              <a:t>Create a shared culture-developing work processes and procedures that respect each other’s personal and professional goals, while supporting the organization’s overall purpose.</a:t>
            </a: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b="1"/>
          </a:p>
          <a:p>
            <a:pPr marL="0" lvl="0" indent="0" algn="l" rtl="0">
              <a:spcBef>
                <a:spcPts val="0"/>
              </a:spcBef>
              <a:spcAft>
                <a:spcPts val="0"/>
              </a:spcAft>
              <a:buNone/>
            </a:pPr>
            <a:r>
              <a:rPr lang="en-US" b="1"/>
              <a:t>Gottman</a:t>
            </a:r>
            <a:endParaRPr b="1"/>
          </a:p>
        </p:txBody>
      </p:sp>
      <p:sp>
        <p:nvSpPr>
          <p:cNvPr id="355" name="Google Shape;355;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1" name="Google Shape;36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5f753102b2_0_2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5f753102b2_0_2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8" name="Google Shape;368;g5f753102b2_0_2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5fb325aeaf_0_1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5fb325aeaf_0_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6" name="Google Shape;376;g5fb325aeaf_0_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Learner questions support a healthy org</a:t>
            </a:r>
            <a:endParaRPr/>
          </a:p>
          <a:p>
            <a:pPr marL="0" lvl="0" indent="0" algn="l" rtl="0">
              <a:spcBef>
                <a:spcPts val="0"/>
              </a:spcBef>
              <a:spcAft>
                <a:spcPts val="0"/>
              </a:spcAft>
              <a:buNone/>
            </a:pPr>
            <a:r>
              <a:rPr lang="en-US"/>
              <a:t>In times of stress we tend to go to the judger because that’s most comfortable for us.  It is a default for most people.</a:t>
            </a:r>
            <a:endParaRPr/>
          </a:p>
        </p:txBody>
      </p:sp>
      <p:sp>
        <p:nvSpPr>
          <p:cNvPr id="383" name="Google Shape;38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9" name="Google Shape;259;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40 minutes total</a:t>
            </a:r>
            <a:endParaRPr/>
          </a:p>
          <a:p>
            <a:pPr marL="0" lvl="0" indent="0" algn="l" rtl="0">
              <a:spcBef>
                <a:spcPts val="0"/>
              </a:spcBef>
              <a:spcAft>
                <a:spcPts val="0"/>
              </a:spcAft>
              <a:buNone/>
            </a:pPr>
            <a:r>
              <a:rPr lang="en-US"/>
              <a:t>Table group-different scenarios</a:t>
            </a:r>
            <a:endParaRPr/>
          </a:p>
          <a:p>
            <a:pPr marL="0" lvl="0" indent="0" algn="l" rtl="0">
              <a:spcBef>
                <a:spcPts val="0"/>
              </a:spcBef>
              <a:spcAft>
                <a:spcPts val="0"/>
              </a:spcAft>
              <a:buNone/>
            </a:pPr>
            <a:r>
              <a:rPr lang="en-US"/>
              <a:t>20-25 minutes</a:t>
            </a:r>
            <a:endParaRPr/>
          </a:p>
          <a:p>
            <a:pPr marL="0" lvl="0" indent="0" algn="l" rtl="0">
              <a:spcBef>
                <a:spcPts val="0"/>
              </a:spcBef>
              <a:spcAft>
                <a:spcPts val="0"/>
              </a:spcAft>
              <a:buNone/>
            </a:pPr>
            <a:r>
              <a:rPr lang="en-US"/>
              <a:t>5 minute faff/orientation time</a:t>
            </a:r>
            <a:endParaRPr/>
          </a:p>
          <a:p>
            <a:pPr marL="0" lvl="0" indent="0" algn="l" rtl="0">
              <a:spcBef>
                <a:spcPts val="0"/>
              </a:spcBef>
              <a:spcAft>
                <a:spcPts val="0"/>
              </a:spcAft>
              <a:buNone/>
            </a:pPr>
            <a:r>
              <a:rPr lang="en-US"/>
              <a:t>15 minutes engagement</a:t>
            </a:r>
            <a:endParaRPr/>
          </a:p>
          <a:p>
            <a:pPr marL="0" lvl="0" indent="0" algn="l" rtl="0">
              <a:spcBef>
                <a:spcPts val="0"/>
              </a:spcBef>
              <a:spcAft>
                <a:spcPts val="0"/>
              </a:spcAft>
              <a:buNone/>
            </a:pPr>
            <a:r>
              <a:rPr lang="en-US"/>
              <a:t>5 minutes wrapping up</a:t>
            </a:r>
            <a:endParaRPr/>
          </a:p>
          <a:p>
            <a:pPr marL="0" lvl="0" indent="0" algn="l" rtl="0">
              <a:spcBef>
                <a:spcPts val="0"/>
              </a:spcBef>
              <a:spcAft>
                <a:spcPts val="0"/>
              </a:spcAft>
              <a:buNone/>
            </a:pPr>
            <a:r>
              <a:rPr lang="en-US"/>
              <a:t>Sylvia and Nancy to walk the room during scenarios</a:t>
            </a:r>
            <a:endParaRPr/>
          </a:p>
          <a:p>
            <a:pPr marL="0" lvl="0" indent="0" algn="l" rtl="0">
              <a:spcBef>
                <a:spcPts val="0"/>
              </a:spcBef>
              <a:spcAft>
                <a:spcPts val="0"/>
              </a:spcAft>
              <a:buNone/>
            </a:pPr>
            <a:r>
              <a:rPr lang="en-US"/>
              <a:t>10-15 minute report out</a:t>
            </a:r>
            <a:endParaRPr/>
          </a:p>
        </p:txBody>
      </p:sp>
      <p:sp>
        <p:nvSpPr>
          <p:cNvPr id="393" name="Google Shape;393;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9:notes"/>
          <p:cNvSpPr>
            <a:spLocks noGrp="1" noRot="1" noChangeAspect="1"/>
          </p:cNvSpPr>
          <p:nvPr>
            <p:ph type="sldImg" idx="2"/>
          </p:nvPr>
        </p:nvSpPr>
        <p:spPr>
          <a:xfrm>
            <a:off x="747713" y="1181100"/>
            <a:ext cx="5670550" cy="31892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9:notes"/>
          <p:cNvSpPr txBox="1">
            <a:spLocks noGrp="1"/>
          </p:cNvSpPr>
          <p:nvPr>
            <p:ph type="body" idx="1"/>
          </p:nvPr>
        </p:nvSpPr>
        <p:spPr>
          <a:xfrm>
            <a:off x="716619" y="4548457"/>
            <a:ext cx="5732949" cy="3721466"/>
          </a:xfrm>
          <a:prstGeom prst="rect">
            <a:avLst/>
          </a:prstGeom>
          <a:noFill/>
          <a:ln>
            <a:noFill/>
          </a:ln>
        </p:spPr>
        <p:txBody>
          <a:bodyPr spcFirstLastPara="1" wrap="square" lIns="93150" tIns="93150" rIns="93150" bIns="93150" anchor="t" anchorCtr="0">
            <a:noAutofit/>
          </a:bodyPr>
          <a:lstStyle/>
          <a:p>
            <a:pPr marL="465886" lvl="0" indent="-232943" algn="l" rtl="0">
              <a:spcBef>
                <a:spcPts val="0"/>
              </a:spcBef>
              <a:spcAft>
                <a:spcPts val="0"/>
              </a:spcAft>
              <a:buNone/>
            </a:pPr>
            <a:r>
              <a:rPr lang="en-US" dirty="0"/>
              <a:t>Handout-card stock</a:t>
            </a:r>
            <a:endParaRPr dirty="0"/>
          </a:p>
          <a:p>
            <a:pPr marL="465887" lvl="0" indent="-232943" algn="l" rtl="0">
              <a:spcBef>
                <a:spcPts val="0"/>
              </a:spcBef>
              <a:spcAft>
                <a:spcPts val="0"/>
              </a:spcAft>
              <a:buNone/>
            </a:pPr>
            <a:r>
              <a:rPr lang="en-US" dirty="0"/>
              <a:t>From Marilee Adams</a:t>
            </a:r>
            <a:endParaRPr dirty="0"/>
          </a:p>
          <a:p>
            <a:pPr marL="465887" lvl="0" indent="-232943" algn="l" rtl="0">
              <a:spcBef>
                <a:spcPts val="0"/>
              </a:spcBef>
              <a:spcAft>
                <a:spcPts val="0"/>
              </a:spcAft>
              <a:buClr>
                <a:srgbClr val="000000"/>
              </a:buClr>
              <a:buSzPts val="1400"/>
              <a:buFont typeface="Arial"/>
              <a:buChar char="•"/>
            </a:pPr>
            <a:r>
              <a:rPr lang="en-US" dirty="0"/>
              <a:t>2 different mindsets: judger-reactive, who’s fault is it?  Learner-uses SFQ’s-similar to ones used in SOP</a:t>
            </a:r>
            <a:endParaRPr dirty="0"/>
          </a:p>
          <a:p>
            <a:pPr marL="465887" lvl="0" indent="-232943" algn="l" rtl="0">
              <a:spcBef>
                <a:spcPts val="0"/>
              </a:spcBef>
              <a:spcAft>
                <a:spcPts val="0"/>
              </a:spcAft>
              <a:buClr>
                <a:srgbClr val="000000"/>
              </a:buClr>
              <a:buSzPts val="1400"/>
              <a:buFont typeface="Arial"/>
              <a:buChar char="•"/>
            </a:pPr>
            <a:r>
              <a:rPr lang="en-US" dirty="0"/>
              <a:t>Judger mindset is the default. Daniel Goleman said neuroscience is clear that the emotional brain responds to an event more quickly that the thinking brain.  When we are in judger mindset our amygdala (</a:t>
            </a:r>
            <a:r>
              <a:rPr lang="en-US" dirty="0" err="1"/>
              <a:t>mindbrain</a:t>
            </a:r>
            <a:r>
              <a:rPr lang="en-US" dirty="0"/>
              <a:t>) can be disconnected from the prefrontal cortex which is where the learning happens</a:t>
            </a:r>
            <a:endParaRPr dirty="0"/>
          </a:p>
          <a:p>
            <a:pPr marL="465887" lvl="0" indent="-232943" algn="l" rtl="0">
              <a:spcBef>
                <a:spcPts val="0"/>
              </a:spcBef>
              <a:spcAft>
                <a:spcPts val="0"/>
              </a:spcAft>
              <a:buClr>
                <a:srgbClr val="000000"/>
              </a:buClr>
              <a:buSzPts val="1400"/>
              <a:buFont typeface="Arial"/>
              <a:buChar char="•"/>
            </a:pPr>
            <a:r>
              <a:rPr lang="en-US" dirty="0"/>
              <a:t>The challenge is to use the switching lane questions to calms us down, self soothe, re-regulate, and reconnect to the prefrontal cortex where the learner mindset thrives</a:t>
            </a:r>
            <a:endParaRPr dirty="0"/>
          </a:p>
          <a:p>
            <a:pPr marL="465887" lvl="0" indent="-232943" algn="l" rtl="0">
              <a:spcBef>
                <a:spcPts val="0"/>
              </a:spcBef>
              <a:spcAft>
                <a:spcPts val="0"/>
              </a:spcAft>
              <a:buClr>
                <a:srgbClr val="000000"/>
              </a:buClr>
              <a:buSzPts val="1400"/>
              <a:buFont typeface="Arial"/>
              <a:buChar char="•"/>
            </a:pPr>
            <a:r>
              <a:rPr lang="en-US" dirty="0"/>
              <a:t>If we stop and observe what questions we are asking ourselves we give ourselves the power to switch paths/mindsets</a:t>
            </a:r>
            <a:endParaRPr dirty="0"/>
          </a:p>
          <a:p>
            <a:pPr marL="465887" lvl="0" indent="-232943" algn="l" rtl="0">
              <a:spcBef>
                <a:spcPts val="0"/>
              </a:spcBef>
              <a:spcAft>
                <a:spcPts val="0"/>
              </a:spcAft>
              <a:buNone/>
            </a:pPr>
            <a:endParaRPr dirty="0"/>
          </a:p>
          <a:p>
            <a:pPr marL="465887" lvl="0" indent="-232943" algn="l" rtl="0">
              <a:spcBef>
                <a:spcPts val="0"/>
              </a:spcBef>
              <a:spcAft>
                <a:spcPts val="0"/>
              </a:spcAft>
              <a:buNone/>
            </a:pPr>
            <a:endParaRPr dirty="0"/>
          </a:p>
          <a:p>
            <a:pPr marL="465887" lvl="0" indent="-232943" algn="l" rtl="0">
              <a:spcBef>
                <a:spcPts val="0"/>
              </a:spcBef>
              <a:spcAft>
                <a:spcPts val="0"/>
              </a:spcAft>
              <a:buNone/>
            </a:pPr>
            <a:r>
              <a:rPr lang="en-US" dirty="0"/>
              <a:t>Note that we were granted permission to use this graphic; please don’t make a bazillion copies or repost it on the internet. And consider buying the book for all your leaders! </a:t>
            </a:r>
            <a:endParaRPr dirty="0"/>
          </a:p>
          <a:p>
            <a:pPr marL="465887" lvl="0" indent="-232943" algn="l" rtl="0">
              <a:spcBef>
                <a:spcPts val="0"/>
              </a:spcBef>
              <a:spcAft>
                <a:spcPts val="0"/>
              </a:spcAft>
              <a:buNone/>
            </a:pPr>
            <a:endParaRPr dirty="0"/>
          </a:p>
        </p:txBody>
      </p:sp>
      <p:sp>
        <p:nvSpPr>
          <p:cNvPr id="401" name="Google Shape;401;p19:notes"/>
          <p:cNvSpPr txBox="1">
            <a:spLocks noGrp="1"/>
          </p:cNvSpPr>
          <p:nvPr>
            <p:ph type="sldNum" idx="12"/>
          </p:nvPr>
        </p:nvSpPr>
        <p:spPr>
          <a:xfrm>
            <a:off x="4059181" y="8977134"/>
            <a:ext cx="3105348" cy="474207"/>
          </a:xfrm>
          <a:prstGeom prst="rect">
            <a:avLst/>
          </a:prstGeom>
          <a:noFill/>
          <a:ln>
            <a:noFill/>
          </a:ln>
        </p:spPr>
        <p:txBody>
          <a:bodyPr spcFirstLastPara="1" wrap="square" lIns="94925" tIns="47450" rIns="94925" bIns="47450" anchor="b" anchorCtr="0">
            <a:noAutofit/>
          </a:bodyPr>
          <a:lstStyle/>
          <a:p>
            <a:pPr marL="0" lvl="0" indent="0" algn="r" rtl="0">
              <a:spcBef>
                <a:spcPts val="0"/>
              </a:spcBef>
              <a:spcAft>
                <a:spcPts val="0"/>
              </a:spcAft>
              <a:buNone/>
            </a:pPr>
            <a:fld id="{00000000-1234-1234-1234-123412341234}" type="slidenum">
              <a:rPr lang="en-US">
                <a:solidFill>
                  <a:schemeClr val="dk1"/>
                </a:solidFill>
                <a:latin typeface="Calibri"/>
                <a:ea typeface="Calibri"/>
                <a:cs typeface="Calibri"/>
                <a:sym typeface="Calibri"/>
              </a:rPr>
              <a:t>21</a:t>
            </a:fld>
            <a:endParaRPr>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5fb325aeaf_0_11:notes"/>
          <p:cNvSpPr txBox="1">
            <a:spLocks noGrp="1"/>
          </p:cNvSpPr>
          <p:nvPr>
            <p:ph type="body" idx="1"/>
          </p:nvPr>
        </p:nvSpPr>
        <p:spPr>
          <a:xfrm>
            <a:off x="716619" y="4548457"/>
            <a:ext cx="5733000" cy="372150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None/>
            </a:pPr>
            <a:r>
              <a:rPr lang="en-US" u="sng">
                <a:solidFill>
                  <a:schemeClr val="hlink"/>
                </a:solidFill>
                <a:hlinkClick r:id="rId3"/>
              </a:rPr>
              <a:t>https://calswec.berkeley.edu/programs-and-services/child-welfare-service-training-program/core-practice-model</a:t>
            </a:r>
            <a:endParaRPr/>
          </a:p>
          <a:p>
            <a:pPr marL="0" lvl="0" indent="0" algn="l" rtl="0">
              <a:spcBef>
                <a:spcPts val="0"/>
              </a:spcBef>
              <a:spcAft>
                <a:spcPts val="0"/>
              </a:spcAft>
              <a:buNone/>
            </a:pPr>
            <a:r>
              <a:rPr lang="en-US"/>
              <a:t>*SUGGESTION IS TO PLACE THIS SLIDE AT THE END OF THE POWERPOINTS BOTH DAYS*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Remind folks of where to find resources on the CalSWEC website</a:t>
            </a:r>
            <a:endParaRPr/>
          </a:p>
          <a:p>
            <a:pPr marL="0" lvl="0" indent="0" algn="l" rtl="0">
              <a:spcBef>
                <a:spcPts val="0"/>
              </a:spcBef>
              <a:spcAft>
                <a:spcPts val="0"/>
              </a:spcAft>
              <a:buNone/>
            </a:pPr>
            <a:endParaRPr/>
          </a:p>
          <a:p>
            <a:pPr marL="0" lvl="0" indent="0" algn="l" rtl="0">
              <a:spcBef>
                <a:spcPts val="0"/>
              </a:spcBef>
              <a:spcAft>
                <a:spcPts val="0"/>
              </a:spcAft>
              <a:buNone/>
            </a:pPr>
            <a:r>
              <a:rPr lang="en-US"/>
              <a:t>Use leadership behaviors to create a healthy culture</a:t>
            </a:r>
            <a:endParaRPr/>
          </a:p>
        </p:txBody>
      </p:sp>
      <p:sp>
        <p:nvSpPr>
          <p:cNvPr id="408" name="Google Shape;408;g5fb325aeaf_0_11:notes"/>
          <p:cNvSpPr>
            <a:spLocks noGrp="1" noRot="1" noChangeAspect="1"/>
          </p:cNvSpPr>
          <p:nvPr>
            <p:ph type="sldImg" idx="2"/>
          </p:nvPr>
        </p:nvSpPr>
        <p:spPr>
          <a:xfrm>
            <a:off x="747713" y="1181100"/>
            <a:ext cx="5670600" cy="3189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These expectations are modeled for new employees and reinforced through formal and informal sanctions as employees’ adjust to social milieu of the agency or work unit </a:t>
            </a:r>
            <a:endParaRPr/>
          </a:p>
          <a:p>
            <a:pPr marL="0" lvl="0" indent="0" algn="l" rtl="0">
              <a:spcBef>
                <a:spcPts val="0"/>
              </a:spcBef>
              <a:spcAft>
                <a:spcPts val="0"/>
              </a:spcAft>
              <a:buNone/>
            </a:pPr>
            <a:endParaRPr/>
          </a:p>
          <a:p>
            <a:pPr marL="0" lvl="0" indent="0" algn="l" rtl="0">
              <a:spcBef>
                <a:spcPts val="0"/>
              </a:spcBef>
              <a:spcAft>
                <a:spcPts val="0"/>
              </a:spcAft>
              <a:buNone/>
            </a:pPr>
            <a:r>
              <a:rPr lang="en-US"/>
              <a:t>Climate is important because of its influence on employees: Motivation and work attitudes such as job satisfaction and organizational commitment. These relate to performance in the organization (James, et al., 2008; Judge, et al., 2001)</a:t>
            </a:r>
            <a:endParaRPr/>
          </a:p>
          <a:p>
            <a:pPr marL="0" lvl="0" indent="0" algn="l" rtl="0">
              <a:spcBef>
                <a:spcPts val="0"/>
              </a:spcBef>
              <a:spcAft>
                <a:spcPts val="0"/>
              </a:spcAft>
              <a:buNone/>
            </a:pPr>
            <a:endParaRPr/>
          </a:p>
        </p:txBody>
      </p:sp>
      <p:sp>
        <p:nvSpPr>
          <p:cNvPr id="266" name="Google Shape;26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2" name="Google Shape;27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These expectations are modeled for new employees and reinforced through formal and informal sanctions as employees’ adjust to social milieu of the agency or work unit </a:t>
            </a:r>
            <a:endParaRPr/>
          </a:p>
          <a:p>
            <a:pPr marL="0" lvl="0" indent="0" algn="l" rtl="0">
              <a:spcBef>
                <a:spcPts val="0"/>
              </a:spcBef>
              <a:spcAft>
                <a:spcPts val="0"/>
              </a:spcAft>
              <a:buNone/>
            </a:pPr>
            <a:endParaRPr/>
          </a:p>
          <a:p>
            <a:pPr marL="0" lvl="0" indent="0" algn="l" rtl="0">
              <a:spcBef>
                <a:spcPts val="0"/>
              </a:spcBef>
              <a:spcAft>
                <a:spcPts val="0"/>
              </a:spcAft>
              <a:buNone/>
            </a:pPr>
            <a:r>
              <a:rPr lang="en-US"/>
              <a:t>Climate is important because of its influence on employees: Motivation and work attitudes such as job satisfaction and organizational commitment. These relate to performance in the organization (James, et al., 2008; Judge, et al., 2001)</a:t>
            </a:r>
            <a:endParaRPr/>
          </a:p>
          <a:p>
            <a:pPr marL="0" lvl="0" indent="0" algn="l" rtl="0">
              <a:spcBef>
                <a:spcPts val="0"/>
              </a:spcBef>
              <a:spcAft>
                <a:spcPts val="0"/>
              </a:spcAft>
              <a:buNone/>
            </a:pPr>
            <a:endParaRPr/>
          </a:p>
        </p:txBody>
      </p:sp>
      <p:sp>
        <p:nvSpPr>
          <p:cNvPr id="279" name="Google Shape;279;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2 minutes</a:t>
            </a:r>
            <a:endParaRPr/>
          </a:p>
        </p:txBody>
      </p:sp>
      <p:sp>
        <p:nvSpPr>
          <p:cNvPr id="285" name="Google Shape;285;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92" name="Google Shape;29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8: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 Advantage by Patrick Lencioni </a:t>
            </a:r>
            <a:endParaRPr/>
          </a:p>
          <a:p>
            <a:pPr marL="0" lvl="0" indent="0" algn="l" rtl="0">
              <a:spcBef>
                <a:spcPts val="0"/>
              </a:spcBef>
              <a:spcAft>
                <a:spcPts val="0"/>
              </a:spcAft>
              <a:buClr>
                <a:schemeClr val="dk1"/>
              </a:buClr>
              <a:buFont typeface="Arial"/>
              <a:buNone/>
            </a:pPr>
            <a:r>
              <a:rPr lang="en-US"/>
              <a:t>*This model originated from “The 5 Dysfunctions of a team</a:t>
            </a:r>
            <a:endParaRPr/>
          </a:p>
        </p:txBody>
      </p:sp>
      <p:sp>
        <p:nvSpPr>
          <p:cNvPr id="299" name="Google Shape;299;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Building Trust-Team members who trust one another are comfortable being open, even exposed to one another about their failures, weaknesses and fears</a:t>
            </a:r>
            <a:endParaRPr/>
          </a:p>
          <a:p>
            <a:pPr marL="0" lvl="0" indent="0" algn="l" rtl="0">
              <a:spcBef>
                <a:spcPts val="0"/>
              </a:spcBef>
              <a:spcAft>
                <a:spcPts val="0"/>
              </a:spcAft>
              <a:buNone/>
            </a:pPr>
            <a:r>
              <a:rPr lang="en-US"/>
              <a:t>Mastering Conflict-When trust is present, teams are able to engage in unfiltered ideological debate around ideas, issues and decisions that must be made</a:t>
            </a:r>
            <a:endParaRPr/>
          </a:p>
          <a:p>
            <a:pPr marL="0" lvl="0" indent="0" algn="l" rtl="0">
              <a:spcBef>
                <a:spcPts val="0"/>
              </a:spcBef>
              <a:spcAft>
                <a:spcPts val="0"/>
              </a:spcAft>
              <a:buNone/>
            </a:pPr>
            <a:r>
              <a:rPr lang="en-US"/>
              <a:t>Achieving Commitment-The ability to engage in conflict and provide input enables team members to buy-in or commit to decisions</a:t>
            </a:r>
            <a:endParaRPr/>
          </a:p>
          <a:p>
            <a:pPr marL="0" lvl="0" indent="0" algn="l" rtl="0">
              <a:spcBef>
                <a:spcPts val="0"/>
              </a:spcBef>
              <a:spcAft>
                <a:spcPts val="0"/>
              </a:spcAft>
              <a:buNone/>
            </a:pPr>
            <a:r>
              <a:rPr lang="en-US"/>
              <a:t>Embracing Accountability-After commitment is established, team members must be willing to hold one another accountable and remind each other when actions are counterproductive to the team</a:t>
            </a:r>
            <a:endParaRPr/>
          </a:p>
          <a:p>
            <a:pPr marL="0" lvl="0" indent="0" algn="l" rtl="0">
              <a:spcBef>
                <a:spcPts val="0"/>
              </a:spcBef>
              <a:spcAft>
                <a:spcPts val="0"/>
              </a:spcAft>
              <a:buNone/>
            </a:pPr>
            <a:r>
              <a:rPr lang="en-US"/>
              <a:t>Focusing on Results-Collective team results must supercede any departmental or personal objectives or pursuits</a:t>
            </a:r>
            <a:endParaRPr/>
          </a:p>
        </p:txBody>
      </p:sp>
      <p:sp>
        <p:nvSpPr>
          <p:cNvPr id="307" name="Google Shape;307;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225133" y="56404"/>
            <a:ext cx="10972800" cy="1143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45054"/>
              </a:buClr>
              <a:buSzPts val="2600"/>
              <a:buFont typeface="Trebuchet MS"/>
              <a:buNone/>
              <a:defRPr sz="3200" b="0" i="0" u="none" strike="noStrike" cap="none">
                <a:solidFill>
                  <a:srgbClr val="655A57"/>
                </a:solidFill>
                <a:latin typeface="Arial"/>
                <a:ea typeface="Arial"/>
                <a:cs typeface="Arial"/>
                <a:sym typeface="Arial"/>
              </a:defRPr>
            </a:lvl1pPr>
            <a:lvl2pPr marR="0" lvl="1"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2pPr>
            <a:lvl3pPr marR="0" lvl="2"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3pPr>
            <a:lvl4pPr marR="0" lvl="3"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4pPr>
            <a:lvl5pPr marR="0" lvl="4"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5pPr>
            <a:lvl6pPr marR="0" lvl="5"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6pPr>
            <a:lvl7pPr marR="0" lvl="6"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7pPr>
            <a:lvl8pPr marR="0" lvl="7"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8pPr>
            <a:lvl9pPr marR="0" lvl="8" algn="l">
              <a:lnSpc>
                <a:spcPct val="100000"/>
              </a:lnSpc>
              <a:spcBef>
                <a:spcPts val="0"/>
              </a:spcBef>
              <a:spcAft>
                <a:spcPts val="0"/>
              </a:spcAft>
              <a:buClr>
                <a:srgbClr val="045054"/>
              </a:buClr>
              <a:buSzPts val="2600"/>
              <a:buFont typeface="Trebuchet MS"/>
              <a:buNone/>
              <a:defRPr sz="3466" b="0" i="0" u="none" strike="noStrike" cap="none">
                <a:solidFill>
                  <a:srgbClr val="045054"/>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87"/>
        <p:cNvGrpSpPr/>
        <p:nvPr/>
      </p:nvGrpSpPr>
      <p:grpSpPr>
        <a:xfrm>
          <a:off x="0" y="0"/>
          <a:ext cx="0" cy="0"/>
          <a:chOff x="0" y="0"/>
          <a:chExt cx="0" cy="0"/>
        </a:xfrm>
      </p:grpSpPr>
      <p:sp>
        <p:nvSpPr>
          <p:cNvPr id="88" name="Google Shape;88;p15"/>
          <p:cNvSpPr/>
          <p:nvPr/>
        </p:nvSpPr>
        <p:spPr>
          <a:xfrm>
            <a:off x="174167" y="182667"/>
            <a:ext cx="11849200" cy="6511600"/>
          </a:xfrm>
          <a:prstGeom prst="rect">
            <a:avLst/>
          </a:prstGeom>
          <a:solidFill>
            <a:srgbClr val="CEC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25" name="Google Shape;125;p1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7"/>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1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9"/>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0"/>
          <p:cNvSpPr txBox="1">
            <a:spLocks noGrp="1"/>
          </p:cNvSpPr>
          <p:nvPr>
            <p:ph type="body" idx="1"/>
          </p:nvPr>
        </p:nvSpPr>
        <p:spPr>
          <a:xfrm>
            <a:off x="2939373" y="1972703"/>
            <a:ext cx="399273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138" name="Google Shape;138;p20"/>
          <p:cNvSpPr txBox="1">
            <a:spLocks noGrp="1"/>
          </p:cNvSpPr>
          <p:nvPr>
            <p:ph type="body" idx="2"/>
          </p:nvPr>
        </p:nvSpPr>
        <p:spPr>
          <a:xfrm>
            <a:off x="2589212" y="2548966"/>
            <a:ext cx="4342893"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39" name="Google Shape;139;p20"/>
          <p:cNvSpPr txBox="1">
            <a:spLocks noGrp="1"/>
          </p:cNvSpPr>
          <p:nvPr>
            <p:ph type="body" idx="3"/>
          </p:nvPr>
        </p:nvSpPr>
        <p:spPr>
          <a:xfrm>
            <a:off x="7506629" y="1969475"/>
            <a:ext cx="399900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None/>
              <a:defRPr sz="24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0"/>
              </a:spcAft>
              <a:buSzPts val="1600"/>
              <a:buNone/>
              <a:defRPr sz="1600" b="1"/>
            </a:lvl9pPr>
          </a:lstStyle>
          <a:p>
            <a:endParaRPr/>
          </a:p>
        </p:txBody>
      </p:sp>
      <p:sp>
        <p:nvSpPr>
          <p:cNvPr id="140" name="Google Shape;140;p20"/>
          <p:cNvSpPr txBox="1">
            <a:spLocks noGrp="1"/>
          </p:cNvSpPr>
          <p:nvPr>
            <p:ph type="body" idx="4"/>
          </p:nvPr>
        </p:nvSpPr>
        <p:spPr>
          <a:xfrm>
            <a:off x="7166957" y="2545738"/>
            <a:ext cx="4338674" cy="335406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41" name="Google Shape;141;p2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0"/>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6"/>
        <p:cNvGrpSpPr/>
        <p:nvPr/>
      </p:nvGrpSpPr>
      <p:grpSpPr>
        <a:xfrm>
          <a:off x="0" y="0"/>
          <a:ext cx="0" cy="0"/>
          <a:chOff x="0" y="0"/>
          <a:chExt cx="0" cy="0"/>
        </a:xfrm>
      </p:grpSpPr>
      <p:sp>
        <p:nvSpPr>
          <p:cNvPr id="147" name="Google Shape;147;p22"/>
          <p:cNvSpPr txBox="1">
            <a:spLocks noGrp="1"/>
          </p:cNvSpPr>
          <p:nvPr>
            <p:ph type="ctrTitle"/>
          </p:nvPr>
        </p:nvSpPr>
        <p:spPr>
          <a:xfrm>
            <a:off x="2589213" y="2514600"/>
            <a:ext cx="8915399" cy="22627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2"/>
          <p:cNvSpPr txBox="1">
            <a:spLocks noGrp="1"/>
          </p:cNvSpPr>
          <p:nvPr>
            <p:ph type="subTitle" idx="1"/>
          </p:nvPr>
        </p:nvSpPr>
        <p:spPr>
          <a:xfrm>
            <a:off x="2589213" y="4777379"/>
            <a:ext cx="8915399" cy="1126283"/>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a:endParaRPr/>
          </a:p>
        </p:txBody>
      </p:sp>
      <p:sp>
        <p:nvSpPr>
          <p:cNvPr id="149" name="Google Shape;149;p2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2"/>
          <p:cNvSpPr/>
          <p:nvPr/>
        </p:nvSpPr>
        <p:spPr>
          <a:xfrm>
            <a:off x="0" y="4323810"/>
            <a:ext cx="1744652" cy="778589"/>
          </a:xfrm>
          <a:custGeom>
            <a:avLst/>
            <a:gdLst/>
            <a:ahLst/>
            <a:cxnLst/>
            <a:rect l="l" t="t" r="r" b="b"/>
            <a:pathLst>
              <a:path w="372" h="166" extrusionOk="0">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2"/>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2589212" y="2058750"/>
            <a:ext cx="8915399"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body" idx="1"/>
          </p:nvPr>
        </p:nvSpPr>
        <p:spPr>
          <a:xfrm>
            <a:off x="2589212" y="3530129"/>
            <a:ext cx="891539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2000"/>
              <a:buNone/>
              <a:defRPr sz="20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56" name="Google Shape;156;p2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3"/>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body" idx="1"/>
          </p:nvPr>
        </p:nvSpPr>
        <p:spPr>
          <a:xfrm>
            <a:off x="2589212" y="2133600"/>
            <a:ext cx="4313864"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3" name="Google Shape;163;p24"/>
          <p:cNvSpPr txBox="1">
            <a:spLocks noGrp="1"/>
          </p:cNvSpPr>
          <p:nvPr>
            <p:ph type="body" idx="2"/>
          </p:nvPr>
        </p:nvSpPr>
        <p:spPr>
          <a:xfrm>
            <a:off x="7190747" y="2126222"/>
            <a:ext cx="4313864" cy="3777622"/>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64" name="Google Shape;164;p2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5"/>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5"/>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26"/>
          <p:cNvSpPr txBox="1">
            <a:spLocks noGrp="1"/>
          </p:cNvSpPr>
          <p:nvPr>
            <p:ph type="title"/>
          </p:nvPr>
        </p:nvSpPr>
        <p:spPr>
          <a:xfrm>
            <a:off x="2589212" y="446088"/>
            <a:ext cx="3505199" cy="97631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2000"/>
              <a:buFont typeface="Century Gothic"/>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6"/>
          <p:cNvSpPr txBox="1">
            <a:spLocks noGrp="1"/>
          </p:cNvSpPr>
          <p:nvPr>
            <p:ph type="body" idx="1"/>
          </p:nvPr>
        </p:nvSpPr>
        <p:spPr>
          <a:xfrm>
            <a:off x="6323012" y="446088"/>
            <a:ext cx="5181600" cy="5414963"/>
          </a:xfrm>
          <a:prstGeom prst="rect">
            <a:avLst/>
          </a:prstGeom>
          <a:noFill/>
          <a:ln>
            <a:noFill/>
          </a:ln>
        </p:spPr>
        <p:txBody>
          <a:bodyPr spcFirstLastPara="1" wrap="square" lIns="91425" tIns="45700" rIns="91425" bIns="45700" anchor="ctr"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177" name="Google Shape;177;p26"/>
          <p:cNvSpPr txBox="1">
            <a:spLocks noGrp="1"/>
          </p:cNvSpPr>
          <p:nvPr>
            <p:ph type="body" idx="2"/>
          </p:nvPr>
        </p:nvSpPr>
        <p:spPr>
          <a:xfrm>
            <a:off x="2589212" y="1598613"/>
            <a:ext cx="3505199" cy="4262436"/>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78" name="Google Shape;178;p2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6"/>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2589213" y="4800600"/>
            <a:ext cx="8915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7"/>
          <p:cNvSpPr>
            <a:spLocks noGrp="1"/>
          </p:cNvSpPr>
          <p:nvPr>
            <p:ph type="pic" idx="2"/>
          </p:nvPr>
        </p:nvSpPr>
        <p:spPr>
          <a:xfrm>
            <a:off x="2589212" y="634965"/>
            <a:ext cx="8915400" cy="3854970"/>
          </a:xfrm>
          <a:prstGeom prst="rect">
            <a:avLst/>
          </a:prstGeom>
          <a:noFill/>
          <a:ln>
            <a:noFill/>
          </a:ln>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85" name="Google Shape;185;p27"/>
          <p:cNvSpPr txBox="1">
            <a:spLocks noGrp="1"/>
          </p:cNvSpPr>
          <p:nvPr>
            <p:ph type="body" idx="1"/>
          </p:nvPr>
        </p:nvSpPr>
        <p:spPr>
          <a:xfrm>
            <a:off x="2589213" y="5367338"/>
            <a:ext cx="8915400"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200"/>
              <a:buNone/>
              <a:defRPr sz="12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0"/>
              </a:spcAft>
              <a:buSzPts val="900"/>
              <a:buNone/>
              <a:defRPr sz="900"/>
            </a:lvl9pPr>
          </a:lstStyle>
          <a:p>
            <a:endParaRPr/>
          </a:p>
        </p:txBody>
      </p:sp>
      <p:sp>
        <p:nvSpPr>
          <p:cNvPr id="186" name="Google Shape;186;p27"/>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7"/>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7"/>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90"/>
        <p:cNvGrpSpPr/>
        <p:nvPr/>
      </p:nvGrpSpPr>
      <p:grpSpPr>
        <a:xfrm>
          <a:off x="0" y="0"/>
          <a:ext cx="0" cy="0"/>
          <a:chOff x="0" y="0"/>
          <a:chExt cx="0" cy="0"/>
        </a:xfrm>
      </p:grpSpPr>
      <p:sp>
        <p:nvSpPr>
          <p:cNvPr id="191" name="Google Shape;191;p28"/>
          <p:cNvSpPr txBox="1">
            <a:spLocks noGrp="1"/>
          </p:cNvSpPr>
          <p:nvPr>
            <p:ph type="title"/>
          </p:nvPr>
        </p:nvSpPr>
        <p:spPr>
          <a:xfrm>
            <a:off x="2589212" y="609600"/>
            <a:ext cx="8915399" cy="3117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8"/>
          <p:cNvSpPr txBox="1">
            <a:spLocks noGrp="1"/>
          </p:cNvSpPr>
          <p:nvPr>
            <p:ph type="body" idx="1"/>
          </p:nvPr>
        </p:nvSpPr>
        <p:spPr>
          <a:xfrm>
            <a:off x="2589212" y="4354046"/>
            <a:ext cx="891539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193" name="Google Shape;193;p28"/>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8"/>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28"/>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9"/>
          <p:cNvSpPr txBox="1">
            <a:spLocks noGrp="1"/>
          </p:cNvSpPr>
          <p:nvPr>
            <p:ph type="body" idx="1"/>
          </p:nvPr>
        </p:nvSpPr>
        <p:spPr>
          <a:xfrm>
            <a:off x="3275012" y="3505200"/>
            <a:ext cx="753655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Font typeface="Century Gothic"/>
              <a:buNone/>
              <a:defRPr sz="1600">
                <a:solidFill>
                  <a:srgbClr val="7F7F7F"/>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00" name="Google Shape;200;p29"/>
          <p:cNvSpPr txBox="1">
            <a:spLocks noGrp="1"/>
          </p:cNvSpPr>
          <p:nvPr>
            <p:ph type="body" idx="2"/>
          </p:nvPr>
        </p:nvSpPr>
        <p:spPr>
          <a:xfrm>
            <a:off x="2589212" y="4354046"/>
            <a:ext cx="8915399" cy="155586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800"/>
              <a:buNone/>
              <a:defRPr sz="1800">
                <a:solidFill>
                  <a:srgbClr val="595959"/>
                </a:solidFill>
              </a:defRPr>
            </a:lvl1pPr>
            <a:lvl2pPr marL="914400" lvl="1" indent="-228600" algn="l">
              <a:spcBef>
                <a:spcPts val="1000"/>
              </a:spcBef>
              <a:spcAft>
                <a:spcPts val="0"/>
              </a:spcAft>
              <a:buSzPts val="1800"/>
              <a:buNone/>
              <a:defRPr sz="1800">
                <a:solidFill>
                  <a:srgbClr val="888888"/>
                </a:solidFill>
              </a:defRPr>
            </a:lvl2pPr>
            <a:lvl3pPr marL="1371600" lvl="2" indent="-228600" algn="l">
              <a:spcBef>
                <a:spcPts val="1000"/>
              </a:spcBef>
              <a:spcAft>
                <a:spcPts val="0"/>
              </a:spcAft>
              <a:buSzPts val="1600"/>
              <a:buNone/>
              <a:defRPr sz="1600">
                <a:solidFill>
                  <a:srgbClr val="888888"/>
                </a:solidFill>
              </a:defRPr>
            </a:lvl3pPr>
            <a:lvl4pPr marL="1828800" lvl="3" indent="-228600" algn="l">
              <a:spcBef>
                <a:spcPts val="1000"/>
              </a:spcBef>
              <a:spcAft>
                <a:spcPts val="0"/>
              </a:spcAft>
              <a:buSzPts val="1400"/>
              <a:buNone/>
              <a:defRPr sz="1400">
                <a:solidFill>
                  <a:srgbClr val="888888"/>
                </a:solidFill>
              </a:defRPr>
            </a:lvl4pPr>
            <a:lvl5pPr marL="2286000" lvl="4" indent="-228600" algn="l">
              <a:spcBef>
                <a:spcPts val="1000"/>
              </a:spcBef>
              <a:spcAft>
                <a:spcPts val="0"/>
              </a:spcAft>
              <a:buSzPts val="1400"/>
              <a:buNone/>
              <a:defRPr sz="1400">
                <a:solidFill>
                  <a:srgbClr val="888888"/>
                </a:solidFill>
              </a:defRPr>
            </a:lvl5pPr>
            <a:lvl6pPr marL="2743200" lvl="5" indent="-228600" algn="l">
              <a:spcBef>
                <a:spcPts val="1000"/>
              </a:spcBef>
              <a:spcAft>
                <a:spcPts val="0"/>
              </a:spcAft>
              <a:buSzPts val="1400"/>
              <a:buNone/>
              <a:defRPr sz="1400">
                <a:solidFill>
                  <a:srgbClr val="888888"/>
                </a:solidFill>
              </a:defRPr>
            </a:lvl6pPr>
            <a:lvl7pPr marL="3200400" lvl="6" indent="-228600" algn="l">
              <a:spcBef>
                <a:spcPts val="1000"/>
              </a:spcBef>
              <a:spcAft>
                <a:spcPts val="0"/>
              </a:spcAft>
              <a:buSzPts val="1400"/>
              <a:buNone/>
              <a:defRPr sz="1400">
                <a:solidFill>
                  <a:srgbClr val="888888"/>
                </a:solidFill>
              </a:defRPr>
            </a:lvl7pPr>
            <a:lvl8pPr marL="3657600" lvl="7" indent="-228600" algn="l">
              <a:spcBef>
                <a:spcPts val="1000"/>
              </a:spcBef>
              <a:spcAft>
                <a:spcPts val="0"/>
              </a:spcAft>
              <a:buSzPts val="1400"/>
              <a:buNone/>
              <a:defRPr sz="1400">
                <a:solidFill>
                  <a:srgbClr val="888888"/>
                </a:solidFill>
              </a:defRPr>
            </a:lvl8pPr>
            <a:lvl9pPr marL="4114800" lvl="8" indent="-228600" algn="l">
              <a:spcBef>
                <a:spcPts val="1000"/>
              </a:spcBef>
              <a:spcAft>
                <a:spcPts val="0"/>
              </a:spcAft>
              <a:buSzPts val="1400"/>
              <a:buNone/>
              <a:defRPr sz="1400">
                <a:solidFill>
                  <a:srgbClr val="888888"/>
                </a:solidFill>
              </a:defRPr>
            </a:lvl9pPr>
          </a:lstStyle>
          <a:p>
            <a:endParaRPr/>
          </a:p>
        </p:txBody>
      </p:sp>
      <p:sp>
        <p:nvSpPr>
          <p:cNvPr id="201" name="Google Shape;201;p29"/>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29"/>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29"/>
          <p:cNvSpPr/>
          <p:nvPr/>
        </p:nvSpPr>
        <p:spPr>
          <a:xfrm rot="10800000" flipH="1">
            <a:off x="-4189" y="31781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5" name="Google Shape;205;p29"/>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a:ea typeface="Arial"/>
                <a:cs typeface="Arial"/>
                <a:sym typeface="Arial"/>
              </a:rPr>
              <a:t>“</a:t>
            </a:r>
            <a:endParaRPr/>
          </a:p>
        </p:txBody>
      </p:sp>
      <p:sp>
        <p:nvSpPr>
          <p:cNvPr id="206" name="Google Shape;206;p29"/>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2589213" y="2438400"/>
            <a:ext cx="8915400" cy="272484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0"/>
          <p:cNvSpPr txBox="1">
            <a:spLocks noGrp="1"/>
          </p:cNvSpPr>
          <p:nvPr>
            <p:ph type="body" idx="1"/>
          </p:nvPr>
        </p:nvSpPr>
        <p:spPr>
          <a:xfrm>
            <a:off x="2589213" y="5181600"/>
            <a:ext cx="891540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10" name="Google Shape;210;p30"/>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0"/>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0"/>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14"/>
        <p:cNvGrpSpPr/>
        <p:nvPr/>
      </p:nvGrpSpPr>
      <p:grpSpPr>
        <a:xfrm>
          <a:off x="0" y="0"/>
          <a:ext cx="0" cy="0"/>
          <a:chOff x="0" y="0"/>
          <a:chExt cx="0" cy="0"/>
        </a:xfrm>
      </p:grpSpPr>
      <p:sp>
        <p:nvSpPr>
          <p:cNvPr id="215" name="Google Shape;215;p31"/>
          <p:cNvSpPr txBox="1">
            <a:spLocks noGrp="1"/>
          </p:cNvSpPr>
          <p:nvPr>
            <p:ph type="title"/>
          </p:nvPr>
        </p:nvSpPr>
        <p:spPr>
          <a:xfrm>
            <a:off x="2849949" y="609600"/>
            <a:ext cx="8393926" cy="2895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4800"/>
              <a:buFont typeface="Century Gothic"/>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1"/>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17" name="Google Shape;217;p31"/>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18" name="Google Shape;218;p31"/>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1"/>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1"/>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2" name="Google Shape;222;p31"/>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a:ea typeface="Arial"/>
                <a:cs typeface="Arial"/>
                <a:sym typeface="Arial"/>
              </a:rPr>
              <a:t>“</a:t>
            </a:r>
            <a:endParaRPr/>
          </a:p>
        </p:txBody>
      </p:sp>
      <p:sp>
        <p:nvSpPr>
          <p:cNvPr id="223" name="Google Shape;223;p3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2589212" y="627407"/>
            <a:ext cx="8915399" cy="28800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4800"/>
              <a:buFont typeface="Century Gothic"/>
              <a:buNone/>
              <a:defRPr sz="4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2"/>
          <p:cNvSpPr txBox="1">
            <a:spLocks noGrp="1"/>
          </p:cNvSpPr>
          <p:nvPr>
            <p:ph type="body" idx="1"/>
          </p:nvPr>
        </p:nvSpPr>
        <p:spPr>
          <a:xfrm>
            <a:off x="2589212" y="4343400"/>
            <a:ext cx="8915400" cy="83820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2400"/>
              <a:buFont typeface="Century Gothic"/>
              <a:buNone/>
              <a:defRPr sz="2400">
                <a:solidFill>
                  <a:schemeClr val="accent1"/>
                </a:solidFill>
              </a:defRPr>
            </a:lvl1pPr>
            <a:lvl2pPr marL="914400" lvl="1" indent="-228600" algn="l">
              <a:spcBef>
                <a:spcPts val="1000"/>
              </a:spcBef>
              <a:spcAft>
                <a:spcPts val="0"/>
              </a:spcAft>
              <a:buSzPts val="1600"/>
              <a:buFont typeface="Century Gothic"/>
              <a:buNone/>
              <a:defRPr/>
            </a:lvl2pPr>
            <a:lvl3pPr marL="1371600" lvl="2" indent="-228600" algn="l">
              <a:spcBef>
                <a:spcPts val="1000"/>
              </a:spcBef>
              <a:spcAft>
                <a:spcPts val="0"/>
              </a:spcAft>
              <a:buSzPts val="1400"/>
              <a:buFont typeface="Century Gothic"/>
              <a:buNone/>
              <a:defRPr/>
            </a:lvl3pPr>
            <a:lvl4pPr marL="1828800" lvl="3" indent="-228600" algn="l">
              <a:spcBef>
                <a:spcPts val="1000"/>
              </a:spcBef>
              <a:spcAft>
                <a:spcPts val="0"/>
              </a:spcAft>
              <a:buSzPts val="1200"/>
              <a:buFont typeface="Century Gothic"/>
              <a:buNone/>
              <a:defRPr/>
            </a:lvl4pPr>
            <a:lvl5pPr marL="2286000" lvl="4" indent="-228600" algn="l">
              <a:spcBef>
                <a:spcPts val="1000"/>
              </a:spcBef>
              <a:spcAft>
                <a:spcPts val="0"/>
              </a:spcAft>
              <a:buSzPts val="1200"/>
              <a:buFont typeface="Century Gothic"/>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27" name="Google Shape;227;p32"/>
          <p:cNvSpPr txBox="1">
            <a:spLocks noGrp="1"/>
          </p:cNvSpPr>
          <p:nvPr>
            <p:ph type="body" idx="2"/>
          </p:nvPr>
        </p:nvSpPr>
        <p:spPr>
          <a:xfrm>
            <a:off x="2589213" y="5181600"/>
            <a:ext cx="8915400" cy="72962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800"/>
              <a:buNone/>
              <a:defRPr>
                <a:solidFill>
                  <a:srgbClr val="595959"/>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28" name="Google Shape;228;p32"/>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2"/>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2"/>
          <p:cNvSpPr/>
          <p:nvPr/>
        </p:nvSpPr>
        <p:spPr>
          <a:xfrm rot="10800000" flipH="1">
            <a:off x="-4189" y="491172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2"/>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3"/>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35" name="Google Shape;235;p33"/>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3"/>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3"/>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9"/>
        <p:cNvGrpSpPr/>
        <p:nvPr/>
      </p:nvGrpSpPr>
      <p:grpSpPr>
        <a:xfrm>
          <a:off x="0" y="0"/>
          <a:ext cx="0" cy="0"/>
          <a:chOff x="0" y="0"/>
          <a:chExt cx="0" cy="0"/>
        </a:xfrm>
      </p:grpSpPr>
      <p:sp>
        <p:nvSpPr>
          <p:cNvPr id="240" name="Google Shape;240;p34"/>
          <p:cNvSpPr txBox="1">
            <a:spLocks noGrp="1"/>
          </p:cNvSpPr>
          <p:nvPr>
            <p:ph type="title"/>
          </p:nvPr>
        </p:nvSpPr>
        <p:spPr>
          <a:xfrm rot="5400000">
            <a:off x="7756704" y="2165513"/>
            <a:ext cx="5283817" cy="22076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34"/>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45700" rIns="91425" bIns="45700" anchor="t" anchorCtr="0">
            <a:noAutofit/>
          </a:bodyPr>
          <a:lstStyle>
            <a:lvl1pPr marL="457200" lvl="0" indent="-342900" algn="l">
              <a:spcBef>
                <a:spcPts val="100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0"/>
              </a:spcAft>
              <a:buSzPts val="1800"/>
              <a:buChar char="🠶"/>
              <a:defRPr/>
            </a:lvl9pPr>
          </a:lstStyle>
          <a:p>
            <a:endParaRPr/>
          </a:p>
        </p:txBody>
      </p:sp>
      <p:sp>
        <p:nvSpPr>
          <p:cNvPr id="242" name="Google Shape;242;p34"/>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4"/>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4"/>
          <p:cNvSpPr/>
          <p:nvPr/>
        </p:nvSpPr>
        <p:spPr>
          <a:xfrm rot="10800000" flipH="1">
            <a:off x="-4189" y="714375"/>
            <a:ext cx="1588527" cy="507297"/>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89"/>
        <p:cNvGrpSpPr/>
        <p:nvPr/>
      </p:nvGrpSpPr>
      <p:grpSpPr>
        <a:xfrm>
          <a:off x="0" y="0"/>
          <a:ext cx="0" cy="0"/>
          <a:chOff x="0" y="0"/>
          <a:chExt cx="0" cy="0"/>
        </a:xfrm>
      </p:grpSpPr>
      <p:grpSp>
        <p:nvGrpSpPr>
          <p:cNvPr id="90" name="Google Shape;90;p16"/>
          <p:cNvGrpSpPr/>
          <p:nvPr/>
        </p:nvGrpSpPr>
        <p:grpSpPr>
          <a:xfrm>
            <a:off x="1" y="228600"/>
            <a:ext cx="2851516" cy="6638628"/>
            <a:chOff x="2487613" y="285750"/>
            <a:chExt cx="2428875" cy="5654676"/>
          </a:xfrm>
        </p:grpSpPr>
        <p:sp>
          <p:nvSpPr>
            <p:cNvPr id="91" name="Google Shape;91;p16"/>
            <p:cNvSpPr/>
            <p:nvPr/>
          </p:nvSpPr>
          <p:spPr>
            <a:xfrm>
              <a:off x="2487613" y="2284413"/>
              <a:ext cx="85725" cy="533400"/>
            </a:xfrm>
            <a:custGeom>
              <a:avLst/>
              <a:gdLst/>
              <a:ahLst/>
              <a:cxnLst/>
              <a:rect l="l" t="t" r="r" b="b"/>
              <a:pathLst>
                <a:path w="22" h="136" extrusionOk="0">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p:nvPr/>
          </p:nvSpPr>
          <p:spPr>
            <a:xfrm>
              <a:off x="2597151" y="2779713"/>
              <a:ext cx="550863" cy="1978025"/>
            </a:xfrm>
            <a:custGeom>
              <a:avLst/>
              <a:gdLst/>
              <a:ahLst/>
              <a:cxnLst/>
              <a:rect l="l" t="t" r="r" b="b"/>
              <a:pathLst>
                <a:path w="140" h="504" extrusionOk="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3175001" y="4730750"/>
              <a:ext cx="519113" cy="1209675"/>
            </a:xfrm>
            <a:custGeom>
              <a:avLst/>
              <a:gdLst/>
              <a:ahLst/>
              <a:cxnLst/>
              <a:rect l="l" t="t" r="r" b="b"/>
              <a:pathLst>
                <a:path w="132" h="308" extrusionOk="0">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3305176" y="5630863"/>
              <a:ext cx="146050" cy="309563"/>
            </a:xfrm>
            <a:custGeom>
              <a:avLst/>
              <a:gdLst/>
              <a:ahLst/>
              <a:cxnLst/>
              <a:rect l="l" t="t" r="r" b="b"/>
              <a:pathLst>
                <a:path w="37" h="79" extrusionOk="0">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573338" y="2817813"/>
              <a:ext cx="700088" cy="2835275"/>
            </a:xfrm>
            <a:custGeom>
              <a:avLst/>
              <a:gdLst/>
              <a:ahLst/>
              <a:cxnLst/>
              <a:rect l="l" t="t" r="r" b="b"/>
              <a:pathLst>
                <a:path w="178" h="722" extrusionOk="0">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506663" y="285750"/>
              <a:ext cx="90488" cy="2493963"/>
            </a:xfrm>
            <a:custGeom>
              <a:avLst/>
              <a:gdLst/>
              <a:ahLst/>
              <a:cxnLst/>
              <a:rect l="l" t="t" r="r" b="b"/>
              <a:pathLst>
                <a:path w="23" h="635" extrusionOk="0">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2554288" y="2598738"/>
              <a:ext cx="66675" cy="420688"/>
            </a:xfrm>
            <a:custGeom>
              <a:avLst/>
              <a:gdLst/>
              <a:ahLst/>
              <a:cxnLst/>
              <a:rect l="l" t="t" r="r" b="b"/>
              <a:pathLst>
                <a:path w="17" h="107" extrusionOk="0">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3143251" y="4757738"/>
              <a:ext cx="161925" cy="873125"/>
            </a:xfrm>
            <a:custGeom>
              <a:avLst/>
              <a:gdLst/>
              <a:ahLst/>
              <a:cxnLst/>
              <a:rect l="l" t="t" r="r" b="b"/>
              <a:pathLst>
                <a:path w="41" h="222" extrusionOk="0">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3148013" y="1282700"/>
              <a:ext cx="1768475" cy="3448050"/>
            </a:xfrm>
            <a:custGeom>
              <a:avLst/>
              <a:gdLst/>
              <a:ahLst/>
              <a:cxnLst/>
              <a:rect l="l" t="t" r="r" b="b"/>
              <a:pathLst>
                <a:path w="450" h="878" extrusionOk="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3273426" y="5653088"/>
              <a:ext cx="138113" cy="287338"/>
            </a:xfrm>
            <a:custGeom>
              <a:avLst/>
              <a:gdLst/>
              <a:ahLst/>
              <a:cxnLst/>
              <a:rect l="l" t="t" r="r" b="b"/>
              <a:pathLst>
                <a:path w="35" h="73" extrusionOk="0">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a:off x="3143251" y="4656138"/>
              <a:ext cx="31750" cy="188913"/>
            </a:xfrm>
            <a:custGeom>
              <a:avLst/>
              <a:gdLst/>
              <a:ahLst/>
              <a:cxnLst/>
              <a:rect l="l" t="t" r="r" b="b"/>
              <a:pathLst>
                <a:path w="8" h="48" extrusionOk="0">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6"/>
            <p:cNvSpPr/>
            <p:nvPr/>
          </p:nvSpPr>
          <p:spPr>
            <a:xfrm>
              <a:off x="3211513" y="5410200"/>
              <a:ext cx="203200" cy="530225"/>
            </a:xfrm>
            <a:custGeom>
              <a:avLst/>
              <a:gdLst/>
              <a:ahLst/>
              <a:cxnLst/>
              <a:rect l="l" t="t" r="r" b="b"/>
              <a:pathLst>
                <a:path w="52" h="135" extrusionOk="0">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103;p16"/>
          <p:cNvGrpSpPr/>
          <p:nvPr/>
        </p:nvGrpSpPr>
        <p:grpSpPr>
          <a:xfrm>
            <a:off x="27222" y="-786"/>
            <a:ext cx="2356674" cy="6854039"/>
            <a:chOff x="6627813" y="194833"/>
            <a:chExt cx="1952625" cy="5678918"/>
          </a:xfrm>
        </p:grpSpPr>
        <p:sp>
          <p:nvSpPr>
            <p:cNvPr id="104" name="Google Shape;104;p16"/>
            <p:cNvSpPr/>
            <p:nvPr/>
          </p:nvSpPr>
          <p:spPr>
            <a:xfrm>
              <a:off x="6627813" y="194833"/>
              <a:ext cx="409575" cy="3646488"/>
            </a:xfrm>
            <a:custGeom>
              <a:avLst/>
              <a:gdLst/>
              <a:ahLst/>
              <a:cxnLst/>
              <a:rect l="l" t="t" r="r" b="b"/>
              <a:pathLst>
                <a:path w="103" h="920" extrusionOk="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7061201" y="3771900"/>
              <a:ext cx="350838" cy="1309688"/>
            </a:xfrm>
            <a:custGeom>
              <a:avLst/>
              <a:gdLst/>
              <a:ahLst/>
              <a:cxnLst/>
              <a:rect l="l" t="t" r="r" b="b"/>
              <a:pathLst>
                <a:path w="88" h="330" extrusionOk="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7439026" y="5053013"/>
              <a:ext cx="357188" cy="820738"/>
            </a:xfrm>
            <a:custGeom>
              <a:avLst/>
              <a:gdLst/>
              <a:ahLst/>
              <a:cxnLst/>
              <a:rect l="l" t="t" r="r" b="b"/>
              <a:pathLst>
                <a:path w="90" h="207" extrusionOk="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7037388" y="3811588"/>
              <a:ext cx="457200" cy="1852613"/>
            </a:xfrm>
            <a:custGeom>
              <a:avLst/>
              <a:gdLst/>
              <a:ahLst/>
              <a:cxnLst/>
              <a:rect l="l" t="t" r="r" b="b"/>
              <a:pathLst>
                <a:path w="115" h="467" extrusionOk="0">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6992938" y="1263650"/>
              <a:ext cx="144463" cy="2508250"/>
            </a:xfrm>
            <a:custGeom>
              <a:avLst/>
              <a:gdLst/>
              <a:ahLst/>
              <a:cxnLst/>
              <a:rect l="l" t="t" r="r" b="b"/>
              <a:pathLst>
                <a:path w="36" h="633" extrusionOk="0">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7526338" y="5640388"/>
              <a:ext cx="111125" cy="233363"/>
            </a:xfrm>
            <a:custGeom>
              <a:avLst/>
              <a:gdLst/>
              <a:ahLst/>
              <a:cxnLst/>
              <a:rect l="l" t="t" r="r" b="b"/>
              <a:pathLst>
                <a:path w="28" h="59" extrusionOk="0">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p:nvPr/>
          </p:nvSpPr>
          <p:spPr>
            <a:xfrm>
              <a:off x="7021513" y="3598863"/>
              <a:ext cx="68263" cy="423863"/>
            </a:xfrm>
            <a:custGeom>
              <a:avLst/>
              <a:gdLst/>
              <a:ahLst/>
              <a:cxnLst/>
              <a:rect l="l" t="t" r="r" b="b"/>
              <a:pathLst>
                <a:path w="17" h="107" extrusionOk="0">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a:off x="7412038" y="2801938"/>
              <a:ext cx="1168400" cy="2251075"/>
            </a:xfrm>
            <a:custGeom>
              <a:avLst/>
              <a:gdLst/>
              <a:ahLst/>
              <a:cxnLst/>
              <a:rect l="l" t="t" r="r" b="b"/>
              <a:pathLst>
                <a:path w="294" h="568" extrusionOk="0">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a:off x="7494588" y="5664200"/>
              <a:ext cx="100013" cy="209550"/>
            </a:xfrm>
            <a:custGeom>
              <a:avLst/>
              <a:gdLst/>
              <a:ahLst/>
              <a:cxnLst/>
              <a:rect l="l" t="t" r="r" b="b"/>
              <a:pathLst>
                <a:path w="25" h="53" extrusionOk="0">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p:nvPr/>
          </p:nvSpPr>
          <p:spPr>
            <a:xfrm>
              <a:off x="7412038" y="5081588"/>
              <a:ext cx="114300" cy="558800"/>
            </a:xfrm>
            <a:custGeom>
              <a:avLst/>
              <a:gdLst/>
              <a:ahLst/>
              <a:cxnLst/>
              <a:rect l="l" t="t" r="r" b="b"/>
              <a:pathLst>
                <a:path w="29" h="141" extrusionOk="0">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6"/>
            <p:cNvSpPr/>
            <p:nvPr/>
          </p:nvSpPr>
          <p:spPr>
            <a:xfrm>
              <a:off x="7412038" y="4978400"/>
              <a:ext cx="31750" cy="188913"/>
            </a:xfrm>
            <a:custGeom>
              <a:avLst/>
              <a:gdLst/>
              <a:ahLst/>
              <a:cxnLst/>
              <a:rect l="l" t="t" r="r" b="b"/>
              <a:pathLst>
                <a:path w="8" h="48" extrusionOk="0">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7439026" y="5434013"/>
              <a:ext cx="174625" cy="439738"/>
            </a:xfrm>
            <a:custGeom>
              <a:avLst/>
              <a:gdLst/>
              <a:ahLst/>
              <a:cxnLst/>
              <a:rect l="l" t="t" r="r" b="b"/>
              <a:pathLst>
                <a:path w="44" h="111" extrusionOk="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txBox="1">
            <a:spLocks noGrp="1"/>
          </p:cNvSpPr>
          <p:nvPr>
            <p:ph type="title"/>
          </p:nvPr>
        </p:nvSpPr>
        <p:spPr>
          <a:xfrm>
            <a:off x="2592924" y="624110"/>
            <a:ext cx="8911687" cy="128089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8" name="Google Shape;118;p16"/>
          <p:cNvSpPr txBox="1">
            <a:spLocks noGrp="1"/>
          </p:cNvSpPr>
          <p:nvPr>
            <p:ph type="body" idx="1"/>
          </p:nvPr>
        </p:nvSpPr>
        <p:spPr>
          <a:xfrm>
            <a:off x="2589212" y="2133600"/>
            <a:ext cx="8915400" cy="3886200"/>
          </a:xfrm>
          <a:prstGeom prst="rect">
            <a:avLst/>
          </a:prstGeom>
          <a:noFill/>
          <a:ln>
            <a:noFill/>
          </a:ln>
        </p:spPr>
        <p:txBody>
          <a:bodyPr spcFirstLastPara="1" wrap="square" lIns="91425" tIns="45700" rIns="91425" bIns="45700" anchor="t" anchorCtr="0">
            <a:noAutofit/>
          </a:bodyPr>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9" name="Google Shape;119;p16"/>
          <p:cNvSpPr txBox="1">
            <a:spLocks noGrp="1"/>
          </p:cNvSpPr>
          <p:nvPr>
            <p:ph type="dt" idx="10"/>
          </p:nvPr>
        </p:nvSpPr>
        <p:spPr>
          <a:xfrm>
            <a:off x="10361612" y="6130437"/>
            <a:ext cx="1146283" cy="37039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6"/>
          <p:cNvSpPr txBox="1">
            <a:spLocks noGrp="1"/>
          </p:cNvSpPr>
          <p:nvPr>
            <p:ph type="ftr" idx="11"/>
          </p:nvPr>
        </p:nvSpPr>
        <p:spPr>
          <a:xfrm>
            <a:off x="2589212" y="6135808"/>
            <a:ext cx="761999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000" b="0" i="0" u="none" strike="noStrike" cap="none">
                <a:solidFill>
                  <a:srgbClr val="FEFFFF"/>
                </a:solidFill>
                <a:latin typeface="Century Gothic"/>
                <a:ea typeface="Century Gothic"/>
                <a:cs typeface="Century Gothic"/>
                <a:sym typeface="Century Gothic"/>
              </a:defRPr>
            </a:lvl1pPr>
            <a:lvl2pPr marL="0" marR="0" lvl="1" indent="0" algn="r" rtl="0">
              <a:spcBef>
                <a:spcPts val="0"/>
              </a:spcBef>
              <a:buNone/>
              <a:defRPr sz="2000" b="0" i="0" u="none" strike="noStrike" cap="none">
                <a:solidFill>
                  <a:srgbClr val="FEFFFF"/>
                </a:solidFill>
                <a:latin typeface="Century Gothic"/>
                <a:ea typeface="Century Gothic"/>
                <a:cs typeface="Century Gothic"/>
                <a:sym typeface="Century Gothic"/>
              </a:defRPr>
            </a:lvl2pPr>
            <a:lvl3pPr marL="0" marR="0" lvl="2" indent="0" algn="r" rtl="0">
              <a:spcBef>
                <a:spcPts val="0"/>
              </a:spcBef>
              <a:buNone/>
              <a:defRPr sz="2000" b="0" i="0" u="none" strike="noStrike" cap="none">
                <a:solidFill>
                  <a:srgbClr val="FEFFFF"/>
                </a:solidFill>
                <a:latin typeface="Century Gothic"/>
                <a:ea typeface="Century Gothic"/>
                <a:cs typeface="Century Gothic"/>
                <a:sym typeface="Century Gothic"/>
              </a:defRPr>
            </a:lvl3pPr>
            <a:lvl4pPr marL="0" marR="0" lvl="3" indent="0" algn="r" rtl="0">
              <a:spcBef>
                <a:spcPts val="0"/>
              </a:spcBef>
              <a:buNone/>
              <a:defRPr sz="2000" b="0" i="0" u="none" strike="noStrike" cap="none">
                <a:solidFill>
                  <a:srgbClr val="FEFFFF"/>
                </a:solidFill>
                <a:latin typeface="Century Gothic"/>
                <a:ea typeface="Century Gothic"/>
                <a:cs typeface="Century Gothic"/>
                <a:sym typeface="Century Gothic"/>
              </a:defRPr>
            </a:lvl4pPr>
            <a:lvl5pPr marL="0" marR="0" lvl="4" indent="0" algn="r" rtl="0">
              <a:spcBef>
                <a:spcPts val="0"/>
              </a:spcBef>
              <a:buNone/>
              <a:defRPr sz="2000" b="0" i="0" u="none" strike="noStrike" cap="none">
                <a:solidFill>
                  <a:srgbClr val="FEFFFF"/>
                </a:solidFill>
                <a:latin typeface="Century Gothic"/>
                <a:ea typeface="Century Gothic"/>
                <a:cs typeface="Century Gothic"/>
                <a:sym typeface="Century Gothic"/>
              </a:defRPr>
            </a:lvl5pPr>
            <a:lvl6pPr marL="0" marR="0" lvl="5" indent="0" algn="r" rtl="0">
              <a:spcBef>
                <a:spcPts val="0"/>
              </a:spcBef>
              <a:buNone/>
              <a:defRPr sz="2000" b="0" i="0" u="none" strike="noStrike" cap="none">
                <a:solidFill>
                  <a:srgbClr val="FEFFFF"/>
                </a:solidFill>
                <a:latin typeface="Century Gothic"/>
                <a:ea typeface="Century Gothic"/>
                <a:cs typeface="Century Gothic"/>
                <a:sym typeface="Century Gothic"/>
              </a:defRPr>
            </a:lvl6pPr>
            <a:lvl7pPr marL="0" marR="0" lvl="6" indent="0" algn="r" rtl="0">
              <a:spcBef>
                <a:spcPts val="0"/>
              </a:spcBef>
              <a:buNone/>
              <a:defRPr sz="2000" b="0" i="0" u="none" strike="noStrike" cap="none">
                <a:solidFill>
                  <a:srgbClr val="FEFFFF"/>
                </a:solidFill>
                <a:latin typeface="Century Gothic"/>
                <a:ea typeface="Century Gothic"/>
                <a:cs typeface="Century Gothic"/>
                <a:sym typeface="Century Gothic"/>
              </a:defRPr>
            </a:lvl7pPr>
            <a:lvl8pPr marL="0" marR="0" lvl="7" indent="0" algn="r" rtl="0">
              <a:spcBef>
                <a:spcPts val="0"/>
              </a:spcBef>
              <a:buNone/>
              <a:defRPr sz="2000" b="0" i="0" u="none" strike="noStrike" cap="none">
                <a:solidFill>
                  <a:srgbClr val="FEFFFF"/>
                </a:solidFill>
                <a:latin typeface="Century Gothic"/>
                <a:ea typeface="Century Gothic"/>
                <a:cs typeface="Century Gothic"/>
                <a:sym typeface="Century Gothic"/>
              </a:defRPr>
            </a:lvl8pPr>
            <a:lvl9pPr marL="0" marR="0" lvl="8" indent="0" algn="r" rtl="0">
              <a:spcBef>
                <a:spcPts val="0"/>
              </a:spcBef>
              <a:buNone/>
              <a:defRPr sz="2000" b="0" i="0" u="none" strike="noStrike" cap="none">
                <a:solidFill>
                  <a:srgbClr val="FE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p:nvPr/>
        </p:nvSpPr>
        <p:spPr>
          <a:xfrm>
            <a:off x="168167" y="5628932"/>
            <a:ext cx="11860549" cy="1088571"/>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252" name="Google Shape;252;p35"/>
          <p:cNvSpPr/>
          <p:nvPr/>
        </p:nvSpPr>
        <p:spPr>
          <a:xfrm>
            <a:off x="168167" y="5285687"/>
            <a:ext cx="11860549" cy="1409027"/>
          </a:xfrm>
          <a:prstGeom prst="rect">
            <a:avLst/>
          </a:prstGeom>
          <a:solidFill>
            <a:srgbClr val="CEC394"/>
          </a:solidFill>
          <a:ln>
            <a:noFill/>
          </a:ln>
        </p:spPr>
        <p:txBody>
          <a:bodyPr spcFirstLastPara="1" wrap="square" lIns="2560300" tIns="60925" rIns="121900" bIns="60925" anchor="ctr" anchorCtr="0">
            <a:noAutofit/>
          </a:bodyPr>
          <a:lstStyle/>
          <a:p>
            <a:pPr marL="0" marR="0" lvl="0" indent="0" algn="ctr" rtl="0">
              <a:spcBef>
                <a:spcPts val="0"/>
              </a:spcBef>
              <a:spcAft>
                <a:spcPts val="0"/>
              </a:spcAft>
              <a:buNone/>
            </a:pPr>
            <a:r>
              <a:rPr lang="en-US" sz="2133" b="0" i="0" u="none" strike="noStrike" cap="none">
                <a:solidFill>
                  <a:schemeClr val="lt1"/>
                </a:solidFill>
                <a:latin typeface="Arial"/>
                <a:ea typeface="Arial"/>
                <a:cs typeface="Arial"/>
                <a:sym typeface="Arial"/>
              </a:rPr>
              <a:t>Creating experiences that transform the heart, mind and practice.</a:t>
            </a:r>
            <a:endParaRPr sz="2400" b="0" i="0" u="none" strike="noStrike" cap="none">
              <a:solidFill>
                <a:schemeClr val="dk1"/>
              </a:solidFill>
              <a:latin typeface="Calibri"/>
              <a:ea typeface="Calibri"/>
              <a:cs typeface="Calibri"/>
              <a:sym typeface="Calibri"/>
            </a:endParaRPr>
          </a:p>
        </p:txBody>
      </p:sp>
      <p:sp>
        <p:nvSpPr>
          <p:cNvPr id="253" name="Google Shape;253;p35"/>
          <p:cNvSpPr txBox="1">
            <a:spLocks noGrp="1"/>
          </p:cNvSpPr>
          <p:nvPr>
            <p:ph type="title"/>
          </p:nvPr>
        </p:nvSpPr>
        <p:spPr>
          <a:xfrm>
            <a:off x="749125" y="2129723"/>
            <a:ext cx="10715700" cy="10887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45054"/>
              </a:buClr>
              <a:buSzPts val="2600"/>
              <a:buFont typeface="Trebuchet MS"/>
              <a:buNone/>
            </a:pPr>
            <a:r>
              <a:rPr lang="en-US" sz="5333">
                <a:solidFill>
                  <a:srgbClr val="6351A3"/>
                </a:solidFill>
              </a:rPr>
              <a:t>Creating Healthy Organizations</a:t>
            </a:r>
            <a:endParaRPr sz="5333">
              <a:solidFill>
                <a:srgbClr val="6351A3"/>
              </a:solidFill>
            </a:endParaRPr>
          </a:p>
        </p:txBody>
      </p:sp>
      <p:pic>
        <p:nvPicPr>
          <p:cNvPr id="254" name="Google Shape;254;p35"/>
          <p:cNvPicPr preferRelativeResize="0"/>
          <p:nvPr/>
        </p:nvPicPr>
        <p:blipFill rotWithShape="1">
          <a:blip r:embed="rId3">
            <a:alphaModFix/>
          </a:blip>
          <a:srcRect/>
          <a:stretch/>
        </p:blipFill>
        <p:spPr>
          <a:xfrm>
            <a:off x="176682" y="5066229"/>
            <a:ext cx="11860549" cy="219456"/>
          </a:xfrm>
          <a:prstGeom prst="rect">
            <a:avLst/>
          </a:prstGeom>
          <a:noFill/>
          <a:ln>
            <a:noFill/>
          </a:ln>
        </p:spPr>
      </p:pic>
      <p:pic>
        <p:nvPicPr>
          <p:cNvPr id="255" name="Google Shape;255;p35"/>
          <p:cNvPicPr preferRelativeResize="0"/>
          <p:nvPr/>
        </p:nvPicPr>
        <p:blipFill rotWithShape="1">
          <a:blip r:embed="rId4">
            <a:alphaModFix/>
          </a:blip>
          <a:srcRect b="22184"/>
          <a:stretch/>
        </p:blipFill>
        <p:spPr>
          <a:xfrm>
            <a:off x="524146" y="5558293"/>
            <a:ext cx="2107959" cy="819311"/>
          </a:xfrm>
          <a:prstGeom prst="rect">
            <a:avLst/>
          </a:prstGeom>
          <a:noFill/>
          <a:ln>
            <a:noFill/>
          </a:ln>
        </p:spPr>
      </p:pic>
      <p:pic>
        <p:nvPicPr>
          <p:cNvPr id="256" name="Google Shape;256;p35"/>
          <p:cNvPicPr preferRelativeResize="0"/>
          <p:nvPr/>
        </p:nvPicPr>
        <p:blipFill rotWithShape="1">
          <a:blip r:embed="rId5">
            <a:alphaModFix/>
          </a:blip>
          <a:srcRect/>
          <a:stretch/>
        </p:blipFill>
        <p:spPr>
          <a:xfrm>
            <a:off x="598307" y="616304"/>
            <a:ext cx="4180307" cy="135157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CREATE CLARITY</a:t>
            </a:r>
            <a:endParaRPr/>
          </a:p>
        </p:txBody>
      </p:sp>
      <p:sp>
        <p:nvSpPr>
          <p:cNvPr id="320" name="Google Shape;320;p4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21" name="Google Shape;321;p44"/>
          <p:cNvSpPr/>
          <p:nvPr/>
        </p:nvSpPr>
        <p:spPr>
          <a:xfrm>
            <a:off x="957950" y="1300650"/>
            <a:ext cx="8186100" cy="5084400"/>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entury Gothic"/>
                <a:ea typeface="Century Gothic"/>
                <a:cs typeface="Century Gothic"/>
                <a:sym typeface="Century Gothic"/>
              </a:rPr>
              <a:t>Why do we exist</a:t>
            </a:r>
            <a:endParaRPr sz="3600" dirty="0"/>
          </a:p>
          <a:p>
            <a:pPr marL="171450" marR="0" lvl="0" indent="-2286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entury Gothic"/>
                <a:ea typeface="Century Gothic"/>
                <a:cs typeface="Century Gothic"/>
                <a:sym typeface="Century Gothic"/>
              </a:rPr>
              <a:t>How do we behave</a:t>
            </a:r>
            <a:endParaRPr sz="3600" dirty="0"/>
          </a:p>
          <a:p>
            <a:pPr marL="171450" marR="0" lvl="0" indent="-2286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entury Gothic"/>
                <a:ea typeface="Century Gothic"/>
                <a:cs typeface="Century Gothic"/>
                <a:sym typeface="Century Gothic"/>
              </a:rPr>
              <a:t>What do we do</a:t>
            </a:r>
            <a:endParaRPr sz="3600" dirty="0"/>
          </a:p>
          <a:p>
            <a:pPr marL="171450" marR="0" lvl="0" indent="-2286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entury Gothic"/>
                <a:ea typeface="Century Gothic"/>
                <a:cs typeface="Century Gothic"/>
                <a:sym typeface="Century Gothic"/>
              </a:rPr>
              <a:t>How will we succeed</a:t>
            </a:r>
            <a:endParaRPr sz="3600" dirty="0"/>
          </a:p>
          <a:p>
            <a:pPr marL="171450" marR="0" lvl="0" indent="-2286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entury Gothic"/>
                <a:ea typeface="Century Gothic"/>
                <a:cs typeface="Century Gothic"/>
                <a:sym typeface="Century Gothic"/>
              </a:rPr>
              <a:t>What is most important, right now</a:t>
            </a:r>
            <a:endParaRPr sz="3600" dirty="0"/>
          </a:p>
          <a:p>
            <a:pPr marL="171450" marR="0" lvl="0" indent="-2286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entury Gothic"/>
                <a:ea typeface="Century Gothic"/>
                <a:cs typeface="Century Gothic"/>
                <a:sym typeface="Century Gothic"/>
              </a:rPr>
              <a:t>Who must do what</a:t>
            </a:r>
            <a:endParaRPr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5"/>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OVER-COMMUNICATE CLARITY</a:t>
            </a:r>
            <a:endParaRPr/>
          </a:p>
        </p:txBody>
      </p:sp>
      <p:sp>
        <p:nvSpPr>
          <p:cNvPr id="328" name="Google Shape;328;p45"/>
          <p:cNvSpPr txBox="1">
            <a:spLocks noGrp="1"/>
          </p:cNvSpPr>
          <p:nvPr>
            <p:ph type="body" idx="1"/>
          </p:nvPr>
        </p:nvSpPr>
        <p:spPr>
          <a:xfrm>
            <a:off x="2589200" y="1418901"/>
            <a:ext cx="8915400" cy="4492200"/>
          </a:xfrm>
          <a:prstGeom prst="rect">
            <a:avLst/>
          </a:prstGeom>
          <a:noFill/>
          <a:ln>
            <a:noFill/>
          </a:ln>
        </p:spPr>
        <p:txBody>
          <a:bodyPr spcFirstLastPara="1" wrap="square" lIns="91425" tIns="45700" rIns="91425" bIns="45700" anchor="t" anchorCtr="0">
            <a:noAutofit/>
          </a:bodyPr>
          <a:lstStyle/>
          <a:p>
            <a:pPr marL="171450" lvl="0" indent="-285750" algn="l" rtl="0">
              <a:spcBef>
                <a:spcPts val="0"/>
              </a:spcBef>
              <a:spcAft>
                <a:spcPts val="0"/>
              </a:spcAft>
              <a:buSzPts val="3600"/>
              <a:buChar char="🠶"/>
            </a:pPr>
            <a:r>
              <a:rPr lang="en-US" sz="3600"/>
              <a:t>Commitment clarification</a:t>
            </a:r>
            <a:endParaRPr sz="3600"/>
          </a:p>
          <a:p>
            <a:pPr marL="171450" lvl="0" indent="-285750" algn="l" rtl="0">
              <a:spcBef>
                <a:spcPts val="1000"/>
              </a:spcBef>
              <a:spcAft>
                <a:spcPts val="0"/>
              </a:spcAft>
              <a:buSzPts val="3600"/>
              <a:buChar char="🠶"/>
            </a:pPr>
            <a:r>
              <a:rPr lang="en-US" sz="3600"/>
              <a:t>Cascading communication</a:t>
            </a:r>
            <a:endParaRPr sz="3600"/>
          </a:p>
          <a:p>
            <a:pPr marL="171450" lvl="0" indent="-285750" algn="l" rtl="0">
              <a:spcBef>
                <a:spcPts val="1000"/>
              </a:spcBef>
              <a:spcAft>
                <a:spcPts val="0"/>
              </a:spcAft>
              <a:buSzPts val="3600"/>
              <a:buChar char="🠶"/>
            </a:pPr>
            <a:r>
              <a:rPr lang="en-US" sz="3600"/>
              <a:t>Top down communication</a:t>
            </a:r>
            <a:endParaRPr sz="3600"/>
          </a:p>
          <a:p>
            <a:pPr marL="171450" lvl="0" indent="-285750" algn="l" rtl="0">
              <a:spcBef>
                <a:spcPts val="1000"/>
              </a:spcBef>
              <a:spcAft>
                <a:spcPts val="0"/>
              </a:spcAft>
              <a:buSzPts val="3600"/>
              <a:buChar char="🠶"/>
            </a:pPr>
            <a:r>
              <a:rPr lang="en-US" sz="3600"/>
              <a:t>Lateral and upward communication</a:t>
            </a:r>
            <a:endParaRPr sz="3600"/>
          </a:p>
          <a:p>
            <a:pPr marL="342900" lvl="0" indent="-228600" algn="l" rtl="0">
              <a:spcBef>
                <a:spcPts val="1000"/>
              </a:spcBef>
              <a:spcAft>
                <a:spcPts val="0"/>
              </a:spcAft>
              <a:buSzPts val="1800"/>
              <a:buNone/>
            </a:pPr>
            <a:endParaRPr/>
          </a:p>
        </p:txBody>
      </p:sp>
      <p:sp>
        <p:nvSpPr>
          <p:cNvPr id="329" name="Google Shape;329;p4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6"/>
          <p:cNvSpPr txBox="1">
            <a:spLocks noGrp="1"/>
          </p:cNvSpPr>
          <p:nvPr>
            <p:ph type="title"/>
          </p:nvPr>
        </p:nvSpPr>
        <p:spPr>
          <a:xfrm>
            <a:off x="2592925" y="184050"/>
            <a:ext cx="8911800" cy="725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REINFORCE CLARITY</a:t>
            </a:r>
            <a:endParaRPr/>
          </a:p>
        </p:txBody>
      </p:sp>
      <p:sp>
        <p:nvSpPr>
          <p:cNvPr id="337" name="Google Shape;337;p4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338" name="Google Shape;338;p46"/>
          <p:cNvSpPr/>
          <p:nvPr/>
        </p:nvSpPr>
        <p:spPr>
          <a:xfrm>
            <a:off x="838200" y="787775"/>
            <a:ext cx="10744800" cy="600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entury Gothic"/>
                <a:ea typeface="Century Gothic"/>
                <a:cs typeface="Century Gothic"/>
                <a:sym typeface="Century Gothic"/>
              </a:rPr>
              <a:t>	</a:t>
            </a: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3000" dirty="0">
              <a:solidFill>
                <a:schemeClr val="dk1"/>
              </a:solidFill>
              <a:latin typeface="Century Gothic"/>
              <a:ea typeface="Century Gothic"/>
              <a:cs typeface="Century Gothic"/>
              <a:sym typeface="Century Gothic"/>
            </a:endParaRPr>
          </a:p>
          <a:p>
            <a:pPr marL="457200" marR="0" lvl="0" indent="-419100" algn="l" rtl="0">
              <a:spcBef>
                <a:spcPts val="0"/>
              </a:spcBef>
              <a:spcAft>
                <a:spcPts val="0"/>
              </a:spcAft>
              <a:buClr>
                <a:schemeClr val="dk1"/>
              </a:buClr>
              <a:buSzPts val="3000"/>
              <a:buFont typeface="Century Gothic"/>
              <a:buAutoNum type="arabicPeriod"/>
            </a:pPr>
            <a:r>
              <a:rPr lang="en-US" sz="3000" dirty="0">
                <a:solidFill>
                  <a:schemeClr val="dk1"/>
                </a:solidFill>
                <a:latin typeface="Century Gothic"/>
                <a:ea typeface="Century Gothic"/>
                <a:cs typeface="Century Gothic"/>
                <a:sym typeface="Century Gothic"/>
              </a:rPr>
              <a:t>The org has a simple way to ensure that new hires are carefully selected based on the company’s values</a:t>
            </a:r>
            <a:endParaRPr sz="3000" dirty="0"/>
          </a:p>
          <a:p>
            <a:pPr marL="457200" marR="0" lvl="0" indent="-419100" algn="l" rtl="0">
              <a:spcBef>
                <a:spcPts val="0"/>
              </a:spcBef>
              <a:spcAft>
                <a:spcPts val="0"/>
              </a:spcAft>
              <a:buClr>
                <a:schemeClr val="dk1"/>
              </a:buClr>
              <a:buSzPts val="3000"/>
              <a:buFont typeface="Century Gothic"/>
              <a:buAutoNum type="arabicPeriod"/>
            </a:pPr>
            <a:r>
              <a:rPr lang="en-US" sz="3000" dirty="0">
                <a:solidFill>
                  <a:schemeClr val="dk1"/>
                </a:solidFill>
                <a:latin typeface="Century Gothic"/>
                <a:ea typeface="Century Gothic"/>
                <a:cs typeface="Century Gothic"/>
                <a:sym typeface="Century Gothic"/>
              </a:rPr>
              <a:t>New people are brought into the organization by thoroughly teaching them about the 6 elements of clarity</a:t>
            </a:r>
            <a:endParaRPr sz="3000" dirty="0"/>
          </a:p>
          <a:p>
            <a:pPr marL="457200" marR="0" lvl="0" indent="-419100" algn="l" rtl="0">
              <a:spcBef>
                <a:spcPts val="0"/>
              </a:spcBef>
              <a:spcAft>
                <a:spcPts val="0"/>
              </a:spcAft>
              <a:buClr>
                <a:schemeClr val="dk1"/>
              </a:buClr>
              <a:buSzPts val="3000"/>
              <a:buFont typeface="Century Gothic"/>
              <a:buAutoNum type="arabicPeriod"/>
            </a:pPr>
            <a:r>
              <a:rPr lang="en-US" sz="3000" dirty="0">
                <a:solidFill>
                  <a:schemeClr val="dk1"/>
                </a:solidFill>
                <a:latin typeface="Century Gothic"/>
                <a:ea typeface="Century Gothic"/>
                <a:cs typeface="Century Gothic"/>
                <a:sym typeface="Century Gothic"/>
              </a:rPr>
              <a:t>Managers throughout the org have a simple, consistent and non-bureaucratic system for setting goals and reviewing progress with employees.  That system is customized around the elements of clarity.</a:t>
            </a:r>
            <a:endParaRPr sz="3000" dirty="0"/>
          </a:p>
          <a:p>
            <a:pPr marL="0" marR="0" lvl="0" indent="0" algn="l" rtl="0">
              <a:spcBef>
                <a:spcPts val="0"/>
              </a:spcBef>
              <a:spcAft>
                <a:spcPts val="0"/>
              </a:spcAft>
              <a:buNone/>
            </a:pPr>
            <a:r>
              <a:rPr lang="en-US" sz="2400" dirty="0">
                <a:solidFill>
                  <a:schemeClr val="dk1"/>
                </a:solidFill>
                <a:latin typeface="Century Gothic"/>
                <a:ea typeface="Century Gothic"/>
                <a:cs typeface="Century Gothic"/>
                <a:sym typeface="Century Gothic"/>
              </a:rPr>
              <a:t> </a:t>
            </a:r>
            <a:endParaRP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1852075" y="624100"/>
            <a:ext cx="9652800" cy="1281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REINFORCE CLARITY</a:t>
            </a:r>
            <a:endParaRPr/>
          </a:p>
        </p:txBody>
      </p:sp>
      <p:sp>
        <p:nvSpPr>
          <p:cNvPr id="345" name="Google Shape;345;p47"/>
          <p:cNvSpPr txBox="1">
            <a:spLocks noGrp="1"/>
          </p:cNvSpPr>
          <p:nvPr>
            <p:ph type="body" idx="1"/>
          </p:nvPr>
        </p:nvSpPr>
        <p:spPr>
          <a:xfrm>
            <a:off x="885775" y="2133600"/>
            <a:ext cx="10618800" cy="4502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solidFill>
                  <a:schemeClr val="dk1"/>
                </a:solidFill>
              </a:rPr>
              <a:t>4.  Employees who don’t fit the values are managed out of the org.  Poor performers who do fit the values are given the coaching and assistance they need to succeed.</a:t>
            </a:r>
            <a:endParaRPr sz="3000">
              <a:solidFill>
                <a:schemeClr val="dk1"/>
              </a:solidFill>
              <a:latin typeface="Arial"/>
              <a:ea typeface="Arial"/>
              <a:cs typeface="Arial"/>
              <a:sym typeface="Arial"/>
            </a:endParaRPr>
          </a:p>
          <a:p>
            <a:pPr marL="0" lvl="0" indent="0" algn="l" rtl="0">
              <a:spcBef>
                <a:spcPts val="0"/>
              </a:spcBef>
              <a:spcAft>
                <a:spcPts val="0"/>
              </a:spcAft>
              <a:buNone/>
            </a:pPr>
            <a:r>
              <a:rPr lang="en-US" sz="3000">
                <a:solidFill>
                  <a:schemeClr val="dk1"/>
                </a:solidFill>
              </a:rPr>
              <a:t>5.  Compensation and reward systems are build around the values and goals of the org.</a:t>
            </a:r>
            <a:endParaRPr sz="3000">
              <a:solidFill>
                <a:schemeClr val="dk1"/>
              </a:solidFill>
              <a:latin typeface="Arial"/>
              <a:ea typeface="Arial"/>
              <a:cs typeface="Arial"/>
              <a:sym typeface="Aria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Clr>
                <a:schemeClr val="dk1"/>
              </a:buClr>
              <a:buFont typeface="Arial"/>
              <a:buNone/>
            </a:pPr>
            <a:r>
              <a:rPr lang="en-US" sz="3000">
                <a:solidFill>
                  <a:schemeClr val="dk1"/>
                </a:solidFill>
              </a:rPr>
              <a:t>*If 2 or more of these statements are not true in your org, address your human systems. </a:t>
            </a:r>
            <a:endParaRPr sz="3000"/>
          </a:p>
        </p:txBody>
      </p:sp>
      <p:sp>
        <p:nvSpPr>
          <p:cNvPr id="346" name="Google Shape;346;p47"/>
          <p:cNvSpPr txBox="1">
            <a:spLocks noGrp="1"/>
          </p:cNvSpPr>
          <p:nvPr>
            <p:ph type="sldNum" idx="12"/>
          </p:nvPr>
        </p:nvSpPr>
        <p:spPr>
          <a:xfrm>
            <a:off x="531812" y="787782"/>
            <a:ext cx="779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8"/>
          <p:cNvSpPr/>
          <p:nvPr/>
        </p:nvSpPr>
        <p:spPr>
          <a:xfrm>
            <a:off x="249375" y="720423"/>
            <a:ext cx="11822700" cy="382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0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4000">
                <a:solidFill>
                  <a:schemeClr val="dk1"/>
                </a:solidFill>
                <a:latin typeface="Century Gothic"/>
                <a:ea typeface="Century Gothic"/>
                <a:cs typeface="Century Gothic"/>
                <a:sym typeface="Century Gothic"/>
              </a:rPr>
              <a:t>AS WE LOOK AT THE FOLLOWING SLIDES THINK ABOUT WHAT LEADERSHIP BEHAVIORS COULD ALIGN WITH EACH OF THE COMPONENTS NEEDED FOR A HEALTHY ORGANIZATION.</a:t>
            </a:r>
            <a:endParaRPr sz="400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endParaRPr/>
          </a:p>
        </p:txBody>
      </p:sp>
      <p:pic>
        <p:nvPicPr>
          <p:cNvPr id="358" name="Google Shape;358;p49"/>
          <p:cNvPicPr preferRelativeResize="0">
            <a:picLocks noGrp="1"/>
          </p:cNvPicPr>
          <p:nvPr>
            <p:ph type="body" idx="1"/>
          </p:nvPr>
        </p:nvPicPr>
        <p:blipFill rotWithShape="1">
          <a:blip r:embed="rId3">
            <a:alphaModFix/>
          </a:blip>
          <a:srcRect/>
          <a:stretch/>
        </p:blipFill>
        <p:spPr>
          <a:xfrm>
            <a:off x="1838035" y="365125"/>
            <a:ext cx="6918037" cy="637742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364" name="Google Shape;364;p50"/>
          <p:cNvSpPr/>
          <p:nvPr/>
        </p:nvSpPr>
        <p:spPr>
          <a:xfrm>
            <a:off x="399075" y="-218150"/>
            <a:ext cx="11055600" cy="7356000"/>
          </a:xfrm>
          <a:prstGeom prst="rect">
            <a:avLst/>
          </a:prstGeom>
          <a:noFill/>
          <a:ln>
            <a:noFill/>
          </a:ln>
        </p:spPr>
        <p:txBody>
          <a:bodyPr spcFirstLastPara="1" wrap="square" lIns="91425" tIns="45700" rIns="91425" bIns="45700" anchor="t" anchorCtr="0">
            <a:noAutofit/>
          </a:bodyPr>
          <a:lstStyle/>
          <a:p>
            <a:pPr marL="228600" marR="0" lvl="0" indent="-1143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THE SOUND RELATIONSHIP WORKPLACE-Gottman</a:t>
            </a:r>
            <a:endParaRPr sz="3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228600" marR="0" lvl="0" indent="-292100" algn="l" rtl="0">
              <a:spcBef>
                <a:spcPts val="0"/>
              </a:spcBef>
              <a:spcAft>
                <a:spcPts val="0"/>
              </a:spcAft>
              <a:buClr>
                <a:schemeClr val="dk1"/>
              </a:buClr>
              <a:buSzPts val="3000"/>
              <a:buFont typeface="Century Gothic"/>
              <a:buAutoNum type="arabicPeriod"/>
            </a:pPr>
            <a:r>
              <a:rPr lang="en-US" sz="3000">
                <a:solidFill>
                  <a:schemeClr val="dk1"/>
                </a:solidFill>
                <a:latin typeface="Century Gothic"/>
                <a:ea typeface="Century Gothic"/>
                <a:cs typeface="Century Gothic"/>
                <a:sym typeface="Century Gothic"/>
              </a:rPr>
              <a:t>Develop colleague maps-this is how well you know your colleague’s world both professional and personal</a:t>
            </a:r>
            <a:endParaRPr sz="3000"/>
          </a:p>
          <a:p>
            <a:pPr marL="228600" marR="0" lvl="0" indent="-292100" algn="l" rtl="0">
              <a:spcBef>
                <a:spcPts val="0"/>
              </a:spcBef>
              <a:spcAft>
                <a:spcPts val="0"/>
              </a:spcAft>
              <a:buClr>
                <a:schemeClr val="dk1"/>
              </a:buClr>
              <a:buSzPts val="3000"/>
              <a:buFont typeface="Century Gothic"/>
              <a:buAutoNum type="arabicPeriod"/>
            </a:pPr>
            <a:r>
              <a:rPr lang="en-US" sz="3000">
                <a:solidFill>
                  <a:schemeClr val="dk1"/>
                </a:solidFill>
                <a:latin typeface="Century Gothic"/>
                <a:ea typeface="Century Gothic"/>
                <a:cs typeface="Century Gothic"/>
                <a:sym typeface="Century Gothic"/>
              </a:rPr>
              <a:t>Provide positive feedback-exchanging genuine positive feedback with our colleagues is important as is having the presence of mind to regularly share positive impressions of performance</a:t>
            </a:r>
            <a:endParaRPr sz="3000"/>
          </a:p>
          <a:p>
            <a:pPr marL="228600" marR="0" lvl="0" indent="-292100" algn="l" rtl="0">
              <a:spcBef>
                <a:spcPts val="0"/>
              </a:spcBef>
              <a:spcAft>
                <a:spcPts val="0"/>
              </a:spcAft>
              <a:buClr>
                <a:schemeClr val="dk1"/>
              </a:buClr>
              <a:buSzPts val="3000"/>
              <a:buFont typeface="Century Gothic"/>
              <a:buAutoNum type="arabicPeriod"/>
            </a:pPr>
            <a:r>
              <a:rPr lang="en-US" sz="3000">
                <a:solidFill>
                  <a:schemeClr val="dk1"/>
                </a:solidFill>
                <a:latin typeface="Century Gothic"/>
                <a:ea typeface="Century Gothic"/>
                <a:cs typeface="Century Gothic"/>
                <a:sym typeface="Century Gothic"/>
              </a:rPr>
              <a:t>Respond and Engage-meeting bids to interact by regularly turning towards colleagues both in person and by email</a:t>
            </a:r>
            <a:endParaRPr sz="3000"/>
          </a:p>
          <a:p>
            <a:pPr marL="228600" marR="0" lvl="0" indent="-114300" algn="l" rtl="0">
              <a:spcBef>
                <a:spcPts val="0"/>
              </a:spcBef>
              <a:spcAft>
                <a:spcPts val="0"/>
              </a:spcAft>
              <a:buClr>
                <a:schemeClr val="dk1"/>
              </a:buClr>
              <a:buSzPts val="1800"/>
              <a:buFont typeface="Century Gothic"/>
              <a:buNone/>
            </a:pP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800" b="1">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1"/>
          <p:cNvSpPr txBox="1">
            <a:spLocks noGrp="1"/>
          </p:cNvSpPr>
          <p:nvPr>
            <p:ph type="sldNum" idx="12"/>
          </p:nvPr>
        </p:nvSpPr>
        <p:spPr>
          <a:xfrm>
            <a:off x="531812" y="787782"/>
            <a:ext cx="779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371" name="Google Shape;371;p51"/>
          <p:cNvSpPr txBox="1">
            <a:spLocks noGrp="1"/>
          </p:cNvSpPr>
          <p:nvPr>
            <p:ph type="title"/>
          </p:nvPr>
        </p:nvSpPr>
        <p:spPr>
          <a:xfrm>
            <a:off x="1881125" y="251800"/>
            <a:ext cx="9621600" cy="137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Sound Relationship Workplace-Gottman</a:t>
            </a:r>
            <a:endParaRPr/>
          </a:p>
        </p:txBody>
      </p:sp>
      <p:sp>
        <p:nvSpPr>
          <p:cNvPr id="372" name="Google Shape;372;p51"/>
          <p:cNvSpPr txBox="1">
            <a:spLocks noGrp="1"/>
          </p:cNvSpPr>
          <p:nvPr>
            <p:ph type="body" idx="1"/>
          </p:nvPr>
        </p:nvSpPr>
        <p:spPr>
          <a:xfrm>
            <a:off x="1058175" y="1510825"/>
            <a:ext cx="10446300" cy="5205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3000">
                <a:solidFill>
                  <a:schemeClr val="dk1"/>
                </a:solidFill>
              </a:rPr>
              <a:t> </a:t>
            </a:r>
            <a:endParaRPr sz="3000">
              <a:solidFill>
                <a:schemeClr val="dk1"/>
              </a:solidFill>
            </a:endParaRPr>
          </a:p>
          <a:p>
            <a:pPr marL="0" lvl="0" indent="0" algn="l" rtl="0">
              <a:spcBef>
                <a:spcPts val="0"/>
              </a:spcBef>
              <a:spcAft>
                <a:spcPts val="0"/>
              </a:spcAft>
              <a:buNone/>
            </a:pPr>
            <a:r>
              <a:rPr lang="en-US" sz="2800">
                <a:solidFill>
                  <a:schemeClr val="dk1"/>
                </a:solidFill>
              </a:rPr>
              <a:t>4.  Perception becomes reality-maintaining self and other awareness regarding being in positive or negative perspective with colleagues.  If in negative perspective, repairing relationships appropriately.</a:t>
            </a:r>
            <a:endParaRPr sz="2800">
              <a:solidFill>
                <a:schemeClr val="dk1"/>
              </a:solidFill>
              <a:latin typeface="Arial"/>
              <a:ea typeface="Arial"/>
              <a:cs typeface="Arial"/>
              <a:sym typeface="Aria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endParaRPr sz="3000">
              <a:solidFill>
                <a:schemeClr val="dk1"/>
              </a:solidFill>
            </a:endParaRPr>
          </a:p>
          <a:p>
            <a:pPr marL="0" lvl="0" indent="0" algn="l" rtl="0">
              <a:spcBef>
                <a:spcPts val="0"/>
              </a:spcBef>
              <a:spcAft>
                <a:spcPts val="0"/>
              </a:spcAft>
              <a:buNone/>
            </a:pPr>
            <a:r>
              <a:rPr lang="en-US" sz="3000">
                <a:solidFill>
                  <a:schemeClr val="dk1"/>
                </a:solidFill>
              </a:rPr>
              <a:t>5.  Manage conflict-addressing both solvable and perpetual problems with colleagues in an open manner.</a:t>
            </a:r>
            <a:endParaRPr sz="3000">
              <a:solidFill>
                <a:schemeClr val="dk1"/>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2"/>
          <p:cNvSpPr txBox="1">
            <a:spLocks noGrp="1"/>
          </p:cNvSpPr>
          <p:nvPr>
            <p:ph type="title"/>
          </p:nvPr>
        </p:nvSpPr>
        <p:spPr>
          <a:xfrm>
            <a:off x="1838650" y="300950"/>
            <a:ext cx="9666000" cy="1087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The Sound Relationship Workplace-Gottman</a:t>
            </a:r>
            <a:endParaRPr/>
          </a:p>
        </p:txBody>
      </p:sp>
      <p:sp>
        <p:nvSpPr>
          <p:cNvPr id="379" name="Google Shape;379;p52"/>
          <p:cNvSpPr txBox="1">
            <a:spLocks noGrp="1"/>
          </p:cNvSpPr>
          <p:nvPr>
            <p:ph type="body" idx="1"/>
          </p:nvPr>
        </p:nvSpPr>
        <p:spPr>
          <a:xfrm>
            <a:off x="1073650" y="2059075"/>
            <a:ext cx="10431000" cy="4576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3000">
                <a:solidFill>
                  <a:schemeClr val="dk1"/>
                </a:solidFill>
              </a:rPr>
              <a:t>6.  Facilitate career advancement-support your colleagues’ professional goals by being mindful of opportunities that consider the other person’s best interest and benefits them</a:t>
            </a:r>
            <a:endParaRPr sz="3000">
              <a:solidFill>
                <a:schemeClr val="dk1"/>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3000">
                <a:solidFill>
                  <a:schemeClr val="dk1"/>
                </a:solidFill>
              </a:rPr>
              <a:t>7.  Create a shared culture-developing work processes and procedures that respect each other’s personal and professional goals, while supporting the organization’s overall purpose.</a:t>
            </a:r>
            <a:endParaRPr sz="3000">
              <a:solidFill>
                <a:schemeClr val="dk1"/>
              </a:solidFill>
              <a:latin typeface="Arial"/>
              <a:ea typeface="Arial"/>
              <a:cs typeface="Arial"/>
              <a:sym typeface="Arial"/>
            </a:endParaRPr>
          </a:p>
          <a:p>
            <a:pPr marL="0" lvl="0" indent="0" algn="l" rtl="0">
              <a:spcBef>
                <a:spcPts val="1000"/>
              </a:spcBef>
              <a:spcAft>
                <a:spcPts val="0"/>
              </a:spcAft>
              <a:buNone/>
            </a:pPr>
            <a:endParaRPr/>
          </a:p>
        </p:txBody>
      </p:sp>
      <p:sp>
        <p:nvSpPr>
          <p:cNvPr id="380" name="Google Shape;380;p52"/>
          <p:cNvSpPr txBox="1">
            <a:spLocks noGrp="1"/>
          </p:cNvSpPr>
          <p:nvPr>
            <p:ph type="sldNum" idx="12"/>
          </p:nvPr>
        </p:nvSpPr>
        <p:spPr>
          <a:xfrm>
            <a:off x="531812" y="787782"/>
            <a:ext cx="7797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title"/>
          </p:nvPr>
        </p:nvSpPr>
        <p:spPr>
          <a:xfrm>
            <a:off x="2592925" y="177350"/>
            <a:ext cx="8911800" cy="610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TWO SETS OF QUESTIONS</a:t>
            </a:r>
            <a:endParaRPr/>
          </a:p>
        </p:txBody>
      </p:sp>
      <p:sp>
        <p:nvSpPr>
          <p:cNvPr id="386" name="Google Shape;386;p53"/>
          <p:cNvSpPr txBox="1">
            <a:spLocks noGrp="1"/>
          </p:cNvSpPr>
          <p:nvPr>
            <p:ph type="body" idx="1"/>
          </p:nvPr>
        </p:nvSpPr>
        <p:spPr>
          <a:xfrm>
            <a:off x="2939375" y="1152917"/>
            <a:ext cx="3992700" cy="4284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sz="2800"/>
              <a:t>LEARNER QUESTIONS</a:t>
            </a:r>
            <a:endParaRPr sz="2800"/>
          </a:p>
        </p:txBody>
      </p:sp>
      <p:sp>
        <p:nvSpPr>
          <p:cNvPr id="387" name="Google Shape;387;p53"/>
          <p:cNvSpPr txBox="1">
            <a:spLocks noGrp="1"/>
          </p:cNvSpPr>
          <p:nvPr>
            <p:ph type="body" idx="2"/>
          </p:nvPr>
        </p:nvSpPr>
        <p:spPr>
          <a:xfrm>
            <a:off x="2589200" y="1946400"/>
            <a:ext cx="4342800" cy="4497600"/>
          </a:xfrm>
          <a:prstGeom prst="rect">
            <a:avLst/>
          </a:prstGeom>
          <a:noFill/>
          <a:ln>
            <a:noFill/>
          </a:ln>
        </p:spPr>
        <p:txBody>
          <a:bodyPr spcFirstLastPara="1" wrap="square" lIns="91425" tIns="45700" rIns="91425" bIns="45700" anchor="t" anchorCtr="0">
            <a:noAutofit/>
          </a:bodyPr>
          <a:lstStyle/>
          <a:p>
            <a:pPr marL="342900" lvl="0" indent="-389572" algn="l" rtl="0">
              <a:lnSpc>
                <a:spcPct val="80000"/>
              </a:lnSpc>
              <a:spcBef>
                <a:spcPts val="0"/>
              </a:spcBef>
              <a:spcAft>
                <a:spcPts val="0"/>
              </a:spcAft>
              <a:buSzPts val="2400"/>
              <a:buChar char="🠶"/>
            </a:pPr>
            <a:r>
              <a:rPr lang="en-US" sz="2400"/>
              <a:t>What do I want?</a:t>
            </a:r>
            <a:endParaRPr sz="2400"/>
          </a:p>
          <a:p>
            <a:pPr marL="342900" lvl="0" indent="-389572" algn="l" rtl="0">
              <a:lnSpc>
                <a:spcPct val="80000"/>
              </a:lnSpc>
              <a:spcBef>
                <a:spcPts val="1000"/>
              </a:spcBef>
              <a:spcAft>
                <a:spcPts val="0"/>
              </a:spcAft>
              <a:buSzPts val="2400"/>
              <a:buChar char="🠶"/>
            </a:pPr>
            <a:r>
              <a:rPr lang="en-US" sz="2400"/>
              <a:t>What are my goals?</a:t>
            </a:r>
            <a:endParaRPr sz="2400"/>
          </a:p>
          <a:p>
            <a:pPr marL="342900" lvl="0" indent="-389572" algn="l" rtl="0">
              <a:lnSpc>
                <a:spcPct val="80000"/>
              </a:lnSpc>
              <a:spcBef>
                <a:spcPts val="1000"/>
              </a:spcBef>
              <a:spcAft>
                <a:spcPts val="0"/>
              </a:spcAft>
              <a:buSzPts val="2400"/>
              <a:buChar char="🠶"/>
            </a:pPr>
            <a:r>
              <a:rPr lang="en-US" sz="2400"/>
              <a:t>What might work?</a:t>
            </a:r>
            <a:endParaRPr sz="2400"/>
          </a:p>
          <a:p>
            <a:pPr marL="342900" lvl="0" indent="-389572" algn="l" rtl="0">
              <a:lnSpc>
                <a:spcPct val="80000"/>
              </a:lnSpc>
              <a:spcBef>
                <a:spcPts val="1000"/>
              </a:spcBef>
              <a:spcAft>
                <a:spcPts val="0"/>
              </a:spcAft>
              <a:buSzPts val="2400"/>
              <a:buChar char="🠶"/>
            </a:pPr>
            <a:r>
              <a:rPr lang="en-US" sz="2400"/>
              <a:t>What can I learn?</a:t>
            </a:r>
            <a:endParaRPr sz="2400"/>
          </a:p>
          <a:p>
            <a:pPr marL="342900" lvl="0" indent="-389572" algn="l" rtl="0">
              <a:lnSpc>
                <a:spcPct val="80000"/>
              </a:lnSpc>
              <a:spcBef>
                <a:spcPts val="1000"/>
              </a:spcBef>
              <a:spcAft>
                <a:spcPts val="0"/>
              </a:spcAft>
              <a:buSzPts val="2400"/>
              <a:buChar char="🠶"/>
            </a:pPr>
            <a:r>
              <a:rPr lang="en-US" sz="2400"/>
              <a:t>What are the facts?</a:t>
            </a:r>
            <a:endParaRPr sz="2400"/>
          </a:p>
          <a:p>
            <a:pPr marL="342900" lvl="0" indent="-389572" algn="l" rtl="0">
              <a:lnSpc>
                <a:spcPct val="80000"/>
              </a:lnSpc>
              <a:spcBef>
                <a:spcPts val="1000"/>
              </a:spcBef>
              <a:spcAft>
                <a:spcPts val="0"/>
              </a:spcAft>
              <a:buSzPts val="2400"/>
              <a:buChar char="🠶"/>
            </a:pPr>
            <a:r>
              <a:rPr lang="en-US" sz="2400"/>
              <a:t>What am I assuming?</a:t>
            </a:r>
            <a:endParaRPr sz="2400"/>
          </a:p>
          <a:p>
            <a:pPr marL="342900" lvl="0" indent="-389572" algn="l" rtl="0">
              <a:lnSpc>
                <a:spcPct val="80000"/>
              </a:lnSpc>
              <a:spcBef>
                <a:spcPts val="1000"/>
              </a:spcBef>
              <a:spcAft>
                <a:spcPts val="0"/>
              </a:spcAft>
              <a:buSzPts val="2400"/>
              <a:buChar char="🠶"/>
            </a:pPr>
            <a:r>
              <a:rPr lang="en-US" sz="2400"/>
              <a:t>What are my best choices?</a:t>
            </a:r>
            <a:endParaRPr sz="2400"/>
          </a:p>
          <a:p>
            <a:pPr marL="342900" lvl="0" indent="-389572" algn="l" rtl="0">
              <a:lnSpc>
                <a:spcPct val="80000"/>
              </a:lnSpc>
              <a:spcBef>
                <a:spcPts val="1000"/>
              </a:spcBef>
              <a:spcAft>
                <a:spcPts val="0"/>
              </a:spcAft>
              <a:buSzPts val="2400"/>
              <a:buChar char="🠶"/>
            </a:pPr>
            <a:r>
              <a:rPr lang="en-US" sz="2400"/>
              <a:t>What action steps make the most sense?</a:t>
            </a:r>
            <a:endParaRPr sz="2400"/>
          </a:p>
          <a:p>
            <a:pPr marL="342900" lvl="0" indent="-389572" algn="l" rtl="0">
              <a:lnSpc>
                <a:spcPct val="80000"/>
              </a:lnSpc>
              <a:spcBef>
                <a:spcPts val="1000"/>
              </a:spcBef>
              <a:spcAft>
                <a:spcPts val="0"/>
              </a:spcAft>
              <a:buSzPts val="2400"/>
              <a:buChar char="🠶"/>
            </a:pPr>
            <a:r>
              <a:rPr lang="en-US" sz="2400"/>
              <a:t>What is possible?</a:t>
            </a:r>
            <a:endParaRPr sz="2400"/>
          </a:p>
          <a:p>
            <a:pPr marL="342900" lvl="0" indent="-237172" algn="l" rtl="0">
              <a:lnSpc>
                <a:spcPct val="80000"/>
              </a:lnSpc>
              <a:spcBef>
                <a:spcPts val="1000"/>
              </a:spcBef>
              <a:spcAft>
                <a:spcPts val="0"/>
              </a:spcAft>
              <a:buSzPts val="1665"/>
              <a:buNone/>
            </a:pPr>
            <a:endParaRPr sz="1665"/>
          </a:p>
        </p:txBody>
      </p:sp>
      <p:sp>
        <p:nvSpPr>
          <p:cNvPr id="388" name="Google Shape;388;p53"/>
          <p:cNvSpPr txBox="1">
            <a:spLocks noGrp="1"/>
          </p:cNvSpPr>
          <p:nvPr>
            <p:ph type="body" idx="3"/>
          </p:nvPr>
        </p:nvSpPr>
        <p:spPr>
          <a:xfrm>
            <a:off x="7506625" y="1093704"/>
            <a:ext cx="3999000" cy="487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400"/>
              <a:buNone/>
            </a:pPr>
            <a:r>
              <a:rPr lang="en-US" sz="2800"/>
              <a:t>JUDGER QUESTIONS</a:t>
            </a:r>
            <a:endParaRPr sz="2800"/>
          </a:p>
        </p:txBody>
      </p:sp>
      <p:sp>
        <p:nvSpPr>
          <p:cNvPr id="389" name="Google Shape;389;p53"/>
          <p:cNvSpPr txBox="1">
            <a:spLocks noGrp="1"/>
          </p:cNvSpPr>
          <p:nvPr>
            <p:ph type="body" idx="4"/>
          </p:nvPr>
        </p:nvSpPr>
        <p:spPr>
          <a:xfrm>
            <a:off x="7166950" y="2054450"/>
            <a:ext cx="4338600" cy="4197600"/>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2400"/>
              <a:buChar char="🠶"/>
            </a:pPr>
            <a:r>
              <a:rPr lang="en-US" sz="2400"/>
              <a:t>What’s wrong with me?</a:t>
            </a:r>
            <a:endParaRPr sz="2400"/>
          </a:p>
          <a:p>
            <a:pPr marL="342900" lvl="0" indent="-381000" algn="l" rtl="0">
              <a:spcBef>
                <a:spcPts val="1000"/>
              </a:spcBef>
              <a:spcAft>
                <a:spcPts val="0"/>
              </a:spcAft>
              <a:buSzPts val="2400"/>
              <a:buChar char="🠶"/>
            </a:pPr>
            <a:r>
              <a:rPr lang="en-US" sz="2400"/>
              <a:t>What’s wrong with them?</a:t>
            </a:r>
            <a:endParaRPr sz="2400"/>
          </a:p>
          <a:p>
            <a:pPr marL="342900" lvl="0" indent="-381000" algn="l" rtl="0">
              <a:spcBef>
                <a:spcPts val="1000"/>
              </a:spcBef>
              <a:spcAft>
                <a:spcPts val="0"/>
              </a:spcAft>
              <a:buSzPts val="2400"/>
              <a:buChar char="🠶"/>
            </a:pPr>
            <a:r>
              <a:rPr lang="en-US" sz="2400"/>
              <a:t>Whose fault is it?</a:t>
            </a:r>
            <a:endParaRPr sz="2400"/>
          </a:p>
          <a:p>
            <a:pPr marL="342900" lvl="0" indent="-381000" algn="l" rtl="0">
              <a:spcBef>
                <a:spcPts val="1000"/>
              </a:spcBef>
              <a:spcAft>
                <a:spcPts val="0"/>
              </a:spcAft>
              <a:buSzPts val="2400"/>
              <a:buChar char="🠶"/>
            </a:pPr>
            <a:r>
              <a:rPr lang="en-US" sz="2400"/>
              <a:t>Why doesn’t anything work for me?</a:t>
            </a:r>
            <a:endParaRPr sz="2400"/>
          </a:p>
          <a:p>
            <a:pPr marL="342900" lvl="0" indent="-381000" algn="l" rtl="0">
              <a:spcBef>
                <a:spcPts val="1000"/>
              </a:spcBef>
              <a:spcAft>
                <a:spcPts val="0"/>
              </a:spcAft>
              <a:buSzPts val="2400"/>
              <a:buChar char="🠶"/>
            </a:pPr>
            <a:r>
              <a:rPr lang="en-US" sz="2400"/>
              <a:t>Why is everyone so annoying?</a:t>
            </a:r>
            <a:endParaRPr sz="2400"/>
          </a:p>
          <a:p>
            <a:pPr marL="342900" lvl="0" indent="-381000" algn="l" rtl="0">
              <a:spcBef>
                <a:spcPts val="1000"/>
              </a:spcBef>
              <a:spcAft>
                <a:spcPts val="0"/>
              </a:spcAft>
              <a:buSzPts val="2400"/>
              <a:buChar char="🠶"/>
            </a:pPr>
            <a:r>
              <a:rPr lang="en-US" sz="2400"/>
              <a:t>Why bother?</a:t>
            </a:r>
            <a:endParaRPr sz="2400"/>
          </a:p>
        </p:txBody>
      </p:sp>
      <p:sp>
        <p:nvSpPr>
          <p:cNvPr id="390" name="Google Shape;390;p5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CORE PRACTICE MODEL (CPM)</a:t>
            </a:r>
            <a:endParaRPr/>
          </a:p>
        </p:txBody>
      </p:sp>
      <p:sp>
        <p:nvSpPr>
          <p:cNvPr id="262" name="Google Shape;262;p36"/>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457200" algn="l" rtl="0">
              <a:spcBef>
                <a:spcPts val="0"/>
              </a:spcBef>
              <a:spcAft>
                <a:spcPts val="0"/>
              </a:spcAft>
              <a:buSzPts val="3600"/>
              <a:buChar char="🠶"/>
            </a:pPr>
            <a:r>
              <a:rPr lang="en-US" sz="3600"/>
              <a:t>As we move throughout this session, identify which CPM Leadership Behaviors apply and how they can be integrated into your work.</a:t>
            </a:r>
            <a:endParaRPr sz="3600"/>
          </a:p>
          <a:p>
            <a:pPr marL="342900" lvl="0" indent="-228600" algn="l" rtl="0">
              <a:spcBef>
                <a:spcPts val="1000"/>
              </a:spcBef>
              <a:spcAft>
                <a:spcPts val="0"/>
              </a:spcAft>
              <a:buSzPts val="1800"/>
              <a:buNone/>
            </a:pPr>
            <a:endParaRPr sz="3600"/>
          </a:p>
          <a:p>
            <a:pPr marL="342900" lvl="0" indent="-457200" algn="l" rtl="0">
              <a:spcBef>
                <a:spcPts val="1000"/>
              </a:spcBef>
              <a:spcAft>
                <a:spcPts val="0"/>
              </a:spcAft>
              <a:buSzPts val="3600"/>
              <a:buChar char="🠶"/>
            </a:pPr>
            <a:r>
              <a:rPr lang="en-US" sz="3600"/>
              <a:t>Review of Organization Culture and Climate from LS 2</a:t>
            </a:r>
            <a:endParaRPr sz="3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SCENARIO TABLE GROUP ACTIVITY</a:t>
            </a:r>
            <a:endParaRPr/>
          </a:p>
        </p:txBody>
      </p:sp>
      <p:sp>
        <p:nvSpPr>
          <p:cNvPr id="396" name="Google Shape;396;p54"/>
          <p:cNvSpPr txBox="1">
            <a:spLocks noGrp="1"/>
          </p:cNvSpPr>
          <p:nvPr>
            <p:ph type="body" idx="1"/>
          </p:nvPr>
        </p:nvSpPr>
        <p:spPr>
          <a:xfrm>
            <a:off x="2589200" y="1404126"/>
            <a:ext cx="8915400" cy="4507200"/>
          </a:xfrm>
          <a:prstGeom prst="rect">
            <a:avLst/>
          </a:prstGeom>
          <a:noFill/>
          <a:ln>
            <a:noFill/>
          </a:ln>
        </p:spPr>
        <p:txBody>
          <a:bodyPr spcFirstLastPara="1" wrap="square" lIns="91425" tIns="45700" rIns="91425" bIns="45700" anchor="t" anchorCtr="0">
            <a:noAutofit/>
          </a:bodyPr>
          <a:lstStyle/>
          <a:p>
            <a:pPr marL="342900" lvl="0" indent="-419100" algn="l" rtl="0">
              <a:spcBef>
                <a:spcPts val="0"/>
              </a:spcBef>
              <a:spcAft>
                <a:spcPts val="0"/>
              </a:spcAft>
              <a:buSzPts val="3000"/>
              <a:buChar char="🠶"/>
            </a:pPr>
            <a:r>
              <a:rPr lang="en-US" sz="3000"/>
              <a:t>Identify where you see leadership behaviors</a:t>
            </a:r>
            <a:endParaRPr sz="3000"/>
          </a:p>
          <a:p>
            <a:pPr marL="342900" lvl="0" indent="-419100" algn="l" rtl="0">
              <a:spcBef>
                <a:spcPts val="0"/>
              </a:spcBef>
              <a:spcAft>
                <a:spcPts val="0"/>
              </a:spcAft>
              <a:buSzPts val="3000"/>
              <a:buChar char="🠶"/>
            </a:pPr>
            <a:r>
              <a:rPr lang="en-US" sz="3000"/>
              <a:t>What are some things that trigger the learner mindset?</a:t>
            </a:r>
            <a:endParaRPr sz="3000"/>
          </a:p>
          <a:p>
            <a:pPr marL="342900" lvl="0" indent="-419100" algn="l" rtl="0">
              <a:spcBef>
                <a:spcPts val="1000"/>
              </a:spcBef>
              <a:spcAft>
                <a:spcPts val="0"/>
              </a:spcAft>
              <a:buSzPts val="3000"/>
              <a:buChar char="🠶"/>
            </a:pPr>
            <a:r>
              <a:rPr lang="en-US" sz="3000"/>
              <a:t>What actions can be taken to switch lanes from a judger mindset to a learner mindset?</a:t>
            </a:r>
            <a:endParaRPr sz="3000"/>
          </a:p>
          <a:p>
            <a:pPr marL="342900" lvl="0" indent="-419100" algn="l" rtl="0">
              <a:spcBef>
                <a:spcPts val="1000"/>
              </a:spcBef>
              <a:spcAft>
                <a:spcPts val="0"/>
              </a:spcAft>
              <a:buSzPts val="3000"/>
              <a:buChar char="🠶"/>
            </a:pPr>
            <a:r>
              <a:rPr lang="en-US" sz="3000"/>
              <a:t>Use the Choice Map handout and listed questions to guide conversations about the scenario</a:t>
            </a:r>
            <a:endParaRPr sz="3000"/>
          </a:p>
        </p:txBody>
      </p:sp>
      <p:sp>
        <p:nvSpPr>
          <p:cNvPr id="397" name="Google Shape;397;p5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5"/>
          <p:cNvSpPr txBox="1"/>
          <p:nvPr/>
        </p:nvSpPr>
        <p:spPr>
          <a:xfrm>
            <a:off x="425387" y="1044941"/>
            <a:ext cx="2297493" cy="1600384"/>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What would be </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a:solidFill>
                  <a:srgbClr val="000000"/>
                </a:solidFill>
                <a:latin typeface="Arial"/>
                <a:ea typeface="Arial"/>
                <a:cs typeface="Arial"/>
                <a:sym typeface="Arial"/>
              </a:rPr>
              <a:t>helpful about </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a:solidFill>
                  <a:srgbClr val="000000"/>
                </a:solidFill>
                <a:latin typeface="Arial"/>
                <a:ea typeface="Arial"/>
                <a:cs typeface="Arial"/>
                <a:sym typeface="Arial"/>
              </a:rPr>
              <a:t>using the </a:t>
            </a: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2400">
                <a:solidFill>
                  <a:srgbClr val="000000"/>
                </a:solidFill>
                <a:latin typeface="Arial"/>
                <a:ea typeface="Arial"/>
                <a:cs typeface="Arial"/>
                <a:sym typeface="Arial"/>
              </a:rPr>
              <a:t>Choice Map?</a:t>
            </a:r>
            <a:endParaRPr sz="2400">
              <a:solidFill>
                <a:schemeClr val="dk1"/>
              </a:solidFill>
              <a:latin typeface="Century Gothic"/>
              <a:ea typeface="Century Gothic"/>
              <a:cs typeface="Century Gothic"/>
              <a:sym typeface="Century Gothic"/>
            </a:endParaRPr>
          </a:p>
        </p:txBody>
      </p:sp>
      <p:pic>
        <p:nvPicPr>
          <p:cNvPr id="404" name="Google Shape;404;p55"/>
          <p:cNvPicPr preferRelativeResize="0"/>
          <p:nvPr/>
        </p:nvPicPr>
        <p:blipFill rotWithShape="1">
          <a:blip r:embed="rId3">
            <a:alphaModFix/>
          </a:blip>
          <a:srcRect/>
          <a:stretch/>
        </p:blipFill>
        <p:spPr>
          <a:xfrm>
            <a:off x="5027319" y="2792230"/>
            <a:ext cx="5412272" cy="3599161"/>
          </a:xfrm>
          <a:prstGeom prst="rect">
            <a:avLst/>
          </a:prstGeom>
          <a:noFill/>
          <a:ln>
            <a:noFill/>
          </a:ln>
        </p:spPr>
      </p:pic>
      <p:pic>
        <p:nvPicPr>
          <p:cNvPr id="405" name="Google Shape;405;p55"/>
          <p:cNvPicPr preferRelativeResize="0"/>
          <p:nvPr/>
        </p:nvPicPr>
        <p:blipFill rotWithShape="1">
          <a:blip r:embed="rId4">
            <a:alphaModFix/>
          </a:blip>
          <a:srcRect/>
          <a:stretch/>
        </p:blipFill>
        <p:spPr>
          <a:xfrm>
            <a:off x="2722880" y="221628"/>
            <a:ext cx="9612629" cy="6785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6" descr="CPM logo.png"/>
          <p:cNvPicPr preferRelativeResize="0"/>
          <p:nvPr/>
        </p:nvPicPr>
        <p:blipFill rotWithShape="1">
          <a:blip r:embed="rId3">
            <a:alphaModFix/>
          </a:blip>
          <a:srcRect/>
          <a:stretch/>
        </p:blipFill>
        <p:spPr>
          <a:xfrm>
            <a:off x="1099474" y="375979"/>
            <a:ext cx="7765948" cy="6080240"/>
          </a:xfrm>
          <a:prstGeom prst="rect">
            <a:avLst/>
          </a:prstGeom>
          <a:noFill/>
          <a:ln>
            <a:noFill/>
          </a:ln>
        </p:spPr>
      </p:pic>
      <p:pic>
        <p:nvPicPr>
          <p:cNvPr id="411" name="Google Shape;411;p56"/>
          <p:cNvPicPr preferRelativeResize="0"/>
          <p:nvPr/>
        </p:nvPicPr>
        <p:blipFill rotWithShape="1">
          <a:blip r:embed="rId4">
            <a:alphaModFix/>
          </a:blip>
          <a:srcRect/>
          <a:stretch/>
        </p:blipFill>
        <p:spPr>
          <a:xfrm>
            <a:off x="8848437" y="5464875"/>
            <a:ext cx="2570063" cy="99134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1825625" y="228600"/>
            <a:ext cx="85344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entury Gothic"/>
              <a:buNone/>
            </a:pPr>
            <a:r>
              <a:rPr lang="en-US" sz="3600">
                <a:solidFill>
                  <a:schemeClr val="accent1"/>
                </a:solidFill>
              </a:rPr>
              <a:t>Organizational Culture</a:t>
            </a:r>
            <a:endParaRPr/>
          </a:p>
        </p:txBody>
      </p:sp>
      <p:sp>
        <p:nvSpPr>
          <p:cNvPr id="269" name="Google Shape;269;p37"/>
          <p:cNvSpPr txBox="1">
            <a:spLocks noGrp="1"/>
          </p:cNvSpPr>
          <p:nvPr>
            <p:ph type="body" idx="1"/>
          </p:nvPr>
        </p:nvSpPr>
        <p:spPr>
          <a:xfrm>
            <a:off x="1825625" y="893100"/>
            <a:ext cx="8484000" cy="5431500"/>
          </a:xfrm>
          <a:prstGeom prst="rect">
            <a:avLst/>
          </a:prstGeom>
          <a:noFill/>
          <a:ln>
            <a:noFill/>
          </a:ln>
        </p:spPr>
        <p:txBody>
          <a:bodyPr spcFirstLastPara="1" wrap="square" lIns="91425" tIns="45700" rIns="91425" bIns="45700" anchor="t" anchorCtr="0">
            <a:noAutofit/>
          </a:bodyPr>
          <a:lstStyle/>
          <a:p>
            <a:pPr marL="342900" lvl="0" indent="-419100" algn="l" rtl="0">
              <a:spcBef>
                <a:spcPts val="0"/>
              </a:spcBef>
              <a:spcAft>
                <a:spcPts val="0"/>
              </a:spcAft>
              <a:buSzPts val="3000"/>
              <a:buChar char="🠶"/>
            </a:pPr>
            <a:r>
              <a:rPr lang="en-US" sz="3000" b="1"/>
              <a:t>Organizational Culture-</a:t>
            </a:r>
            <a:r>
              <a:rPr lang="en-US" sz="3000"/>
              <a:t> Shared behavioral expectations and norms that </a:t>
            </a:r>
            <a:r>
              <a:rPr lang="en-US" sz="3000" i="1"/>
              <a:t>characterize and direct </a:t>
            </a:r>
            <a:r>
              <a:rPr lang="en-US" sz="3000"/>
              <a:t>behavior in a work environment </a:t>
            </a:r>
            <a:endParaRPr sz="3000"/>
          </a:p>
          <a:p>
            <a:pPr marL="742950" lvl="1" indent="-374650" algn="l" rtl="0">
              <a:spcBef>
                <a:spcPts val="1000"/>
              </a:spcBef>
              <a:spcAft>
                <a:spcPts val="0"/>
              </a:spcAft>
              <a:buSzPts val="3000"/>
              <a:buChar char="🠶"/>
            </a:pPr>
            <a:r>
              <a:rPr lang="en-US" sz="3000" i="1"/>
              <a:t>More ingrained, “unwritten rules,” personality of the organization</a:t>
            </a:r>
            <a:endParaRPr sz="3000"/>
          </a:p>
          <a:p>
            <a:pPr marL="274638" lvl="1" indent="0" algn="l" rtl="0">
              <a:spcBef>
                <a:spcPts val="1000"/>
              </a:spcBef>
              <a:spcAft>
                <a:spcPts val="0"/>
              </a:spcAft>
              <a:buSzPts val="1600"/>
              <a:buNone/>
            </a:pPr>
            <a:endParaRPr sz="3000"/>
          </a:p>
          <a:p>
            <a:pPr marL="274638" lvl="1" indent="0" algn="l" rtl="0">
              <a:spcBef>
                <a:spcPts val="1000"/>
              </a:spcBef>
              <a:spcAft>
                <a:spcPts val="0"/>
              </a:spcAft>
              <a:buSzPts val="1900"/>
              <a:buNone/>
            </a:pPr>
            <a:r>
              <a:rPr lang="en-US" sz="3000"/>
              <a:t>Glisson, C., Green, P., &amp; Williams, N. J. (2012). Assessing the Organizational Social Context (OSC) of child welfare systems: implications for research and practice. </a:t>
            </a:r>
            <a:r>
              <a:rPr lang="en-US" sz="3000" i="1"/>
              <a:t>Child Abuse &amp; Neglect</a:t>
            </a:r>
            <a:r>
              <a:rPr lang="en-US" sz="3000"/>
              <a:t>, </a:t>
            </a:r>
            <a:r>
              <a:rPr lang="en-US" sz="3000" i="1"/>
              <a:t>36</a:t>
            </a:r>
            <a:r>
              <a:rPr lang="en-US" sz="3000"/>
              <a:t>(9), 621-632.</a:t>
            </a:r>
            <a:endParaRPr sz="3000"/>
          </a:p>
          <a:p>
            <a:pPr marL="274638" lvl="1" indent="0" algn="l" rtl="0">
              <a:spcBef>
                <a:spcPts val="1000"/>
              </a:spcBef>
              <a:spcAft>
                <a:spcPts val="0"/>
              </a:spcAft>
              <a:buSzPts val="1600"/>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entury Gothic"/>
              <a:buNone/>
            </a:pPr>
            <a:r>
              <a:rPr lang="en-US">
                <a:solidFill>
                  <a:schemeClr val="accent1"/>
                </a:solidFill>
              </a:rPr>
              <a:t>Softening Rigidity</a:t>
            </a:r>
            <a:endParaRPr>
              <a:solidFill>
                <a:schemeClr val="accent1"/>
              </a:solidFill>
            </a:endParaRPr>
          </a:p>
        </p:txBody>
      </p:sp>
      <p:sp>
        <p:nvSpPr>
          <p:cNvPr id="275" name="Google Shape;275;p38"/>
          <p:cNvSpPr txBox="1">
            <a:spLocks noGrp="1"/>
          </p:cNvSpPr>
          <p:nvPr>
            <p:ph type="body" idx="1"/>
          </p:nvPr>
        </p:nvSpPr>
        <p:spPr>
          <a:xfrm>
            <a:off x="2589200" y="1203475"/>
            <a:ext cx="8915400" cy="5376900"/>
          </a:xfrm>
          <a:prstGeom prst="rect">
            <a:avLst/>
          </a:prstGeom>
          <a:noFill/>
          <a:ln>
            <a:noFill/>
          </a:ln>
        </p:spPr>
        <p:txBody>
          <a:bodyPr spcFirstLastPara="1" wrap="square" lIns="91425" tIns="45700" rIns="91425" bIns="45700" anchor="t" anchorCtr="0">
            <a:noAutofit/>
          </a:bodyPr>
          <a:lstStyle/>
          <a:p>
            <a:pPr marL="342900" lvl="0" indent="-393700" algn="l" rtl="0">
              <a:spcBef>
                <a:spcPts val="0"/>
              </a:spcBef>
              <a:spcAft>
                <a:spcPts val="0"/>
              </a:spcAft>
              <a:buSzPts val="2600"/>
              <a:buChar char="🠶"/>
            </a:pPr>
            <a:r>
              <a:rPr lang="en-US" sz="2600"/>
              <a:t>While the bureaucracy may not go away, there are ways to </a:t>
            </a:r>
            <a:r>
              <a:rPr lang="en-US" sz="2600" b="1"/>
              <a:t>decentralize decision making</a:t>
            </a:r>
            <a:r>
              <a:rPr lang="en-US" sz="2600"/>
              <a:t>, cross train employees, enhance </a:t>
            </a:r>
            <a:r>
              <a:rPr lang="en-US" sz="2600" b="1"/>
              <a:t>teamwork</a:t>
            </a:r>
            <a:r>
              <a:rPr lang="en-US" sz="2600"/>
              <a:t>, and </a:t>
            </a:r>
            <a:r>
              <a:rPr lang="en-US" sz="2600" b="1"/>
              <a:t>empower</a:t>
            </a:r>
            <a:r>
              <a:rPr lang="en-US" sz="2600"/>
              <a:t> employees at all levels of the organization while still being responsive to federal and state laws, regulations and agency policies. </a:t>
            </a:r>
            <a:endParaRPr sz="2600"/>
          </a:p>
          <a:p>
            <a:pPr marL="342900" lvl="0" indent="-393700" algn="l" rtl="0">
              <a:spcBef>
                <a:spcPts val="1000"/>
              </a:spcBef>
              <a:spcAft>
                <a:spcPts val="0"/>
              </a:spcAft>
              <a:buSzPts val="2600"/>
              <a:buChar char="🠶"/>
            </a:pPr>
            <a:r>
              <a:rPr lang="en-US" sz="2600"/>
              <a:t>All components of undoing resistance and softening rigidity are part of Senge’s Learning Organization Model (</a:t>
            </a:r>
            <a:r>
              <a:rPr lang="en-US" sz="2600" cap="small"/>
              <a:t>Org. Readiness Building</a:t>
            </a:r>
            <a:r>
              <a:rPr lang="en-US" sz="2600"/>
              <a:t>)</a:t>
            </a:r>
            <a:endParaRPr sz="2600" b="1"/>
          </a:p>
          <a:p>
            <a:pPr marL="0" lvl="0" indent="0" algn="l" rtl="0">
              <a:spcBef>
                <a:spcPts val="1000"/>
              </a:spcBef>
              <a:spcAft>
                <a:spcPts val="0"/>
              </a:spcAft>
              <a:buSzPts val="2400"/>
              <a:buNone/>
            </a:pPr>
            <a:r>
              <a:rPr lang="en-US" sz="2600" i="1"/>
              <a:t>Senge, P. (1986). The fifth discipline: The art and practice of the learning organization. New York: Double-day.</a:t>
            </a:r>
            <a:endParaRPr sz="2600"/>
          </a:p>
          <a:p>
            <a:pPr marL="342900" lvl="0" indent="-228600" algn="l" rtl="0">
              <a:spcBef>
                <a:spcPts val="1000"/>
              </a:spcBef>
              <a:spcAft>
                <a:spcPts val="0"/>
              </a:spcAft>
              <a:buSzPts val="1800"/>
              <a:buNone/>
            </a:pPr>
            <a:endParaRPr/>
          </a:p>
          <a:p>
            <a:pPr marL="342900" lvl="0" indent="-228600" algn="l" rtl="0">
              <a:spcBef>
                <a:spcPts val="1000"/>
              </a:spcBef>
              <a:spcAft>
                <a:spcPts val="0"/>
              </a:spcAft>
              <a:buSzPts val="1800"/>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9"/>
          <p:cNvSpPr txBox="1">
            <a:spLocks noGrp="1"/>
          </p:cNvSpPr>
          <p:nvPr>
            <p:ph type="title"/>
          </p:nvPr>
        </p:nvSpPr>
        <p:spPr>
          <a:xfrm>
            <a:off x="1825625" y="228600"/>
            <a:ext cx="85344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entury Gothic"/>
              <a:buNone/>
            </a:pPr>
            <a:r>
              <a:rPr lang="en-US" sz="3600">
                <a:solidFill>
                  <a:schemeClr val="accent1"/>
                </a:solidFill>
              </a:rPr>
              <a:t>Organizational Climate</a:t>
            </a:r>
            <a:endParaRPr/>
          </a:p>
        </p:txBody>
      </p:sp>
      <p:sp>
        <p:nvSpPr>
          <p:cNvPr id="282" name="Google Shape;282;p39"/>
          <p:cNvSpPr txBox="1">
            <a:spLocks noGrp="1"/>
          </p:cNvSpPr>
          <p:nvPr>
            <p:ph type="body" idx="1"/>
          </p:nvPr>
        </p:nvSpPr>
        <p:spPr>
          <a:xfrm>
            <a:off x="1825625" y="857250"/>
            <a:ext cx="8690100" cy="5467200"/>
          </a:xfrm>
          <a:prstGeom prst="rect">
            <a:avLst/>
          </a:prstGeom>
          <a:noFill/>
          <a:ln>
            <a:noFill/>
          </a:ln>
        </p:spPr>
        <p:txBody>
          <a:bodyPr spcFirstLastPara="1" wrap="square" lIns="91425" tIns="45700" rIns="91425" bIns="45700" anchor="t" anchorCtr="0">
            <a:noAutofit/>
          </a:bodyPr>
          <a:lstStyle/>
          <a:p>
            <a:pPr marL="342900" lvl="0" indent="-419100" algn="l" rtl="0">
              <a:lnSpc>
                <a:spcPct val="120000"/>
              </a:lnSpc>
              <a:spcBef>
                <a:spcPts val="0"/>
              </a:spcBef>
              <a:spcAft>
                <a:spcPts val="0"/>
              </a:spcAft>
              <a:buSzPts val="3000"/>
              <a:buChar char="🠶"/>
            </a:pPr>
            <a:r>
              <a:rPr lang="en-US" sz="3000" b="1"/>
              <a:t>Organizational Climate- </a:t>
            </a:r>
            <a:r>
              <a:rPr lang="en-US" sz="3000" i="1"/>
              <a:t>Created by </a:t>
            </a:r>
            <a:r>
              <a:rPr lang="en-US" sz="3000"/>
              <a:t>shared employee perceptions of how their work environment (policies, practices, protocols, behaviors </a:t>
            </a:r>
            <a:r>
              <a:rPr lang="en-US" sz="3000" i="1" u="sng"/>
              <a:t>that are supported, expected, rewarded</a:t>
            </a:r>
            <a:r>
              <a:rPr lang="en-US" sz="3000"/>
              <a:t>) impacts their psychological well-being and functioning.</a:t>
            </a:r>
            <a:endParaRPr sz="3000"/>
          </a:p>
          <a:p>
            <a:pPr marL="742950" lvl="1" indent="-374650" algn="l" rtl="0">
              <a:spcBef>
                <a:spcPts val="900"/>
              </a:spcBef>
              <a:spcAft>
                <a:spcPts val="0"/>
              </a:spcAft>
              <a:buSzPts val="3000"/>
              <a:buChar char="🠶"/>
            </a:pPr>
            <a:r>
              <a:rPr lang="en-US" sz="3000"/>
              <a:t>Collective sense of how we experience that organizational culture</a:t>
            </a:r>
            <a:endParaRPr sz="3000"/>
          </a:p>
          <a:p>
            <a:pPr marL="742950" lvl="1" indent="-374650" algn="l" rtl="0">
              <a:spcBef>
                <a:spcPts val="900"/>
              </a:spcBef>
              <a:spcAft>
                <a:spcPts val="0"/>
              </a:spcAft>
              <a:buSzPts val="3000"/>
              <a:buChar char="🠶"/>
            </a:pPr>
            <a:r>
              <a:rPr lang="en-US" sz="3000"/>
              <a:t>If organizational culture is “personality,” organizational climate is the “mood” – easier to change</a:t>
            </a:r>
            <a:endParaRPr sz="3000"/>
          </a:p>
          <a:p>
            <a:pPr marL="274638" lvl="1" indent="0" algn="l" rtl="0">
              <a:spcBef>
                <a:spcPts val="1000"/>
              </a:spcBef>
              <a:spcAft>
                <a:spcPts val="0"/>
              </a:spcAft>
              <a:buSzPts val="1700"/>
              <a:buNone/>
            </a:pPr>
            <a:endParaRPr sz="3000"/>
          </a:p>
          <a:p>
            <a:pPr marL="274638" lvl="1" indent="0" algn="l" rtl="0">
              <a:spcBef>
                <a:spcPts val="1000"/>
              </a:spcBef>
              <a:spcAft>
                <a:spcPts val="0"/>
              </a:spcAft>
              <a:buSzPts val="1700"/>
              <a:buNone/>
            </a:pPr>
            <a:r>
              <a:rPr lang="en-US" sz="3000"/>
              <a:t>Glisson, C., Green, P., &amp; Williams, N. J. (2012). Assessing the Organizational Social Context (OSC) of child welfare systems: implications for research and practice. </a:t>
            </a:r>
            <a:r>
              <a:rPr lang="en-US" sz="3000" i="1"/>
              <a:t>Child Abuse &amp; Neglect</a:t>
            </a:r>
            <a:r>
              <a:rPr lang="en-US" sz="3000"/>
              <a:t>, </a:t>
            </a:r>
            <a:r>
              <a:rPr lang="en-US" sz="3000" i="1"/>
              <a:t>36</a:t>
            </a:r>
            <a:r>
              <a:rPr lang="en-US" sz="3000"/>
              <a:t>(9), 621-632.</a:t>
            </a:r>
            <a:endParaRPr sz="3000"/>
          </a:p>
          <a:p>
            <a:pPr marL="274638" lvl="1" indent="0" algn="l" rtl="0">
              <a:spcBef>
                <a:spcPts val="1000"/>
              </a:spcBef>
              <a:spcAft>
                <a:spcPts val="0"/>
              </a:spcAft>
              <a:buSzPts val="1600"/>
              <a:buNone/>
            </a:pPr>
            <a:endParaRPr sz="3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0"/>
          <p:cNvSpPr txBox="1">
            <a:spLocks noGrp="1"/>
          </p:cNvSpPr>
          <p:nvPr>
            <p:ph type="title"/>
          </p:nvPr>
        </p:nvSpPr>
        <p:spPr>
          <a:xfrm>
            <a:off x="1825625" y="228600"/>
            <a:ext cx="8534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240"/>
              <a:buFont typeface="Century Gothic"/>
              <a:buNone/>
            </a:pPr>
            <a:r>
              <a:rPr lang="en-US" sz="3240">
                <a:solidFill>
                  <a:schemeClr val="accent1"/>
                </a:solidFill>
              </a:rPr>
              <a:t>Key Organizational Climate </a:t>
            </a:r>
            <a:br>
              <a:rPr lang="en-US" sz="3240">
                <a:solidFill>
                  <a:schemeClr val="accent1"/>
                </a:solidFill>
              </a:rPr>
            </a:br>
            <a:r>
              <a:rPr lang="en-US" sz="3240">
                <a:solidFill>
                  <a:schemeClr val="accent1"/>
                </a:solidFill>
              </a:rPr>
              <a:t>Predictors of Outcomes </a:t>
            </a:r>
            <a:endParaRPr/>
          </a:p>
        </p:txBody>
      </p:sp>
      <p:sp>
        <p:nvSpPr>
          <p:cNvPr id="288" name="Google Shape;288;p40"/>
          <p:cNvSpPr txBox="1">
            <a:spLocks noGrp="1"/>
          </p:cNvSpPr>
          <p:nvPr>
            <p:ph type="body" idx="1"/>
          </p:nvPr>
        </p:nvSpPr>
        <p:spPr>
          <a:xfrm>
            <a:off x="1825750" y="1336500"/>
            <a:ext cx="8503800" cy="5292900"/>
          </a:xfrm>
          <a:prstGeom prst="rect">
            <a:avLst/>
          </a:prstGeom>
          <a:noFill/>
          <a:ln>
            <a:noFill/>
          </a:ln>
        </p:spPr>
        <p:txBody>
          <a:bodyPr spcFirstLastPara="1" wrap="square" lIns="91425" tIns="45700" rIns="91425" bIns="45700" anchor="t" anchorCtr="0">
            <a:noAutofit/>
          </a:bodyPr>
          <a:lstStyle/>
          <a:p>
            <a:pPr marL="342900" lvl="0" indent="-381000" algn="l" rtl="0">
              <a:spcBef>
                <a:spcPts val="0"/>
              </a:spcBef>
              <a:spcAft>
                <a:spcPts val="0"/>
              </a:spcAft>
              <a:buSzPts val="2400"/>
              <a:buChar char="🠶"/>
            </a:pPr>
            <a:r>
              <a:rPr lang="en-US" sz="2400"/>
              <a:t>Impact three dimensions of organizational climate:</a:t>
            </a:r>
            <a:endParaRPr sz="2400"/>
          </a:p>
          <a:p>
            <a:pPr marL="742950" lvl="1" indent="-336550" algn="l" rtl="0">
              <a:spcBef>
                <a:spcPts val="1000"/>
              </a:spcBef>
              <a:spcAft>
                <a:spcPts val="0"/>
              </a:spcAft>
              <a:buSzPts val="2400"/>
              <a:buChar char="🠶"/>
            </a:pPr>
            <a:r>
              <a:rPr lang="en-US" sz="2400" b="1"/>
              <a:t>Engagement- </a:t>
            </a:r>
            <a:r>
              <a:rPr lang="en-US" sz="2400"/>
              <a:t>Workers feel they are able to accomplish many personally meaningful things in their work, remain personally involved in their work and treat their clients in a personalized way.</a:t>
            </a:r>
            <a:endParaRPr sz="2400" b="1"/>
          </a:p>
          <a:p>
            <a:pPr marL="742950" lvl="1" indent="-336550" algn="l" rtl="0">
              <a:spcBef>
                <a:spcPts val="1000"/>
              </a:spcBef>
              <a:spcAft>
                <a:spcPts val="0"/>
              </a:spcAft>
              <a:buSzPts val="2400"/>
              <a:buChar char="🠶"/>
            </a:pPr>
            <a:r>
              <a:rPr lang="en-US" sz="2400" b="1"/>
              <a:t>Functionality- </a:t>
            </a:r>
            <a:r>
              <a:rPr lang="en-US" sz="2400"/>
              <a:t>Workers feel they receive the support, cooperation, role clarity and resources they need to successfully perform their job duties. </a:t>
            </a:r>
            <a:endParaRPr sz="2400" b="1"/>
          </a:p>
          <a:p>
            <a:pPr marL="742950" lvl="1" indent="-336550" algn="l" rtl="0">
              <a:spcBef>
                <a:spcPts val="1000"/>
              </a:spcBef>
              <a:spcAft>
                <a:spcPts val="0"/>
              </a:spcAft>
              <a:buSzPts val="2400"/>
              <a:buChar char="🠶"/>
            </a:pPr>
            <a:r>
              <a:rPr lang="en-US" sz="2400" b="1"/>
              <a:t>Stress-</a:t>
            </a:r>
            <a:r>
              <a:rPr lang="en-US" sz="2400"/>
              <a:t> Workers experience conflicting demands, feel as though they are unable to accomplish necessary job tasks and are emotionally exhausted. </a:t>
            </a:r>
            <a:endParaRPr sz="2400" b="1"/>
          </a:p>
          <a:p>
            <a:pPr marL="342900" lvl="1" indent="0" algn="l" rtl="0">
              <a:spcBef>
                <a:spcPts val="1000"/>
              </a:spcBef>
              <a:spcAft>
                <a:spcPts val="0"/>
              </a:spcAft>
              <a:buSzPts val="1600"/>
              <a:buNone/>
            </a:pPr>
            <a:endParaRPr sz="24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txBox="1">
            <a:spLocks noGrp="1"/>
          </p:cNvSpPr>
          <p:nvPr>
            <p:ph type="title"/>
          </p:nvPr>
        </p:nvSpPr>
        <p:spPr>
          <a:xfrm>
            <a:off x="2282396" y="76200"/>
            <a:ext cx="78867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Century Gothic"/>
              <a:buNone/>
            </a:pPr>
            <a:r>
              <a:rPr lang="en-US" sz="3600">
                <a:solidFill>
                  <a:schemeClr val="accent1"/>
                </a:solidFill>
              </a:rPr>
              <a:t>Impact of OCC </a:t>
            </a:r>
            <a:r>
              <a:rPr lang="en-US" sz="3600" b="1">
                <a:solidFill>
                  <a:schemeClr val="accent1"/>
                </a:solidFill>
              </a:rPr>
              <a:t>on Retention</a:t>
            </a:r>
            <a:endParaRPr/>
          </a:p>
        </p:txBody>
      </p:sp>
      <p:sp>
        <p:nvSpPr>
          <p:cNvPr id="295" name="Google Shape;295;p41"/>
          <p:cNvSpPr txBox="1">
            <a:spLocks noGrp="1"/>
          </p:cNvSpPr>
          <p:nvPr>
            <p:ph type="body" idx="1"/>
          </p:nvPr>
        </p:nvSpPr>
        <p:spPr>
          <a:xfrm>
            <a:off x="1752600" y="694675"/>
            <a:ext cx="8915400" cy="60894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SzPts val="2600"/>
              <a:buChar char="🠶"/>
            </a:pPr>
            <a:r>
              <a:rPr lang="en-US" sz="2600"/>
              <a:t>Positive overall OCC predicted higher rates of retention (Westbrook, Ellett &amp; Asberg, 2012).</a:t>
            </a:r>
            <a:endParaRPr sz="2600"/>
          </a:p>
          <a:p>
            <a:pPr marL="342900" lvl="0" indent="-330200" algn="l" rtl="0">
              <a:spcBef>
                <a:spcPts val="1000"/>
              </a:spcBef>
              <a:spcAft>
                <a:spcPts val="0"/>
              </a:spcAft>
              <a:buSzPts val="2600"/>
              <a:buChar char="🠶"/>
            </a:pPr>
            <a:r>
              <a:rPr lang="en-US" sz="2600"/>
              <a:t>High proficiency and low resistance led to lower turnover (Aarons &amp; Sawitzky, 2006; Glisson &amp; Green, 2006). </a:t>
            </a:r>
            <a:endParaRPr sz="2600"/>
          </a:p>
          <a:p>
            <a:pPr marL="342900" lvl="0" indent="-393700" algn="l" rtl="0">
              <a:spcBef>
                <a:spcPts val="1000"/>
              </a:spcBef>
              <a:spcAft>
                <a:spcPts val="0"/>
              </a:spcAft>
              <a:buSzPts val="2600"/>
              <a:buChar char="🠶"/>
            </a:pPr>
            <a:r>
              <a:rPr lang="en-US" sz="2600"/>
              <a:t>Emphasis on rewards, preventing and attending to emotional exhaustion enhanced retention (Shim, 2010).</a:t>
            </a:r>
            <a:endParaRPr sz="2600"/>
          </a:p>
          <a:p>
            <a:pPr marL="342900" lvl="0" indent="-393700" algn="l" rtl="0">
              <a:spcBef>
                <a:spcPts val="0"/>
              </a:spcBef>
              <a:spcAft>
                <a:spcPts val="0"/>
              </a:spcAft>
              <a:buSzPts val="2600"/>
              <a:buChar char="🠶"/>
            </a:pPr>
            <a:r>
              <a:rPr lang="en-US" sz="2600"/>
              <a:t>Lack of respect predicted turnover (Augsberger, et al,  2012).</a:t>
            </a:r>
            <a:endParaRPr sz="2600"/>
          </a:p>
          <a:p>
            <a:pPr marL="342900" lvl="0" indent="-393700" algn="l" rtl="0">
              <a:spcBef>
                <a:spcPts val="1000"/>
              </a:spcBef>
              <a:spcAft>
                <a:spcPts val="0"/>
              </a:spcAft>
              <a:buSzPts val="2600"/>
              <a:buChar char="🠶"/>
            </a:pPr>
            <a:r>
              <a:rPr lang="en-US" sz="2600"/>
              <a:t>Supportive environment, clear communication, enhanced collaboration, and use of data were associated with higher retention rates (Johnsco,  et al., 2014).</a:t>
            </a:r>
            <a:endParaRPr sz="2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2"/>
          <p:cNvSpPr txBox="1">
            <a:spLocks noGrp="1"/>
          </p:cNvSpPr>
          <p:nvPr>
            <p:ph type="title"/>
          </p:nvPr>
        </p:nvSpPr>
        <p:spPr>
          <a:xfrm>
            <a:off x="2592925" y="280822"/>
            <a:ext cx="8911800" cy="975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sz="3800"/>
              <a:t>Lencioni-Vulnerability Based Trust</a:t>
            </a:r>
            <a:endParaRPr sz="3800"/>
          </a:p>
        </p:txBody>
      </p:sp>
      <p:sp>
        <p:nvSpPr>
          <p:cNvPr id="302" name="Google Shape;302;p42"/>
          <p:cNvSpPr txBox="1">
            <a:spLocks noGrp="1"/>
          </p:cNvSpPr>
          <p:nvPr>
            <p:ph type="body" idx="1"/>
          </p:nvPr>
        </p:nvSpPr>
        <p:spPr>
          <a:xfrm>
            <a:off x="2589200" y="1256325"/>
            <a:ext cx="8915400" cy="5232300"/>
          </a:xfrm>
          <a:prstGeom prst="rect">
            <a:avLst/>
          </a:prstGeom>
          <a:noFill/>
          <a:ln>
            <a:noFill/>
          </a:ln>
        </p:spPr>
        <p:txBody>
          <a:bodyPr spcFirstLastPara="1" wrap="square" lIns="91425" tIns="45700" rIns="91425" bIns="45700" anchor="t" anchorCtr="0">
            <a:noAutofit/>
          </a:bodyPr>
          <a:lstStyle/>
          <a:p>
            <a:pPr marL="342900" lvl="0" indent="-469900" algn="l" rtl="0">
              <a:spcBef>
                <a:spcPts val="0"/>
              </a:spcBef>
              <a:spcAft>
                <a:spcPts val="0"/>
              </a:spcAft>
              <a:buSzPts val="3800"/>
              <a:buChar char="🠶"/>
            </a:pPr>
            <a:r>
              <a:rPr lang="en-US" sz="3800"/>
              <a:t>Build a Cohesive Team</a:t>
            </a:r>
            <a:endParaRPr sz="3800"/>
          </a:p>
          <a:p>
            <a:pPr marL="342900" lvl="0" indent="-469900" algn="l" rtl="0">
              <a:spcBef>
                <a:spcPts val="1000"/>
              </a:spcBef>
              <a:spcAft>
                <a:spcPts val="0"/>
              </a:spcAft>
              <a:buSzPts val="3800"/>
              <a:buChar char="🠶"/>
            </a:pPr>
            <a:r>
              <a:rPr lang="en-US" sz="3800"/>
              <a:t>Create Clarity (what and how)</a:t>
            </a:r>
            <a:endParaRPr sz="3800"/>
          </a:p>
          <a:p>
            <a:pPr marL="342900" lvl="0" indent="-469900" algn="l" rtl="0">
              <a:spcBef>
                <a:spcPts val="1000"/>
              </a:spcBef>
              <a:spcAft>
                <a:spcPts val="0"/>
              </a:spcAft>
              <a:buSzPts val="3800"/>
              <a:buChar char="🠶"/>
            </a:pPr>
            <a:r>
              <a:rPr lang="en-US" sz="3800"/>
              <a:t>Over-communicate Clarity (why, what, how)</a:t>
            </a:r>
            <a:endParaRPr sz="3800"/>
          </a:p>
          <a:p>
            <a:pPr marL="342900" lvl="0" indent="-469900" algn="l" rtl="0">
              <a:spcBef>
                <a:spcPts val="1000"/>
              </a:spcBef>
              <a:spcAft>
                <a:spcPts val="0"/>
              </a:spcAft>
              <a:buSzPts val="3800"/>
              <a:buChar char="🠶"/>
            </a:pPr>
            <a:r>
              <a:rPr lang="en-US" sz="3800"/>
              <a:t>Reinforce Clarity (formalize)</a:t>
            </a:r>
            <a:endParaRPr sz="3800"/>
          </a:p>
        </p:txBody>
      </p:sp>
      <p:sp>
        <p:nvSpPr>
          <p:cNvPr id="303" name="Google Shape;303;p42"/>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3"/>
          <p:cNvSpPr txBox="1">
            <a:spLocks noGrp="1"/>
          </p:cNvSpPr>
          <p:nvPr>
            <p:ph type="title"/>
          </p:nvPr>
        </p:nvSpPr>
        <p:spPr>
          <a:xfrm>
            <a:off x="2592925" y="236998"/>
            <a:ext cx="8911800" cy="111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262626"/>
              </a:buClr>
              <a:buSzPts val="3600"/>
              <a:buFont typeface="Century Gothic"/>
              <a:buNone/>
            </a:pPr>
            <a:r>
              <a:rPr lang="en-US"/>
              <a:t>BUILD A COHESIVE TEAM</a:t>
            </a:r>
            <a:endParaRPr/>
          </a:p>
        </p:txBody>
      </p:sp>
      <p:sp>
        <p:nvSpPr>
          <p:cNvPr id="311" name="Google Shape;311;p4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312" name="Google Shape;312;p43"/>
          <p:cNvSpPr/>
          <p:nvPr/>
        </p:nvSpPr>
        <p:spPr>
          <a:xfrm>
            <a:off x="1062450" y="991200"/>
            <a:ext cx="10858800" cy="5422500"/>
          </a:xfrm>
          <a:prstGeom prst="rect">
            <a:avLst/>
          </a:prstGeom>
          <a:noFill/>
          <a:ln>
            <a:noFill/>
          </a:ln>
        </p:spPr>
        <p:txBody>
          <a:bodyPr spcFirstLastPara="1" wrap="square" lIns="91425" tIns="45700" rIns="91425" bIns="45700" anchor="t" anchorCtr="0">
            <a:noAutofit/>
          </a:bodyPr>
          <a:lstStyle/>
          <a:p>
            <a:pPr marL="171450" marR="0" lvl="0" indent="-228600" algn="l" rtl="0">
              <a:spcBef>
                <a:spcPts val="0"/>
              </a:spcBef>
              <a:spcAft>
                <a:spcPts val="0"/>
              </a:spcAft>
              <a:buClr>
                <a:schemeClr val="dk1"/>
              </a:buClr>
              <a:buSzPts val="3600"/>
              <a:buFont typeface="Arial"/>
              <a:buChar char="•"/>
            </a:pPr>
            <a:r>
              <a:rPr lang="en-US" sz="3600" b="0" i="0" u="none" strike="noStrike" cap="none">
                <a:solidFill>
                  <a:schemeClr val="dk1"/>
                </a:solidFill>
                <a:latin typeface="Century Gothic"/>
                <a:ea typeface="Century Gothic"/>
                <a:cs typeface="Century Gothic"/>
                <a:sym typeface="Century Gothic"/>
              </a:rPr>
              <a:t>Building trust</a:t>
            </a:r>
            <a:endParaRPr sz="3600"/>
          </a:p>
          <a:p>
            <a:pPr marL="171450" marR="0" lvl="0" indent="-228600" algn="l" rtl="0">
              <a:spcBef>
                <a:spcPts val="0"/>
              </a:spcBef>
              <a:spcAft>
                <a:spcPts val="0"/>
              </a:spcAft>
              <a:buClr>
                <a:schemeClr val="dk1"/>
              </a:buClr>
              <a:buSzPts val="3600"/>
              <a:buFont typeface="Arial"/>
              <a:buChar char="•"/>
            </a:pPr>
            <a:r>
              <a:rPr lang="en-US" sz="3600" b="0" i="0" u="none" strike="noStrike" cap="none">
                <a:solidFill>
                  <a:schemeClr val="dk1"/>
                </a:solidFill>
                <a:latin typeface="Century Gothic"/>
                <a:ea typeface="Century Gothic"/>
                <a:cs typeface="Century Gothic"/>
                <a:sym typeface="Century Gothic"/>
              </a:rPr>
              <a:t>Mastering conflict</a:t>
            </a:r>
            <a:endParaRPr sz="3600"/>
          </a:p>
          <a:p>
            <a:pPr marL="171450" marR="0" lvl="0" indent="-228600" algn="l" rtl="0">
              <a:spcBef>
                <a:spcPts val="0"/>
              </a:spcBef>
              <a:spcAft>
                <a:spcPts val="0"/>
              </a:spcAft>
              <a:buClr>
                <a:schemeClr val="dk1"/>
              </a:buClr>
              <a:buSzPts val="3600"/>
              <a:buFont typeface="Arial"/>
              <a:buChar char="•"/>
            </a:pPr>
            <a:r>
              <a:rPr lang="en-US" sz="3600" b="0" i="0" u="none" strike="noStrike" cap="none">
                <a:solidFill>
                  <a:schemeClr val="dk1"/>
                </a:solidFill>
                <a:latin typeface="Century Gothic"/>
                <a:ea typeface="Century Gothic"/>
                <a:cs typeface="Century Gothic"/>
                <a:sym typeface="Century Gothic"/>
              </a:rPr>
              <a:t>Achieving Commitment</a:t>
            </a:r>
            <a:endParaRPr sz="3600"/>
          </a:p>
          <a:p>
            <a:pPr marL="171450" marR="0" lvl="0" indent="-228600" algn="l" rtl="0">
              <a:spcBef>
                <a:spcPts val="0"/>
              </a:spcBef>
              <a:spcAft>
                <a:spcPts val="0"/>
              </a:spcAft>
              <a:buClr>
                <a:schemeClr val="dk1"/>
              </a:buClr>
              <a:buSzPts val="3600"/>
              <a:buFont typeface="Arial"/>
              <a:buChar char="•"/>
            </a:pPr>
            <a:r>
              <a:rPr lang="en-US" sz="3600" b="0" i="0" u="none" strike="noStrike" cap="none">
                <a:solidFill>
                  <a:schemeClr val="dk1"/>
                </a:solidFill>
                <a:latin typeface="Century Gothic"/>
                <a:ea typeface="Century Gothic"/>
                <a:cs typeface="Century Gothic"/>
                <a:sym typeface="Century Gothic"/>
              </a:rPr>
              <a:t>Embracing Accountability</a:t>
            </a:r>
            <a:endParaRPr sz="3600"/>
          </a:p>
          <a:p>
            <a:pPr marL="171450" marR="0" lvl="0" indent="-228600" algn="l" rtl="0">
              <a:spcBef>
                <a:spcPts val="0"/>
              </a:spcBef>
              <a:spcAft>
                <a:spcPts val="0"/>
              </a:spcAft>
              <a:buClr>
                <a:schemeClr val="dk1"/>
              </a:buClr>
              <a:buSzPts val="3600"/>
              <a:buFont typeface="Arial"/>
              <a:buChar char="•"/>
            </a:pPr>
            <a:r>
              <a:rPr lang="en-US" sz="3600" b="0" i="0" u="none" strike="noStrike" cap="none">
                <a:solidFill>
                  <a:schemeClr val="dk1"/>
                </a:solidFill>
                <a:latin typeface="Century Gothic"/>
                <a:ea typeface="Century Gothic"/>
                <a:cs typeface="Century Gothic"/>
                <a:sym typeface="Century Gothic"/>
              </a:rPr>
              <a:t>Focusing on results</a:t>
            </a:r>
            <a:endParaRPr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2196</Words>
  <Application>Microsoft Office PowerPoint</Application>
  <PresentationFormat>Widescreen</PresentationFormat>
  <Paragraphs>216</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Trebuchet MS</vt:lpstr>
      <vt:lpstr>Noto Sans Symbols</vt:lpstr>
      <vt:lpstr>Calibri</vt:lpstr>
      <vt:lpstr>Century Gothic</vt:lpstr>
      <vt:lpstr>Arial</vt:lpstr>
      <vt:lpstr>Office Theme</vt:lpstr>
      <vt:lpstr>Wisp</vt:lpstr>
      <vt:lpstr>Creating Healthy Organizations</vt:lpstr>
      <vt:lpstr>CORE PRACTICE MODEL (CPM)</vt:lpstr>
      <vt:lpstr>Organizational Culture</vt:lpstr>
      <vt:lpstr>Softening Rigidity</vt:lpstr>
      <vt:lpstr>Organizational Climate</vt:lpstr>
      <vt:lpstr>Key Organizational Climate  Predictors of Outcomes </vt:lpstr>
      <vt:lpstr>Impact of OCC on Retention</vt:lpstr>
      <vt:lpstr>Lencioni-Vulnerability Based Trust</vt:lpstr>
      <vt:lpstr>BUILD A COHESIVE TEAM</vt:lpstr>
      <vt:lpstr>CREATE CLARITY</vt:lpstr>
      <vt:lpstr>OVER-COMMUNICATE CLARITY</vt:lpstr>
      <vt:lpstr>REINFORCE CLARITY</vt:lpstr>
      <vt:lpstr>REINFORCE CLARITY</vt:lpstr>
      <vt:lpstr>PowerPoint Presentation</vt:lpstr>
      <vt:lpstr>PowerPoint Presentation</vt:lpstr>
      <vt:lpstr>PowerPoint Presentation</vt:lpstr>
      <vt:lpstr>The Sound Relationship Workplace-Gottman</vt:lpstr>
      <vt:lpstr>The Sound Relationship Workplace-Gottman</vt:lpstr>
      <vt:lpstr>TWO SETS OF QUESTIONS</vt:lpstr>
      <vt:lpstr>SCENARIO TABLE GROUP ACTIVITY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Healthy Organizations</dc:title>
  <dc:creator>Nancy Satterwhite</dc:creator>
  <cp:lastModifiedBy>Nancy Satterwhite</cp:lastModifiedBy>
  <cp:revision>6</cp:revision>
  <cp:lastPrinted>2019-09-23T04:37:19Z</cp:lastPrinted>
  <dcterms:modified xsi:type="dcterms:W3CDTF">2019-09-23T04:46:37Z</dcterms:modified>
</cp:coreProperties>
</file>