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75" r:id="rId2"/>
    <p:sldId id="256" r:id="rId3"/>
    <p:sldId id="269" r:id="rId4"/>
    <p:sldId id="280" r:id="rId5"/>
    <p:sldId id="278" r:id="rId6"/>
  </p:sldIdLst>
  <p:sldSz cx="9144000" cy="6858000" type="screen4x3"/>
  <p:notesSz cx="6989763" cy="9275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319" autoAdjust="0"/>
  </p:normalViewPr>
  <p:slideViewPr>
    <p:cSldViewPr>
      <p:cViewPr varScale="1">
        <p:scale>
          <a:sx n="64" d="100"/>
          <a:sy n="64" d="100"/>
        </p:scale>
        <p:origin x="166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9248" y="0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/>
          <a:lstStyle>
            <a:lvl1pPr algn="r">
              <a:defRPr sz="1200"/>
            </a:lvl1pPr>
          </a:lstStyle>
          <a:p>
            <a:fld id="{57E86B95-D604-4ADE-A05D-25178E100B0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695325"/>
            <a:ext cx="4637087" cy="3478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40" tIns="46470" rIns="92940" bIns="464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977" y="4405988"/>
            <a:ext cx="5591810" cy="4174093"/>
          </a:xfrm>
          <a:prstGeom prst="rect">
            <a:avLst/>
          </a:prstGeom>
        </p:spPr>
        <p:txBody>
          <a:bodyPr vert="horz" lIns="92940" tIns="46470" rIns="92940" bIns="464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0365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9248" y="8810365"/>
            <a:ext cx="3028897" cy="463788"/>
          </a:xfrm>
          <a:prstGeom prst="rect">
            <a:avLst/>
          </a:prstGeom>
        </p:spPr>
        <p:txBody>
          <a:bodyPr vert="horz" lIns="92940" tIns="46470" rIns="92940" bIns="46470" rtlCol="0" anchor="b"/>
          <a:lstStyle>
            <a:lvl1pPr algn="r">
              <a:defRPr sz="1200"/>
            </a:lvl1pPr>
          </a:lstStyle>
          <a:p>
            <a:fld id="{F1A6BB06-A46A-49D2-915E-60669DF2E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2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Sample:</a:t>
            </a:r>
            <a:r>
              <a:rPr lang="en-US" baseline="0" dirty="0"/>
              <a:t> 2 second animated, branded Core 3.0 eLearning intro (can have simple sound effect)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6457F5-D67F-42E4-8D6D-51EEC0FC940C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6288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Be collaborative</a:t>
            </a:r>
          </a:p>
          <a:p>
            <a:r>
              <a:rPr lang="en-US" sz="1200" dirty="0"/>
              <a:t>Ask lots of questions – let us know what you think</a:t>
            </a:r>
          </a:p>
          <a:p>
            <a:r>
              <a:rPr lang="en-US" sz="1200" dirty="0"/>
              <a:t>Be</a:t>
            </a:r>
            <a:r>
              <a:rPr lang="en-US" sz="1200" baseline="0" dirty="0"/>
              <a:t> open to trying new things</a:t>
            </a:r>
            <a:endParaRPr lang="en-US" sz="1200" dirty="0"/>
          </a:p>
          <a:p>
            <a:r>
              <a:rPr lang="en-US" sz="1200" dirty="0"/>
              <a:t>Be willing to make mistakes</a:t>
            </a:r>
          </a:p>
          <a:p>
            <a:r>
              <a:rPr lang="en-US" sz="1200" dirty="0"/>
              <a:t>Maintain confidentiality</a:t>
            </a:r>
          </a:p>
          <a:p>
            <a:r>
              <a:rPr lang="en-US" sz="1200" dirty="0"/>
              <a:t>Be responsible for your own learning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A6BB06-A46A-49D2-915E-60669DF2ED2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345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8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45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4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93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56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51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7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59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3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71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EE5C-8EAC-476A-8EDC-F1D01A085EC4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55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EE5C-8EAC-476A-8EDC-F1D01A085EC4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357DE-2CFF-4E4A-B892-1FAFF844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848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lock Arc 18"/>
          <p:cNvSpPr/>
          <p:nvPr/>
        </p:nvSpPr>
        <p:spPr>
          <a:xfrm>
            <a:off x="2663913" y="1408606"/>
            <a:ext cx="5645338" cy="5645338"/>
          </a:xfrm>
          <a:prstGeom prst="blockArc">
            <a:avLst>
              <a:gd name="adj1" fmla="val 10193080"/>
              <a:gd name="adj2" fmla="val 15037681"/>
              <a:gd name="adj3" fmla="val 4633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Block Arc 19"/>
          <p:cNvSpPr/>
          <p:nvPr/>
        </p:nvSpPr>
        <p:spPr>
          <a:xfrm>
            <a:off x="1749338" y="-195948"/>
            <a:ext cx="5645338" cy="5645338"/>
          </a:xfrm>
          <a:prstGeom prst="blockArc">
            <a:avLst>
              <a:gd name="adj1" fmla="val 2955016"/>
              <a:gd name="adj2" fmla="val 7845011"/>
              <a:gd name="adj3" fmla="val 4633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Block Arc 20"/>
          <p:cNvSpPr/>
          <p:nvPr/>
        </p:nvSpPr>
        <p:spPr>
          <a:xfrm>
            <a:off x="834748" y="1408611"/>
            <a:ext cx="5645338" cy="5645338"/>
          </a:xfrm>
          <a:prstGeom prst="blockArc">
            <a:avLst>
              <a:gd name="adj1" fmla="val 17362297"/>
              <a:gd name="adj2" fmla="val 606930"/>
              <a:gd name="adj3" fmla="val 4633"/>
            </a:avLst>
          </a:pr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2" name="Group 21"/>
          <p:cNvGrpSpPr/>
          <p:nvPr/>
        </p:nvGrpSpPr>
        <p:grpSpPr>
          <a:xfrm>
            <a:off x="3265902" y="2363229"/>
            <a:ext cx="2594595" cy="2594595"/>
            <a:chOff x="3236602" y="2369656"/>
            <a:chExt cx="2594595" cy="2594595"/>
          </a:xfrm>
        </p:grpSpPr>
        <p:sp>
          <p:nvSpPr>
            <p:cNvPr id="32" name="Oval 31"/>
            <p:cNvSpPr/>
            <p:nvPr/>
          </p:nvSpPr>
          <p:spPr>
            <a:xfrm>
              <a:off x="3236602" y="2369656"/>
              <a:ext cx="2594595" cy="2594595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3" name="Oval 7"/>
            <p:cNvSpPr/>
            <p:nvPr/>
          </p:nvSpPr>
          <p:spPr>
            <a:xfrm>
              <a:off x="3660063" y="2749627"/>
              <a:ext cx="1834655" cy="18346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 defTabSz="1600200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en-US" sz="3600" dirty="0">
                  <a:solidFill>
                    <a:prstClr val="white"/>
                  </a:solidFill>
                </a:rPr>
                <a:t>Common Core 3.0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663883" y="721985"/>
            <a:ext cx="1816216" cy="1816216"/>
            <a:chOff x="3634583" y="728412"/>
            <a:chExt cx="1816216" cy="1816216"/>
          </a:xfrm>
        </p:grpSpPr>
        <p:sp>
          <p:nvSpPr>
            <p:cNvPr id="30" name="Oval 29"/>
            <p:cNvSpPr/>
            <p:nvPr/>
          </p:nvSpPr>
          <p:spPr>
            <a:xfrm>
              <a:off x="3634583" y="728412"/>
              <a:ext cx="1816216" cy="1816216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Oval 9"/>
            <p:cNvSpPr/>
            <p:nvPr/>
          </p:nvSpPr>
          <p:spPr>
            <a:xfrm>
              <a:off x="3900562" y="994391"/>
              <a:ext cx="1284258" cy="1284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en-US" sz="2200" dirty="0">
                  <a:solidFill>
                    <a:prstClr val="white"/>
                  </a:solidFill>
                </a:rPr>
                <a:t>Online Learning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463734" y="3807443"/>
            <a:ext cx="1816216" cy="1816216"/>
            <a:chOff x="5434434" y="3813870"/>
            <a:chExt cx="1816216" cy="1816216"/>
          </a:xfrm>
        </p:grpSpPr>
        <p:sp>
          <p:nvSpPr>
            <p:cNvPr id="28" name="Oval 27"/>
            <p:cNvSpPr/>
            <p:nvPr/>
          </p:nvSpPr>
          <p:spPr>
            <a:xfrm>
              <a:off x="5434434" y="3813870"/>
              <a:ext cx="1816216" cy="1816216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11"/>
            <p:cNvSpPr/>
            <p:nvPr/>
          </p:nvSpPr>
          <p:spPr>
            <a:xfrm>
              <a:off x="5700413" y="4079849"/>
              <a:ext cx="1284258" cy="1284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en-US" sz="2200" dirty="0">
                  <a:solidFill>
                    <a:prstClr val="white"/>
                  </a:solidFill>
                </a:rPr>
                <a:t>Classroom Skill Building</a:t>
              </a:r>
            </a:p>
          </p:txBody>
        </p:sp>
      </p:grp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5449390"/>
            <a:ext cx="1346032" cy="698413"/>
          </a:xfrm>
          <a:prstGeom prst="rect">
            <a:avLst/>
          </a:prstGeom>
        </p:spPr>
      </p:pic>
      <p:grpSp>
        <p:nvGrpSpPr>
          <p:cNvPr id="25" name="Group 24"/>
          <p:cNvGrpSpPr/>
          <p:nvPr/>
        </p:nvGrpSpPr>
        <p:grpSpPr>
          <a:xfrm>
            <a:off x="1864048" y="3807429"/>
            <a:ext cx="1816216" cy="1816216"/>
            <a:chOff x="1834748" y="3813856"/>
            <a:chExt cx="1816216" cy="1816216"/>
          </a:xfrm>
        </p:grpSpPr>
        <p:sp>
          <p:nvSpPr>
            <p:cNvPr id="26" name="Oval 25"/>
            <p:cNvSpPr/>
            <p:nvPr/>
          </p:nvSpPr>
          <p:spPr>
            <a:xfrm>
              <a:off x="1834748" y="3813856"/>
              <a:ext cx="1816216" cy="181621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13"/>
            <p:cNvSpPr/>
            <p:nvPr/>
          </p:nvSpPr>
          <p:spPr>
            <a:xfrm>
              <a:off x="2100727" y="4079835"/>
              <a:ext cx="1284258" cy="1284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algn="ctr" defTabSz="977900" fontAlgn="auto">
                <a:lnSpc>
                  <a:spcPct val="90000"/>
                </a:lnSpc>
                <a:spcAft>
                  <a:spcPct val="35000"/>
                </a:spcAft>
              </a:pPr>
              <a:r>
                <a:rPr lang="en-US" sz="2200" dirty="0">
                  <a:solidFill>
                    <a:prstClr val="white"/>
                  </a:solidFill>
                </a:rPr>
                <a:t>Field Activities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8825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143000"/>
            <a:ext cx="8915400" cy="3276600"/>
          </a:xfrm>
        </p:spPr>
        <p:txBody>
          <a:bodyPr>
            <a:normAutofit/>
          </a:bodyPr>
          <a:lstStyle/>
          <a:p>
            <a:pPr algn="l"/>
            <a:r>
              <a:rPr lang="en-US" b="1" dirty="0"/>
              <a:t>Training Title</a:t>
            </a:r>
            <a:br>
              <a:rPr lang="en-US" b="1" dirty="0"/>
            </a:br>
            <a:br>
              <a:rPr lang="en-US" b="1" dirty="0"/>
            </a:br>
            <a:r>
              <a:rPr lang="en-US" sz="3600" b="1" dirty="0"/>
              <a:t>California Common Core</a:t>
            </a:r>
            <a:br>
              <a:rPr lang="en-US" b="1" dirty="0"/>
            </a:br>
            <a:r>
              <a:rPr lang="en-US" sz="2800" dirty="0"/>
              <a:t>Version 3.0 | 2016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029200"/>
            <a:ext cx="1627187" cy="153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292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mconnelly\AppData\Local\Microsoft\Windows\Temporary Internet Files\Content.IE5\1I7C777M\MP90040648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45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the 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077200" cy="2438399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Welcome and Review of the Agenda</a:t>
            </a:r>
            <a:r>
              <a:rPr lang="en-US" dirty="0"/>
              <a:t>	</a:t>
            </a:r>
          </a:p>
          <a:p>
            <a:pPr lvl="0"/>
            <a:r>
              <a:rPr lang="en-US" b="1" dirty="0"/>
              <a:t>Learning Objectives</a:t>
            </a:r>
          </a:p>
          <a:p>
            <a:pPr lvl="0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9833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Group Agreements</a:t>
            </a:r>
          </a:p>
        </p:txBody>
      </p:sp>
      <p:pic>
        <p:nvPicPr>
          <p:cNvPr id="1026" name="Picture 2" descr="C:\Users\Owner\AppData\Local\Microsoft\Windows\Temporary Internet Files\Content.IE5\87PSJEBN\clip-art0020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3527977" cy="2897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05BB9-2B65-4D4B-B1CB-82570235486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30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8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</TotalTime>
  <Words>77</Words>
  <Application>Microsoft Office PowerPoint</Application>
  <PresentationFormat>On-screen Show (4:3)</PresentationFormat>
  <Paragraphs>19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Training Title  California Common Core Version 3.0 | 2016</vt:lpstr>
      <vt:lpstr>Overview of the Day</vt:lpstr>
      <vt:lpstr>Group Agreements</vt:lpstr>
      <vt:lpstr>PowerPoint Presentation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S. Connelly</dc:creator>
  <cp:lastModifiedBy>Jennifer Cannell</cp:lastModifiedBy>
  <cp:revision>98</cp:revision>
  <cp:lastPrinted>2013-07-26T01:06:19Z</cp:lastPrinted>
  <dcterms:created xsi:type="dcterms:W3CDTF">2013-07-19T18:41:24Z</dcterms:created>
  <dcterms:modified xsi:type="dcterms:W3CDTF">2016-05-11T05:36:52Z</dcterms:modified>
</cp:coreProperties>
</file>