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7" r:id="rId2"/>
    <p:sldMasterId id="2147483723" r:id="rId3"/>
    <p:sldMasterId id="2147483735" r:id="rId4"/>
    <p:sldMasterId id="2147483747" r:id="rId5"/>
    <p:sldMasterId id="2147483762" r:id="rId6"/>
    <p:sldMasterId id="2147483774" r:id="rId7"/>
    <p:sldMasterId id="2147483788" r:id="rId8"/>
  </p:sldMasterIdLst>
  <p:notesMasterIdLst>
    <p:notesMasterId r:id="rId110"/>
  </p:notesMasterIdLst>
  <p:sldIdLst>
    <p:sldId id="256" r:id="rId9"/>
    <p:sldId id="258" r:id="rId10"/>
    <p:sldId id="257" r:id="rId11"/>
    <p:sldId id="289" r:id="rId12"/>
    <p:sldId id="323" r:id="rId13"/>
    <p:sldId id="310" r:id="rId14"/>
    <p:sldId id="332" r:id="rId15"/>
    <p:sldId id="290"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284"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07" r:id="rId50"/>
    <p:sldId id="408" r:id="rId51"/>
    <p:sldId id="409" r:id="rId52"/>
    <p:sldId id="410" r:id="rId53"/>
    <p:sldId id="411" r:id="rId54"/>
    <p:sldId id="412" r:id="rId55"/>
    <p:sldId id="413" r:id="rId56"/>
    <p:sldId id="414" r:id="rId57"/>
    <p:sldId id="285"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19" r:id="rId92"/>
    <p:sldId id="324" r:id="rId93"/>
    <p:sldId id="325" r:id="rId94"/>
    <p:sldId id="326" r:id="rId95"/>
    <p:sldId id="329" r:id="rId96"/>
    <p:sldId id="330" r:id="rId97"/>
    <p:sldId id="331" r:id="rId98"/>
    <p:sldId id="311" r:id="rId99"/>
    <p:sldId id="312" r:id="rId100"/>
    <p:sldId id="313" r:id="rId101"/>
    <p:sldId id="314" r:id="rId102"/>
    <p:sldId id="315" r:id="rId103"/>
    <p:sldId id="316" r:id="rId104"/>
    <p:sldId id="317" r:id="rId105"/>
    <p:sldId id="318" r:id="rId106"/>
    <p:sldId id="286" r:id="rId107"/>
    <p:sldId id="366" r:id="rId108"/>
    <p:sldId id="288"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ART R OPPENHEIM"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993" autoAdjust="0"/>
  </p:normalViewPr>
  <p:slideViewPr>
    <p:cSldViewPr snapToGrid="0">
      <p:cViewPr>
        <p:scale>
          <a:sx n="84" d="100"/>
          <a:sy n="84" d="100"/>
        </p:scale>
        <p:origin x="400" y="2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8" Type="http://schemas.openxmlformats.org/officeDocument/2006/relationships/slide" Target="slides/slide100.xml"/><Relationship Id="rId109" Type="http://schemas.openxmlformats.org/officeDocument/2006/relationships/slide" Target="slides/slide10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110" Type="http://schemas.openxmlformats.org/officeDocument/2006/relationships/notesMaster" Target="notesMasters/notesMaster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111" Type="http://schemas.openxmlformats.org/officeDocument/2006/relationships/commentAuthors" Target="commentAuthors.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lcs-svr01\Users\VJungling\Beverly\FFTA%20July%202013\Family%20Finding%20Graph.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03903753599217"/>
          <c:y val="0.0075208152719312"/>
          <c:w val="0.972208591821315"/>
          <c:h val="0.808133105776447"/>
        </c:manualLayout>
      </c:layout>
      <c:barChart>
        <c:barDir val="col"/>
        <c:grouping val="clustered"/>
        <c:varyColors val="1"/>
        <c:ser>
          <c:idx val="0"/>
          <c:order val="0"/>
          <c:spPr>
            <a:solidFill>
              <a:srgbClr val="4C145E"/>
            </a:solidFill>
          </c:spPr>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Child Placed w/
Kinship Caregiver/
NREFM (n=84)</c:v>
                </c:pt>
                <c:pt idx="1">
                  <c:v>Reunification w/
Parent (n=54)</c:v>
                </c:pt>
                <c:pt idx="2">
                  <c:v>Caregiver Committed to Permanency (n=12)</c:v>
                </c:pt>
                <c:pt idx="3">
                  <c:v>Declined Further Services/No Longer Available (n=6)</c:v>
                </c:pt>
                <c:pt idx="4">
                  <c:v>Unsuccessful Family Finding Efforts (n=35)</c:v>
                </c:pt>
              </c:strCache>
            </c:strRef>
          </c:cat>
          <c:val>
            <c:numRef>
              <c:f>Sheet1!$C$2:$C$6</c:f>
              <c:numCache>
                <c:formatCode>0.0%</c:formatCode>
                <c:ptCount val="5"/>
                <c:pt idx="0">
                  <c:v>0.44</c:v>
                </c:pt>
                <c:pt idx="1">
                  <c:v>0.283</c:v>
                </c:pt>
                <c:pt idx="2">
                  <c:v>0.0631578947368421</c:v>
                </c:pt>
                <c:pt idx="3">
                  <c:v>0.0263157894736842</c:v>
                </c:pt>
                <c:pt idx="4">
                  <c:v>0.183</c:v>
                </c:pt>
              </c:numCache>
            </c:numRef>
          </c:val>
        </c:ser>
        <c:dLbls>
          <c:showLegendKey val="0"/>
          <c:showVal val="1"/>
          <c:showCatName val="0"/>
          <c:showSerName val="0"/>
          <c:showPercent val="0"/>
          <c:showBubbleSize val="0"/>
        </c:dLbls>
        <c:gapWidth val="75"/>
        <c:axId val="2101462112"/>
        <c:axId val="2101456480"/>
      </c:barChart>
      <c:catAx>
        <c:axId val="2101462112"/>
        <c:scaling>
          <c:orientation val="minMax"/>
        </c:scaling>
        <c:delete val="0"/>
        <c:axPos val="b"/>
        <c:title>
          <c:tx>
            <c:rich>
              <a:bodyPr/>
              <a:lstStyle/>
              <a:p>
                <a:pPr>
                  <a:defRPr sz="1200"/>
                </a:pPr>
                <a:r>
                  <a:rPr lang="en-US" sz="1200"/>
                  <a:t>Reason for Discharge</a:t>
                </a:r>
              </a:p>
            </c:rich>
          </c:tx>
          <c:layout>
            <c:manualLayout>
              <c:xMode val="edge"/>
              <c:yMode val="edge"/>
              <c:x val="0.374092826875848"/>
              <c:y val="0.948421615202906"/>
            </c:manualLayout>
          </c:layout>
          <c:overlay val="0"/>
        </c:title>
        <c:numFmt formatCode="General" sourceLinked="0"/>
        <c:majorTickMark val="none"/>
        <c:minorTickMark val="none"/>
        <c:tickLblPos val="nextTo"/>
        <c:txPr>
          <a:bodyPr/>
          <a:lstStyle/>
          <a:p>
            <a:pPr>
              <a:defRPr sz="1100" b="1"/>
            </a:pPr>
            <a:endParaRPr lang="en-US"/>
          </a:p>
        </c:txPr>
        <c:crossAx val="2101456480"/>
        <c:crosses val="autoZero"/>
        <c:auto val="1"/>
        <c:lblAlgn val="ctr"/>
        <c:lblOffset val="100"/>
        <c:noMultiLvlLbl val="0"/>
      </c:catAx>
      <c:valAx>
        <c:axId val="2101456480"/>
        <c:scaling>
          <c:orientation val="minMax"/>
        </c:scaling>
        <c:delete val="1"/>
        <c:axPos val="l"/>
        <c:numFmt formatCode="0.0%" sourceLinked="1"/>
        <c:majorTickMark val="none"/>
        <c:minorTickMark val="none"/>
        <c:tickLblPos val="nextTo"/>
        <c:crossAx val="2101462112"/>
        <c:crosses val="autoZero"/>
        <c:crossBetween val="between"/>
      </c:valAx>
    </c:plotArea>
    <c:plotVisOnly val="1"/>
    <c:dispBlanksAs val="gap"/>
    <c:showDLblsOverMax val="0"/>
  </c:chart>
  <c:spPr>
    <a:solidFill>
      <a:schemeClr val="bg1"/>
    </a:solidFill>
  </c:spPr>
  <c:txPr>
    <a:bodyPr/>
    <a:lstStyle/>
    <a:p>
      <a:pPr>
        <a:defRPr sz="1800"/>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2556D-2D90-4D8A-9D4C-69456D3F1E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E2570EF-4635-4DF4-A2E4-106896CE5BA6}">
      <dgm:prSet phldrT="[Text]" custT="1"/>
      <dgm:spPr/>
      <dgm:t>
        <a:bodyPr/>
        <a:lstStyle/>
        <a:p>
          <a:r>
            <a:rPr lang="en-US" sz="1800" dirty="0" smtClean="0"/>
            <a:t>Short-Term Residential Treatment </a:t>
          </a:r>
          <a:endParaRPr lang="en-US" sz="1800" dirty="0"/>
        </a:p>
      </dgm:t>
    </dgm:pt>
    <dgm:pt modelId="{82F53F8A-BD84-431F-9DED-2591C224DFA0}" type="parTrans" cxnId="{D64FBD2C-2CE4-44AD-A64D-469D7BCD76AD}">
      <dgm:prSet/>
      <dgm:spPr/>
      <dgm:t>
        <a:bodyPr/>
        <a:lstStyle/>
        <a:p>
          <a:endParaRPr lang="en-US"/>
        </a:p>
      </dgm:t>
    </dgm:pt>
    <dgm:pt modelId="{3EBAD01F-F4F2-4625-A05D-76102D22DE28}" type="sibTrans" cxnId="{D64FBD2C-2CE4-44AD-A64D-469D7BCD76AD}">
      <dgm:prSet/>
      <dgm:spPr/>
      <dgm:t>
        <a:bodyPr/>
        <a:lstStyle/>
        <a:p>
          <a:endParaRPr lang="en-US"/>
        </a:p>
      </dgm:t>
    </dgm:pt>
    <dgm:pt modelId="{D1C36E92-93DB-487C-9390-F0A2F00516A8}">
      <dgm:prSet phldrT="[Text]" custT="1"/>
      <dgm:spPr/>
      <dgm:t>
        <a:bodyPr/>
        <a:lstStyle/>
        <a:p>
          <a:r>
            <a:rPr lang="en-US" sz="1800" dirty="0" smtClean="0"/>
            <a:t>Home –Based Family Care</a:t>
          </a:r>
          <a:endParaRPr lang="en-US" sz="1800" dirty="0"/>
        </a:p>
      </dgm:t>
    </dgm:pt>
    <dgm:pt modelId="{8F762E74-21CB-4E28-9B14-22E70E565F37}" type="parTrans" cxnId="{361B73F2-0F3B-427C-9F1C-0EBB7B8B32EF}">
      <dgm:prSet/>
      <dgm:spPr/>
      <dgm:t>
        <a:bodyPr/>
        <a:lstStyle/>
        <a:p>
          <a:endParaRPr lang="en-US"/>
        </a:p>
      </dgm:t>
    </dgm:pt>
    <dgm:pt modelId="{CE0A7382-A40A-4002-A96B-912585CA7B9E}" type="sibTrans" cxnId="{361B73F2-0F3B-427C-9F1C-0EBB7B8B32EF}">
      <dgm:prSet/>
      <dgm:spPr/>
      <dgm:t>
        <a:bodyPr/>
        <a:lstStyle/>
        <a:p>
          <a:endParaRPr lang="en-US"/>
        </a:p>
      </dgm:t>
    </dgm:pt>
    <dgm:pt modelId="{E523D97A-689B-4393-BB36-11BE3A4C3529}">
      <dgm:prSet phldrT="[Text]" custT="1"/>
      <dgm:spPr>
        <a:ln>
          <a:solidFill>
            <a:schemeClr val="tx2">
              <a:lumMod val="60000"/>
              <a:lumOff val="40000"/>
              <a:alpha val="90000"/>
            </a:schemeClr>
          </a:solidFill>
        </a:ln>
      </dgm:spPr>
      <dgm:t>
        <a:bodyPr/>
        <a:lstStyle/>
        <a:p>
          <a:r>
            <a:rPr lang="en-US" sz="900" dirty="0" smtClean="0"/>
            <a:t>Specified Staffing Qualification &amp; Training</a:t>
          </a:r>
          <a:endParaRPr lang="en-US" sz="900" dirty="0"/>
        </a:p>
      </dgm:t>
    </dgm:pt>
    <dgm:pt modelId="{F6AC8D51-7813-4690-95B6-332985299205}" type="parTrans" cxnId="{B42FA8EF-3207-4BE6-AB2E-50E80D49EED9}">
      <dgm:prSet/>
      <dgm:spPr/>
      <dgm:t>
        <a:bodyPr/>
        <a:lstStyle/>
        <a:p>
          <a:endParaRPr lang="en-US"/>
        </a:p>
      </dgm:t>
    </dgm:pt>
    <dgm:pt modelId="{BF53D2BB-78E3-484D-A50F-D5DEBF51CED1}" type="sibTrans" cxnId="{B42FA8EF-3207-4BE6-AB2E-50E80D49EED9}">
      <dgm:prSet/>
      <dgm:spPr/>
      <dgm:t>
        <a:bodyPr/>
        <a:lstStyle/>
        <a:p>
          <a:endParaRPr lang="en-US"/>
        </a:p>
      </dgm:t>
    </dgm:pt>
    <dgm:pt modelId="{76D83788-806E-4F00-928C-1BB5B1636595}">
      <dgm:prSet phldrT="[Text]" custT="1"/>
      <dgm:spPr>
        <a:ln>
          <a:solidFill>
            <a:schemeClr val="tx2">
              <a:lumMod val="60000"/>
              <a:lumOff val="40000"/>
              <a:alpha val="90000"/>
            </a:schemeClr>
          </a:solidFill>
        </a:ln>
      </dgm:spPr>
      <dgm:t>
        <a:bodyPr/>
        <a:lstStyle/>
        <a:p>
          <a:r>
            <a:rPr lang="en-US" sz="900" dirty="0" smtClean="0"/>
            <a:t>Cores Services  available, including access to specialty mental health services for eligible children</a:t>
          </a:r>
          <a:endParaRPr lang="en-US" sz="900" dirty="0"/>
        </a:p>
      </dgm:t>
    </dgm:pt>
    <dgm:pt modelId="{C5D09163-145A-49E5-B2F8-44A91DD767A9}" type="parTrans" cxnId="{AFBDB53F-9170-4B72-BE01-32EC6BD3BE20}">
      <dgm:prSet/>
      <dgm:spPr/>
      <dgm:t>
        <a:bodyPr/>
        <a:lstStyle/>
        <a:p>
          <a:endParaRPr lang="en-US"/>
        </a:p>
      </dgm:t>
    </dgm:pt>
    <dgm:pt modelId="{07891D33-AF74-4AB7-A50A-2E681CBF07D7}" type="sibTrans" cxnId="{AFBDB53F-9170-4B72-BE01-32EC6BD3BE20}">
      <dgm:prSet/>
      <dgm:spPr/>
      <dgm:t>
        <a:bodyPr/>
        <a:lstStyle/>
        <a:p>
          <a:endParaRPr lang="en-US"/>
        </a:p>
      </dgm:t>
    </dgm:pt>
    <dgm:pt modelId="{259C0F16-110F-407E-9FE7-19C02227CCBB}">
      <dgm:prSet phldrT="[Text]" custT="1"/>
      <dgm:spPr>
        <a:ln>
          <a:solidFill>
            <a:schemeClr val="tx2">
              <a:lumMod val="60000"/>
              <a:lumOff val="40000"/>
              <a:alpha val="90000"/>
            </a:schemeClr>
          </a:solidFill>
        </a:ln>
      </dgm:spPr>
      <dgm:t>
        <a:bodyPr/>
        <a:lstStyle/>
        <a:p>
          <a:r>
            <a:rPr lang="en-US" sz="900" dirty="0" smtClean="0"/>
            <a:t>Accredited</a:t>
          </a:r>
          <a:endParaRPr lang="en-US" sz="900" dirty="0"/>
        </a:p>
      </dgm:t>
    </dgm:pt>
    <dgm:pt modelId="{0D4B911B-D112-4882-9A9D-59CEBAA18EB4}" type="parTrans" cxnId="{1C7AADA3-1192-40A2-A595-3200823027DC}">
      <dgm:prSet/>
      <dgm:spPr/>
      <dgm:t>
        <a:bodyPr/>
        <a:lstStyle/>
        <a:p>
          <a:endParaRPr lang="en-US"/>
        </a:p>
      </dgm:t>
    </dgm:pt>
    <dgm:pt modelId="{89058C90-916B-4BBD-94AF-0793395D7DA4}" type="sibTrans" cxnId="{1C7AADA3-1192-40A2-A595-3200823027DC}">
      <dgm:prSet/>
      <dgm:spPr/>
      <dgm:t>
        <a:bodyPr/>
        <a:lstStyle/>
        <a:p>
          <a:endParaRPr lang="en-US"/>
        </a:p>
      </dgm:t>
    </dgm:pt>
    <dgm:pt modelId="{77A69B3A-E661-4444-BB41-7BD149A8709B}">
      <dgm:prSet phldrT="[Text]" custT="1"/>
      <dgm:spPr>
        <a:ln>
          <a:solidFill>
            <a:schemeClr val="tx2">
              <a:lumMod val="60000"/>
              <a:lumOff val="40000"/>
              <a:alpha val="90000"/>
            </a:schemeClr>
          </a:solidFill>
        </a:ln>
      </dgm:spPr>
      <dgm:t>
        <a:bodyPr/>
        <a:lstStyle/>
        <a:p>
          <a:r>
            <a:rPr lang="en-US" sz="1000" dirty="0" smtClean="0"/>
            <a:t>FFAs: Cores Services  available, including access to specialty mental health services for eligible children </a:t>
          </a:r>
          <a:endParaRPr lang="en-US" sz="1000" dirty="0"/>
        </a:p>
      </dgm:t>
    </dgm:pt>
    <dgm:pt modelId="{FEE6053E-6CE2-442B-82D4-0F4401C8255B}" type="parTrans" cxnId="{C82A60E5-53F1-4C6B-8268-08DEF8621147}">
      <dgm:prSet/>
      <dgm:spPr/>
      <dgm:t>
        <a:bodyPr/>
        <a:lstStyle/>
        <a:p>
          <a:endParaRPr lang="en-US"/>
        </a:p>
      </dgm:t>
    </dgm:pt>
    <dgm:pt modelId="{C70E25E0-E71C-4F91-AE8F-11E5FDE5C775}" type="sibTrans" cxnId="{C82A60E5-53F1-4C6B-8268-08DEF8621147}">
      <dgm:prSet/>
      <dgm:spPr/>
      <dgm:t>
        <a:bodyPr/>
        <a:lstStyle/>
        <a:p>
          <a:endParaRPr lang="en-US"/>
        </a:p>
      </dgm:t>
    </dgm:pt>
    <dgm:pt modelId="{341B74D3-7206-4133-90D9-57849CF373EC}">
      <dgm:prSet custT="1"/>
      <dgm:spPr/>
      <dgm:t>
        <a:bodyPr/>
        <a:lstStyle/>
        <a:p>
          <a:r>
            <a:rPr lang="en-US" sz="1000" dirty="0" smtClean="0"/>
            <a:t>FFAs Accredited</a:t>
          </a:r>
          <a:endParaRPr lang="en-US" sz="1000" dirty="0"/>
        </a:p>
      </dgm:t>
    </dgm:pt>
    <dgm:pt modelId="{161B7C18-C9FD-40A2-94D3-1A80B39B5E7E}" type="parTrans" cxnId="{EDA82122-3322-48DB-BE59-9F2E47BD9D7B}">
      <dgm:prSet/>
      <dgm:spPr/>
      <dgm:t>
        <a:bodyPr/>
        <a:lstStyle/>
        <a:p>
          <a:endParaRPr lang="en-US"/>
        </a:p>
      </dgm:t>
    </dgm:pt>
    <dgm:pt modelId="{86C3E852-56B4-4D25-9587-C867BF49317D}" type="sibTrans" cxnId="{EDA82122-3322-48DB-BE59-9F2E47BD9D7B}">
      <dgm:prSet/>
      <dgm:spPr/>
      <dgm:t>
        <a:bodyPr/>
        <a:lstStyle/>
        <a:p>
          <a:endParaRPr lang="en-US"/>
        </a:p>
      </dgm:t>
    </dgm:pt>
    <dgm:pt modelId="{A2C302FB-7487-4AB0-A52F-2099BA6374BB}">
      <dgm:prSet phldrT="[Text]" custT="1"/>
      <dgm:spPr>
        <a:ln>
          <a:solidFill>
            <a:schemeClr val="tx2">
              <a:lumMod val="60000"/>
              <a:lumOff val="40000"/>
              <a:alpha val="90000"/>
            </a:schemeClr>
          </a:solidFill>
        </a:ln>
      </dgm:spPr>
      <dgm:t>
        <a:bodyPr/>
        <a:lstStyle/>
        <a:p>
          <a:r>
            <a:rPr lang="en-US" sz="1000" dirty="0" smtClean="0"/>
            <a:t>Statewide Resource Family Approval</a:t>
          </a:r>
          <a:endParaRPr lang="en-US" sz="1000" dirty="0"/>
        </a:p>
      </dgm:t>
    </dgm:pt>
    <dgm:pt modelId="{D9689DE8-8B59-400C-AE7E-A3E8845DCC44}" type="parTrans" cxnId="{DFD12422-175F-46FD-9A8A-F2443F1EE21F}">
      <dgm:prSet/>
      <dgm:spPr/>
      <dgm:t>
        <a:bodyPr/>
        <a:lstStyle/>
        <a:p>
          <a:endParaRPr lang="en-US"/>
        </a:p>
      </dgm:t>
    </dgm:pt>
    <dgm:pt modelId="{3F9099E3-CF12-438C-BB7D-25511D2AE54F}" type="sibTrans" cxnId="{DFD12422-175F-46FD-9A8A-F2443F1EE21F}">
      <dgm:prSet/>
      <dgm:spPr/>
      <dgm:t>
        <a:bodyPr/>
        <a:lstStyle/>
        <a:p>
          <a:endParaRPr lang="en-US"/>
        </a:p>
      </dgm:t>
    </dgm:pt>
    <dgm:pt modelId="{D8F8198B-81A8-41DF-BD02-3FB65B1FC2BB}">
      <dgm:prSet phldrT="[Text]" custT="1"/>
      <dgm:spPr>
        <a:ln>
          <a:solidFill>
            <a:schemeClr val="tx2">
              <a:lumMod val="60000"/>
              <a:lumOff val="40000"/>
              <a:alpha val="90000"/>
            </a:schemeClr>
          </a:solidFill>
        </a:ln>
      </dgm:spPr>
      <dgm:t>
        <a:bodyPr/>
        <a:lstStyle/>
        <a:p>
          <a:r>
            <a:rPr lang="en-US" sz="1000" dirty="0" smtClean="0"/>
            <a:t>Additional  Retention &amp; Recruitment Funding </a:t>
          </a:r>
          <a:endParaRPr lang="en-US" sz="1000" dirty="0"/>
        </a:p>
      </dgm:t>
    </dgm:pt>
    <dgm:pt modelId="{38DD11B2-27E5-4248-8300-8EC3FEC8190F}" type="parTrans" cxnId="{BFDD240E-2452-40D5-B210-06308ED5F4ED}">
      <dgm:prSet/>
      <dgm:spPr/>
      <dgm:t>
        <a:bodyPr/>
        <a:lstStyle/>
        <a:p>
          <a:endParaRPr lang="en-US"/>
        </a:p>
      </dgm:t>
    </dgm:pt>
    <dgm:pt modelId="{6CC02C66-7E00-4044-A680-53BDA785E9B2}" type="sibTrans" cxnId="{BFDD240E-2452-40D5-B210-06308ED5F4ED}">
      <dgm:prSet/>
      <dgm:spPr/>
      <dgm:t>
        <a:bodyPr/>
        <a:lstStyle/>
        <a:p>
          <a:endParaRPr lang="en-US"/>
        </a:p>
      </dgm:t>
    </dgm:pt>
    <dgm:pt modelId="{83558364-7249-480F-B206-C0FD5828B920}">
      <dgm:prSet custT="1"/>
      <dgm:spPr/>
      <dgm:t>
        <a:bodyPr/>
        <a:lstStyle/>
        <a:p>
          <a:r>
            <a:rPr lang="en-US" sz="1000" dirty="0" smtClean="0"/>
            <a:t>FFAs: On county request, provide services and supports to children in county-approved resource families.</a:t>
          </a:r>
          <a:endParaRPr lang="en-US" sz="1000" dirty="0"/>
        </a:p>
      </dgm:t>
    </dgm:pt>
    <dgm:pt modelId="{6857B749-EAFF-4ECB-82C2-D408DC272130}" type="parTrans" cxnId="{57C54F3E-EA0D-48FD-9864-364340B36971}">
      <dgm:prSet/>
      <dgm:spPr/>
      <dgm:t>
        <a:bodyPr/>
        <a:lstStyle/>
        <a:p>
          <a:endParaRPr lang="en-US"/>
        </a:p>
      </dgm:t>
    </dgm:pt>
    <dgm:pt modelId="{369553ED-D6AC-4A48-BB34-21E50C03F5DD}" type="sibTrans" cxnId="{57C54F3E-EA0D-48FD-9864-364340B36971}">
      <dgm:prSet/>
      <dgm:spPr/>
      <dgm:t>
        <a:bodyPr/>
        <a:lstStyle/>
        <a:p>
          <a:endParaRPr lang="en-US"/>
        </a:p>
      </dgm:t>
    </dgm:pt>
    <dgm:pt modelId="{14712117-D96B-48C7-B557-1BBDFA529172}">
      <dgm:prSet phldrT="[Text]" custT="1"/>
      <dgm:spPr>
        <a:ln>
          <a:solidFill>
            <a:schemeClr val="tx2">
              <a:lumMod val="60000"/>
              <a:lumOff val="40000"/>
              <a:alpha val="90000"/>
            </a:schemeClr>
          </a:solidFill>
        </a:ln>
      </dgm:spPr>
      <dgm:t>
        <a:bodyPr/>
        <a:lstStyle/>
        <a:p>
          <a:r>
            <a:rPr lang="en-US" sz="900" dirty="0" smtClean="0"/>
            <a:t>Ability to approve resource families to  facilitate transition to permanency.</a:t>
          </a:r>
          <a:endParaRPr lang="en-US" sz="900" dirty="0"/>
        </a:p>
      </dgm:t>
    </dgm:pt>
    <dgm:pt modelId="{014C180A-D55A-4AD0-B8E0-930CBCA73189}" type="parTrans" cxnId="{7D929011-4CFA-49D6-AB98-9ECCBF2B84C9}">
      <dgm:prSet/>
      <dgm:spPr/>
      <dgm:t>
        <a:bodyPr/>
        <a:lstStyle/>
        <a:p>
          <a:endParaRPr lang="en-US"/>
        </a:p>
      </dgm:t>
    </dgm:pt>
    <dgm:pt modelId="{1860EA1D-DDC3-4C30-A445-FCA6AAAA95CE}" type="sibTrans" cxnId="{7D929011-4CFA-49D6-AB98-9ECCBF2B84C9}">
      <dgm:prSet/>
      <dgm:spPr/>
      <dgm:t>
        <a:bodyPr/>
        <a:lstStyle/>
        <a:p>
          <a:endParaRPr lang="en-US"/>
        </a:p>
      </dgm:t>
    </dgm:pt>
    <dgm:pt modelId="{B48D4F0C-CD14-4232-A1AF-C0FDD565D825}" type="pres">
      <dgm:prSet presAssocID="{3D72556D-2D90-4D8A-9D4C-69456D3F1EB5}" presName="Name0" presStyleCnt="0">
        <dgm:presLayoutVars>
          <dgm:dir/>
          <dgm:animLvl val="lvl"/>
          <dgm:resizeHandles val="exact"/>
        </dgm:presLayoutVars>
      </dgm:prSet>
      <dgm:spPr/>
      <dgm:t>
        <a:bodyPr/>
        <a:lstStyle/>
        <a:p>
          <a:endParaRPr lang="en-US"/>
        </a:p>
      </dgm:t>
    </dgm:pt>
    <dgm:pt modelId="{95F59AC2-36C2-4A4C-B670-1D87B512A95D}" type="pres">
      <dgm:prSet presAssocID="{7E2570EF-4635-4DF4-A2E4-106896CE5BA6}" presName="linNode" presStyleCnt="0"/>
      <dgm:spPr/>
    </dgm:pt>
    <dgm:pt modelId="{AEF1815E-E9AE-4B53-99E2-5DBC49627935}" type="pres">
      <dgm:prSet presAssocID="{7E2570EF-4635-4DF4-A2E4-106896CE5BA6}" presName="parentText" presStyleLbl="node1" presStyleIdx="0" presStyleCnt="2" custScaleY="168317" custLinFactY="100000" custLinFactNeighborX="-56084" custLinFactNeighborY="116551">
        <dgm:presLayoutVars>
          <dgm:chMax val="1"/>
          <dgm:bulletEnabled val="1"/>
        </dgm:presLayoutVars>
      </dgm:prSet>
      <dgm:spPr/>
      <dgm:t>
        <a:bodyPr/>
        <a:lstStyle/>
        <a:p>
          <a:endParaRPr lang="en-US"/>
        </a:p>
      </dgm:t>
    </dgm:pt>
    <dgm:pt modelId="{EFEF646C-F0E4-479E-AA41-1F44475B56B8}" type="pres">
      <dgm:prSet presAssocID="{7E2570EF-4635-4DF4-A2E4-106896CE5BA6}" presName="descendantText" presStyleLbl="alignAccFollowNode1" presStyleIdx="0" presStyleCnt="2" custScaleY="118025" custLinFactY="100000" custLinFactNeighborX="-4092" custLinFactNeighborY="123427">
        <dgm:presLayoutVars>
          <dgm:bulletEnabled val="1"/>
        </dgm:presLayoutVars>
      </dgm:prSet>
      <dgm:spPr/>
      <dgm:t>
        <a:bodyPr/>
        <a:lstStyle/>
        <a:p>
          <a:endParaRPr lang="en-US"/>
        </a:p>
      </dgm:t>
    </dgm:pt>
    <dgm:pt modelId="{3E3DF35D-58D9-4F41-9F8E-ADD7947DA044}" type="pres">
      <dgm:prSet presAssocID="{3EBAD01F-F4F2-4625-A05D-76102D22DE28}" presName="sp" presStyleCnt="0"/>
      <dgm:spPr/>
    </dgm:pt>
    <dgm:pt modelId="{333F0078-3AAE-4270-A88B-F3F550A11BB2}" type="pres">
      <dgm:prSet presAssocID="{D1C36E92-93DB-487C-9390-F0A2F00516A8}" presName="linNode" presStyleCnt="0"/>
      <dgm:spPr/>
    </dgm:pt>
    <dgm:pt modelId="{C4DEFC4E-5BE9-441F-ADC9-D5DB413AD495}" type="pres">
      <dgm:prSet presAssocID="{D1C36E92-93DB-487C-9390-F0A2F00516A8}" presName="parentText" presStyleLbl="node1" presStyleIdx="1" presStyleCnt="2" custScaleY="174960" custLinFactY="-100000" custLinFactNeighborX="-858" custLinFactNeighborY="-108462">
        <dgm:presLayoutVars>
          <dgm:chMax val="1"/>
          <dgm:bulletEnabled val="1"/>
        </dgm:presLayoutVars>
      </dgm:prSet>
      <dgm:spPr/>
      <dgm:t>
        <a:bodyPr/>
        <a:lstStyle/>
        <a:p>
          <a:endParaRPr lang="en-US"/>
        </a:p>
      </dgm:t>
    </dgm:pt>
    <dgm:pt modelId="{189DF774-DCF6-4BF4-AE1C-C16A42DFD336}" type="pres">
      <dgm:prSet presAssocID="{D1C36E92-93DB-487C-9390-F0A2F00516A8}" presName="descendantText" presStyleLbl="alignAccFollowNode1" presStyleIdx="1" presStyleCnt="2" custScaleY="171377" custLinFactY="-100000" custLinFactNeighborX="-4809" custLinFactNeighborY="-122556">
        <dgm:presLayoutVars>
          <dgm:bulletEnabled val="1"/>
        </dgm:presLayoutVars>
      </dgm:prSet>
      <dgm:spPr/>
      <dgm:t>
        <a:bodyPr/>
        <a:lstStyle/>
        <a:p>
          <a:endParaRPr lang="en-US"/>
        </a:p>
      </dgm:t>
    </dgm:pt>
  </dgm:ptLst>
  <dgm:cxnLst>
    <dgm:cxn modelId="{E0B8B123-5D84-4D7E-9C24-79C3A4E17022}" type="presOf" srcId="{3D72556D-2D90-4D8A-9D4C-69456D3F1EB5}" destId="{B48D4F0C-CD14-4232-A1AF-C0FDD565D825}" srcOrd="0" destOrd="0" presId="urn:microsoft.com/office/officeart/2005/8/layout/vList5"/>
    <dgm:cxn modelId="{7D929011-4CFA-49D6-AB98-9ECCBF2B84C9}" srcId="{7E2570EF-4635-4DF4-A2E4-106896CE5BA6}" destId="{14712117-D96B-48C7-B557-1BBDFA529172}" srcOrd="1" destOrd="0" parTransId="{014C180A-D55A-4AD0-B8E0-930CBCA73189}" sibTransId="{1860EA1D-DDC3-4C30-A445-FCA6AAAA95CE}"/>
    <dgm:cxn modelId="{CA598F01-9AD8-4370-966B-9D3CC4BAF6DE}" type="presOf" srcId="{E523D97A-689B-4393-BB36-11BE3A4C3529}" destId="{EFEF646C-F0E4-479E-AA41-1F44475B56B8}" srcOrd="0" destOrd="2" presId="urn:microsoft.com/office/officeart/2005/8/layout/vList5"/>
    <dgm:cxn modelId="{DFD12422-175F-46FD-9A8A-F2443F1EE21F}" srcId="{D1C36E92-93DB-487C-9390-F0A2F00516A8}" destId="{A2C302FB-7487-4AB0-A52F-2099BA6374BB}" srcOrd="0" destOrd="0" parTransId="{D9689DE8-8B59-400C-AE7E-A3E8845DCC44}" sibTransId="{3F9099E3-CF12-438C-BB7D-25511D2AE54F}"/>
    <dgm:cxn modelId="{AFBDB53F-9170-4B72-BE01-32EC6BD3BE20}" srcId="{7E2570EF-4635-4DF4-A2E4-106896CE5BA6}" destId="{76D83788-806E-4F00-928C-1BB5B1636595}" srcOrd="0" destOrd="0" parTransId="{C5D09163-145A-49E5-B2F8-44A91DD767A9}" sibTransId="{07891D33-AF74-4AB7-A50A-2E681CBF07D7}"/>
    <dgm:cxn modelId="{04B65AB2-EDFE-41A5-9A59-F1E0A527547F}" type="presOf" srcId="{83558364-7249-480F-B206-C0FD5828B920}" destId="{189DF774-DCF6-4BF4-AE1C-C16A42DFD336}" srcOrd="0" destOrd="3" presId="urn:microsoft.com/office/officeart/2005/8/layout/vList5"/>
    <dgm:cxn modelId="{BB02452C-BFBA-4291-9547-3D9ED2FB29B1}" type="presOf" srcId="{341B74D3-7206-4133-90D9-57849CF373EC}" destId="{189DF774-DCF6-4BF4-AE1C-C16A42DFD336}" srcOrd="0" destOrd="4" presId="urn:microsoft.com/office/officeart/2005/8/layout/vList5"/>
    <dgm:cxn modelId="{094A893B-FFEF-446C-8F1E-EFDEAC0697C2}" type="presOf" srcId="{14712117-D96B-48C7-B557-1BBDFA529172}" destId="{EFEF646C-F0E4-479E-AA41-1F44475B56B8}" srcOrd="0" destOrd="1" presId="urn:microsoft.com/office/officeart/2005/8/layout/vList5"/>
    <dgm:cxn modelId="{2672F382-F1CE-46FE-BF21-06C7ACB94D9D}" type="presOf" srcId="{76D83788-806E-4F00-928C-1BB5B1636595}" destId="{EFEF646C-F0E4-479E-AA41-1F44475B56B8}" srcOrd="0" destOrd="0" presId="urn:microsoft.com/office/officeart/2005/8/layout/vList5"/>
    <dgm:cxn modelId="{AD4BF14E-3B1F-48DF-939C-1F3A574642A0}" type="presOf" srcId="{7E2570EF-4635-4DF4-A2E4-106896CE5BA6}" destId="{AEF1815E-E9AE-4B53-99E2-5DBC49627935}" srcOrd="0" destOrd="0" presId="urn:microsoft.com/office/officeart/2005/8/layout/vList5"/>
    <dgm:cxn modelId="{9EE48148-7C6C-4CDA-94B2-FB65ACBB29BF}" type="presOf" srcId="{D1C36E92-93DB-487C-9390-F0A2F00516A8}" destId="{C4DEFC4E-5BE9-441F-ADC9-D5DB413AD495}" srcOrd="0" destOrd="0" presId="urn:microsoft.com/office/officeart/2005/8/layout/vList5"/>
    <dgm:cxn modelId="{C82A60E5-53F1-4C6B-8268-08DEF8621147}" srcId="{D1C36E92-93DB-487C-9390-F0A2F00516A8}" destId="{77A69B3A-E661-4444-BB41-7BD149A8709B}" srcOrd="2" destOrd="0" parTransId="{FEE6053E-6CE2-442B-82D4-0F4401C8255B}" sibTransId="{C70E25E0-E71C-4F91-AE8F-11E5FDE5C775}"/>
    <dgm:cxn modelId="{6D7242E6-119D-491D-83A6-5C745A5FA2CE}" type="presOf" srcId="{A2C302FB-7487-4AB0-A52F-2099BA6374BB}" destId="{189DF774-DCF6-4BF4-AE1C-C16A42DFD336}" srcOrd="0" destOrd="0" presId="urn:microsoft.com/office/officeart/2005/8/layout/vList5"/>
    <dgm:cxn modelId="{B42FA8EF-3207-4BE6-AB2E-50E80D49EED9}" srcId="{7E2570EF-4635-4DF4-A2E4-106896CE5BA6}" destId="{E523D97A-689B-4393-BB36-11BE3A4C3529}" srcOrd="2" destOrd="0" parTransId="{F6AC8D51-7813-4690-95B6-332985299205}" sibTransId="{BF53D2BB-78E3-484D-A50F-D5DEBF51CED1}"/>
    <dgm:cxn modelId="{BFDD240E-2452-40D5-B210-06308ED5F4ED}" srcId="{D1C36E92-93DB-487C-9390-F0A2F00516A8}" destId="{D8F8198B-81A8-41DF-BD02-3FB65B1FC2BB}" srcOrd="1" destOrd="0" parTransId="{38DD11B2-27E5-4248-8300-8EC3FEC8190F}" sibTransId="{6CC02C66-7E00-4044-A680-53BDA785E9B2}"/>
    <dgm:cxn modelId="{361B73F2-0F3B-427C-9F1C-0EBB7B8B32EF}" srcId="{3D72556D-2D90-4D8A-9D4C-69456D3F1EB5}" destId="{D1C36E92-93DB-487C-9390-F0A2F00516A8}" srcOrd="1" destOrd="0" parTransId="{8F762E74-21CB-4E28-9B14-22E70E565F37}" sibTransId="{CE0A7382-A40A-4002-A96B-912585CA7B9E}"/>
    <dgm:cxn modelId="{A10E63D7-A633-4D21-B4AB-5310F2C8FA6F}" type="presOf" srcId="{259C0F16-110F-407E-9FE7-19C02227CCBB}" destId="{EFEF646C-F0E4-479E-AA41-1F44475B56B8}" srcOrd="0" destOrd="3" presId="urn:microsoft.com/office/officeart/2005/8/layout/vList5"/>
    <dgm:cxn modelId="{D64FBD2C-2CE4-44AD-A64D-469D7BCD76AD}" srcId="{3D72556D-2D90-4D8A-9D4C-69456D3F1EB5}" destId="{7E2570EF-4635-4DF4-A2E4-106896CE5BA6}" srcOrd="0" destOrd="0" parTransId="{82F53F8A-BD84-431F-9DED-2591C224DFA0}" sibTransId="{3EBAD01F-F4F2-4625-A05D-76102D22DE28}"/>
    <dgm:cxn modelId="{EDA82122-3322-48DB-BE59-9F2E47BD9D7B}" srcId="{D1C36E92-93DB-487C-9390-F0A2F00516A8}" destId="{341B74D3-7206-4133-90D9-57849CF373EC}" srcOrd="4" destOrd="0" parTransId="{161B7C18-C9FD-40A2-94D3-1A80B39B5E7E}" sibTransId="{86C3E852-56B4-4D25-9587-C867BF49317D}"/>
    <dgm:cxn modelId="{1C7AADA3-1192-40A2-A595-3200823027DC}" srcId="{7E2570EF-4635-4DF4-A2E4-106896CE5BA6}" destId="{259C0F16-110F-407E-9FE7-19C02227CCBB}" srcOrd="3" destOrd="0" parTransId="{0D4B911B-D112-4882-9A9D-59CEBAA18EB4}" sibTransId="{89058C90-916B-4BBD-94AF-0793395D7DA4}"/>
    <dgm:cxn modelId="{57C54F3E-EA0D-48FD-9864-364340B36971}" srcId="{D1C36E92-93DB-487C-9390-F0A2F00516A8}" destId="{83558364-7249-480F-B206-C0FD5828B920}" srcOrd="3" destOrd="0" parTransId="{6857B749-EAFF-4ECB-82C2-D408DC272130}" sibTransId="{369553ED-D6AC-4A48-BB34-21E50C03F5DD}"/>
    <dgm:cxn modelId="{5C75917D-7334-4598-8D83-94DDC92C76E9}" type="presOf" srcId="{D8F8198B-81A8-41DF-BD02-3FB65B1FC2BB}" destId="{189DF774-DCF6-4BF4-AE1C-C16A42DFD336}" srcOrd="0" destOrd="1" presId="urn:microsoft.com/office/officeart/2005/8/layout/vList5"/>
    <dgm:cxn modelId="{74B5F04F-851E-41A6-8F28-CF4E0A599C97}" type="presOf" srcId="{77A69B3A-E661-4444-BB41-7BD149A8709B}" destId="{189DF774-DCF6-4BF4-AE1C-C16A42DFD336}" srcOrd="0" destOrd="2" presId="urn:microsoft.com/office/officeart/2005/8/layout/vList5"/>
    <dgm:cxn modelId="{1074C8ED-1137-4B3A-9BB5-BADB84E0367E}" type="presParOf" srcId="{B48D4F0C-CD14-4232-A1AF-C0FDD565D825}" destId="{95F59AC2-36C2-4A4C-B670-1D87B512A95D}" srcOrd="0" destOrd="0" presId="urn:microsoft.com/office/officeart/2005/8/layout/vList5"/>
    <dgm:cxn modelId="{B8C6A6A2-0A01-4A05-B338-B78001D09321}" type="presParOf" srcId="{95F59AC2-36C2-4A4C-B670-1D87B512A95D}" destId="{AEF1815E-E9AE-4B53-99E2-5DBC49627935}" srcOrd="0" destOrd="0" presId="urn:microsoft.com/office/officeart/2005/8/layout/vList5"/>
    <dgm:cxn modelId="{8184E40A-EE76-48D7-8778-B1D9A308A1AF}" type="presParOf" srcId="{95F59AC2-36C2-4A4C-B670-1D87B512A95D}" destId="{EFEF646C-F0E4-479E-AA41-1F44475B56B8}" srcOrd="1" destOrd="0" presId="urn:microsoft.com/office/officeart/2005/8/layout/vList5"/>
    <dgm:cxn modelId="{8D0EE60C-03DE-4EBF-B91B-F571BE2D080F}" type="presParOf" srcId="{B48D4F0C-CD14-4232-A1AF-C0FDD565D825}" destId="{3E3DF35D-58D9-4F41-9F8E-ADD7947DA044}" srcOrd="1" destOrd="0" presId="urn:microsoft.com/office/officeart/2005/8/layout/vList5"/>
    <dgm:cxn modelId="{CE1B5A36-168B-485E-9D7E-FCA3468E9582}" type="presParOf" srcId="{B48D4F0C-CD14-4232-A1AF-C0FDD565D825}" destId="{333F0078-3AAE-4270-A88B-F3F550A11BB2}" srcOrd="2" destOrd="0" presId="urn:microsoft.com/office/officeart/2005/8/layout/vList5"/>
    <dgm:cxn modelId="{85A77C92-513E-4623-8A63-1DA5DD53EE9B}" type="presParOf" srcId="{333F0078-3AAE-4270-A88B-F3F550A11BB2}" destId="{C4DEFC4E-5BE9-441F-ADC9-D5DB413AD495}" srcOrd="0" destOrd="0" presId="urn:microsoft.com/office/officeart/2005/8/layout/vList5"/>
    <dgm:cxn modelId="{165B5820-A3C7-4CAB-AF9F-80A638EF4380}" type="presParOf" srcId="{333F0078-3AAE-4270-A88B-F3F550A11BB2}" destId="{189DF774-DCF6-4BF4-AE1C-C16A42DFD33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D97FB-A0CE-400E-A6C8-E0A16BE7C98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BEFB89AF-4CD9-4081-865B-C83AC572383D}">
      <dgm:prSet phldrT="[Text]"/>
      <dgm:spPr/>
      <dgm:t>
        <a:bodyPr/>
        <a:lstStyle/>
        <a:p>
          <a:r>
            <a:rPr lang="en-US" dirty="0" smtClean="0"/>
            <a:t>Child  &amp; Family Team</a:t>
          </a:r>
        </a:p>
      </dgm:t>
    </dgm:pt>
    <dgm:pt modelId="{E2F6B727-BED1-42C6-9BE5-8553C6AF065B}" type="parTrans" cxnId="{AE53A0BF-6415-40BD-AC2D-4D96FF26BD58}">
      <dgm:prSet/>
      <dgm:spPr/>
      <dgm:t>
        <a:bodyPr/>
        <a:lstStyle/>
        <a:p>
          <a:endParaRPr lang="en-US"/>
        </a:p>
      </dgm:t>
    </dgm:pt>
    <dgm:pt modelId="{BABB25CC-9443-4649-9CED-1B159C6FFAFA}" type="sibTrans" cxnId="{AE53A0BF-6415-40BD-AC2D-4D96FF26BD58}">
      <dgm:prSet/>
      <dgm:spPr/>
      <dgm:t>
        <a:bodyPr/>
        <a:lstStyle/>
        <a:p>
          <a:endParaRPr lang="en-US"/>
        </a:p>
      </dgm:t>
    </dgm:pt>
    <dgm:pt modelId="{70FA9267-71D7-4FFA-A442-FAF60FF704FA}">
      <dgm:prSet phldrT="[Text]" custT="1"/>
      <dgm:spPr>
        <a:ln>
          <a:solidFill>
            <a:schemeClr val="accent1">
              <a:alpha val="90000"/>
            </a:schemeClr>
          </a:solidFill>
        </a:ln>
      </dgm:spPr>
      <dgm:t>
        <a:bodyPr/>
        <a:lstStyle/>
        <a:p>
          <a:pPr algn="l"/>
          <a:r>
            <a:rPr lang="en-US" sz="1100" dirty="0" smtClean="0"/>
            <a:t>Collaborate with placing agency in:</a:t>
          </a:r>
        </a:p>
      </dgm:t>
    </dgm:pt>
    <dgm:pt modelId="{440815E4-8EE8-459A-9D54-C7D15C564445}" type="parTrans" cxnId="{253CB441-7746-4A59-9B7C-09D34F3D8F86}">
      <dgm:prSet/>
      <dgm:spPr/>
      <dgm:t>
        <a:bodyPr/>
        <a:lstStyle/>
        <a:p>
          <a:endParaRPr lang="en-US"/>
        </a:p>
      </dgm:t>
    </dgm:pt>
    <dgm:pt modelId="{BB9CA1EB-4E3A-4078-83E9-4CB57D3DAF71}" type="sibTrans" cxnId="{253CB441-7746-4A59-9B7C-09D34F3D8F86}">
      <dgm:prSet/>
      <dgm:spPr/>
      <dgm:t>
        <a:bodyPr/>
        <a:lstStyle/>
        <a:p>
          <a:endParaRPr lang="en-US"/>
        </a:p>
      </dgm:t>
    </dgm:pt>
    <dgm:pt modelId="{8741A489-9ECB-47B8-8BC3-4F86FB5FC241}">
      <dgm:prSet phldrT="[Text]" custT="1"/>
      <dgm:spPr>
        <a:ln>
          <a:solidFill>
            <a:schemeClr val="accent1">
              <a:alpha val="90000"/>
            </a:schemeClr>
          </a:solidFill>
        </a:ln>
      </dgm:spPr>
      <dgm:t>
        <a:bodyPr/>
        <a:lstStyle/>
        <a:p>
          <a:pPr algn="l"/>
          <a:r>
            <a:rPr lang="en-US" sz="1100" dirty="0" smtClean="0"/>
            <a:t>Assessment</a:t>
          </a:r>
        </a:p>
      </dgm:t>
    </dgm:pt>
    <dgm:pt modelId="{82CB29DF-DA07-4C64-847B-D75F9E302F96}" type="parTrans" cxnId="{3AC18E6D-A0EE-4D63-81F0-7FCACE21C458}">
      <dgm:prSet/>
      <dgm:spPr/>
      <dgm:t>
        <a:bodyPr/>
        <a:lstStyle/>
        <a:p>
          <a:endParaRPr lang="en-US"/>
        </a:p>
      </dgm:t>
    </dgm:pt>
    <dgm:pt modelId="{D819CB4E-D84C-404C-8209-A4D525C03C9B}" type="sibTrans" cxnId="{3AC18E6D-A0EE-4D63-81F0-7FCACE21C458}">
      <dgm:prSet/>
      <dgm:spPr/>
      <dgm:t>
        <a:bodyPr/>
        <a:lstStyle/>
        <a:p>
          <a:endParaRPr lang="en-US"/>
        </a:p>
      </dgm:t>
    </dgm:pt>
    <dgm:pt modelId="{0E62AE24-EE63-4C0C-BB16-6D918650CE9F}">
      <dgm:prSet phldrT="[Text]" custT="1"/>
      <dgm:spPr>
        <a:ln>
          <a:solidFill>
            <a:schemeClr val="accent1">
              <a:alpha val="90000"/>
            </a:schemeClr>
          </a:solidFill>
        </a:ln>
      </dgm:spPr>
      <dgm:t>
        <a:bodyPr/>
        <a:lstStyle/>
        <a:p>
          <a:pPr algn="l"/>
          <a:r>
            <a:rPr lang="en-US" sz="1100" dirty="0" smtClean="0"/>
            <a:t>Case planning</a:t>
          </a:r>
        </a:p>
      </dgm:t>
    </dgm:pt>
    <dgm:pt modelId="{B17DD34C-290D-411F-8102-1E10C3021A00}" type="parTrans" cxnId="{B5B8F937-1DED-4195-A1F6-54F95F5E3AAF}">
      <dgm:prSet/>
      <dgm:spPr/>
      <dgm:t>
        <a:bodyPr/>
        <a:lstStyle/>
        <a:p>
          <a:endParaRPr lang="en-US"/>
        </a:p>
      </dgm:t>
    </dgm:pt>
    <dgm:pt modelId="{62C3C9D5-6BE1-4E7C-80FD-6C1E2943795A}" type="sibTrans" cxnId="{B5B8F937-1DED-4195-A1F6-54F95F5E3AAF}">
      <dgm:prSet/>
      <dgm:spPr/>
      <dgm:t>
        <a:bodyPr/>
        <a:lstStyle/>
        <a:p>
          <a:endParaRPr lang="en-US"/>
        </a:p>
      </dgm:t>
    </dgm:pt>
    <dgm:pt modelId="{DB749375-41F0-4C72-BB39-EB8B416FB89A}">
      <dgm:prSet phldrT="[Text]" custT="1"/>
      <dgm:spPr>
        <a:ln>
          <a:solidFill>
            <a:schemeClr val="accent1">
              <a:alpha val="90000"/>
            </a:schemeClr>
          </a:solidFill>
        </a:ln>
      </dgm:spPr>
      <dgm:t>
        <a:bodyPr/>
        <a:lstStyle/>
        <a:p>
          <a:pPr algn="l"/>
          <a:r>
            <a:rPr lang="en-US" sz="1100" dirty="0" smtClean="0"/>
            <a:t>Placement selection</a:t>
          </a:r>
        </a:p>
      </dgm:t>
    </dgm:pt>
    <dgm:pt modelId="{D17AC057-3291-481F-A515-F5B97CAE2D62}" type="parTrans" cxnId="{0CD28000-645E-4506-8B42-1FFC6F26EACE}">
      <dgm:prSet/>
      <dgm:spPr/>
      <dgm:t>
        <a:bodyPr/>
        <a:lstStyle/>
        <a:p>
          <a:endParaRPr lang="en-US"/>
        </a:p>
      </dgm:t>
    </dgm:pt>
    <dgm:pt modelId="{A34C804F-B66D-410D-9051-12AE838C1D3E}" type="sibTrans" cxnId="{0CD28000-645E-4506-8B42-1FFC6F26EACE}">
      <dgm:prSet/>
      <dgm:spPr/>
      <dgm:t>
        <a:bodyPr/>
        <a:lstStyle/>
        <a:p>
          <a:endParaRPr lang="en-US"/>
        </a:p>
      </dgm:t>
    </dgm:pt>
    <dgm:pt modelId="{919BF206-7415-4365-A823-2FE34546B02A}" type="pres">
      <dgm:prSet presAssocID="{9BCD97FB-A0CE-400E-A6C8-E0A16BE7C98E}" presName="list" presStyleCnt="0">
        <dgm:presLayoutVars>
          <dgm:dir/>
          <dgm:animLvl val="lvl"/>
        </dgm:presLayoutVars>
      </dgm:prSet>
      <dgm:spPr/>
      <dgm:t>
        <a:bodyPr/>
        <a:lstStyle/>
        <a:p>
          <a:endParaRPr lang="en-US"/>
        </a:p>
      </dgm:t>
    </dgm:pt>
    <dgm:pt modelId="{6E8AEDF4-70C1-4264-BD99-6B6FD68DB2E4}" type="pres">
      <dgm:prSet presAssocID="{BEFB89AF-4CD9-4081-865B-C83AC572383D}" presName="posSpace" presStyleCnt="0"/>
      <dgm:spPr/>
    </dgm:pt>
    <dgm:pt modelId="{1E001610-9679-41A0-A0E8-1D054E788620}" type="pres">
      <dgm:prSet presAssocID="{BEFB89AF-4CD9-4081-865B-C83AC572383D}" presName="vertFlow" presStyleCnt="0"/>
      <dgm:spPr/>
    </dgm:pt>
    <dgm:pt modelId="{56BC0A89-3CC2-4410-833E-4A0862D02D85}" type="pres">
      <dgm:prSet presAssocID="{BEFB89AF-4CD9-4081-865B-C83AC572383D}" presName="topSpace" presStyleCnt="0"/>
      <dgm:spPr/>
    </dgm:pt>
    <dgm:pt modelId="{F272D7FE-20F6-49EE-BD50-55DBCE7DC248}" type="pres">
      <dgm:prSet presAssocID="{BEFB89AF-4CD9-4081-865B-C83AC572383D}" presName="firstComp" presStyleCnt="0"/>
      <dgm:spPr/>
    </dgm:pt>
    <dgm:pt modelId="{BDAC1EAD-1373-417A-A47A-D06101AB106B}" type="pres">
      <dgm:prSet presAssocID="{BEFB89AF-4CD9-4081-865B-C83AC572383D}" presName="firstChild" presStyleLbl="bgAccFollowNode1" presStyleIdx="0" presStyleCnt="1" custScaleY="75507" custLinFactNeighborX="4195" custLinFactNeighborY="5052"/>
      <dgm:spPr/>
      <dgm:t>
        <a:bodyPr/>
        <a:lstStyle/>
        <a:p>
          <a:endParaRPr lang="en-US"/>
        </a:p>
      </dgm:t>
    </dgm:pt>
    <dgm:pt modelId="{B38778F8-F42B-4C44-A8B4-FE5F551C0215}" type="pres">
      <dgm:prSet presAssocID="{BEFB89AF-4CD9-4081-865B-C83AC572383D}" presName="firstChildTx" presStyleLbl="bgAccFollowNode1" presStyleIdx="0" presStyleCnt="1">
        <dgm:presLayoutVars>
          <dgm:bulletEnabled val="1"/>
        </dgm:presLayoutVars>
      </dgm:prSet>
      <dgm:spPr/>
      <dgm:t>
        <a:bodyPr/>
        <a:lstStyle/>
        <a:p>
          <a:endParaRPr lang="en-US"/>
        </a:p>
      </dgm:t>
    </dgm:pt>
    <dgm:pt modelId="{4ADD6972-0801-4524-AE42-2964DE1F600F}" type="pres">
      <dgm:prSet presAssocID="{BEFB89AF-4CD9-4081-865B-C83AC572383D}" presName="negSpace" presStyleCnt="0"/>
      <dgm:spPr/>
    </dgm:pt>
    <dgm:pt modelId="{4E3D9CAE-51A8-4C75-AE60-DDA8CFFEB1EB}" type="pres">
      <dgm:prSet presAssocID="{BEFB89AF-4CD9-4081-865B-C83AC572383D}" presName="circle" presStyleLbl="node1" presStyleIdx="0" presStyleCnt="1" custLinFactNeighborX="-2772" custLinFactNeighborY="-833"/>
      <dgm:spPr/>
      <dgm:t>
        <a:bodyPr/>
        <a:lstStyle/>
        <a:p>
          <a:endParaRPr lang="en-US"/>
        </a:p>
      </dgm:t>
    </dgm:pt>
  </dgm:ptLst>
  <dgm:cxnLst>
    <dgm:cxn modelId="{92AB3A29-AED0-49E2-902B-C151F645F896}" type="presOf" srcId="{0E62AE24-EE63-4C0C-BB16-6D918650CE9F}" destId="{B38778F8-F42B-4C44-A8B4-FE5F551C0215}" srcOrd="1" destOrd="2" presId="urn:microsoft.com/office/officeart/2005/8/layout/hList9"/>
    <dgm:cxn modelId="{F8B43A07-AB8B-460E-8628-C74F39F48909}" type="presOf" srcId="{70FA9267-71D7-4FFA-A442-FAF60FF704FA}" destId="{BDAC1EAD-1373-417A-A47A-D06101AB106B}" srcOrd="0" destOrd="0" presId="urn:microsoft.com/office/officeart/2005/8/layout/hList9"/>
    <dgm:cxn modelId="{3AC18E6D-A0EE-4D63-81F0-7FCACE21C458}" srcId="{70FA9267-71D7-4FFA-A442-FAF60FF704FA}" destId="{8741A489-9ECB-47B8-8BC3-4F86FB5FC241}" srcOrd="0" destOrd="0" parTransId="{82CB29DF-DA07-4C64-847B-D75F9E302F96}" sibTransId="{D819CB4E-D84C-404C-8209-A4D525C03C9B}"/>
    <dgm:cxn modelId="{3712B55A-92B2-410B-BD45-6BA1CABE6D2C}" type="presOf" srcId="{8741A489-9ECB-47B8-8BC3-4F86FB5FC241}" destId="{BDAC1EAD-1373-417A-A47A-D06101AB106B}" srcOrd="0" destOrd="1" presId="urn:microsoft.com/office/officeart/2005/8/layout/hList9"/>
    <dgm:cxn modelId="{B5B8F937-1DED-4195-A1F6-54F95F5E3AAF}" srcId="{70FA9267-71D7-4FFA-A442-FAF60FF704FA}" destId="{0E62AE24-EE63-4C0C-BB16-6D918650CE9F}" srcOrd="1" destOrd="0" parTransId="{B17DD34C-290D-411F-8102-1E10C3021A00}" sibTransId="{62C3C9D5-6BE1-4E7C-80FD-6C1E2943795A}"/>
    <dgm:cxn modelId="{0CD28000-645E-4506-8B42-1FFC6F26EACE}" srcId="{70FA9267-71D7-4FFA-A442-FAF60FF704FA}" destId="{DB749375-41F0-4C72-BB39-EB8B416FB89A}" srcOrd="2" destOrd="0" parTransId="{D17AC057-3291-481F-A515-F5B97CAE2D62}" sibTransId="{A34C804F-B66D-410D-9051-12AE838C1D3E}"/>
    <dgm:cxn modelId="{AE53A0BF-6415-40BD-AC2D-4D96FF26BD58}" srcId="{9BCD97FB-A0CE-400E-A6C8-E0A16BE7C98E}" destId="{BEFB89AF-4CD9-4081-865B-C83AC572383D}" srcOrd="0" destOrd="0" parTransId="{E2F6B727-BED1-42C6-9BE5-8553C6AF065B}" sibTransId="{BABB25CC-9443-4649-9CED-1B159C6FFAFA}"/>
    <dgm:cxn modelId="{1D85C56D-8662-40C2-BF2A-CE2D6A5E0DDA}" type="presOf" srcId="{0E62AE24-EE63-4C0C-BB16-6D918650CE9F}" destId="{BDAC1EAD-1373-417A-A47A-D06101AB106B}" srcOrd="0" destOrd="2" presId="urn:microsoft.com/office/officeart/2005/8/layout/hList9"/>
    <dgm:cxn modelId="{3C5ACFFB-2C37-4159-A516-0A180DB46E9B}" type="presOf" srcId="{9BCD97FB-A0CE-400E-A6C8-E0A16BE7C98E}" destId="{919BF206-7415-4365-A823-2FE34546B02A}" srcOrd="0" destOrd="0" presId="urn:microsoft.com/office/officeart/2005/8/layout/hList9"/>
    <dgm:cxn modelId="{1DEA5354-FAC5-4B8B-A3AD-F57993A754C3}" type="presOf" srcId="{70FA9267-71D7-4FFA-A442-FAF60FF704FA}" destId="{B38778F8-F42B-4C44-A8B4-FE5F551C0215}" srcOrd="1" destOrd="0" presId="urn:microsoft.com/office/officeart/2005/8/layout/hList9"/>
    <dgm:cxn modelId="{000EEA03-8717-44A6-A4EB-D602463F61B4}" type="presOf" srcId="{8741A489-9ECB-47B8-8BC3-4F86FB5FC241}" destId="{B38778F8-F42B-4C44-A8B4-FE5F551C0215}" srcOrd="1" destOrd="1" presId="urn:microsoft.com/office/officeart/2005/8/layout/hList9"/>
    <dgm:cxn modelId="{A4004DFB-8BD8-458A-BEC2-A32C9A1D0165}" type="presOf" srcId="{DB749375-41F0-4C72-BB39-EB8B416FB89A}" destId="{BDAC1EAD-1373-417A-A47A-D06101AB106B}" srcOrd="0" destOrd="3" presId="urn:microsoft.com/office/officeart/2005/8/layout/hList9"/>
    <dgm:cxn modelId="{A93CEE9F-33FB-4EE7-9B6B-A5C9904A2361}" type="presOf" srcId="{BEFB89AF-4CD9-4081-865B-C83AC572383D}" destId="{4E3D9CAE-51A8-4C75-AE60-DDA8CFFEB1EB}" srcOrd="0" destOrd="0" presId="urn:microsoft.com/office/officeart/2005/8/layout/hList9"/>
    <dgm:cxn modelId="{253CB441-7746-4A59-9B7C-09D34F3D8F86}" srcId="{BEFB89AF-4CD9-4081-865B-C83AC572383D}" destId="{70FA9267-71D7-4FFA-A442-FAF60FF704FA}" srcOrd="0" destOrd="0" parTransId="{440815E4-8EE8-459A-9D54-C7D15C564445}" sibTransId="{BB9CA1EB-4E3A-4078-83E9-4CB57D3DAF71}"/>
    <dgm:cxn modelId="{BCF4BB7E-B89C-404F-95F9-19CD6116DDCD}" type="presOf" srcId="{DB749375-41F0-4C72-BB39-EB8B416FB89A}" destId="{B38778F8-F42B-4C44-A8B4-FE5F551C0215}" srcOrd="1" destOrd="3" presId="urn:microsoft.com/office/officeart/2005/8/layout/hList9"/>
    <dgm:cxn modelId="{95A000D0-59BD-450F-9329-9807F94305A3}" type="presParOf" srcId="{919BF206-7415-4365-A823-2FE34546B02A}" destId="{6E8AEDF4-70C1-4264-BD99-6B6FD68DB2E4}" srcOrd="0" destOrd="0" presId="urn:microsoft.com/office/officeart/2005/8/layout/hList9"/>
    <dgm:cxn modelId="{2DE998B7-8B20-4621-AE8A-2918F79D169F}" type="presParOf" srcId="{919BF206-7415-4365-A823-2FE34546B02A}" destId="{1E001610-9679-41A0-A0E8-1D054E788620}" srcOrd="1" destOrd="0" presId="urn:microsoft.com/office/officeart/2005/8/layout/hList9"/>
    <dgm:cxn modelId="{1E28B04E-F42D-414E-8C36-15C924CA6664}" type="presParOf" srcId="{1E001610-9679-41A0-A0E8-1D054E788620}" destId="{56BC0A89-3CC2-4410-833E-4A0862D02D85}" srcOrd="0" destOrd="0" presId="urn:microsoft.com/office/officeart/2005/8/layout/hList9"/>
    <dgm:cxn modelId="{89A1B798-BD0D-49E3-A5A8-4107B38BA5B6}" type="presParOf" srcId="{1E001610-9679-41A0-A0E8-1D054E788620}" destId="{F272D7FE-20F6-49EE-BD50-55DBCE7DC248}" srcOrd="1" destOrd="0" presId="urn:microsoft.com/office/officeart/2005/8/layout/hList9"/>
    <dgm:cxn modelId="{3A2E86B8-BD36-4375-9EF4-3057AA5C9CBC}" type="presParOf" srcId="{F272D7FE-20F6-49EE-BD50-55DBCE7DC248}" destId="{BDAC1EAD-1373-417A-A47A-D06101AB106B}" srcOrd="0" destOrd="0" presId="urn:microsoft.com/office/officeart/2005/8/layout/hList9"/>
    <dgm:cxn modelId="{67BFC7FB-B10F-4205-B4F3-2CDA5AF46475}" type="presParOf" srcId="{F272D7FE-20F6-49EE-BD50-55DBCE7DC248}" destId="{B38778F8-F42B-4C44-A8B4-FE5F551C0215}" srcOrd="1" destOrd="0" presId="urn:microsoft.com/office/officeart/2005/8/layout/hList9"/>
    <dgm:cxn modelId="{D69B1CF5-E2F0-419B-883C-33F49CBE7705}" type="presParOf" srcId="{919BF206-7415-4365-A823-2FE34546B02A}" destId="{4ADD6972-0801-4524-AE42-2964DE1F600F}" srcOrd="2" destOrd="0" presId="urn:microsoft.com/office/officeart/2005/8/layout/hList9"/>
    <dgm:cxn modelId="{E48D346F-725F-4A58-AAB6-881EBFF2A1EC}" type="presParOf" srcId="{919BF206-7415-4365-A823-2FE34546B02A}" destId="{4E3D9CAE-51A8-4C75-AE60-DDA8CFFEB1EB}" srcOrd="3" destOrd="0" presId="urn:microsoft.com/office/officeart/2005/8/layout/hList9"/>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F55C65-B75D-4021-9433-D03757EAEB21}" type="doc">
      <dgm:prSet loTypeId="urn:microsoft.com/office/officeart/2005/8/layout/hProcess9" loCatId="process" qsTypeId="urn:microsoft.com/office/officeart/2005/8/quickstyle/3d3" qsCatId="3D" csTypeId="urn:microsoft.com/office/officeart/2005/8/colors/colorful1" csCatId="colorful" phldr="1"/>
      <dgm:spPr/>
      <dgm:t>
        <a:bodyPr/>
        <a:lstStyle/>
        <a:p>
          <a:endParaRPr lang="en-US"/>
        </a:p>
      </dgm:t>
    </dgm:pt>
    <dgm:pt modelId="{A22A0935-4003-444B-B811-2BB3E77BEB3F}">
      <dgm:prSet phldrT="[Text]" custT="1"/>
      <dgm:spPr/>
      <dgm:t>
        <a:bodyPr/>
        <a:lstStyle/>
        <a:p>
          <a:pPr algn="l"/>
          <a:r>
            <a:rPr lang="en-US" sz="2000" b="1" dirty="0" smtClean="0"/>
            <a:t>Theoretical framework</a:t>
          </a:r>
          <a:endParaRPr lang="en-US" sz="2000" dirty="0"/>
        </a:p>
      </dgm:t>
    </dgm:pt>
    <dgm:pt modelId="{689A8AE3-4881-4A99-9537-564794994E76}" type="parTrans" cxnId="{EBD62DDD-6CC9-4A1A-BCD2-5BA55D827437}">
      <dgm:prSet/>
      <dgm:spPr/>
      <dgm:t>
        <a:bodyPr/>
        <a:lstStyle/>
        <a:p>
          <a:endParaRPr lang="en-US"/>
        </a:p>
      </dgm:t>
    </dgm:pt>
    <dgm:pt modelId="{8546D158-DA7E-472B-B81A-CD19E7F799BC}" type="sibTrans" cxnId="{EBD62DDD-6CC9-4A1A-BCD2-5BA55D827437}">
      <dgm:prSet/>
      <dgm:spPr/>
      <dgm:t>
        <a:bodyPr/>
        <a:lstStyle/>
        <a:p>
          <a:endParaRPr lang="en-US"/>
        </a:p>
      </dgm:t>
    </dgm:pt>
    <dgm:pt modelId="{432BEB49-4094-49E5-9EF8-AE887FA6F5F3}">
      <dgm:prSet phldrT="[Text]"/>
      <dgm:spPr/>
      <dgm:t>
        <a:bodyPr/>
        <a:lstStyle/>
        <a:p>
          <a:pPr algn="l"/>
          <a:r>
            <a:rPr lang="en-US" b="1" dirty="0" smtClean="0"/>
            <a:t>Values and principles</a:t>
          </a:r>
          <a:endParaRPr lang="en-US" dirty="0" smtClean="0"/>
        </a:p>
      </dgm:t>
    </dgm:pt>
    <dgm:pt modelId="{30272CB2-620D-49C3-8E69-21810ED1EAB4}" type="parTrans" cxnId="{966DBEAB-7071-41E5-988F-9E8FD2531D3E}">
      <dgm:prSet/>
      <dgm:spPr/>
      <dgm:t>
        <a:bodyPr/>
        <a:lstStyle/>
        <a:p>
          <a:endParaRPr lang="en-US"/>
        </a:p>
      </dgm:t>
    </dgm:pt>
    <dgm:pt modelId="{6991EECE-01D3-493C-B82A-2D5E29CCDAD0}" type="sibTrans" cxnId="{966DBEAB-7071-41E5-988F-9E8FD2531D3E}">
      <dgm:prSet/>
      <dgm:spPr/>
      <dgm:t>
        <a:bodyPr/>
        <a:lstStyle/>
        <a:p>
          <a:endParaRPr lang="en-US"/>
        </a:p>
      </dgm:t>
    </dgm:pt>
    <dgm:pt modelId="{AB8EDA36-EAA7-4272-B5DA-0386567065F8}">
      <dgm:prSet phldrT="[Text]"/>
      <dgm:spPr/>
      <dgm:t>
        <a:bodyPr/>
        <a:lstStyle/>
        <a:p>
          <a:pPr algn="l"/>
          <a:r>
            <a:rPr lang="en-US" b="1" dirty="0" smtClean="0"/>
            <a:t>Practice elements</a:t>
          </a:r>
          <a:endParaRPr lang="en-US" dirty="0"/>
        </a:p>
      </dgm:t>
    </dgm:pt>
    <dgm:pt modelId="{42FF026D-D085-4552-8820-D7F782D79B84}" type="parTrans" cxnId="{6F21893C-6757-4606-BF3A-6A5E4127778D}">
      <dgm:prSet/>
      <dgm:spPr/>
      <dgm:t>
        <a:bodyPr/>
        <a:lstStyle/>
        <a:p>
          <a:endParaRPr lang="en-US"/>
        </a:p>
      </dgm:t>
    </dgm:pt>
    <dgm:pt modelId="{1A534EEB-70DC-4B9D-8582-82ADDCF826ED}" type="sibTrans" cxnId="{6F21893C-6757-4606-BF3A-6A5E4127778D}">
      <dgm:prSet/>
      <dgm:spPr/>
      <dgm:t>
        <a:bodyPr/>
        <a:lstStyle/>
        <a:p>
          <a:endParaRPr lang="en-US"/>
        </a:p>
      </dgm:t>
    </dgm:pt>
    <dgm:pt modelId="{B788D8EC-BA38-4427-B24C-80C3199473C9}">
      <dgm:prSet phldrT="[Text]"/>
      <dgm:spPr/>
      <dgm:t>
        <a:bodyPr/>
        <a:lstStyle/>
        <a:p>
          <a:pPr algn="l"/>
          <a:r>
            <a:rPr lang="en-US" b="1" dirty="0" smtClean="0"/>
            <a:t>Practice behaviors</a:t>
          </a:r>
          <a:endParaRPr lang="en-US" b="1" dirty="0"/>
        </a:p>
      </dgm:t>
    </dgm:pt>
    <dgm:pt modelId="{582D1C2C-A281-4D2A-928C-94015F12B1DB}" type="parTrans" cxnId="{48CDFD49-31A5-47E5-8BD9-02DC62222BD3}">
      <dgm:prSet/>
      <dgm:spPr/>
      <dgm:t>
        <a:bodyPr/>
        <a:lstStyle/>
        <a:p>
          <a:endParaRPr lang="en-US"/>
        </a:p>
      </dgm:t>
    </dgm:pt>
    <dgm:pt modelId="{EECF7371-32C3-4C28-B085-EC9863960626}" type="sibTrans" cxnId="{48CDFD49-31A5-47E5-8BD9-02DC62222BD3}">
      <dgm:prSet/>
      <dgm:spPr/>
      <dgm:t>
        <a:bodyPr/>
        <a:lstStyle/>
        <a:p>
          <a:endParaRPr lang="en-US"/>
        </a:p>
      </dgm:t>
    </dgm:pt>
    <dgm:pt modelId="{A73A19C2-63D2-4975-985A-F51D300E5105}">
      <dgm:prSet phldrT="[Text]"/>
      <dgm:spPr/>
      <dgm:t>
        <a:bodyPr/>
        <a:lstStyle/>
        <a:p>
          <a:pPr algn="l"/>
          <a:r>
            <a:rPr lang="en-US" b="1" dirty="0" smtClean="0"/>
            <a:t>Casework components</a:t>
          </a:r>
        </a:p>
      </dgm:t>
    </dgm:pt>
    <dgm:pt modelId="{2A2E5BE3-4628-4B48-AEF5-6C4B53CC76E0}" type="parTrans" cxnId="{5249BE67-7E47-4F58-8596-B05C1676072E}">
      <dgm:prSet/>
      <dgm:spPr/>
      <dgm:t>
        <a:bodyPr/>
        <a:lstStyle/>
        <a:p>
          <a:endParaRPr lang="en-US"/>
        </a:p>
      </dgm:t>
    </dgm:pt>
    <dgm:pt modelId="{B72FD756-A069-4256-96E1-1B5C7678F44A}" type="sibTrans" cxnId="{5249BE67-7E47-4F58-8596-B05C1676072E}">
      <dgm:prSet/>
      <dgm:spPr/>
      <dgm:t>
        <a:bodyPr/>
        <a:lstStyle/>
        <a:p>
          <a:endParaRPr lang="en-US"/>
        </a:p>
      </dgm:t>
    </dgm:pt>
    <dgm:pt modelId="{3437AAAC-13CA-4455-AFCE-93F963950E0B}" type="pres">
      <dgm:prSet presAssocID="{1FF55C65-B75D-4021-9433-D03757EAEB21}" presName="CompostProcess" presStyleCnt="0">
        <dgm:presLayoutVars>
          <dgm:dir/>
          <dgm:resizeHandles val="exact"/>
        </dgm:presLayoutVars>
      </dgm:prSet>
      <dgm:spPr/>
      <dgm:t>
        <a:bodyPr/>
        <a:lstStyle/>
        <a:p>
          <a:endParaRPr lang="en-US"/>
        </a:p>
      </dgm:t>
    </dgm:pt>
    <dgm:pt modelId="{3F819D9C-88DD-4015-AA00-D386487AA1B5}" type="pres">
      <dgm:prSet presAssocID="{1FF55C65-B75D-4021-9433-D03757EAEB21}" presName="arrow" presStyleLbl="bgShp" presStyleIdx="0" presStyleCnt="1"/>
      <dgm:spPr/>
      <dgm:t>
        <a:bodyPr/>
        <a:lstStyle/>
        <a:p>
          <a:endParaRPr lang="en-US"/>
        </a:p>
      </dgm:t>
    </dgm:pt>
    <dgm:pt modelId="{E3AC4FE6-4035-4D45-B7BA-C748E7B3B48F}" type="pres">
      <dgm:prSet presAssocID="{1FF55C65-B75D-4021-9433-D03757EAEB21}" presName="linearProcess" presStyleCnt="0"/>
      <dgm:spPr/>
      <dgm:t>
        <a:bodyPr/>
        <a:lstStyle/>
        <a:p>
          <a:endParaRPr lang="en-US"/>
        </a:p>
      </dgm:t>
    </dgm:pt>
    <dgm:pt modelId="{AFB9AC6A-329F-46BB-B8D0-EB39E520948E}" type="pres">
      <dgm:prSet presAssocID="{A22A0935-4003-444B-B811-2BB3E77BEB3F}" presName="textNode" presStyleLbl="node1" presStyleIdx="0" presStyleCnt="5">
        <dgm:presLayoutVars>
          <dgm:bulletEnabled val="1"/>
        </dgm:presLayoutVars>
      </dgm:prSet>
      <dgm:spPr/>
      <dgm:t>
        <a:bodyPr/>
        <a:lstStyle/>
        <a:p>
          <a:endParaRPr lang="en-US"/>
        </a:p>
      </dgm:t>
    </dgm:pt>
    <dgm:pt modelId="{51281802-AB17-4D06-B075-86EEDF7E9748}" type="pres">
      <dgm:prSet presAssocID="{8546D158-DA7E-472B-B81A-CD19E7F799BC}" presName="sibTrans" presStyleCnt="0"/>
      <dgm:spPr/>
      <dgm:t>
        <a:bodyPr/>
        <a:lstStyle/>
        <a:p>
          <a:endParaRPr lang="en-US"/>
        </a:p>
      </dgm:t>
    </dgm:pt>
    <dgm:pt modelId="{650A1954-2652-4E65-83A3-85B43AD45B7D}" type="pres">
      <dgm:prSet presAssocID="{432BEB49-4094-49E5-9EF8-AE887FA6F5F3}" presName="textNode" presStyleLbl="node1" presStyleIdx="1" presStyleCnt="5">
        <dgm:presLayoutVars>
          <dgm:bulletEnabled val="1"/>
        </dgm:presLayoutVars>
      </dgm:prSet>
      <dgm:spPr/>
      <dgm:t>
        <a:bodyPr/>
        <a:lstStyle/>
        <a:p>
          <a:endParaRPr lang="en-US"/>
        </a:p>
      </dgm:t>
    </dgm:pt>
    <dgm:pt modelId="{0BF7853D-F4A5-4C00-9AF6-09536B0D7044}" type="pres">
      <dgm:prSet presAssocID="{6991EECE-01D3-493C-B82A-2D5E29CCDAD0}" presName="sibTrans" presStyleCnt="0"/>
      <dgm:spPr/>
      <dgm:t>
        <a:bodyPr/>
        <a:lstStyle/>
        <a:p>
          <a:endParaRPr lang="en-US"/>
        </a:p>
      </dgm:t>
    </dgm:pt>
    <dgm:pt modelId="{E9BE7BF7-D72A-415B-BEA8-B6624824FBBD}" type="pres">
      <dgm:prSet presAssocID="{A73A19C2-63D2-4975-985A-F51D300E5105}" presName="textNode" presStyleLbl="node1" presStyleIdx="2" presStyleCnt="5">
        <dgm:presLayoutVars>
          <dgm:bulletEnabled val="1"/>
        </dgm:presLayoutVars>
      </dgm:prSet>
      <dgm:spPr/>
      <dgm:t>
        <a:bodyPr/>
        <a:lstStyle/>
        <a:p>
          <a:endParaRPr lang="en-US"/>
        </a:p>
      </dgm:t>
    </dgm:pt>
    <dgm:pt modelId="{9F2CDF43-B621-4D3D-BBD5-F804AE2A3122}" type="pres">
      <dgm:prSet presAssocID="{B72FD756-A069-4256-96E1-1B5C7678F44A}" presName="sibTrans" presStyleCnt="0"/>
      <dgm:spPr/>
      <dgm:t>
        <a:bodyPr/>
        <a:lstStyle/>
        <a:p>
          <a:endParaRPr lang="en-US"/>
        </a:p>
      </dgm:t>
    </dgm:pt>
    <dgm:pt modelId="{9BE93D7B-CE67-49FE-A779-8E1478264ED2}" type="pres">
      <dgm:prSet presAssocID="{AB8EDA36-EAA7-4272-B5DA-0386567065F8}" presName="textNode" presStyleLbl="node1" presStyleIdx="3" presStyleCnt="5">
        <dgm:presLayoutVars>
          <dgm:bulletEnabled val="1"/>
        </dgm:presLayoutVars>
      </dgm:prSet>
      <dgm:spPr/>
      <dgm:t>
        <a:bodyPr/>
        <a:lstStyle/>
        <a:p>
          <a:endParaRPr lang="en-US"/>
        </a:p>
      </dgm:t>
    </dgm:pt>
    <dgm:pt modelId="{108855F3-C060-4AC3-924F-3845EACF936A}" type="pres">
      <dgm:prSet presAssocID="{1A534EEB-70DC-4B9D-8582-82ADDCF826ED}" presName="sibTrans" presStyleCnt="0"/>
      <dgm:spPr/>
      <dgm:t>
        <a:bodyPr/>
        <a:lstStyle/>
        <a:p>
          <a:endParaRPr lang="en-US"/>
        </a:p>
      </dgm:t>
    </dgm:pt>
    <dgm:pt modelId="{2CD45544-F075-453C-A8CA-6611D6325658}" type="pres">
      <dgm:prSet presAssocID="{B788D8EC-BA38-4427-B24C-80C3199473C9}" presName="textNode" presStyleLbl="node1" presStyleIdx="4" presStyleCnt="5">
        <dgm:presLayoutVars>
          <dgm:bulletEnabled val="1"/>
        </dgm:presLayoutVars>
      </dgm:prSet>
      <dgm:spPr/>
      <dgm:t>
        <a:bodyPr/>
        <a:lstStyle/>
        <a:p>
          <a:endParaRPr lang="en-US"/>
        </a:p>
      </dgm:t>
    </dgm:pt>
  </dgm:ptLst>
  <dgm:cxnLst>
    <dgm:cxn modelId="{06B2B351-1F47-F845-A6A0-C13F16B6BE27}" type="presOf" srcId="{432BEB49-4094-49E5-9EF8-AE887FA6F5F3}" destId="{650A1954-2652-4E65-83A3-85B43AD45B7D}" srcOrd="0" destOrd="0" presId="urn:microsoft.com/office/officeart/2005/8/layout/hProcess9"/>
    <dgm:cxn modelId="{5249BE67-7E47-4F58-8596-B05C1676072E}" srcId="{1FF55C65-B75D-4021-9433-D03757EAEB21}" destId="{A73A19C2-63D2-4975-985A-F51D300E5105}" srcOrd="2" destOrd="0" parTransId="{2A2E5BE3-4628-4B48-AEF5-6C4B53CC76E0}" sibTransId="{B72FD756-A069-4256-96E1-1B5C7678F44A}"/>
    <dgm:cxn modelId="{1D1CD3CC-C9BE-A840-A2D6-AC4A366352A8}" type="presOf" srcId="{B788D8EC-BA38-4427-B24C-80C3199473C9}" destId="{2CD45544-F075-453C-A8CA-6611D6325658}" srcOrd="0" destOrd="0" presId="urn:microsoft.com/office/officeart/2005/8/layout/hProcess9"/>
    <dgm:cxn modelId="{C8E67239-E47D-9242-95BB-A1B03D1078C7}" type="presOf" srcId="{A73A19C2-63D2-4975-985A-F51D300E5105}" destId="{E9BE7BF7-D72A-415B-BEA8-B6624824FBBD}" srcOrd="0" destOrd="0" presId="urn:microsoft.com/office/officeart/2005/8/layout/hProcess9"/>
    <dgm:cxn modelId="{EBD62DDD-6CC9-4A1A-BCD2-5BA55D827437}" srcId="{1FF55C65-B75D-4021-9433-D03757EAEB21}" destId="{A22A0935-4003-444B-B811-2BB3E77BEB3F}" srcOrd="0" destOrd="0" parTransId="{689A8AE3-4881-4A99-9537-564794994E76}" sibTransId="{8546D158-DA7E-472B-B81A-CD19E7F799BC}"/>
    <dgm:cxn modelId="{13D16586-AA9C-2143-B52D-E147A83E6DFE}" type="presOf" srcId="{AB8EDA36-EAA7-4272-B5DA-0386567065F8}" destId="{9BE93D7B-CE67-49FE-A779-8E1478264ED2}" srcOrd="0" destOrd="0" presId="urn:microsoft.com/office/officeart/2005/8/layout/hProcess9"/>
    <dgm:cxn modelId="{966DBEAB-7071-41E5-988F-9E8FD2531D3E}" srcId="{1FF55C65-B75D-4021-9433-D03757EAEB21}" destId="{432BEB49-4094-49E5-9EF8-AE887FA6F5F3}" srcOrd="1" destOrd="0" parTransId="{30272CB2-620D-49C3-8E69-21810ED1EAB4}" sibTransId="{6991EECE-01D3-493C-B82A-2D5E29CCDAD0}"/>
    <dgm:cxn modelId="{549E881D-9633-B840-9A4D-4AF15B7B68EE}" type="presOf" srcId="{1FF55C65-B75D-4021-9433-D03757EAEB21}" destId="{3437AAAC-13CA-4455-AFCE-93F963950E0B}" srcOrd="0" destOrd="0" presId="urn:microsoft.com/office/officeart/2005/8/layout/hProcess9"/>
    <dgm:cxn modelId="{6F21893C-6757-4606-BF3A-6A5E4127778D}" srcId="{1FF55C65-B75D-4021-9433-D03757EAEB21}" destId="{AB8EDA36-EAA7-4272-B5DA-0386567065F8}" srcOrd="3" destOrd="0" parTransId="{42FF026D-D085-4552-8820-D7F782D79B84}" sibTransId="{1A534EEB-70DC-4B9D-8582-82ADDCF826ED}"/>
    <dgm:cxn modelId="{5B13EE4E-6589-6744-A22F-23E06B42D91A}" type="presOf" srcId="{A22A0935-4003-444B-B811-2BB3E77BEB3F}" destId="{AFB9AC6A-329F-46BB-B8D0-EB39E520948E}" srcOrd="0" destOrd="0" presId="urn:microsoft.com/office/officeart/2005/8/layout/hProcess9"/>
    <dgm:cxn modelId="{48CDFD49-31A5-47E5-8BD9-02DC62222BD3}" srcId="{1FF55C65-B75D-4021-9433-D03757EAEB21}" destId="{B788D8EC-BA38-4427-B24C-80C3199473C9}" srcOrd="4" destOrd="0" parTransId="{582D1C2C-A281-4D2A-928C-94015F12B1DB}" sibTransId="{EECF7371-32C3-4C28-B085-EC9863960626}"/>
    <dgm:cxn modelId="{BB397345-CAAB-3746-BB6C-5D2DEA4C8384}" type="presParOf" srcId="{3437AAAC-13CA-4455-AFCE-93F963950E0B}" destId="{3F819D9C-88DD-4015-AA00-D386487AA1B5}" srcOrd="0" destOrd="0" presId="urn:microsoft.com/office/officeart/2005/8/layout/hProcess9"/>
    <dgm:cxn modelId="{E408566C-5836-3040-845F-E242AEBA9A49}" type="presParOf" srcId="{3437AAAC-13CA-4455-AFCE-93F963950E0B}" destId="{E3AC4FE6-4035-4D45-B7BA-C748E7B3B48F}" srcOrd="1" destOrd="0" presId="urn:microsoft.com/office/officeart/2005/8/layout/hProcess9"/>
    <dgm:cxn modelId="{7B123EC7-5CC4-2D4E-B0A6-8A732E322900}" type="presParOf" srcId="{E3AC4FE6-4035-4D45-B7BA-C748E7B3B48F}" destId="{AFB9AC6A-329F-46BB-B8D0-EB39E520948E}" srcOrd="0" destOrd="0" presId="urn:microsoft.com/office/officeart/2005/8/layout/hProcess9"/>
    <dgm:cxn modelId="{AC6F0F09-4C68-2142-8690-E7D73511C16E}" type="presParOf" srcId="{E3AC4FE6-4035-4D45-B7BA-C748E7B3B48F}" destId="{51281802-AB17-4D06-B075-86EEDF7E9748}" srcOrd="1" destOrd="0" presId="urn:microsoft.com/office/officeart/2005/8/layout/hProcess9"/>
    <dgm:cxn modelId="{B411AF9B-9B1E-8B47-BA8F-D126B9C21648}" type="presParOf" srcId="{E3AC4FE6-4035-4D45-B7BA-C748E7B3B48F}" destId="{650A1954-2652-4E65-83A3-85B43AD45B7D}" srcOrd="2" destOrd="0" presId="urn:microsoft.com/office/officeart/2005/8/layout/hProcess9"/>
    <dgm:cxn modelId="{9A7139BD-1255-FE4D-9FBD-82B04F176A7A}" type="presParOf" srcId="{E3AC4FE6-4035-4D45-B7BA-C748E7B3B48F}" destId="{0BF7853D-F4A5-4C00-9AF6-09536B0D7044}" srcOrd="3" destOrd="0" presId="urn:microsoft.com/office/officeart/2005/8/layout/hProcess9"/>
    <dgm:cxn modelId="{502438E4-67FC-7149-88B8-1DF7948C332E}" type="presParOf" srcId="{E3AC4FE6-4035-4D45-B7BA-C748E7B3B48F}" destId="{E9BE7BF7-D72A-415B-BEA8-B6624824FBBD}" srcOrd="4" destOrd="0" presId="urn:microsoft.com/office/officeart/2005/8/layout/hProcess9"/>
    <dgm:cxn modelId="{C71144E3-F514-0641-903C-8296B85B14A8}" type="presParOf" srcId="{E3AC4FE6-4035-4D45-B7BA-C748E7B3B48F}" destId="{9F2CDF43-B621-4D3D-BBD5-F804AE2A3122}" srcOrd="5" destOrd="0" presId="urn:microsoft.com/office/officeart/2005/8/layout/hProcess9"/>
    <dgm:cxn modelId="{8B7E03F7-8000-4341-B509-036E10A802C1}" type="presParOf" srcId="{E3AC4FE6-4035-4D45-B7BA-C748E7B3B48F}" destId="{9BE93D7B-CE67-49FE-A779-8E1478264ED2}" srcOrd="6" destOrd="0" presId="urn:microsoft.com/office/officeart/2005/8/layout/hProcess9"/>
    <dgm:cxn modelId="{63326C89-B10D-5049-A2AA-23C6EAEB38E2}" type="presParOf" srcId="{E3AC4FE6-4035-4D45-B7BA-C748E7B3B48F}" destId="{108855F3-C060-4AC3-924F-3845EACF936A}" srcOrd="7" destOrd="0" presId="urn:microsoft.com/office/officeart/2005/8/layout/hProcess9"/>
    <dgm:cxn modelId="{8970E5AB-51C7-EC46-BD69-155E7904F459}" type="presParOf" srcId="{E3AC4FE6-4035-4D45-B7BA-C748E7B3B48F}" destId="{2CD45544-F075-453C-A8CA-6611D6325658}"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C2AF5AF-E53F-4945-AE02-852CC6F2674C}" type="doc">
      <dgm:prSet loTypeId="urn:microsoft.com/office/officeart/2005/8/layout/radial5" loCatId="cycle" qsTypeId="urn:microsoft.com/office/officeart/2005/8/quickstyle/3d1" qsCatId="3D" csTypeId="urn:microsoft.com/office/officeart/2005/8/colors/colorful3" csCatId="colorful" phldr="1"/>
      <dgm:spPr/>
      <dgm:t>
        <a:bodyPr/>
        <a:lstStyle/>
        <a:p>
          <a:endParaRPr lang="en-US"/>
        </a:p>
      </dgm:t>
    </dgm:pt>
    <dgm:pt modelId="{8E328697-A753-43FF-AC51-6E607A48B4DB}">
      <dgm:prSet phldrT="[Text]" custT="1"/>
      <dgm:spPr/>
      <dgm:t>
        <a:bodyPr/>
        <a:lstStyle/>
        <a:p>
          <a:r>
            <a:rPr lang="en-US" sz="1800" dirty="0" smtClean="0">
              <a:solidFill>
                <a:srgbClr val="002060"/>
              </a:solidFill>
            </a:rPr>
            <a:t>Level of Foster Parent Stress</a:t>
          </a:r>
          <a:endParaRPr lang="en-US" sz="1800" dirty="0">
            <a:solidFill>
              <a:srgbClr val="002060"/>
            </a:solidFill>
          </a:endParaRPr>
        </a:p>
      </dgm:t>
    </dgm:pt>
    <dgm:pt modelId="{5D2DABF7-5D1E-4CD9-8D91-4D7258DAB02C}" type="parTrans" cxnId="{A76963C7-9EF9-4DA2-A84D-B51D7C1B14EA}">
      <dgm:prSet/>
      <dgm:spPr/>
      <dgm:t>
        <a:bodyPr/>
        <a:lstStyle/>
        <a:p>
          <a:endParaRPr lang="en-US"/>
        </a:p>
      </dgm:t>
    </dgm:pt>
    <dgm:pt modelId="{82152A6B-5C3D-47C3-ADDA-1547D30540EC}" type="sibTrans" cxnId="{A76963C7-9EF9-4DA2-A84D-B51D7C1B14EA}">
      <dgm:prSet/>
      <dgm:spPr/>
      <dgm:t>
        <a:bodyPr/>
        <a:lstStyle/>
        <a:p>
          <a:endParaRPr lang="en-US"/>
        </a:p>
      </dgm:t>
    </dgm:pt>
    <dgm:pt modelId="{D28F07CD-A173-4740-9995-482302DFB9E6}">
      <dgm:prSet phldrT="[Text]" custT="1"/>
      <dgm:spPr/>
      <dgm:t>
        <a:bodyPr/>
        <a:lstStyle/>
        <a:p>
          <a:r>
            <a:rPr lang="en-US" sz="1800" dirty="0" smtClean="0">
              <a:solidFill>
                <a:srgbClr val="002060"/>
              </a:solidFill>
            </a:rPr>
            <a:t>Level of Child Behavior Problems</a:t>
          </a:r>
          <a:endParaRPr lang="en-US" sz="1800" dirty="0">
            <a:solidFill>
              <a:srgbClr val="002060"/>
            </a:solidFill>
          </a:endParaRPr>
        </a:p>
      </dgm:t>
    </dgm:pt>
    <dgm:pt modelId="{3813D49A-56E9-422C-A7B5-4CA2781E6612}" type="parTrans" cxnId="{FD665194-60F2-43F2-A079-E68D83485403}">
      <dgm:prSet/>
      <dgm:spPr/>
      <dgm:t>
        <a:bodyPr/>
        <a:lstStyle/>
        <a:p>
          <a:endParaRPr lang="en-US" dirty="0"/>
        </a:p>
      </dgm:t>
    </dgm:pt>
    <dgm:pt modelId="{73CFD9DC-72D8-4E94-AC0B-A594B3C79FFE}" type="sibTrans" cxnId="{FD665194-60F2-43F2-A079-E68D83485403}">
      <dgm:prSet/>
      <dgm:spPr/>
      <dgm:t>
        <a:bodyPr/>
        <a:lstStyle/>
        <a:p>
          <a:endParaRPr lang="en-US"/>
        </a:p>
      </dgm:t>
    </dgm:pt>
    <dgm:pt modelId="{086DA53B-92C9-4933-8BEB-D866219C3CF9}">
      <dgm:prSet phldrT="[Text]" custT="1"/>
      <dgm:spPr/>
      <dgm:t>
        <a:bodyPr/>
        <a:lstStyle/>
        <a:p>
          <a:r>
            <a:rPr lang="en-US" sz="1800" dirty="0" smtClean="0">
              <a:solidFill>
                <a:srgbClr val="002060"/>
              </a:solidFill>
            </a:rPr>
            <a:t>Level of Satisfaction in Being a Foster Parent </a:t>
          </a:r>
          <a:endParaRPr lang="en-US" sz="1800" dirty="0">
            <a:solidFill>
              <a:srgbClr val="002060"/>
            </a:solidFill>
          </a:endParaRPr>
        </a:p>
      </dgm:t>
    </dgm:pt>
    <dgm:pt modelId="{C6EAEA1F-0771-455D-9071-C188175BDE8E}" type="parTrans" cxnId="{382C68C5-2C30-4BFE-AAA8-DB7EEAD336C4}">
      <dgm:prSet/>
      <dgm:spPr/>
      <dgm:t>
        <a:bodyPr/>
        <a:lstStyle/>
        <a:p>
          <a:endParaRPr lang="en-US" dirty="0"/>
        </a:p>
      </dgm:t>
    </dgm:pt>
    <dgm:pt modelId="{C3ABD97F-FFD3-4FBE-81A5-4872F7E26B99}" type="sibTrans" cxnId="{382C68C5-2C30-4BFE-AAA8-DB7EEAD336C4}">
      <dgm:prSet/>
      <dgm:spPr/>
      <dgm:t>
        <a:bodyPr/>
        <a:lstStyle/>
        <a:p>
          <a:endParaRPr lang="en-US"/>
        </a:p>
      </dgm:t>
    </dgm:pt>
    <dgm:pt modelId="{908D147B-7F9B-4A9F-993D-0E107629725A}">
      <dgm:prSet phldrT="[Text]" custT="1"/>
      <dgm:spPr/>
      <dgm:t>
        <a:bodyPr/>
        <a:lstStyle/>
        <a:p>
          <a:r>
            <a:rPr lang="en-US" sz="1800" dirty="0" smtClean="0">
              <a:solidFill>
                <a:srgbClr val="002060"/>
              </a:solidFill>
            </a:rPr>
            <a:t>Perceived Support from Case Worker</a:t>
          </a:r>
          <a:endParaRPr lang="en-US" sz="1800" dirty="0">
            <a:solidFill>
              <a:srgbClr val="002060"/>
            </a:solidFill>
          </a:endParaRPr>
        </a:p>
      </dgm:t>
    </dgm:pt>
    <dgm:pt modelId="{3C35E81F-1AB6-46A2-A04F-4B00E3398D80}" type="parTrans" cxnId="{865351F3-E9AA-4E84-9420-E04396FBBE38}">
      <dgm:prSet/>
      <dgm:spPr/>
      <dgm:t>
        <a:bodyPr/>
        <a:lstStyle/>
        <a:p>
          <a:endParaRPr lang="en-US" dirty="0"/>
        </a:p>
      </dgm:t>
    </dgm:pt>
    <dgm:pt modelId="{56D3FC78-7BA4-48FA-A228-D0CE93549CF9}" type="sibTrans" cxnId="{865351F3-E9AA-4E84-9420-E04396FBBE38}">
      <dgm:prSet/>
      <dgm:spPr/>
      <dgm:t>
        <a:bodyPr/>
        <a:lstStyle/>
        <a:p>
          <a:endParaRPr lang="en-US"/>
        </a:p>
      </dgm:t>
    </dgm:pt>
    <dgm:pt modelId="{669B922B-CE2A-43C2-A294-E093FA955EB2}" type="pres">
      <dgm:prSet presAssocID="{BC2AF5AF-E53F-4945-AE02-852CC6F2674C}" presName="Name0" presStyleCnt="0">
        <dgm:presLayoutVars>
          <dgm:chMax val="1"/>
          <dgm:dir/>
          <dgm:animLvl val="ctr"/>
          <dgm:resizeHandles val="exact"/>
        </dgm:presLayoutVars>
      </dgm:prSet>
      <dgm:spPr/>
      <dgm:t>
        <a:bodyPr/>
        <a:lstStyle/>
        <a:p>
          <a:endParaRPr lang="en-US"/>
        </a:p>
      </dgm:t>
    </dgm:pt>
    <dgm:pt modelId="{2170450C-7B1C-4E96-A311-52E00B283D82}" type="pres">
      <dgm:prSet presAssocID="{8E328697-A753-43FF-AC51-6E607A48B4DB}" presName="centerShape" presStyleLbl="node0" presStyleIdx="0" presStyleCnt="1" custScaleX="153394" custLinFactNeighborX="-590" custLinFactNeighborY="-7416"/>
      <dgm:spPr/>
      <dgm:t>
        <a:bodyPr/>
        <a:lstStyle/>
        <a:p>
          <a:endParaRPr lang="en-US"/>
        </a:p>
      </dgm:t>
    </dgm:pt>
    <dgm:pt modelId="{C2D99F9C-DE03-45F2-98A7-17FD7D416B58}" type="pres">
      <dgm:prSet presAssocID="{3813D49A-56E9-422C-A7B5-4CA2781E6612}" presName="parTrans" presStyleLbl="sibTrans2D1" presStyleIdx="0" presStyleCnt="3" custAng="10800000"/>
      <dgm:spPr/>
      <dgm:t>
        <a:bodyPr/>
        <a:lstStyle/>
        <a:p>
          <a:endParaRPr lang="en-US"/>
        </a:p>
      </dgm:t>
    </dgm:pt>
    <dgm:pt modelId="{56FC8DEA-8A1E-49A1-9865-8D32D30793F0}" type="pres">
      <dgm:prSet presAssocID="{3813D49A-56E9-422C-A7B5-4CA2781E6612}" presName="connectorText" presStyleLbl="sibTrans2D1" presStyleIdx="0" presStyleCnt="3"/>
      <dgm:spPr/>
      <dgm:t>
        <a:bodyPr/>
        <a:lstStyle/>
        <a:p>
          <a:endParaRPr lang="en-US"/>
        </a:p>
      </dgm:t>
    </dgm:pt>
    <dgm:pt modelId="{4D514435-BC89-4351-AD49-EC200D206F68}" type="pres">
      <dgm:prSet presAssocID="{D28F07CD-A173-4740-9995-482302DFB9E6}" presName="node" presStyleLbl="node1" presStyleIdx="0" presStyleCnt="3" custScaleX="153392">
        <dgm:presLayoutVars>
          <dgm:bulletEnabled val="1"/>
        </dgm:presLayoutVars>
      </dgm:prSet>
      <dgm:spPr/>
      <dgm:t>
        <a:bodyPr/>
        <a:lstStyle/>
        <a:p>
          <a:endParaRPr lang="en-US"/>
        </a:p>
      </dgm:t>
    </dgm:pt>
    <dgm:pt modelId="{65BFC34E-3AC2-478B-BB06-108C94BE35C3}" type="pres">
      <dgm:prSet presAssocID="{C6EAEA1F-0771-455D-9071-C188175BDE8E}" presName="parTrans" presStyleLbl="sibTrans2D1" presStyleIdx="1" presStyleCnt="3" custAng="11255745"/>
      <dgm:spPr/>
      <dgm:t>
        <a:bodyPr/>
        <a:lstStyle/>
        <a:p>
          <a:endParaRPr lang="en-US"/>
        </a:p>
      </dgm:t>
    </dgm:pt>
    <dgm:pt modelId="{8EC136D4-6E77-40C4-A17A-2CC122F6A9DB}" type="pres">
      <dgm:prSet presAssocID="{C6EAEA1F-0771-455D-9071-C188175BDE8E}" presName="connectorText" presStyleLbl="sibTrans2D1" presStyleIdx="1" presStyleCnt="3"/>
      <dgm:spPr/>
      <dgm:t>
        <a:bodyPr/>
        <a:lstStyle/>
        <a:p>
          <a:endParaRPr lang="en-US"/>
        </a:p>
      </dgm:t>
    </dgm:pt>
    <dgm:pt modelId="{BA39B6CF-2760-4CEC-BD9E-E3E0F38B1C38}" type="pres">
      <dgm:prSet presAssocID="{086DA53B-92C9-4933-8BEB-D866219C3CF9}" presName="node" presStyleLbl="node1" presStyleIdx="1" presStyleCnt="3" custScaleX="163238" custRadScaleRad="104177" custRadScaleInc="-3115">
        <dgm:presLayoutVars>
          <dgm:bulletEnabled val="1"/>
        </dgm:presLayoutVars>
      </dgm:prSet>
      <dgm:spPr/>
      <dgm:t>
        <a:bodyPr/>
        <a:lstStyle/>
        <a:p>
          <a:endParaRPr lang="en-US"/>
        </a:p>
      </dgm:t>
    </dgm:pt>
    <dgm:pt modelId="{EA838300-AAEC-41F0-B35C-FED8E2406980}" type="pres">
      <dgm:prSet presAssocID="{3C35E81F-1AB6-46A2-A04F-4B00E3398D80}" presName="parTrans" presStyleLbl="sibTrans2D1" presStyleIdx="2" presStyleCnt="3" custAng="10537977"/>
      <dgm:spPr/>
      <dgm:t>
        <a:bodyPr/>
        <a:lstStyle/>
        <a:p>
          <a:endParaRPr lang="en-US"/>
        </a:p>
      </dgm:t>
    </dgm:pt>
    <dgm:pt modelId="{976E5F9A-0030-4F76-97BE-DD5E21D9E279}" type="pres">
      <dgm:prSet presAssocID="{3C35E81F-1AB6-46A2-A04F-4B00E3398D80}" presName="connectorText" presStyleLbl="sibTrans2D1" presStyleIdx="2" presStyleCnt="3"/>
      <dgm:spPr/>
      <dgm:t>
        <a:bodyPr/>
        <a:lstStyle/>
        <a:p>
          <a:endParaRPr lang="en-US"/>
        </a:p>
      </dgm:t>
    </dgm:pt>
    <dgm:pt modelId="{3DC4F999-7387-4A69-A917-C27068127486}" type="pres">
      <dgm:prSet presAssocID="{908D147B-7F9B-4A9F-993D-0E107629725A}" presName="node" presStyleLbl="node1" presStyleIdx="2" presStyleCnt="3" custScaleX="166541" custRadScaleRad="102773" custRadScaleInc="2416">
        <dgm:presLayoutVars>
          <dgm:bulletEnabled val="1"/>
        </dgm:presLayoutVars>
      </dgm:prSet>
      <dgm:spPr/>
      <dgm:t>
        <a:bodyPr/>
        <a:lstStyle/>
        <a:p>
          <a:endParaRPr lang="en-US"/>
        </a:p>
      </dgm:t>
    </dgm:pt>
  </dgm:ptLst>
  <dgm:cxnLst>
    <dgm:cxn modelId="{EA2F96B3-8DB6-784B-845D-2D13C67D2E45}" type="presOf" srcId="{908D147B-7F9B-4A9F-993D-0E107629725A}" destId="{3DC4F999-7387-4A69-A917-C27068127486}" srcOrd="0" destOrd="0" presId="urn:microsoft.com/office/officeart/2005/8/layout/radial5"/>
    <dgm:cxn modelId="{FD665194-60F2-43F2-A079-E68D83485403}" srcId="{8E328697-A753-43FF-AC51-6E607A48B4DB}" destId="{D28F07CD-A173-4740-9995-482302DFB9E6}" srcOrd="0" destOrd="0" parTransId="{3813D49A-56E9-422C-A7B5-4CA2781E6612}" sibTransId="{73CFD9DC-72D8-4E94-AC0B-A594B3C79FFE}"/>
    <dgm:cxn modelId="{51FA5459-5AB2-3745-A874-F09C94253386}" type="presOf" srcId="{3C35E81F-1AB6-46A2-A04F-4B00E3398D80}" destId="{976E5F9A-0030-4F76-97BE-DD5E21D9E279}" srcOrd="1" destOrd="0" presId="urn:microsoft.com/office/officeart/2005/8/layout/radial5"/>
    <dgm:cxn modelId="{C4C0B945-55BF-6D42-BB92-77D9ECDB1253}" type="presOf" srcId="{8E328697-A753-43FF-AC51-6E607A48B4DB}" destId="{2170450C-7B1C-4E96-A311-52E00B283D82}" srcOrd="0" destOrd="0" presId="urn:microsoft.com/office/officeart/2005/8/layout/radial5"/>
    <dgm:cxn modelId="{382C68C5-2C30-4BFE-AAA8-DB7EEAD336C4}" srcId="{8E328697-A753-43FF-AC51-6E607A48B4DB}" destId="{086DA53B-92C9-4933-8BEB-D866219C3CF9}" srcOrd="1" destOrd="0" parTransId="{C6EAEA1F-0771-455D-9071-C188175BDE8E}" sibTransId="{C3ABD97F-FFD3-4FBE-81A5-4872F7E26B99}"/>
    <dgm:cxn modelId="{20EA8E67-F41D-A34C-BB93-9D1A321D0177}" type="presOf" srcId="{D28F07CD-A173-4740-9995-482302DFB9E6}" destId="{4D514435-BC89-4351-AD49-EC200D206F68}" srcOrd="0" destOrd="0" presId="urn:microsoft.com/office/officeart/2005/8/layout/radial5"/>
    <dgm:cxn modelId="{865351F3-E9AA-4E84-9420-E04396FBBE38}" srcId="{8E328697-A753-43FF-AC51-6E607A48B4DB}" destId="{908D147B-7F9B-4A9F-993D-0E107629725A}" srcOrd="2" destOrd="0" parTransId="{3C35E81F-1AB6-46A2-A04F-4B00E3398D80}" sibTransId="{56D3FC78-7BA4-48FA-A228-D0CE93549CF9}"/>
    <dgm:cxn modelId="{E572AFA4-08A1-AD4B-AD01-82678D11C245}" type="presOf" srcId="{086DA53B-92C9-4933-8BEB-D866219C3CF9}" destId="{BA39B6CF-2760-4CEC-BD9E-E3E0F38B1C38}" srcOrd="0" destOrd="0" presId="urn:microsoft.com/office/officeart/2005/8/layout/radial5"/>
    <dgm:cxn modelId="{A76963C7-9EF9-4DA2-A84D-B51D7C1B14EA}" srcId="{BC2AF5AF-E53F-4945-AE02-852CC6F2674C}" destId="{8E328697-A753-43FF-AC51-6E607A48B4DB}" srcOrd="0" destOrd="0" parTransId="{5D2DABF7-5D1E-4CD9-8D91-4D7258DAB02C}" sibTransId="{82152A6B-5C3D-47C3-ADDA-1547D30540EC}"/>
    <dgm:cxn modelId="{C73BBCAD-0796-A747-8E91-68A4256D9B16}" type="presOf" srcId="{3C35E81F-1AB6-46A2-A04F-4B00E3398D80}" destId="{EA838300-AAEC-41F0-B35C-FED8E2406980}" srcOrd="0" destOrd="0" presId="urn:microsoft.com/office/officeart/2005/8/layout/radial5"/>
    <dgm:cxn modelId="{F7459B6F-E48E-FA4D-B301-0825A49B3903}" type="presOf" srcId="{C6EAEA1F-0771-455D-9071-C188175BDE8E}" destId="{65BFC34E-3AC2-478B-BB06-108C94BE35C3}" srcOrd="0" destOrd="0" presId="urn:microsoft.com/office/officeart/2005/8/layout/radial5"/>
    <dgm:cxn modelId="{59380A49-E0BA-134E-A601-0681EBEDC706}" type="presOf" srcId="{C6EAEA1F-0771-455D-9071-C188175BDE8E}" destId="{8EC136D4-6E77-40C4-A17A-2CC122F6A9DB}" srcOrd="1" destOrd="0" presId="urn:microsoft.com/office/officeart/2005/8/layout/radial5"/>
    <dgm:cxn modelId="{31EDA16A-9B97-8648-A425-08D93723EF68}" type="presOf" srcId="{3813D49A-56E9-422C-A7B5-4CA2781E6612}" destId="{56FC8DEA-8A1E-49A1-9865-8D32D30793F0}" srcOrd="1" destOrd="0" presId="urn:microsoft.com/office/officeart/2005/8/layout/radial5"/>
    <dgm:cxn modelId="{F951E7EB-A0FF-9F45-94D7-C14AC4138C7E}" type="presOf" srcId="{3813D49A-56E9-422C-A7B5-4CA2781E6612}" destId="{C2D99F9C-DE03-45F2-98A7-17FD7D416B58}" srcOrd="0" destOrd="0" presId="urn:microsoft.com/office/officeart/2005/8/layout/radial5"/>
    <dgm:cxn modelId="{ABAD0FBD-64E6-954C-BF4C-35919712A1C0}" type="presOf" srcId="{BC2AF5AF-E53F-4945-AE02-852CC6F2674C}" destId="{669B922B-CE2A-43C2-A294-E093FA955EB2}" srcOrd="0" destOrd="0" presId="urn:microsoft.com/office/officeart/2005/8/layout/radial5"/>
    <dgm:cxn modelId="{6626288F-D36F-3842-A5CC-FCC59283B57A}" type="presParOf" srcId="{669B922B-CE2A-43C2-A294-E093FA955EB2}" destId="{2170450C-7B1C-4E96-A311-52E00B283D82}" srcOrd="0" destOrd="0" presId="urn:microsoft.com/office/officeart/2005/8/layout/radial5"/>
    <dgm:cxn modelId="{CACC7B22-6013-6149-A21D-CE641A37D58A}" type="presParOf" srcId="{669B922B-CE2A-43C2-A294-E093FA955EB2}" destId="{C2D99F9C-DE03-45F2-98A7-17FD7D416B58}" srcOrd="1" destOrd="0" presId="urn:microsoft.com/office/officeart/2005/8/layout/radial5"/>
    <dgm:cxn modelId="{847826D5-130D-5A45-8E62-9EC6508E2FAC}" type="presParOf" srcId="{C2D99F9C-DE03-45F2-98A7-17FD7D416B58}" destId="{56FC8DEA-8A1E-49A1-9865-8D32D30793F0}" srcOrd="0" destOrd="0" presId="urn:microsoft.com/office/officeart/2005/8/layout/radial5"/>
    <dgm:cxn modelId="{2DE4478F-07F2-7F47-B39B-ACA7B86EB01B}" type="presParOf" srcId="{669B922B-CE2A-43C2-A294-E093FA955EB2}" destId="{4D514435-BC89-4351-AD49-EC200D206F68}" srcOrd="2" destOrd="0" presId="urn:microsoft.com/office/officeart/2005/8/layout/radial5"/>
    <dgm:cxn modelId="{867685F2-4955-424C-BF89-C5651D9DA481}" type="presParOf" srcId="{669B922B-CE2A-43C2-A294-E093FA955EB2}" destId="{65BFC34E-3AC2-478B-BB06-108C94BE35C3}" srcOrd="3" destOrd="0" presId="urn:microsoft.com/office/officeart/2005/8/layout/radial5"/>
    <dgm:cxn modelId="{944BA019-D6D5-B942-A55A-A4D45E44C3D6}" type="presParOf" srcId="{65BFC34E-3AC2-478B-BB06-108C94BE35C3}" destId="{8EC136D4-6E77-40C4-A17A-2CC122F6A9DB}" srcOrd="0" destOrd="0" presId="urn:microsoft.com/office/officeart/2005/8/layout/radial5"/>
    <dgm:cxn modelId="{792F2086-4262-F746-859B-2D46B3654A11}" type="presParOf" srcId="{669B922B-CE2A-43C2-A294-E093FA955EB2}" destId="{BA39B6CF-2760-4CEC-BD9E-E3E0F38B1C38}" srcOrd="4" destOrd="0" presId="urn:microsoft.com/office/officeart/2005/8/layout/radial5"/>
    <dgm:cxn modelId="{C0446AB5-C7D9-A341-B4E8-BADB7B9154B2}" type="presParOf" srcId="{669B922B-CE2A-43C2-A294-E093FA955EB2}" destId="{EA838300-AAEC-41F0-B35C-FED8E2406980}" srcOrd="5" destOrd="0" presId="urn:microsoft.com/office/officeart/2005/8/layout/radial5"/>
    <dgm:cxn modelId="{E7C331EF-C91C-0047-8B9A-31A6FC4CFDC8}" type="presParOf" srcId="{EA838300-AAEC-41F0-B35C-FED8E2406980}" destId="{976E5F9A-0030-4F76-97BE-DD5E21D9E279}" srcOrd="0" destOrd="0" presId="urn:microsoft.com/office/officeart/2005/8/layout/radial5"/>
    <dgm:cxn modelId="{E9EC5EAA-4734-A342-B3FC-20D6C3143FD9}" type="presParOf" srcId="{669B922B-CE2A-43C2-A294-E093FA955EB2}" destId="{3DC4F999-7387-4A69-A917-C27068127486}"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67FB78-4CAB-4C34-9771-F65D3DE1F985}"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US"/>
        </a:p>
      </dgm:t>
    </dgm:pt>
    <dgm:pt modelId="{8CD86105-E800-4005-A4C1-4ADDD60E6F8D}">
      <dgm:prSet phldrT="[Text]"/>
      <dgm:spPr/>
      <dgm:t>
        <a:bodyPr/>
        <a:lstStyle/>
        <a:p>
          <a:r>
            <a:rPr lang="en-US" dirty="0" smtClean="0"/>
            <a:t>Positive Exits</a:t>
          </a:r>
          <a:endParaRPr lang="en-US" dirty="0"/>
        </a:p>
      </dgm:t>
    </dgm:pt>
    <dgm:pt modelId="{8CC9B78B-9EFF-4AAB-A039-7C3591CF2B82}" type="parTrans" cxnId="{953406CF-B4E5-46BC-9668-0F370A82E9D2}">
      <dgm:prSet/>
      <dgm:spPr/>
      <dgm:t>
        <a:bodyPr/>
        <a:lstStyle/>
        <a:p>
          <a:endParaRPr lang="en-US"/>
        </a:p>
      </dgm:t>
    </dgm:pt>
    <dgm:pt modelId="{6E1EBEC9-9B2C-4810-9F7A-A2791BE373CA}" type="sibTrans" cxnId="{953406CF-B4E5-46BC-9668-0F370A82E9D2}">
      <dgm:prSet/>
      <dgm:spPr/>
      <dgm:t>
        <a:bodyPr/>
        <a:lstStyle/>
        <a:p>
          <a:endParaRPr lang="en-US"/>
        </a:p>
      </dgm:t>
    </dgm:pt>
    <dgm:pt modelId="{3700A7AB-7175-4127-B1D0-A92302541E2F}">
      <dgm:prSet phldrT="[Text]" custT="1"/>
      <dgm:spPr/>
      <dgm:t>
        <a:bodyPr/>
        <a:lstStyle/>
        <a:p>
          <a:r>
            <a:rPr lang="en-US" sz="1800" dirty="0" smtClean="0">
              <a:effectLst/>
            </a:rPr>
            <a:t>Kinship (kin vs. nonkin) – less likely to exit in kin homes</a:t>
          </a:r>
          <a:endParaRPr lang="en-US" sz="1800" dirty="0"/>
        </a:p>
      </dgm:t>
    </dgm:pt>
    <dgm:pt modelId="{7F6CFB5A-EFFF-408D-ABE7-9880DAE54432}" type="parTrans" cxnId="{E5996BFA-FCD0-4FCC-A85B-BD026601A235}">
      <dgm:prSet/>
      <dgm:spPr/>
      <dgm:t>
        <a:bodyPr/>
        <a:lstStyle/>
        <a:p>
          <a:endParaRPr lang="en-US"/>
        </a:p>
      </dgm:t>
    </dgm:pt>
    <dgm:pt modelId="{3BB220EA-538E-4399-BDAF-47FA08BD51DD}" type="sibTrans" cxnId="{E5996BFA-FCD0-4FCC-A85B-BD026601A235}">
      <dgm:prSet/>
      <dgm:spPr/>
      <dgm:t>
        <a:bodyPr/>
        <a:lstStyle/>
        <a:p>
          <a:endParaRPr lang="en-US"/>
        </a:p>
      </dgm:t>
    </dgm:pt>
    <dgm:pt modelId="{534FEFAF-091F-4DE6-B331-526C1292618C}">
      <dgm:prSet phldrT="[Text]" custT="1"/>
      <dgm:spPr/>
      <dgm:t>
        <a:bodyPr/>
        <a:lstStyle/>
        <a:p>
          <a:r>
            <a:rPr lang="en-US" sz="1800" dirty="0" smtClean="0">
              <a:effectLst/>
            </a:rPr>
            <a:t>Days in placement at baseline – less likely to exit longer in placement</a:t>
          </a:r>
          <a:endParaRPr lang="en-US" sz="1800" dirty="0"/>
        </a:p>
      </dgm:t>
    </dgm:pt>
    <dgm:pt modelId="{80216FCD-6A41-47FE-B109-7541A2A52B3C}" type="parTrans" cxnId="{F1FA557D-E77A-42A1-B2E8-90F2E4ADF645}">
      <dgm:prSet/>
      <dgm:spPr/>
      <dgm:t>
        <a:bodyPr/>
        <a:lstStyle/>
        <a:p>
          <a:endParaRPr lang="en-US"/>
        </a:p>
      </dgm:t>
    </dgm:pt>
    <dgm:pt modelId="{082DCDB4-BD1D-47FD-BCEF-B9CAAD0C979F}" type="sibTrans" cxnId="{F1FA557D-E77A-42A1-B2E8-90F2E4ADF645}">
      <dgm:prSet/>
      <dgm:spPr/>
      <dgm:t>
        <a:bodyPr/>
        <a:lstStyle/>
        <a:p>
          <a:endParaRPr lang="en-US"/>
        </a:p>
      </dgm:t>
    </dgm:pt>
    <dgm:pt modelId="{068140EE-6B0E-4253-A7F3-BBF15FAC883F}">
      <dgm:prSet phldrT="[Text]" custT="1"/>
      <dgm:spPr/>
      <dgm:t>
        <a:bodyPr/>
        <a:lstStyle/>
        <a:p>
          <a:r>
            <a:rPr lang="en-US" sz="1800" dirty="0" smtClean="0">
              <a:effectLst/>
            </a:rPr>
            <a:t>Intervention group (intervention vs. control) – more in intervention vs. control group</a:t>
          </a:r>
          <a:endParaRPr lang="en-US" sz="1800" dirty="0"/>
        </a:p>
      </dgm:t>
    </dgm:pt>
    <dgm:pt modelId="{1D8A80A4-C260-4D36-80B5-5198D9389645}" type="parTrans" cxnId="{1358A33E-FBE7-4335-AC71-D08A72802DF5}">
      <dgm:prSet/>
      <dgm:spPr/>
      <dgm:t>
        <a:bodyPr/>
        <a:lstStyle/>
        <a:p>
          <a:endParaRPr lang="en-US"/>
        </a:p>
      </dgm:t>
    </dgm:pt>
    <dgm:pt modelId="{8EA3F418-4E89-46B3-B9EB-3B3FB8E5B1C5}" type="sibTrans" cxnId="{1358A33E-FBE7-4335-AC71-D08A72802DF5}">
      <dgm:prSet/>
      <dgm:spPr/>
      <dgm:t>
        <a:bodyPr/>
        <a:lstStyle/>
        <a:p>
          <a:endParaRPr lang="en-US"/>
        </a:p>
      </dgm:t>
    </dgm:pt>
    <dgm:pt modelId="{4BF0A430-5596-4376-9A5D-FC518087936C}">
      <dgm:prSet phldrT="[Text]"/>
      <dgm:spPr/>
      <dgm:t>
        <a:bodyPr/>
        <a:lstStyle/>
        <a:p>
          <a:r>
            <a:rPr lang="en-US" dirty="0" smtClean="0"/>
            <a:t>Negative Exits</a:t>
          </a:r>
          <a:endParaRPr lang="en-US" dirty="0"/>
        </a:p>
      </dgm:t>
    </dgm:pt>
    <dgm:pt modelId="{A5270DEC-DA0E-48C5-94B5-E3DE46EC8064}" type="parTrans" cxnId="{D991AD4B-C501-4AC2-9CD2-D8EE5D817A2A}">
      <dgm:prSet/>
      <dgm:spPr/>
      <dgm:t>
        <a:bodyPr/>
        <a:lstStyle/>
        <a:p>
          <a:endParaRPr lang="en-US"/>
        </a:p>
      </dgm:t>
    </dgm:pt>
    <dgm:pt modelId="{A0922CC5-E24E-4E7A-B9D4-1DEA33F993F3}" type="sibTrans" cxnId="{D991AD4B-C501-4AC2-9CD2-D8EE5D817A2A}">
      <dgm:prSet/>
      <dgm:spPr/>
      <dgm:t>
        <a:bodyPr/>
        <a:lstStyle/>
        <a:p>
          <a:endParaRPr lang="en-US"/>
        </a:p>
      </dgm:t>
    </dgm:pt>
    <dgm:pt modelId="{E9157F7F-DB94-4167-97A5-89FF07B7AA23}">
      <dgm:prSet phldrT="[Text]" custT="1"/>
      <dgm:spPr/>
      <dgm:t>
        <a:bodyPr/>
        <a:lstStyle/>
        <a:p>
          <a:r>
            <a:rPr lang="en-US" sz="1800" dirty="0" smtClean="0">
              <a:effectLst/>
            </a:rPr>
            <a:t>Kinship (kin vs. nonkin) – less likely to exit in kin homes</a:t>
          </a:r>
          <a:endParaRPr lang="en-US" sz="1800" dirty="0"/>
        </a:p>
      </dgm:t>
    </dgm:pt>
    <dgm:pt modelId="{1A0FCF57-9F54-4B71-B09A-563C0E11BFB1}" type="parTrans" cxnId="{D9F86E71-B1B6-4079-BAA2-A40D7CCD07B2}">
      <dgm:prSet/>
      <dgm:spPr/>
      <dgm:t>
        <a:bodyPr/>
        <a:lstStyle/>
        <a:p>
          <a:endParaRPr lang="en-US"/>
        </a:p>
      </dgm:t>
    </dgm:pt>
    <dgm:pt modelId="{95EA06B7-F581-4E65-B0DA-B07781416EC9}" type="sibTrans" cxnId="{D9F86E71-B1B6-4079-BAA2-A40D7CCD07B2}">
      <dgm:prSet/>
      <dgm:spPr/>
      <dgm:t>
        <a:bodyPr/>
        <a:lstStyle/>
        <a:p>
          <a:endParaRPr lang="en-US"/>
        </a:p>
      </dgm:t>
    </dgm:pt>
    <dgm:pt modelId="{827BEF0D-917E-4BEE-AE31-A106526226FB}">
      <dgm:prSet phldrT="[Text]" custT="1"/>
      <dgm:spPr/>
      <dgm:t>
        <a:bodyPr/>
        <a:lstStyle/>
        <a:p>
          <a:r>
            <a:rPr lang="en-US" sz="1800" dirty="0" smtClean="0">
              <a:effectLst/>
            </a:rPr>
            <a:t>Days in placement – less likely to exit longer in placement</a:t>
          </a:r>
          <a:endParaRPr lang="en-US" sz="1800" dirty="0"/>
        </a:p>
      </dgm:t>
    </dgm:pt>
    <dgm:pt modelId="{0CBC0945-1876-491D-AEB9-D73C19D6DD0A}" type="parTrans" cxnId="{197BF4EF-D72A-4BB0-8FBD-AB7075EB6FE1}">
      <dgm:prSet/>
      <dgm:spPr/>
      <dgm:t>
        <a:bodyPr/>
        <a:lstStyle/>
        <a:p>
          <a:endParaRPr lang="en-US"/>
        </a:p>
      </dgm:t>
    </dgm:pt>
    <dgm:pt modelId="{FC9BE0FE-71A8-4A13-89A6-64E9C5A75043}" type="sibTrans" cxnId="{197BF4EF-D72A-4BB0-8FBD-AB7075EB6FE1}">
      <dgm:prSet/>
      <dgm:spPr/>
      <dgm:t>
        <a:bodyPr/>
        <a:lstStyle/>
        <a:p>
          <a:endParaRPr lang="en-US"/>
        </a:p>
      </dgm:t>
    </dgm:pt>
    <dgm:pt modelId="{76C89E7F-A9FA-4B65-B8A6-A61CB7D8509B}">
      <dgm:prSet phldrT="[Text]" custT="1"/>
      <dgm:spPr/>
      <dgm:t>
        <a:bodyPr/>
        <a:lstStyle/>
        <a:p>
          <a:r>
            <a:rPr lang="en-US" sz="1800" dirty="0" smtClean="0">
              <a:effectLst/>
            </a:rPr>
            <a:t>Number of prior placements  - 6% increased hazard for each prior placement</a:t>
          </a:r>
          <a:endParaRPr lang="en-US" sz="1800" dirty="0"/>
        </a:p>
      </dgm:t>
    </dgm:pt>
    <dgm:pt modelId="{137FE599-FE7E-4EDB-9628-7B73A3B93D34}" type="parTrans" cxnId="{4BDB30F9-E82C-4641-B030-494F8FE51184}">
      <dgm:prSet/>
      <dgm:spPr/>
      <dgm:t>
        <a:bodyPr/>
        <a:lstStyle/>
        <a:p>
          <a:endParaRPr lang="en-US"/>
        </a:p>
      </dgm:t>
    </dgm:pt>
    <dgm:pt modelId="{CEFB6068-3E32-4A7F-969E-96C20B52ECC2}" type="sibTrans" cxnId="{4BDB30F9-E82C-4641-B030-494F8FE51184}">
      <dgm:prSet/>
      <dgm:spPr/>
      <dgm:t>
        <a:bodyPr/>
        <a:lstStyle/>
        <a:p>
          <a:endParaRPr lang="en-US"/>
        </a:p>
      </dgm:t>
    </dgm:pt>
    <dgm:pt modelId="{683E25F6-8FFD-4960-B2B9-8A4FECB59DC9}" type="pres">
      <dgm:prSet presAssocID="{7667FB78-4CAB-4C34-9771-F65D3DE1F985}" presName="layout" presStyleCnt="0">
        <dgm:presLayoutVars>
          <dgm:chMax/>
          <dgm:chPref/>
          <dgm:dir/>
          <dgm:resizeHandles/>
        </dgm:presLayoutVars>
      </dgm:prSet>
      <dgm:spPr/>
      <dgm:t>
        <a:bodyPr/>
        <a:lstStyle/>
        <a:p>
          <a:endParaRPr lang="en-US"/>
        </a:p>
      </dgm:t>
    </dgm:pt>
    <dgm:pt modelId="{3A195D59-CC58-4554-BD34-75D2A269FC81}" type="pres">
      <dgm:prSet presAssocID="{8CD86105-E800-4005-A4C1-4ADDD60E6F8D}" presName="root" presStyleCnt="0">
        <dgm:presLayoutVars>
          <dgm:chMax/>
          <dgm:chPref/>
        </dgm:presLayoutVars>
      </dgm:prSet>
      <dgm:spPr/>
    </dgm:pt>
    <dgm:pt modelId="{6ACF47A0-A109-490A-AF8E-420C0A314937}" type="pres">
      <dgm:prSet presAssocID="{8CD86105-E800-4005-A4C1-4ADDD60E6F8D}" presName="rootComposite" presStyleCnt="0">
        <dgm:presLayoutVars/>
      </dgm:prSet>
      <dgm:spPr/>
    </dgm:pt>
    <dgm:pt modelId="{643192F4-1877-403B-8177-42B15098B2FC}" type="pres">
      <dgm:prSet presAssocID="{8CD86105-E800-4005-A4C1-4ADDD60E6F8D}" presName="ParentAccent" presStyleLbl="alignNode1" presStyleIdx="0" presStyleCnt="2"/>
      <dgm:spPr/>
    </dgm:pt>
    <dgm:pt modelId="{AEBD5A08-758E-44E0-8E94-9B628BEF7381}" type="pres">
      <dgm:prSet presAssocID="{8CD86105-E800-4005-A4C1-4ADDD60E6F8D}" presName="ParentSmallAccent" presStyleLbl="fgAcc1" presStyleIdx="0" presStyleCnt="2"/>
      <dgm:spPr/>
    </dgm:pt>
    <dgm:pt modelId="{E1D0ED33-1D8C-4C5D-848A-E0D1338C4D1D}" type="pres">
      <dgm:prSet presAssocID="{8CD86105-E800-4005-A4C1-4ADDD60E6F8D}" presName="Parent" presStyleLbl="revTx" presStyleIdx="0" presStyleCnt="8">
        <dgm:presLayoutVars>
          <dgm:chMax/>
          <dgm:chPref val="4"/>
          <dgm:bulletEnabled val="1"/>
        </dgm:presLayoutVars>
      </dgm:prSet>
      <dgm:spPr/>
      <dgm:t>
        <a:bodyPr/>
        <a:lstStyle/>
        <a:p>
          <a:endParaRPr lang="en-US"/>
        </a:p>
      </dgm:t>
    </dgm:pt>
    <dgm:pt modelId="{ADA090F9-5498-4611-AD97-3108478B6A75}" type="pres">
      <dgm:prSet presAssocID="{8CD86105-E800-4005-A4C1-4ADDD60E6F8D}" presName="childShape" presStyleCnt="0">
        <dgm:presLayoutVars>
          <dgm:chMax val="0"/>
          <dgm:chPref val="0"/>
        </dgm:presLayoutVars>
      </dgm:prSet>
      <dgm:spPr/>
    </dgm:pt>
    <dgm:pt modelId="{7F97B075-1603-4844-90EC-3CBAA0B351BC}" type="pres">
      <dgm:prSet presAssocID="{3700A7AB-7175-4127-B1D0-A92302541E2F}" presName="childComposite" presStyleCnt="0">
        <dgm:presLayoutVars>
          <dgm:chMax val="0"/>
          <dgm:chPref val="0"/>
        </dgm:presLayoutVars>
      </dgm:prSet>
      <dgm:spPr/>
    </dgm:pt>
    <dgm:pt modelId="{E779AD8E-11E1-4968-BAAF-A304CB33D599}" type="pres">
      <dgm:prSet presAssocID="{3700A7AB-7175-4127-B1D0-A92302541E2F}" presName="ChildAccent" presStyleLbl="solidFgAcc1" presStyleIdx="0" presStyleCnt="6"/>
      <dgm:spPr/>
    </dgm:pt>
    <dgm:pt modelId="{3D03699F-A4C9-4464-8E56-E12BE717AF2C}" type="pres">
      <dgm:prSet presAssocID="{3700A7AB-7175-4127-B1D0-A92302541E2F}" presName="Child" presStyleLbl="revTx" presStyleIdx="1" presStyleCnt="8">
        <dgm:presLayoutVars>
          <dgm:chMax val="0"/>
          <dgm:chPref val="0"/>
          <dgm:bulletEnabled val="1"/>
        </dgm:presLayoutVars>
      </dgm:prSet>
      <dgm:spPr/>
      <dgm:t>
        <a:bodyPr/>
        <a:lstStyle/>
        <a:p>
          <a:endParaRPr lang="en-US"/>
        </a:p>
      </dgm:t>
    </dgm:pt>
    <dgm:pt modelId="{14E5371E-CCCD-4962-82D1-AA90D3FE41CA}" type="pres">
      <dgm:prSet presAssocID="{534FEFAF-091F-4DE6-B331-526C1292618C}" presName="childComposite" presStyleCnt="0">
        <dgm:presLayoutVars>
          <dgm:chMax val="0"/>
          <dgm:chPref val="0"/>
        </dgm:presLayoutVars>
      </dgm:prSet>
      <dgm:spPr/>
    </dgm:pt>
    <dgm:pt modelId="{56794ADF-2D55-47A0-9BA2-C3E26BAA3406}" type="pres">
      <dgm:prSet presAssocID="{534FEFAF-091F-4DE6-B331-526C1292618C}" presName="ChildAccent" presStyleLbl="solidFgAcc1" presStyleIdx="1" presStyleCnt="6"/>
      <dgm:spPr/>
    </dgm:pt>
    <dgm:pt modelId="{2D5C602D-F64F-4D59-874B-7F3C749751CE}" type="pres">
      <dgm:prSet presAssocID="{534FEFAF-091F-4DE6-B331-526C1292618C}" presName="Child" presStyleLbl="revTx" presStyleIdx="2" presStyleCnt="8">
        <dgm:presLayoutVars>
          <dgm:chMax val="0"/>
          <dgm:chPref val="0"/>
          <dgm:bulletEnabled val="1"/>
        </dgm:presLayoutVars>
      </dgm:prSet>
      <dgm:spPr/>
      <dgm:t>
        <a:bodyPr/>
        <a:lstStyle/>
        <a:p>
          <a:endParaRPr lang="en-US"/>
        </a:p>
      </dgm:t>
    </dgm:pt>
    <dgm:pt modelId="{F9C230F3-CC3F-463B-9240-4FE68135A873}" type="pres">
      <dgm:prSet presAssocID="{068140EE-6B0E-4253-A7F3-BBF15FAC883F}" presName="childComposite" presStyleCnt="0">
        <dgm:presLayoutVars>
          <dgm:chMax val="0"/>
          <dgm:chPref val="0"/>
        </dgm:presLayoutVars>
      </dgm:prSet>
      <dgm:spPr/>
    </dgm:pt>
    <dgm:pt modelId="{5AC01224-D57C-4BD4-B3BA-D3A4CEFD32D1}" type="pres">
      <dgm:prSet presAssocID="{068140EE-6B0E-4253-A7F3-BBF15FAC883F}" presName="ChildAccent" presStyleLbl="solidFgAcc1" presStyleIdx="2" presStyleCnt="6"/>
      <dgm:spPr/>
    </dgm:pt>
    <dgm:pt modelId="{E0845445-3D29-4A26-9BB0-EE4009692945}" type="pres">
      <dgm:prSet presAssocID="{068140EE-6B0E-4253-A7F3-BBF15FAC883F}" presName="Child" presStyleLbl="revTx" presStyleIdx="3" presStyleCnt="8">
        <dgm:presLayoutVars>
          <dgm:chMax val="0"/>
          <dgm:chPref val="0"/>
          <dgm:bulletEnabled val="1"/>
        </dgm:presLayoutVars>
      </dgm:prSet>
      <dgm:spPr/>
      <dgm:t>
        <a:bodyPr/>
        <a:lstStyle/>
        <a:p>
          <a:endParaRPr lang="en-US"/>
        </a:p>
      </dgm:t>
    </dgm:pt>
    <dgm:pt modelId="{E405EE11-E364-48B7-9415-A64A3D7CA9B5}" type="pres">
      <dgm:prSet presAssocID="{4BF0A430-5596-4376-9A5D-FC518087936C}" presName="root" presStyleCnt="0">
        <dgm:presLayoutVars>
          <dgm:chMax/>
          <dgm:chPref/>
        </dgm:presLayoutVars>
      </dgm:prSet>
      <dgm:spPr/>
    </dgm:pt>
    <dgm:pt modelId="{A54B36BA-E8AE-41B9-B690-00A55A73A5A3}" type="pres">
      <dgm:prSet presAssocID="{4BF0A430-5596-4376-9A5D-FC518087936C}" presName="rootComposite" presStyleCnt="0">
        <dgm:presLayoutVars/>
      </dgm:prSet>
      <dgm:spPr/>
    </dgm:pt>
    <dgm:pt modelId="{B66B458F-0F19-40B3-A82B-D4C352895B08}" type="pres">
      <dgm:prSet presAssocID="{4BF0A430-5596-4376-9A5D-FC518087936C}" presName="ParentAccent" presStyleLbl="alignNode1" presStyleIdx="1" presStyleCnt="2"/>
      <dgm:spPr/>
    </dgm:pt>
    <dgm:pt modelId="{F9467223-98F1-42AF-A936-739324892518}" type="pres">
      <dgm:prSet presAssocID="{4BF0A430-5596-4376-9A5D-FC518087936C}" presName="ParentSmallAccent" presStyleLbl="fgAcc1" presStyleIdx="1" presStyleCnt="2"/>
      <dgm:spPr/>
    </dgm:pt>
    <dgm:pt modelId="{9F6F6231-8311-4416-899B-BC87809332DC}" type="pres">
      <dgm:prSet presAssocID="{4BF0A430-5596-4376-9A5D-FC518087936C}" presName="Parent" presStyleLbl="revTx" presStyleIdx="4" presStyleCnt="8">
        <dgm:presLayoutVars>
          <dgm:chMax/>
          <dgm:chPref val="4"/>
          <dgm:bulletEnabled val="1"/>
        </dgm:presLayoutVars>
      </dgm:prSet>
      <dgm:spPr/>
      <dgm:t>
        <a:bodyPr/>
        <a:lstStyle/>
        <a:p>
          <a:endParaRPr lang="en-US"/>
        </a:p>
      </dgm:t>
    </dgm:pt>
    <dgm:pt modelId="{77990BA5-344E-4E3F-8572-04CFC1033C7C}" type="pres">
      <dgm:prSet presAssocID="{4BF0A430-5596-4376-9A5D-FC518087936C}" presName="childShape" presStyleCnt="0">
        <dgm:presLayoutVars>
          <dgm:chMax val="0"/>
          <dgm:chPref val="0"/>
        </dgm:presLayoutVars>
      </dgm:prSet>
      <dgm:spPr/>
    </dgm:pt>
    <dgm:pt modelId="{9C0DFFD0-ABFB-46A1-B0B2-771B9C9A4F6F}" type="pres">
      <dgm:prSet presAssocID="{E9157F7F-DB94-4167-97A5-89FF07B7AA23}" presName="childComposite" presStyleCnt="0">
        <dgm:presLayoutVars>
          <dgm:chMax val="0"/>
          <dgm:chPref val="0"/>
        </dgm:presLayoutVars>
      </dgm:prSet>
      <dgm:spPr/>
    </dgm:pt>
    <dgm:pt modelId="{8F4AFACD-EBA2-41B4-8038-FE0CBFDEF80C}" type="pres">
      <dgm:prSet presAssocID="{E9157F7F-DB94-4167-97A5-89FF07B7AA23}" presName="ChildAccent" presStyleLbl="solidFgAcc1" presStyleIdx="3" presStyleCnt="6"/>
      <dgm:spPr/>
    </dgm:pt>
    <dgm:pt modelId="{E407DF3A-8E1F-418F-A699-D7B898CD98D9}" type="pres">
      <dgm:prSet presAssocID="{E9157F7F-DB94-4167-97A5-89FF07B7AA23}" presName="Child" presStyleLbl="revTx" presStyleIdx="5" presStyleCnt="8">
        <dgm:presLayoutVars>
          <dgm:chMax val="0"/>
          <dgm:chPref val="0"/>
          <dgm:bulletEnabled val="1"/>
        </dgm:presLayoutVars>
      </dgm:prSet>
      <dgm:spPr/>
      <dgm:t>
        <a:bodyPr/>
        <a:lstStyle/>
        <a:p>
          <a:endParaRPr lang="en-US"/>
        </a:p>
      </dgm:t>
    </dgm:pt>
    <dgm:pt modelId="{8934D335-DBBF-4AA1-96B5-98AAD8098903}" type="pres">
      <dgm:prSet presAssocID="{827BEF0D-917E-4BEE-AE31-A106526226FB}" presName="childComposite" presStyleCnt="0">
        <dgm:presLayoutVars>
          <dgm:chMax val="0"/>
          <dgm:chPref val="0"/>
        </dgm:presLayoutVars>
      </dgm:prSet>
      <dgm:spPr/>
    </dgm:pt>
    <dgm:pt modelId="{12594365-567F-4793-9FC2-4BA6EC0F3908}" type="pres">
      <dgm:prSet presAssocID="{827BEF0D-917E-4BEE-AE31-A106526226FB}" presName="ChildAccent" presStyleLbl="solidFgAcc1" presStyleIdx="4" presStyleCnt="6"/>
      <dgm:spPr/>
    </dgm:pt>
    <dgm:pt modelId="{7DD9C0ED-5DF7-4B2E-A17D-52175A332925}" type="pres">
      <dgm:prSet presAssocID="{827BEF0D-917E-4BEE-AE31-A106526226FB}" presName="Child" presStyleLbl="revTx" presStyleIdx="6" presStyleCnt="8">
        <dgm:presLayoutVars>
          <dgm:chMax val="0"/>
          <dgm:chPref val="0"/>
          <dgm:bulletEnabled val="1"/>
        </dgm:presLayoutVars>
      </dgm:prSet>
      <dgm:spPr/>
      <dgm:t>
        <a:bodyPr/>
        <a:lstStyle/>
        <a:p>
          <a:endParaRPr lang="en-US"/>
        </a:p>
      </dgm:t>
    </dgm:pt>
    <dgm:pt modelId="{BECE8D87-98EC-44DB-887F-AD86712A3FF4}" type="pres">
      <dgm:prSet presAssocID="{76C89E7F-A9FA-4B65-B8A6-A61CB7D8509B}" presName="childComposite" presStyleCnt="0">
        <dgm:presLayoutVars>
          <dgm:chMax val="0"/>
          <dgm:chPref val="0"/>
        </dgm:presLayoutVars>
      </dgm:prSet>
      <dgm:spPr/>
    </dgm:pt>
    <dgm:pt modelId="{990679DB-5516-4B5C-9732-2C340B505547}" type="pres">
      <dgm:prSet presAssocID="{76C89E7F-A9FA-4B65-B8A6-A61CB7D8509B}" presName="ChildAccent" presStyleLbl="solidFgAcc1" presStyleIdx="5" presStyleCnt="6"/>
      <dgm:spPr/>
    </dgm:pt>
    <dgm:pt modelId="{77AFCCE8-82F9-4D73-9792-1F3174F8C275}" type="pres">
      <dgm:prSet presAssocID="{76C89E7F-A9FA-4B65-B8A6-A61CB7D8509B}" presName="Child" presStyleLbl="revTx" presStyleIdx="7" presStyleCnt="8">
        <dgm:presLayoutVars>
          <dgm:chMax val="0"/>
          <dgm:chPref val="0"/>
          <dgm:bulletEnabled val="1"/>
        </dgm:presLayoutVars>
      </dgm:prSet>
      <dgm:spPr/>
      <dgm:t>
        <a:bodyPr/>
        <a:lstStyle/>
        <a:p>
          <a:endParaRPr lang="en-US"/>
        </a:p>
      </dgm:t>
    </dgm:pt>
  </dgm:ptLst>
  <dgm:cxnLst>
    <dgm:cxn modelId="{AD845D3B-FFFD-E447-BB2E-53FDF4F479BB}" type="presOf" srcId="{76C89E7F-A9FA-4B65-B8A6-A61CB7D8509B}" destId="{77AFCCE8-82F9-4D73-9792-1F3174F8C275}" srcOrd="0" destOrd="0" presId="urn:microsoft.com/office/officeart/2008/layout/SquareAccentList"/>
    <dgm:cxn modelId="{4BDB30F9-E82C-4641-B030-494F8FE51184}" srcId="{4BF0A430-5596-4376-9A5D-FC518087936C}" destId="{76C89E7F-A9FA-4B65-B8A6-A61CB7D8509B}" srcOrd="2" destOrd="0" parTransId="{137FE599-FE7E-4EDB-9628-7B73A3B93D34}" sibTransId="{CEFB6068-3E32-4A7F-969E-96C20B52ECC2}"/>
    <dgm:cxn modelId="{9A96BE8D-19DC-D24B-8D1A-98E2A51F31D2}" type="presOf" srcId="{7667FB78-4CAB-4C34-9771-F65D3DE1F985}" destId="{683E25F6-8FFD-4960-B2B9-8A4FECB59DC9}" srcOrd="0" destOrd="0" presId="urn:microsoft.com/office/officeart/2008/layout/SquareAccentList"/>
    <dgm:cxn modelId="{D991AD4B-C501-4AC2-9CD2-D8EE5D817A2A}" srcId="{7667FB78-4CAB-4C34-9771-F65D3DE1F985}" destId="{4BF0A430-5596-4376-9A5D-FC518087936C}" srcOrd="1" destOrd="0" parTransId="{A5270DEC-DA0E-48C5-94B5-E3DE46EC8064}" sibTransId="{A0922CC5-E24E-4E7A-B9D4-1DEA33F993F3}"/>
    <dgm:cxn modelId="{982D4756-50AC-4A4A-89F4-5C25BA08B8AD}" type="presOf" srcId="{827BEF0D-917E-4BEE-AE31-A106526226FB}" destId="{7DD9C0ED-5DF7-4B2E-A17D-52175A332925}" srcOrd="0" destOrd="0" presId="urn:microsoft.com/office/officeart/2008/layout/SquareAccentList"/>
    <dgm:cxn modelId="{953406CF-B4E5-46BC-9668-0F370A82E9D2}" srcId="{7667FB78-4CAB-4C34-9771-F65D3DE1F985}" destId="{8CD86105-E800-4005-A4C1-4ADDD60E6F8D}" srcOrd="0" destOrd="0" parTransId="{8CC9B78B-9EFF-4AAB-A039-7C3591CF2B82}" sibTransId="{6E1EBEC9-9B2C-4810-9F7A-A2791BE373CA}"/>
    <dgm:cxn modelId="{6A1D55A0-AB21-4A40-8989-ED5342AEC738}" type="presOf" srcId="{E9157F7F-DB94-4167-97A5-89FF07B7AA23}" destId="{E407DF3A-8E1F-418F-A699-D7B898CD98D9}" srcOrd="0" destOrd="0" presId="urn:microsoft.com/office/officeart/2008/layout/SquareAccentList"/>
    <dgm:cxn modelId="{D09AEDB9-D5F0-4346-88AF-AC0691081749}" type="presOf" srcId="{068140EE-6B0E-4253-A7F3-BBF15FAC883F}" destId="{E0845445-3D29-4A26-9BB0-EE4009692945}" srcOrd="0" destOrd="0" presId="urn:microsoft.com/office/officeart/2008/layout/SquareAccentList"/>
    <dgm:cxn modelId="{3BA7D943-5E44-474A-AB94-6F8BB10BF26C}" type="presOf" srcId="{3700A7AB-7175-4127-B1D0-A92302541E2F}" destId="{3D03699F-A4C9-4464-8E56-E12BE717AF2C}" srcOrd="0" destOrd="0" presId="urn:microsoft.com/office/officeart/2008/layout/SquareAccentList"/>
    <dgm:cxn modelId="{F1FA557D-E77A-42A1-B2E8-90F2E4ADF645}" srcId="{8CD86105-E800-4005-A4C1-4ADDD60E6F8D}" destId="{534FEFAF-091F-4DE6-B331-526C1292618C}" srcOrd="1" destOrd="0" parTransId="{80216FCD-6A41-47FE-B109-7541A2A52B3C}" sibTransId="{082DCDB4-BD1D-47FD-BCEF-B9CAAD0C979F}"/>
    <dgm:cxn modelId="{197BF4EF-D72A-4BB0-8FBD-AB7075EB6FE1}" srcId="{4BF0A430-5596-4376-9A5D-FC518087936C}" destId="{827BEF0D-917E-4BEE-AE31-A106526226FB}" srcOrd="1" destOrd="0" parTransId="{0CBC0945-1876-491D-AEB9-D73C19D6DD0A}" sibTransId="{FC9BE0FE-71A8-4A13-89A6-64E9C5A75043}"/>
    <dgm:cxn modelId="{FD84D75C-3D0D-1A44-8A79-EF630B4119BE}" type="presOf" srcId="{8CD86105-E800-4005-A4C1-4ADDD60E6F8D}" destId="{E1D0ED33-1D8C-4C5D-848A-E0D1338C4D1D}" srcOrd="0" destOrd="0" presId="urn:microsoft.com/office/officeart/2008/layout/SquareAccentList"/>
    <dgm:cxn modelId="{74F20CB6-F6E6-E443-9668-B35D4ACED9F4}" type="presOf" srcId="{534FEFAF-091F-4DE6-B331-526C1292618C}" destId="{2D5C602D-F64F-4D59-874B-7F3C749751CE}" srcOrd="0" destOrd="0" presId="urn:microsoft.com/office/officeart/2008/layout/SquareAccentList"/>
    <dgm:cxn modelId="{8DFE1CD2-03AE-154E-9133-CEC47B53128C}" type="presOf" srcId="{4BF0A430-5596-4376-9A5D-FC518087936C}" destId="{9F6F6231-8311-4416-899B-BC87809332DC}" srcOrd="0" destOrd="0" presId="urn:microsoft.com/office/officeart/2008/layout/SquareAccentList"/>
    <dgm:cxn modelId="{1358A33E-FBE7-4335-AC71-D08A72802DF5}" srcId="{8CD86105-E800-4005-A4C1-4ADDD60E6F8D}" destId="{068140EE-6B0E-4253-A7F3-BBF15FAC883F}" srcOrd="2" destOrd="0" parTransId="{1D8A80A4-C260-4D36-80B5-5198D9389645}" sibTransId="{8EA3F418-4E89-46B3-B9EB-3B3FB8E5B1C5}"/>
    <dgm:cxn modelId="{E5996BFA-FCD0-4FCC-A85B-BD026601A235}" srcId="{8CD86105-E800-4005-A4C1-4ADDD60E6F8D}" destId="{3700A7AB-7175-4127-B1D0-A92302541E2F}" srcOrd="0" destOrd="0" parTransId="{7F6CFB5A-EFFF-408D-ABE7-9880DAE54432}" sibTransId="{3BB220EA-538E-4399-BDAF-47FA08BD51DD}"/>
    <dgm:cxn modelId="{D9F86E71-B1B6-4079-BAA2-A40D7CCD07B2}" srcId="{4BF0A430-5596-4376-9A5D-FC518087936C}" destId="{E9157F7F-DB94-4167-97A5-89FF07B7AA23}" srcOrd="0" destOrd="0" parTransId="{1A0FCF57-9F54-4B71-B09A-563C0E11BFB1}" sibTransId="{95EA06B7-F581-4E65-B0DA-B07781416EC9}"/>
    <dgm:cxn modelId="{099342EF-3812-5544-A160-1CAAF076893C}" type="presParOf" srcId="{683E25F6-8FFD-4960-B2B9-8A4FECB59DC9}" destId="{3A195D59-CC58-4554-BD34-75D2A269FC81}" srcOrd="0" destOrd="0" presId="urn:microsoft.com/office/officeart/2008/layout/SquareAccentList"/>
    <dgm:cxn modelId="{AF8FE5C8-D6AB-D842-899D-49CED7C64C3E}" type="presParOf" srcId="{3A195D59-CC58-4554-BD34-75D2A269FC81}" destId="{6ACF47A0-A109-490A-AF8E-420C0A314937}" srcOrd="0" destOrd="0" presId="urn:microsoft.com/office/officeart/2008/layout/SquareAccentList"/>
    <dgm:cxn modelId="{07429071-4466-7B43-AAC4-4E36A9CA8B3A}" type="presParOf" srcId="{6ACF47A0-A109-490A-AF8E-420C0A314937}" destId="{643192F4-1877-403B-8177-42B15098B2FC}" srcOrd="0" destOrd="0" presId="urn:microsoft.com/office/officeart/2008/layout/SquareAccentList"/>
    <dgm:cxn modelId="{11ADD444-9B32-614B-BC91-A5B2ACDC041D}" type="presParOf" srcId="{6ACF47A0-A109-490A-AF8E-420C0A314937}" destId="{AEBD5A08-758E-44E0-8E94-9B628BEF7381}" srcOrd="1" destOrd="0" presId="urn:microsoft.com/office/officeart/2008/layout/SquareAccentList"/>
    <dgm:cxn modelId="{534622E0-EBFF-BD4D-943E-625E28D04422}" type="presParOf" srcId="{6ACF47A0-A109-490A-AF8E-420C0A314937}" destId="{E1D0ED33-1D8C-4C5D-848A-E0D1338C4D1D}" srcOrd="2" destOrd="0" presId="urn:microsoft.com/office/officeart/2008/layout/SquareAccentList"/>
    <dgm:cxn modelId="{DB39032B-AB8C-F042-B218-CAED3540C52C}" type="presParOf" srcId="{3A195D59-CC58-4554-BD34-75D2A269FC81}" destId="{ADA090F9-5498-4611-AD97-3108478B6A75}" srcOrd="1" destOrd="0" presId="urn:microsoft.com/office/officeart/2008/layout/SquareAccentList"/>
    <dgm:cxn modelId="{C07525F6-A9BA-444C-88FC-F93848763977}" type="presParOf" srcId="{ADA090F9-5498-4611-AD97-3108478B6A75}" destId="{7F97B075-1603-4844-90EC-3CBAA0B351BC}" srcOrd="0" destOrd="0" presId="urn:microsoft.com/office/officeart/2008/layout/SquareAccentList"/>
    <dgm:cxn modelId="{F37CE81B-0651-714B-8796-A0C2005E9CAA}" type="presParOf" srcId="{7F97B075-1603-4844-90EC-3CBAA0B351BC}" destId="{E779AD8E-11E1-4968-BAAF-A304CB33D599}" srcOrd="0" destOrd="0" presId="urn:microsoft.com/office/officeart/2008/layout/SquareAccentList"/>
    <dgm:cxn modelId="{955DD97A-E424-EE4D-8056-031E0803E196}" type="presParOf" srcId="{7F97B075-1603-4844-90EC-3CBAA0B351BC}" destId="{3D03699F-A4C9-4464-8E56-E12BE717AF2C}" srcOrd="1" destOrd="0" presId="urn:microsoft.com/office/officeart/2008/layout/SquareAccentList"/>
    <dgm:cxn modelId="{62405E2B-2CBA-4A49-81C6-88855B58E1CB}" type="presParOf" srcId="{ADA090F9-5498-4611-AD97-3108478B6A75}" destId="{14E5371E-CCCD-4962-82D1-AA90D3FE41CA}" srcOrd="1" destOrd="0" presId="urn:microsoft.com/office/officeart/2008/layout/SquareAccentList"/>
    <dgm:cxn modelId="{563C49A1-B3E4-7E42-B2AD-62D8940E5465}" type="presParOf" srcId="{14E5371E-CCCD-4962-82D1-AA90D3FE41CA}" destId="{56794ADF-2D55-47A0-9BA2-C3E26BAA3406}" srcOrd="0" destOrd="0" presId="urn:microsoft.com/office/officeart/2008/layout/SquareAccentList"/>
    <dgm:cxn modelId="{3EA795AF-6AFD-4B47-B8C5-A4E19671B480}" type="presParOf" srcId="{14E5371E-CCCD-4962-82D1-AA90D3FE41CA}" destId="{2D5C602D-F64F-4D59-874B-7F3C749751CE}" srcOrd="1" destOrd="0" presId="urn:microsoft.com/office/officeart/2008/layout/SquareAccentList"/>
    <dgm:cxn modelId="{F820C61C-7374-D541-A1FB-BD794DF09486}" type="presParOf" srcId="{ADA090F9-5498-4611-AD97-3108478B6A75}" destId="{F9C230F3-CC3F-463B-9240-4FE68135A873}" srcOrd="2" destOrd="0" presId="urn:microsoft.com/office/officeart/2008/layout/SquareAccentList"/>
    <dgm:cxn modelId="{40BBD64A-BEC3-0243-A41B-CF4B50382E60}" type="presParOf" srcId="{F9C230F3-CC3F-463B-9240-4FE68135A873}" destId="{5AC01224-D57C-4BD4-B3BA-D3A4CEFD32D1}" srcOrd="0" destOrd="0" presId="urn:microsoft.com/office/officeart/2008/layout/SquareAccentList"/>
    <dgm:cxn modelId="{CC21B3C2-1A56-A94A-8C12-7749F8E404FC}" type="presParOf" srcId="{F9C230F3-CC3F-463B-9240-4FE68135A873}" destId="{E0845445-3D29-4A26-9BB0-EE4009692945}" srcOrd="1" destOrd="0" presId="urn:microsoft.com/office/officeart/2008/layout/SquareAccentList"/>
    <dgm:cxn modelId="{F3445948-B02D-0646-B176-92967FDB6400}" type="presParOf" srcId="{683E25F6-8FFD-4960-B2B9-8A4FECB59DC9}" destId="{E405EE11-E364-48B7-9415-A64A3D7CA9B5}" srcOrd="1" destOrd="0" presId="urn:microsoft.com/office/officeart/2008/layout/SquareAccentList"/>
    <dgm:cxn modelId="{90B19978-95A1-9941-85CD-EA74F888A8AF}" type="presParOf" srcId="{E405EE11-E364-48B7-9415-A64A3D7CA9B5}" destId="{A54B36BA-E8AE-41B9-B690-00A55A73A5A3}" srcOrd="0" destOrd="0" presId="urn:microsoft.com/office/officeart/2008/layout/SquareAccentList"/>
    <dgm:cxn modelId="{7D32CE37-2986-2A46-BFC4-E5688B893598}" type="presParOf" srcId="{A54B36BA-E8AE-41B9-B690-00A55A73A5A3}" destId="{B66B458F-0F19-40B3-A82B-D4C352895B08}" srcOrd="0" destOrd="0" presId="urn:microsoft.com/office/officeart/2008/layout/SquareAccentList"/>
    <dgm:cxn modelId="{8E09A0FA-61C5-2B46-8095-55E855D31D60}" type="presParOf" srcId="{A54B36BA-E8AE-41B9-B690-00A55A73A5A3}" destId="{F9467223-98F1-42AF-A936-739324892518}" srcOrd="1" destOrd="0" presId="urn:microsoft.com/office/officeart/2008/layout/SquareAccentList"/>
    <dgm:cxn modelId="{4F86C083-6391-1547-ABBB-D53381C2D895}" type="presParOf" srcId="{A54B36BA-E8AE-41B9-B690-00A55A73A5A3}" destId="{9F6F6231-8311-4416-899B-BC87809332DC}" srcOrd="2" destOrd="0" presId="urn:microsoft.com/office/officeart/2008/layout/SquareAccentList"/>
    <dgm:cxn modelId="{4F4190D2-7C51-2648-9D2A-631F31367DE5}" type="presParOf" srcId="{E405EE11-E364-48B7-9415-A64A3D7CA9B5}" destId="{77990BA5-344E-4E3F-8572-04CFC1033C7C}" srcOrd="1" destOrd="0" presId="urn:microsoft.com/office/officeart/2008/layout/SquareAccentList"/>
    <dgm:cxn modelId="{4DC5C8E9-76E4-5D45-8542-B0CDE1B773E4}" type="presParOf" srcId="{77990BA5-344E-4E3F-8572-04CFC1033C7C}" destId="{9C0DFFD0-ABFB-46A1-B0B2-771B9C9A4F6F}" srcOrd="0" destOrd="0" presId="urn:microsoft.com/office/officeart/2008/layout/SquareAccentList"/>
    <dgm:cxn modelId="{1F2C8FDF-79AF-594A-B93C-63158A1C0079}" type="presParOf" srcId="{9C0DFFD0-ABFB-46A1-B0B2-771B9C9A4F6F}" destId="{8F4AFACD-EBA2-41B4-8038-FE0CBFDEF80C}" srcOrd="0" destOrd="0" presId="urn:microsoft.com/office/officeart/2008/layout/SquareAccentList"/>
    <dgm:cxn modelId="{C3956C9D-AC19-884D-AC04-DA2069270307}" type="presParOf" srcId="{9C0DFFD0-ABFB-46A1-B0B2-771B9C9A4F6F}" destId="{E407DF3A-8E1F-418F-A699-D7B898CD98D9}" srcOrd="1" destOrd="0" presId="urn:microsoft.com/office/officeart/2008/layout/SquareAccentList"/>
    <dgm:cxn modelId="{22FC1E8F-B681-9849-8FFF-A7875D8426E0}" type="presParOf" srcId="{77990BA5-344E-4E3F-8572-04CFC1033C7C}" destId="{8934D335-DBBF-4AA1-96B5-98AAD8098903}" srcOrd="1" destOrd="0" presId="urn:microsoft.com/office/officeart/2008/layout/SquareAccentList"/>
    <dgm:cxn modelId="{B9648EB6-F6A1-9B48-B013-CC9899820BF2}" type="presParOf" srcId="{8934D335-DBBF-4AA1-96B5-98AAD8098903}" destId="{12594365-567F-4793-9FC2-4BA6EC0F3908}" srcOrd="0" destOrd="0" presId="urn:microsoft.com/office/officeart/2008/layout/SquareAccentList"/>
    <dgm:cxn modelId="{170A8A86-B0E3-1148-9BA0-803F16224F71}" type="presParOf" srcId="{8934D335-DBBF-4AA1-96B5-98AAD8098903}" destId="{7DD9C0ED-5DF7-4B2E-A17D-52175A332925}" srcOrd="1" destOrd="0" presId="urn:microsoft.com/office/officeart/2008/layout/SquareAccentList"/>
    <dgm:cxn modelId="{61408C8C-366D-6C41-8DC5-1EEBA14ABFDA}" type="presParOf" srcId="{77990BA5-344E-4E3F-8572-04CFC1033C7C}" destId="{BECE8D87-98EC-44DB-887F-AD86712A3FF4}" srcOrd="2" destOrd="0" presId="urn:microsoft.com/office/officeart/2008/layout/SquareAccentList"/>
    <dgm:cxn modelId="{08BF1B8F-4AA9-E847-AF1C-7ECE16593F0B}" type="presParOf" srcId="{BECE8D87-98EC-44DB-887F-AD86712A3FF4}" destId="{990679DB-5516-4B5C-9732-2C340B505547}" srcOrd="0" destOrd="0" presId="urn:microsoft.com/office/officeart/2008/layout/SquareAccentList"/>
    <dgm:cxn modelId="{98EA7F57-A0B1-A14E-8354-28AEDEB3D122}" type="presParOf" srcId="{BECE8D87-98EC-44DB-887F-AD86712A3FF4}" destId="{77AFCCE8-82F9-4D73-9792-1F3174F8C275}"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F646C-F0E4-479E-AA41-1F44475B56B8}">
      <dsp:nvSpPr>
        <dsp:cNvPr id="0" name=""/>
        <dsp:cNvSpPr/>
      </dsp:nvSpPr>
      <dsp:spPr>
        <a:xfrm rot="5400000">
          <a:off x="2540140" y="811178"/>
          <a:ext cx="798735" cy="2825781"/>
        </a:xfrm>
        <a:prstGeom prst="round2SameRect">
          <a:avLst/>
        </a:prstGeom>
        <a:solidFill>
          <a:schemeClr val="accent1">
            <a:alpha val="90000"/>
            <a:tint val="40000"/>
            <a:hueOff val="0"/>
            <a:satOff val="0"/>
            <a:lumOff val="0"/>
            <a:alphaOff val="0"/>
          </a:schemeClr>
        </a:solidFill>
        <a:ln w="25400" cap="flat" cmpd="sng" algn="ctr">
          <a:solidFill>
            <a:schemeClr val="tx2">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har char="••"/>
          </a:pPr>
          <a:r>
            <a:rPr lang="en-US" sz="900" kern="1200" dirty="0" smtClean="0"/>
            <a:t>Cores Services  available, including access to specialty mental health services for eligible children</a:t>
          </a:r>
          <a:endParaRPr lang="en-US" sz="900" kern="1200" dirty="0"/>
        </a:p>
        <a:p>
          <a:pPr marL="57150" lvl="1" indent="-57150" algn="l" defTabSz="400050">
            <a:lnSpc>
              <a:spcPct val="90000"/>
            </a:lnSpc>
            <a:spcBef>
              <a:spcPct val="0"/>
            </a:spcBef>
            <a:spcAft>
              <a:spcPct val="15000"/>
            </a:spcAft>
            <a:buChar char="••"/>
          </a:pPr>
          <a:r>
            <a:rPr lang="en-US" sz="900" kern="1200" dirty="0" smtClean="0"/>
            <a:t>Ability to approve resource families to  facilitate transition to permanency.</a:t>
          </a:r>
          <a:endParaRPr lang="en-US" sz="900" kern="1200" dirty="0"/>
        </a:p>
        <a:p>
          <a:pPr marL="57150" lvl="1" indent="-57150" algn="l" defTabSz="400050">
            <a:lnSpc>
              <a:spcPct val="90000"/>
            </a:lnSpc>
            <a:spcBef>
              <a:spcPct val="0"/>
            </a:spcBef>
            <a:spcAft>
              <a:spcPct val="15000"/>
            </a:spcAft>
            <a:buChar char="••"/>
          </a:pPr>
          <a:r>
            <a:rPr lang="en-US" sz="900" kern="1200" dirty="0" smtClean="0"/>
            <a:t>Specified Staffing Qualification &amp; Training</a:t>
          </a:r>
          <a:endParaRPr lang="en-US" sz="900" kern="1200" dirty="0"/>
        </a:p>
        <a:p>
          <a:pPr marL="57150" lvl="1" indent="-57150" algn="l" defTabSz="400050">
            <a:lnSpc>
              <a:spcPct val="90000"/>
            </a:lnSpc>
            <a:spcBef>
              <a:spcPct val="0"/>
            </a:spcBef>
            <a:spcAft>
              <a:spcPct val="15000"/>
            </a:spcAft>
            <a:buChar char="••"/>
          </a:pPr>
          <a:r>
            <a:rPr lang="en-US" sz="900" kern="1200" dirty="0" smtClean="0"/>
            <a:t>Accredited</a:t>
          </a:r>
          <a:endParaRPr lang="en-US" sz="900" kern="1200" dirty="0"/>
        </a:p>
      </dsp:txBody>
      <dsp:txXfrm rot="-5400000">
        <a:off x="1526618" y="1863692"/>
        <a:ext cx="2786790" cy="720753"/>
      </dsp:txXfrm>
    </dsp:sp>
    <dsp:sp modelId="{AEF1815E-E9AE-4B53-99E2-5DBC49627935}">
      <dsp:nvSpPr>
        <dsp:cNvPr id="0" name=""/>
        <dsp:cNvSpPr/>
      </dsp:nvSpPr>
      <dsp:spPr>
        <a:xfrm>
          <a:off x="0" y="1522540"/>
          <a:ext cx="1589502" cy="14238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Short-Term Residential Treatment </a:t>
          </a:r>
          <a:endParaRPr lang="en-US" sz="1800" kern="1200" dirty="0"/>
        </a:p>
      </dsp:txBody>
      <dsp:txXfrm>
        <a:off x="69507" y="1592047"/>
        <a:ext cx="1450488" cy="1284845"/>
      </dsp:txXfrm>
    </dsp:sp>
    <dsp:sp modelId="{189DF774-DCF6-4BF4-AE1C-C16A42DFD336}">
      <dsp:nvSpPr>
        <dsp:cNvPr id="0" name=""/>
        <dsp:cNvSpPr/>
      </dsp:nvSpPr>
      <dsp:spPr>
        <a:xfrm rot="5400000">
          <a:off x="2348213" y="-712763"/>
          <a:ext cx="1159795" cy="2825781"/>
        </a:xfrm>
        <a:prstGeom prst="round2SameRect">
          <a:avLst/>
        </a:prstGeom>
        <a:solidFill>
          <a:schemeClr val="accent1">
            <a:alpha val="90000"/>
            <a:tint val="40000"/>
            <a:hueOff val="0"/>
            <a:satOff val="0"/>
            <a:lumOff val="0"/>
            <a:alphaOff val="0"/>
          </a:schemeClr>
        </a:solidFill>
        <a:ln w="25400" cap="flat" cmpd="sng" algn="ctr">
          <a:solidFill>
            <a:schemeClr val="tx2">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Statewide Resource Family Approval</a:t>
          </a:r>
          <a:endParaRPr lang="en-US" sz="1000" kern="1200" dirty="0"/>
        </a:p>
        <a:p>
          <a:pPr marL="57150" lvl="1" indent="-57150" algn="l" defTabSz="444500">
            <a:lnSpc>
              <a:spcPct val="90000"/>
            </a:lnSpc>
            <a:spcBef>
              <a:spcPct val="0"/>
            </a:spcBef>
            <a:spcAft>
              <a:spcPct val="15000"/>
            </a:spcAft>
            <a:buChar char="••"/>
          </a:pPr>
          <a:r>
            <a:rPr lang="en-US" sz="1000" kern="1200" dirty="0" smtClean="0"/>
            <a:t>Additional  Retention &amp; Recruitment Funding </a:t>
          </a:r>
          <a:endParaRPr lang="en-US" sz="1000" kern="1200" dirty="0"/>
        </a:p>
        <a:p>
          <a:pPr marL="57150" lvl="1" indent="-57150" algn="l" defTabSz="444500">
            <a:lnSpc>
              <a:spcPct val="90000"/>
            </a:lnSpc>
            <a:spcBef>
              <a:spcPct val="0"/>
            </a:spcBef>
            <a:spcAft>
              <a:spcPct val="15000"/>
            </a:spcAft>
            <a:buChar char="••"/>
          </a:pPr>
          <a:r>
            <a:rPr lang="en-US" sz="1000" kern="1200" dirty="0" smtClean="0"/>
            <a:t>FFAs: Cores Services  available, including access to specialty mental health services for eligible children </a:t>
          </a:r>
          <a:endParaRPr lang="en-US" sz="1000" kern="1200" dirty="0"/>
        </a:p>
        <a:p>
          <a:pPr marL="57150" lvl="1" indent="-57150" algn="l" defTabSz="444500">
            <a:lnSpc>
              <a:spcPct val="90000"/>
            </a:lnSpc>
            <a:spcBef>
              <a:spcPct val="0"/>
            </a:spcBef>
            <a:spcAft>
              <a:spcPct val="15000"/>
            </a:spcAft>
            <a:buChar char="••"/>
          </a:pPr>
          <a:r>
            <a:rPr lang="en-US" sz="1000" kern="1200" dirty="0" smtClean="0"/>
            <a:t>FFAs: On county request, provide services and supports to children in county-approved resource families.</a:t>
          </a:r>
          <a:endParaRPr lang="en-US" sz="1000" kern="1200" dirty="0"/>
        </a:p>
        <a:p>
          <a:pPr marL="57150" lvl="1" indent="-57150" algn="l" defTabSz="444500">
            <a:lnSpc>
              <a:spcPct val="90000"/>
            </a:lnSpc>
            <a:spcBef>
              <a:spcPct val="0"/>
            </a:spcBef>
            <a:spcAft>
              <a:spcPct val="15000"/>
            </a:spcAft>
            <a:buChar char="••"/>
          </a:pPr>
          <a:r>
            <a:rPr lang="en-US" sz="1000" kern="1200" dirty="0" smtClean="0"/>
            <a:t>FFAs Accredited</a:t>
          </a:r>
          <a:endParaRPr lang="en-US" sz="1000" kern="1200" dirty="0"/>
        </a:p>
      </dsp:txBody>
      <dsp:txXfrm rot="-5400000">
        <a:off x="1515221" y="176846"/>
        <a:ext cx="2769164" cy="1046561"/>
      </dsp:txXfrm>
    </dsp:sp>
    <dsp:sp modelId="{C4DEFC4E-5BE9-441F-ADC9-D5DB413AD495}">
      <dsp:nvSpPr>
        <dsp:cNvPr id="0" name=""/>
        <dsp:cNvSpPr/>
      </dsp:nvSpPr>
      <dsp:spPr>
        <a:xfrm>
          <a:off x="0" y="0"/>
          <a:ext cx="1589502" cy="14800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Home –Based Family Care</a:t>
          </a:r>
          <a:endParaRPr lang="en-US" sz="1800" kern="1200" dirty="0"/>
        </a:p>
      </dsp:txBody>
      <dsp:txXfrm>
        <a:off x="72250" y="72250"/>
        <a:ext cx="1445002" cy="133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C1EAD-1373-417A-A47A-D06101AB106B}">
      <dsp:nvSpPr>
        <dsp:cNvPr id="0" name=""/>
        <dsp:cNvSpPr/>
      </dsp:nvSpPr>
      <dsp:spPr>
        <a:xfrm>
          <a:off x="1238001" y="1300252"/>
          <a:ext cx="2317998" cy="1167417"/>
        </a:xfrm>
        <a:prstGeom prst="rect">
          <a:avLst/>
        </a:prstGeom>
        <a:solidFill>
          <a:schemeClr val="accen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t" anchorCtr="0">
          <a:noAutofit/>
        </a:bodyPr>
        <a:lstStyle/>
        <a:p>
          <a:pPr lvl="0" algn="l" defTabSz="488950">
            <a:lnSpc>
              <a:spcPct val="90000"/>
            </a:lnSpc>
            <a:spcBef>
              <a:spcPct val="0"/>
            </a:spcBef>
            <a:spcAft>
              <a:spcPct val="35000"/>
            </a:spcAft>
          </a:pPr>
          <a:r>
            <a:rPr lang="en-US" sz="1100" kern="1200" dirty="0" smtClean="0"/>
            <a:t>Collaborate with placing agency in:</a:t>
          </a:r>
        </a:p>
        <a:p>
          <a:pPr marL="57150" lvl="1" indent="-57150" algn="l" defTabSz="488950">
            <a:lnSpc>
              <a:spcPct val="90000"/>
            </a:lnSpc>
            <a:spcBef>
              <a:spcPct val="0"/>
            </a:spcBef>
            <a:spcAft>
              <a:spcPct val="15000"/>
            </a:spcAft>
            <a:buChar char="••"/>
          </a:pPr>
          <a:r>
            <a:rPr lang="en-US" sz="1100" kern="1200" dirty="0" smtClean="0"/>
            <a:t>Assessment</a:t>
          </a:r>
        </a:p>
        <a:p>
          <a:pPr marL="57150" lvl="1" indent="-57150" algn="l" defTabSz="488950">
            <a:lnSpc>
              <a:spcPct val="90000"/>
            </a:lnSpc>
            <a:spcBef>
              <a:spcPct val="0"/>
            </a:spcBef>
            <a:spcAft>
              <a:spcPct val="15000"/>
            </a:spcAft>
            <a:buChar char="••"/>
          </a:pPr>
          <a:r>
            <a:rPr lang="en-US" sz="1100" kern="1200" dirty="0" smtClean="0"/>
            <a:t>Case planning</a:t>
          </a:r>
        </a:p>
        <a:p>
          <a:pPr marL="57150" lvl="1" indent="-57150" algn="l" defTabSz="488950">
            <a:lnSpc>
              <a:spcPct val="90000"/>
            </a:lnSpc>
            <a:spcBef>
              <a:spcPct val="0"/>
            </a:spcBef>
            <a:spcAft>
              <a:spcPct val="15000"/>
            </a:spcAft>
            <a:buChar char="••"/>
          </a:pPr>
          <a:r>
            <a:rPr lang="en-US" sz="1100" kern="1200" dirty="0" smtClean="0"/>
            <a:t>Placement selection</a:t>
          </a:r>
        </a:p>
      </dsp:txBody>
      <dsp:txXfrm>
        <a:off x="1608881" y="1300252"/>
        <a:ext cx="1947118" cy="1167417"/>
      </dsp:txXfrm>
    </dsp:sp>
    <dsp:sp modelId="{4E3D9CAE-51A8-4C75-AE60-DDA8CFFEB1EB}">
      <dsp:nvSpPr>
        <dsp:cNvPr id="0" name=""/>
        <dsp:cNvSpPr/>
      </dsp:nvSpPr>
      <dsp:spPr>
        <a:xfrm>
          <a:off x="0" y="591137"/>
          <a:ext cx="1545332" cy="15453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Child  &amp; Family Team</a:t>
          </a:r>
        </a:p>
      </dsp:txBody>
      <dsp:txXfrm>
        <a:off x="226309" y="817446"/>
        <a:ext cx="1092714" cy="1092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19D9C-88DD-4015-AA00-D386487AA1B5}">
      <dsp:nvSpPr>
        <dsp:cNvPr id="0" name=""/>
        <dsp:cNvSpPr/>
      </dsp:nvSpPr>
      <dsp:spPr>
        <a:xfrm>
          <a:off x="879869" y="0"/>
          <a:ext cx="9971855" cy="5488914"/>
        </a:xfrm>
        <a:prstGeom prst="rightArrow">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FB9AC6A-329F-46BB-B8D0-EB39E520948E}">
      <dsp:nvSpPr>
        <dsp:cNvPr id="0" name=""/>
        <dsp:cNvSpPr/>
      </dsp:nvSpPr>
      <dsp:spPr>
        <a:xfrm>
          <a:off x="6063" y="1646674"/>
          <a:ext cx="2222453" cy="2195565"/>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Theoretical framework</a:t>
          </a:r>
          <a:endParaRPr lang="en-US" sz="2000" kern="1200" dirty="0"/>
        </a:p>
      </dsp:txBody>
      <dsp:txXfrm>
        <a:off x="113242" y="1753853"/>
        <a:ext cx="2008095" cy="1981207"/>
      </dsp:txXfrm>
    </dsp:sp>
    <dsp:sp modelId="{650A1954-2652-4E65-83A3-85B43AD45B7D}">
      <dsp:nvSpPr>
        <dsp:cNvPr id="0" name=""/>
        <dsp:cNvSpPr/>
      </dsp:nvSpPr>
      <dsp:spPr>
        <a:xfrm>
          <a:off x="2380317" y="1646674"/>
          <a:ext cx="2222453" cy="2195565"/>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t>Values and principles</a:t>
          </a:r>
          <a:endParaRPr lang="en-US" sz="2700" kern="1200" dirty="0" smtClean="0"/>
        </a:p>
      </dsp:txBody>
      <dsp:txXfrm>
        <a:off x="2487496" y="1753853"/>
        <a:ext cx="2008095" cy="1981207"/>
      </dsp:txXfrm>
    </dsp:sp>
    <dsp:sp modelId="{E9BE7BF7-D72A-415B-BEA8-B6624824FBBD}">
      <dsp:nvSpPr>
        <dsp:cNvPr id="0" name=""/>
        <dsp:cNvSpPr/>
      </dsp:nvSpPr>
      <dsp:spPr>
        <a:xfrm>
          <a:off x="4754570" y="1646674"/>
          <a:ext cx="2222453" cy="2195565"/>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t>Casework components</a:t>
          </a:r>
        </a:p>
      </dsp:txBody>
      <dsp:txXfrm>
        <a:off x="4861749" y="1753853"/>
        <a:ext cx="2008095" cy="1981207"/>
      </dsp:txXfrm>
    </dsp:sp>
    <dsp:sp modelId="{9BE93D7B-CE67-49FE-A779-8E1478264ED2}">
      <dsp:nvSpPr>
        <dsp:cNvPr id="0" name=""/>
        <dsp:cNvSpPr/>
      </dsp:nvSpPr>
      <dsp:spPr>
        <a:xfrm>
          <a:off x="7128824" y="1646674"/>
          <a:ext cx="2222453" cy="2195565"/>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t>Practice elements</a:t>
          </a:r>
          <a:endParaRPr lang="en-US" sz="2700" kern="1200" dirty="0"/>
        </a:p>
      </dsp:txBody>
      <dsp:txXfrm>
        <a:off x="7236003" y="1753853"/>
        <a:ext cx="2008095" cy="1981207"/>
      </dsp:txXfrm>
    </dsp:sp>
    <dsp:sp modelId="{2CD45544-F075-453C-A8CA-6611D6325658}">
      <dsp:nvSpPr>
        <dsp:cNvPr id="0" name=""/>
        <dsp:cNvSpPr/>
      </dsp:nvSpPr>
      <dsp:spPr>
        <a:xfrm>
          <a:off x="9503077" y="1646674"/>
          <a:ext cx="2222453" cy="2195565"/>
        </a:xfrm>
        <a:prstGeom prst="round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smtClean="0"/>
            <a:t>Practice behaviors</a:t>
          </a:r>
          <a:endParaRPr lang="en-US" sz="2700" b="1" kern="1200" dirty="0"/>
        </a:p>
      </dsp:txBody>
      <dsp:txXfrm>
        <a:off x="9610256" y="1753853"/>
        <a:ext cx="2008095" cy="1981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0450C-7B1C-4E96-A311-52E00B283D82}">
      <dsp:nvSpPr>
        <dsp:cNvPr id="0" name=""/>
        <dsp:cNvSpPr/>
      </dsp:nvSpPr>
      <dsp:spPr>
        <a:xfrm>
          <a:off x="4496826" y="1524576"/>
          <a:ext cx="1958072" cy="127649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rPr>
            <a:t>Level of Foster Parent Stress</a:t>
          </a:r>
          <a:endParaRPr lang="en-US" sz="1800" kern="1200" dirty="0">
            <a:solidFill>
              <a:srgbClr val="002060"/>
            </a:solidFill>
          </a:endParaRPr>
        </a:p>
      </dsp:txBody>
      <dsp:txXfrm>
        <a:off x="4783579" y="1711515"/>
        <a:ext cx="1384566" cy="902620"/>
      </dsp:txXfrm>
    </dsp:sp>
    <dsp:sp modelId="{C2D99F9C-DE03-45F2-98A7-17FD7D416B58}">
      <dsp:nvSpPr>
        <dsp:cNvPr id="0" name=""/>
        <dsp:cNvSpPr/>
      </dsp:nvSpPr>
      <dsp:spPr>
        <a:xfrm rot="5447627">
          <a:off x="5421454" y="1188836"/>
          <a:ext cx="129792" cy="434009"/>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5441193" y="1256171"/>
        <a:ext cx="90854" cy="260405"/>
      </dsp:txXfrm>
    </dsp:sp>
    <dsp:sp modelId="{4D514435-BC89-4351-AD49-EC200D206F68}">
      <dsp:nvSpPr>
        <dsp:cNvPr id="0" name=""/>
        <dsp:cNvSpPr/>
      </dsp:nvSpPr>
      <dsp:spPr>
        <a:xfrm>
          <a:off x="4517917" y="3261"/>
          <a:ext cx="1958047" cy="127649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rPr>
            <a:t>Level of Child Behavior Problems</a:t>
          </a:r>
          <a:endParaRPr lang="en-US" sz="1800" kern="1200" dirty="0">
            <a:solidFill>
              <a:srgbClr val="002060"/>
            </a:solidFill>
          </a:endParaRPr>
        </a:p>
      </dsp:txBody>
      <dsp:txXfrm>
        <a:off x="4804666" y="190200"/>
        <a:ext cx="1384549" cy="902620"/>
      </dsp:txXfrm>
    </dsp:sp>
    <dsp:sp modelId="{65BFC34E-3AC2-478B-BB06-108C94BE35C3}">
      <dsp:nvSpPr>
        <dsp:cNvPr id="0" name=""/>
        <dsp:cNvSpPr/>
      </dsp:nvSpPr>
      <dsp:spPr>
        <a:xfrm rot="13325702">
          <a:off x="6197871" y="2507243"/>
          <a:ext cx="189773" cy="434009"/>
        </a:xfrm>
        <a:prstGeom prst="rightArrow">
          <a:avLst>
            <a:gd name="adj1" fmla="val 60000"/>
            <a:gd name="adj2" fmla="val 50000"/>
          </a:avLst>
        </a:prstGeom>
        <a:gradFill rotWithShape="0">
          <a:gsLst>
            <a:gs pos="0">
              <a:schemeClr val="accent3">
                <a:hueOff val="797049"/>
                <a:satOff val="2970"/>
                <a:lumOff val="0"/>
                <a:alphaOff val="0"/>
                <a:shade val="51000"/>
                <a:satMod val="130000"/>
              </a:schemeClr>
            </a:gs>
            <a:gs pos="80000">
              <a:schemeClr val="accent3">
                <a:hueOff val="797049"/>
                <a:satOff val="2970"/>
                <a:lumOff val="0"/>
                <a:alphaOff val="0"/>
                <a:shade val="93000"/>
                <a:satMod val="130000"/>
              </a:schemeClr>
            </a:gs>
            <a:gs pos="100000">
              <a:schemeClr val="accent3">
                <a:hueOff val="797049"/>
                <a:satOff val="297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6247460" y="2613128"/>
        <a:ext cx="132841" cy="260405"/>
      </dsp:txXfrm>
    </dsp:sp>
    <dsp:sp modelId="{BA39B6CF-2760-4CEC-BD9E-E3E0F38B1C38}">
      <dsp:nvSpPr>
        <dsp:cNvPr id="0" name=""/>
        <dsp:cNvSpPr/>
      </dsp:nvSpPr>
      <dsp:spPr>
        <a:xfrm>
          <a:off x="6096118" y="2666890"/>
          <a:ext cx="2083731" cy="1276498"/>
        </a:xfrm>
        <a:prstGeom prst="ellipse">
          <a:avLst/>
        </a:prstGeom>
        <a:gradFill rotWithShape="0">
          <a:gsLst>
            <a:gs pos="0">
              <a:schemeClr val="accent3">
                <a:hueOff val="797049"/>
                <a:satOff val="2970"/>
                <a:lumOff val="0"/>
                <a:alphaOff val="0"/>
                <a:shade val="51000"/>
                <a:satMod val="130000"/>
              </a:schemeClr>
            </a:gs>
            <a:gs pos="80000">
              <a:schemeClr val="accent3">
                <a:hueOff val="797049"/>
                <a:satOff val="2970"/>
                <a:lumOff val="0"/>
                <a:alphaOff val="0"/>
                <a:shade val="93000"/>
                <a:satMod val="130000"/>
              </a:schemeClr>
            </a:gs>
            <a:gs pos="100000">
              <a:schemeClr val="accent3">
                <a:hueOff val="797049"/>
                <a:satOff val="297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rPr>
            <a:t>Level of Satisfaction in Being a Foster Parent </a:t>
          </a:r>
          <a:endParaRPr lang="en-US" sz="1800" kern="1200" dirty="0">
            <a:solidFill>
              <a:srgbClr val="002060"/>
            </a:solidFill>
          </a:endParaRPr>
        </a:p>
      </dsp:txBody>
      <dsp:txXfrm>
        <a:off x="6401273" y="2853829"/>
        <a:ext cx="1473421" cy="902620"/>
      </dsp:txXfrm>
    </dsp:sp>
    <dsp:sp modelId="{EA838300-AAEC-41F0-B35C-FED8E2406980}">
      <dsp:nvSpPr>
        <dsp:cNvPr id="0" name=""/>
        <dsp:cNvSpPr/>
      </dsp:nvSpPr>
      <dsp:spPr>
        <a:xfrm rot="19197788">
          <a:off x="4613848" y="2505736"/>
          <a:ext cx="163886" cy="434009"/>
        </a:xfrm>
        <a:prstGeom prst="rightArrow">
          <a:avLst>
            <a:gd name="adj1" fmla="val 60000"/>
            <a:gd name="adj2" fmla="val 50000"/>
          </a:avLst>
        </a:prstGeom>
        <a:gradFill rotWithShape="0">
          <a:gsLst>
            <a:gs pos="0">
              <a:schemeClr val="accent3">
                <a:hueOff val="1594099"/>
                <a:satOff val="5940"/>
                <a:lumOff val="0"/>
                <a:alphaOff val="0"/>
                <a:shade val="51000"/>
                <a:satMod val="130000"/>
              </a:schemeClr>
            </a:gs>
            <a:gs pos="80000">
              <a:schemeClr val="accent3">
                <a:hueOff val="1594099"/>
                <a:satOff val="5940"/>
                <a:lumOff val="0"/>
                <a:alphaOff val="0"/>
                <a:shade val="93000"/>
                <a:satMod val="130000"/>
              </a:schemeClr>
            </a:gs>
            <a:gs pos="100000">
              <a:schemeClr val="accent3">
                <a:hueOff val="1594099"/>
                <a:satOff val="594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rot="10800000">
        <a:off x="4619610" y="2608352"/>
        <a:ext cx="114720" cy="260405"/>
      </dsp:txXfrm>
    </dsp:sp>
    <dsp:sp modelId="{3DC4F999-7387-4A69-A917-C27068127486}">
      <dsp:nvSpPr>
        <dsp:cNvPr id="0" name=""/>
        <dsp:cNvSpPr/>
      </dsp:nvSpPr>
      <dsp:spPr>
        <a:xfrm>
          <a:off x="2821445" y="2666893"/>
          <a:ext cx="2125893" cy="1276498"/>
        </a:xfrm>
        <a:prstGeom prst="ellipse">
          <a:avLst/>
        </a:prstGeom>
        <a:gradFill rotWithShape="0">
          <a:gsLst>
            <a:gs pos="0">
              <a:schemeClr val="accent3">
                <a:hueOff val="1594099"/>
                <a:satOff val="5940"/>
                <a:lumOff val="0"/>
                <a:alphaOff val="0"/>
                <a:shade val="51000"/>
                <a:satMod val="130000"/>
              </a:schemeClr>
            </a:gs>
            <a:gs pos="80000">
              <a:schemeClr val="accent3">
                <a:hueOff val="1594099"/>
                <a:satOff val="5940"/>
                <a:lumOff val="0"/>
                <a:alphaOff val="0"/>
                <a:shade val="93000"/>
                <a:satMod val="130000"/>
              </a:schemeClr>
            </a:gs>
            <a:gs pos="100000">
              <a:schemeClr val="accent3">
                <a:hueOff val="1594099"/>
                <a:satOff val="594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rPr>
            <a:t>Perceived Support from Case Worker</a:t>
          </a:r>
          <a:endParaRPr lang="en-US" sz="1800" kern="1200" dirty="0">
            <a:solidFill>
              <a:srgbClr val="002060"/>
            </a:solidFill>
          </a:endParaRPr>
        </a:p>
      </dsp:txBody>
      <dsp:txXfrm>
        <a:off x="3132775" y="2853832"/>
        <a:ext cx="1503233" cy="9026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192F4-1877-403B-8177-42B15098B2FC}">
      <dsp:nvSpPr>
        <dsp:cNvPr id="0" name=""/>
        <dsp:cNvSpPr/>
      </dsp:nvSpPr>
      <dsp:spPr>
        <a:xfrm>
          <a:off x="322660" y="1064705"/>
          <a:ext cx="5037794" cy="59268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BD5A08-758E-44E0-8E94-9B628BEF7381}">
      <dsp:nvSpPr>
        <dsp:cNvPr id="0" name=""/>
        <dsp:cNvSpPr/>
      </dsp:nvSpPr>
      <dsp:spPr>
        <a:xfrm>
          <a:off x="322660" y="1287292"/>
          <a:ext cx="370094" cy="370094"/>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0ED33-1D8C-4C5D-848A-E0D1338C4D1D}">
      <dsp:nvSpPr>
        <dsp:cNvPr id="0" name=""/>
        <dsp:cNvSpPr/>
      </dsp:nvSpPr>
      <dsp:spPr>
        <a:xfrm>
          <a:off x="322660" y="0"/>
          <a:ext cx="5037794" cy="106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81280" rIns="121920" bIns="81280" numCol="1" spcCol="1270" anchor="ctr" anchorCtr="0">
          <a:noAutofit/>
        </a:bodyPr>
        <a:lstStyle/>
        <a:p>
          <a:pPr lvl="0" algn="l" defTabSz="2844800">
            <a:lnSpc>
              <a:spcPct val="90000"/>
            </a:lnSpc>
            <a:spcBef>
              <a:spcPct val="0"/>
            </a:spcBef>
            <a:spcAft>
              <a:spcPct val="35000"/>
            </a:spcAft>
          </a:pPr>
          <a:r>
            <a:rPr lang="en-US" sz="6400" kern="1200" dirty="0" smtClean="0"/>
            <a:t>Positive Exits</a:t>
          </a:r>
          <a:endParaRPr lang="en-US" sz="6400" kern="1200" dirty="0"/>
        </a:p>
      </dsp:txBody>
      <dsp:txXfrm>
        <a:off x="322660" y="0"/>
        <a:ext cx="5037794" cy="1064705"/>
      </dsp:txXfrm>
    </dsp:sp>
    <dsp:sp modelId="{E779AD8E-11E1-4968-BAAF-A304CB33D599}">
      <dsp:nvSpPr>
        <dsp:cNvPr id="0" name=""/>
        <dsp:cNvSpPr/>
      </dsp:nvSpPr>
      <dsp:spPr>
        <a:xfrm>
          <a:off x="322660" y="2149971"/>
          <a:ext cx="370085" cy="370085"/>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03699F-A4C9-4464-8E56-E12BE717AF2C}">
      <dsp:nvSpPr>
        <dsp:cNvPr id="0" name=""/>
        <dsp:cNvSpPr/>
      </dsp:nvSpPr>
      <dsp:spPr>
        <a:xfrm>
          <a:off x="675306" y="190367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Kinship (kin vs. nonkin) – less likely to exit in kin homes</a:t>
          </a:r>
          <a:endParaRPr lang="en-US" sz="1800" kern="1200" dirty="0"/>
        </a:p>
      </dsp:txBody>
      <dsp:txXfrm>
        <a:off x="675306" y="1903679"/>
        <a:ext cx="4685148" cy="862670"/>
      </dsp:txXfrm>
    </dsp:sp>
    <dsp:sp modelId="{56794ADF-2D55-47A0-9BA2-C3E26BAA3406}">
      <dsp:nvSpPr>
        <dsp:cNvPr id="0" name=""/>
        <dsp:cNvSpPr/>
      </dsp:nvSpPr>
      <dsp:spPr>
        <a:xfrm>
          <a:off x="322660" y="3012641"/>
          <a:ext cx="370085" cy="370085"/>
        </a:xfrm>
        <a:prstGeom prst="rect">
          <a:avLst/>
        </a:prstGeom>
        <a:solidFill>
          <a:schemeClr val="lt1">
            <a:hueOff val="0"/>
            <a:satOff val="0"/>
            <a:lumOff val="0"/>
            <a:alphaOff val="0"/>
          </a:schemeClr>
        </a:solidFill>
        <a:ln w="25400" cap="flat" cmpd="sng" algn="ctr">
          <a:solidFill>
            <a:schemeClr val="accent3">
              <a:hueOff val="318820"/>
              <a:satOff val="1188"/>
              <a:lumOff val="0"/>
              <a:alphaOff val="0"/>
            </a:schemeClr>
          </a:solidFill>
          <a:prstDash val="solid"/>
        </a:ln>
        <a:effectLst/>
      </dsp:spPr>
      <dsp:style>
        <a:lnRef idx="2">
          <a:scrgbClr r="0" g="0" b="0"/>
        </a:lnRef>
        <a:fillRef idx="1">
          <a:scrgbClr r="0" g="0" b="0"/>
        </a:fillRef>
        <a:effectRef idx="0">
          <a:scrgbClr r="0" g="0" b="0"/>
        </a:effectRef>
        <a:fontRef idx="minor"/>
      </dsp:style>
    </dsp:sp>
    <dsp:sp modelId="{2D5C602D-F64F-4D59-874B-7F3C749751CE}">
      <dsp:nvSpPr>
        <dsp:cNvPr id="0" name=""/>
        <dsp:cNvSpPr/>
      </dsp:nvSpPr>
      <dsp:spPr>
        <a:xfrm>
          <a:off x="675306" y="276634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Days in placement at baseline – less likely to exit longer in placement</a:t>
          </a:r>
          <a:endParaRPr lang="en-US" sz="1800" kern="1200" dirty="0"/>
        </a:p>
      </dsp:txBody>
      <dsp:txXfrm>
        <a:off x="675306" y="2766349"/>
        <a:ext cx="4685148" cy="862670"/>
      </dsp:txXfrm>
    </dsp:sp>
    <dsp:sp modelId="{5AC01224-D57C-4BD4-B3BA-D3A4CEFD32D1}">
      <dsp:nvSpPr>
        <dsp:cNvPr id="0" name=""/>
        <dsp:cNvSpPr/>
      </dsp:nvSpPr>
      <dsp:spPr>
        <a:xfrm>
          <a:off x="322660" y="3875311"/>
          <a:ext cx="370085" cy="370085"/>
        </a:xfrm>
        <a:prstGeom prst="rect">
          <a:avLst/>
        </a:prstGeom>
        <a:solidFill>
          <a:schemeClr val="lt1">
            <a:hueOff val="0"/>
            <a:satOff val="0"/>
            <a:lumOff val="0"/>
            <a:alphaOff val="0"/>
          </a:schemeClr>
        </a:solidFill>
        <a:ln w="25400" cap="flat" cmpd="sng" algn="ctr">
          <a:solidFill>
            <a:schemeClr val="accent3">
              <a:hueOff val="637640"/>
              <a:satOff val="2376"/>
              <a:lumOff val="0"/>
              <a:alphaOff val="0"/>
            </a:schemeClr>
          </a:solidFill>
          <a:prstDash val="solid"/>
        </a:ln>
        <a:effectLst/>
      </dsp:spPr>
      <dsp:style>
        <a:lnRef idx="2">
          <a:scrgbClr r="0" g="0" b="0"/>
        </a:lnRef>
        <a:fillRef idx="1">
          <a:scrgbClr r="0" g="0" b="0"/>
        </a:fillRef>
        <a:effectRef idx="0">
          <a:scrgbClr r="0" g="0" b="0"/>
        </a:effectRef>
        <a:fontRef idx="minor"/>
      </dsp:style>
    </dsp:sp>
    <dsp:sp modelId="{E0845445-3D29-4A26-9BB0-EE4009692945}">
      <dsp:nvSpPr>
        <dsp:cNvPr id="0" name=""/>
        <dsp:cNvSpPr/>
      </dsp:nvSpPr>
      <dsp:spPr>
        <a:xfrm>
          <a:off x="675306" y="362901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Intervention group (intervention vs. control) – more in intervention vs. control group</a:t>
          </a:r>
          <a:endParaRPr lang="en-US" sz="1800" kern="1200" dirty="0"/>
        </a:p>
      </dsp:txBody>
      <dsp:txXfrm>
        <a:off x="675306" y="3629019"/>
        <a:ext cx="4685148" cy="862670"/>
      </dsp:txXfrm>
    </dsp:sp>
    <dsp:sp modelId="{B66B458F-0F19-40B3-A82B-D4C352895B08}">
      <dsp:nvSpPr>
        <dsp:cNvPr id="0" name=""/>
        <dsp:cNvSpPr/>
      </dsp:nvSpPr>
      <dsp:spPr>
        <a:xfrm>
          <a:off x="5612344" y="1064705"/>
          <a:ext cx="5037794" cy="592681"/>
        </a:xfrm>
        <a:prstGeom prst="rect">
          <a:avLst/>
        </a:prstGeom>
        <a:solidFill>
          <a:schemeClr val="accent3">
            <a:hueOff val="1594099"/>
            <a:satOff val="5940"/>
            <a:lumOff val="0"/>
            <a:alphaOff val="0"/>
          </a:schemeClr>
        </a:solidFill>
        <a:ln w="25400" cap="flat" cmpd="sng" algn="ctr">
          <a:solidFill>
            <a:schemeClr val="accent3">
              <a:hueOff val="1594099"/>
              <a:satOff val="594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467223-98F1-42AF-A936-739324892518}">
      <dsp:nvSpPr>
        <dsp:cNvPr id="0" name=""/>
        <dsp:cNvSpPr/>
      </dsp:nvSpPr>
      <dsp:spPr>
        <a:xfrm>
          <a:off x="5612344" y="1287292"/>
          <a:ext cx="370094" cy="370094"/>
        </a:xfrm>
        <a:prstGeom prst="rect">
          <a:avLst/>
        </a:prstGeom>
        <a:solidFill>
          <a:schemeClr val="lt1">
            <a:alpha val="90000"/>
            <a:hueOff val="0"/>
            <a:satOff val="0"/>
            <a:lumOff val="0"/>
            <a:alphaOff val="0"/>
          </a:schemeClr>
        </a:solidFill>
        <a:ln w="25400" cap="flat" cmpd="sng" algn="ctr">
          <a:solidFill>
            <a:schemeClr val="accent3">
              <a:hueOff val="1594099"/>
              <a:satOff val="5940"/>
              <a:lumOff val="0"/>
              <a:alphaOff val="0"/>
            </a:schemeClr>
          </a:solidFill>
          <a:prstDash val="solid"/>
        </a:ln>
        <a:effectLst/>
      </dsp:spPr>
      <dsp:style>
        <a:lnRef idx="2">
          <a:scrgbClr r="0" g="0" b="0"/>
        </a:lnRef>
        <a:fillRef idx="1">
          <a:scrgbClr r="0" g="0" b="0"/>
        </a:fillRef>
        <a:effectRef idx="0">
          <a:scrgbClr r="0" g="0" b="0"/>
        </a:effectRef>
        <a:fontRef idx="minor"/>
      </dsp:style>
    </dsp:sp>
    <dsp:sp modelId="{9F6F6231-8311-4416-899B-BC87809332DC}">
      <dsp:nvSpPr>
        <dsp:cNvPr id="0" name=""/>
        <dsp:cNvSpPr/>
      </dsp:nvSpPr>
      <dsp:spPr>
        <a:xfrm>
          <a:off x="5612344" y="0"/>
          <a:ext cx="5037794" cy="106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81280" rIns="121920" bIns="81280" numCol="1" spcCol="1270" anchor="ctr" anchorCtr="0">
          <a:noAutofit/>
        </a:bodyPr>
        <a:lstStyle/>
        <a:p>
          <a:pPr lvl="0" algn="l" defTabSz="2844800">
            <a:lnSpc>
              <a:spcPct val="90000"/>
            </a:lnSpc>
            <a:spcBef>
              <a:spcPct val="0"/>
            </a:spcBef>
            <a:spcAft>
              <a:spcPct val="35000"/>
            </a:spcAft>
          </a:pPr>
          <a:r>
            <a:rPr lang="en-US" sz="6400" kern="1200" dirty="0" smtClean="0"/>
            <a:t>Negative Exits</a:t>
          </a:r>
          <a:endParaRPr lang="en-US" sz="6400" kern="1200" dirty="0"/>
        </a:p>
      </dsp:txBody>
      <dsp:txXfrm>
        <a:off x="5612344" y="0"/>
        <a:ext cx="5037794" cy="1064705"/>
      </dsp:txXfrm>
    </dsp:sp>
    <dsp:sp modelId="{8F4AFACD-EBA2-41B4-8038-FE0CBFDEF80C}">
      <dsp:nvSpPr>
        <dsp:cNvPr id="0" name=""/>
        <dsp:cNvSpPr/>
      </dsp:nvSpPr>
      <dsp:spPr>
        <a:xfrm>
          <a:off x="5612344" y="2149971"/>
          <a:ext cx="370085" cy="370085"/>
        </a:xfrm>
        <a:prstGeom prst="rect">
          <a:avLst/>
        </a:prstGeom>
        <a:solidFill>
          <a:schemeClr val="lt1">
            <a:hueOff val="0"/>
            <a:satOff val="0"/>
            <a:lumOff val="0"/>
            <a:alphaOff val="0"/>
          </a:schemeClr>
        </a:solidFill>
        <a:ln w="25400" cap="flat" cmpd="sng" algn="ctr">
          <a:solidFill>
            <a:schemeClr val="accent3">
              <a:hueOff val="956459"/>
              <a:satOff val="3564"/>
              <a:lumOff val="0"/>
              <a:alphaOff val="0"/>
            </a:schemeClr>
          </a:solidFill>
          <a:prstDash val="solid"/>
        </a:ln>
        <a:effectLst/>
      </dsp:spPr>
      <dsp:style>
        <a:lnRef idx="2">
          <a:scrgbClr r="0" g="0" b="0"/>
        </a:lnRef>
        <a:fillRef idx="1">
          <a:scrgbClr r="0" g="0" b="0"/>
        </a:fillRef>
        <a:effectRef idx="0">
          <a:scrgbClr r="0" g="0" b="0"/>
        </a:effectRef>
        <a:fontRef idx="minor"/>
      </dsp:style>
    </dsp:sp>
    <dsp:sp modelId="{E407DF3A-8E1F-418F-A699-D7B898CD98D9}">
      <dsp:nvSpPr>
        <dsp:cNvPr id="0" name=""/>
        <dsp:cNvSpPr/>
      </dsp:nvSpPr>
      <dsp:spPr>
        <a:xfrm>
          <a:off x="5964990" y="190367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Kinship (kin vs. nonkin) – less likely to exit in kin homes</a:t>
          </a:r>
          <a:endParaRPr lang="en-US" sz="1800" kern="1200" dirty="0"/>
        </a:p>
      </dsp:txBody>
      <dsp:txXfrm>
        <a:off x="5964990" y="1903679"/>
        <a:ext cx="4685148" cy="862670"/>
      </dsp:txXfrm>
    </dsp:sp>
    <dsp:sp modelId="{12594365-567F-4793-9FC2-4BA6EC0F3908}">
      <dsp:nvSpPr>
        <dsp:cNvPr id="0" name=""/>
        <dsp:cNvSpPr/>
      </dsp:nvSpPr>
      <dsp:spPr>
        <a:xfrm>
          <a:off x="5612344" y="3012641"/>
          <a:ext cx="370085" cy="370085"/>
        </a:xfrm>
        <a:prstGeom prst="rect">
          <a:avLst/>
        </a:prstGeom>
        <a:solidFill>
          <a:schemeClr val="lt1">
            <a:hueOff val="0"/>
            <a:satOff val="0"/>
            <a:lumOff val="0"/>
            <a:alphaOff val="0"/>
          </a:schemeClr>
        </a:solidFill>
        <a:ln w="25400" cap="flat" cmpd="sng" algn="ctr">
          <a:solidFill>
            <a:schemeClr val="accent3">
              <a:hueOff val="1275279"/>
              <a:satOff val="4752"/>
              <a:lumOff val="0"/>
              <a:alphaOff val="0"/>
            </a:schemeClr>
          </a:solidFill>
          <a:prstDash val="solid"/>
        </a:ln>
        <a:effectLst/>
      </dsp:spPr>
      <dsp:style>
        <a:lnRef idx="2">
          <a:scrgbClr r="0" g="0" b="0"/>
        </a:lnRef>
        <a:fillRef idx="1">
          <a:scrgbClr r="0" g="0" b="0"/>
        </a:fillRef>
        <a:effectRef idx="0">
          <a:scrgbClr r="0" g="0" b="0"/>
        </a:effectRef>
        <a:fontRef idx="minor"/>
      </dsp:style>
    </dsp:sp>
    <dsp:sp modelId="{7DD9C0ED-5DF7-4B2E-A17D-52175A332925}">
      <dsp:nvSpPr>
        <dsp:cNvPr id="0" name=""/>
        <dsp:cNvSpPr/>
      </dsp:nvSpPr>
      <dsp:spPr>
        <a:xfrm>
          <a:off x="5964990" y="276634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Days in placement – less likely to exit longer in placement</a:t>
          </a:r>
          <a:endParaRPr lang="en-US" sz="1800" kern="1200" dirty="0"/>
        </a:p>
      </dsp:txBody>
      <dsp:txXfrm>
        <a:off x="5964990" y="2766349"/>
        <a:ext cx="4685148" cy="862670"/>
      </dsp:txXfrm>
    </dsp:sp>
    <dsp:sp modelId="{990679DB-5516-4B5C-9732-2C340B505547}">
      <dsp:nvSpPr>
        <dsp:cNvPr id="0" name=""/>
        <dsp:cNvSpPr/>
      </dsp:nvSpPr>
      <dsp:spPr>
        <a:xfrm>
          <a:off x="5612344" y="3875311"/>
          <a:ext cx="370085" cy="370085"/>
        </a:xfrm>
        <a:prstGeom prst="rect">
          <a:avLst/>
        </a:prstGeom>
        <a:solidFill>
          <a:schemeClr val="lt1">
            <a:hueOff val="0"/>
            <a:satOff val="0"/>
            <a:lumOff val="0"/>
            <a:alphaOff val="0"/>
          </a:schemeClr>
        </a:solidFill>
        <a:ln w="25400" cap="flat" cmpd="sng" algn="ctr">
          <a:solidFill>
            <a:schemeClr val="accent3">
              <a:hueOff val="1594099"/>
              <a:satOff val="5940"/>
              <a:lumOff val="0"/>
              <a:alphaOff val="0"/>
            </a:schemeClr>
          </a:solidFill>
          <a:prstDash val="solid"/>
        </a:ln>
        <a:effectLst/>
      </dsp:spPr>
      <dsp:style>
        <a:lnRef idx="2">
          <a:scrgbClr r="0" g="0" b="0"/>
        </a:lnRef>
        <a:fillRef idx="1">
          <a:scrgbClr r="0" g="0" b="0"/>
        </a:fillRef>
        <a:effectRef idx="0">
          <a:scrgbClr r="0" g="0" b="0"/>
        </a:effectRef>
        <a:fontRef idx="minor"/>
      </dsp:style>
    </dsp:sp>
    <dsp:sp modelId="{77AFCCE8-82F9-4D73-9792-1F3174F8C275}">
      <dsp:nvSpPr>
        <dsp:cNvPr id="0" name=""/>
        <dsp:cNvSpPr/>
      </dsp:nvSpPr>
      <dsp:spPr>
        <a:xfrm>
          <a:off x="5964990" y="3629019"/>
          <a:ext cx="4685148" cy="86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effectLst/>
            </a:rPr>
            <a:t>Number of prior placements  - 6% increased hazard for each prior placement</a:t>
          </a:r>
          <a:endParaRPr lang="en-US" sz="1800" kern="1200" dirty="0"/>
        </a:p>
      </dsp:txBody>
      <dsp:txXfrm>
        <a:off x="5964990" y="3629019"/>
        <a:ext cx="4685148" cy="8626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drawing1.xml><?xml version="1.0" encoding="utf-8"?>
<c:userShapes xmlns:c="http://schemas.openxmlformats.org/drawingml/2006/chart">
  <cdr:relSizeAnchor xmlns:cdr="http://schemas.openxmlformats.org/drawingml/2006/chartDrawing">
    <cdr:from>
      <cdr:x>0.3105</cdr:x>
      <cdr:y>0.12426</cdr:y>
    </cdr:from>
    <cdr:to>
      <cdr:x>0.5102</cdr:x>
      <cdr:y>0.29773</cdr:y>
    </cdr:to>
    <cdr:sp macro="" textlink="">
      <cdr:nvSpPr>
        <cdr:cNvPr id="2" name="Oval 1"/>
        <cdr:cNvSpPr/>
      </cdr:nvSpPr>
      <cdr:spPr>
        <a:xfrm xmlns:a="http://schemas.openxmlformats.org/drawingml/2006/main">
          <a:off x="2743200" y="655046"/>
          <a:ext cx="1764405" cy="91440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smtClean="0">
              <a:solidFill>
                <a:schemeClr val="tx1"/>
              </a:solidFill>
            </a:rPr>
            <a:t>79% Path to Permanency</a:t>
          </a:r>
          <a:endParaRPr lang="en-US" sz="14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BE172-EDD6-4457-84BE-E02376EABB60}" type="datetimeFigureOut">
              <a:rPr lang="en-US" smtClean="0"/>
              <a:t>9/1/15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38A31-14E0-4F19-97FD-A3EF82696AA1}" type="slidenum">
              <a:rPr lang="en-US" smtClean="0"/>
              <a:t>‹#›</a:t>
            </a:fld>
            <a:endParaRPr lang="en-US"/>
          </a:p>
        </p:txBody>
      </p:sp>
    </p:spTree>
    <p:extLst>
      <p:ext uri="{BB962C8B-B14F-4D97-AF65-F5344CB8AC3E}">
        <p14:creationId xmlns:p14="http://schemas.microsoft.com/office/powerpoint/2010/main" val="326939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t>The CCR vision must be realized within a context. The proposed changes depend on a systemic shift in practice to be fully realized.  Counties, in partnership with CDSS, are implementing a California Statewide Practice Model which will provide that context.  A Practice Model articulates how each youth and their family will be engaged when they come in contact with the child welfare system anywhere on the continuum using a child and family team. </a:t>
            </a:r>
          </a:p>
          <a:p>
            <a:r>
              <a:rPr lang="en-US" dirty="0"/>
              <a:t> </a:t>
            </a:r>
          </a:p>
          <a:p>
            <a:pPr lvl="0"/>
            <a:r>
              <a:rPr lang="en-US" dirty="0"/>
              <a:t>The visual depicts the linkages of the main CCR Components. What we are proposing now involves two major placement settings:</a:t>
            </a:r>
          </a:p>
          <a:p>
            <a:pPr lvl="0"/>
            <a:r>
              <a:rPr lang="en-US" dirty="0"/>
              <a:t>Home- Based Family Care –  Foster Family Agencies,  Foster Families, relatives, non-relative legal guardians</a:t>
            </a:r>
          </a:p>
          <a:p>
            <a:pPr lvl="0"/>
            <a:endParaRPr lang="en-US" dirty="0"/>
          </a:p>
          <a:p>
            <a:pPr lvl="0"/>
            <a:r>
              <a:rPr lang="en-US" dirty="0"/>
              <a:t>Short Term Residential Treatment –New category for congregate care, providing high quality, short term, intensive mental health services and other core services</a:t>
            </a:r>
          </a:p>
          <a:p>
            <a:pPr lvl="0"/>
            <a:r>
              <a:rPr lang="en-US" dirty="0"/>
              <a:t> and supports</a:t>
            </a:r>
          </a:p>
          <a:p>
            <a:pPr lvl="0"/>
            <a:endParaRPr lang="en-US" dirty="0"/>
          </a:p>
        </p:txBody>
      </p:sp>
      <p:sp>
        <p:nvSpPr>
          <p:cNvPr id="4" name="Slide Number Placeholder 3"/>
          <p:cNvSpPr>
            <a:spLocks noGrp="1"/>
          </p:cNvSpPr>
          <p:nvPr>
            <p:ph type="sldNum" sz="quarter" idx="10"/>
          </p:nvPr>
        </p:nvSpPr>
        <p:spPr/>
        <p:txBody>
          <a:bodyPr/>
          <a:lstStyle/>
          <a:p>
            <a:fld id="{0B1843E8-D5FB-44F5-B3E1-C940E5533454}"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5817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Sylvia</a:t>
            </a:r>
          </a:p>
          <a:p>
            <a:endParaRPr lang="en-US" dirty="0" smtClean="0"/>
          </a:p>
          <a:p>
            <a:r>
              <a:rPr lang="en-US" dirty="0" smtClean="0"/>
              <a:t>With the Casework Components, </a:t>
            </a:r>
          </a:p>
          <a:p>
            <a:endParaRPr lang="en-US" dirty="0" smtClean="0"/>
          </a:p>
          <a:p>
            <a:r>
              <a:rPr lang="en-US" dirty="0" smtClean="0"/>
              <a:t>Prevention</a:t>
            </a:r>
          </a:p>
          <a:p>
            <a:r>
              <a:rPr lang="en-US" dirty="0" smtClean="0"/>
              <a:t>Engagement</a:t>
            </a:r>
          </a:p>
          <a:p>
            <a:r>
              <a:rPr lang="en-US" dirty="0" smtClean="0"/>
              <a:t>Assessment</a:t>
            </a:r>
          </a:p>
          <a:p>
            <a:r>
              <a:rPr lang="en-US" dirty="0" smtClean="0"/>
              <a:t>Planning and Service Delivery</a:t>
            </a:r>
          </a:p>
          <a:p>
            <a:r>
              <a:rPr lang="en-US" dirty="0" smtClean="0"/>
              <a:t>Monitoring and Adapting</a:t>
            </a:r>
          </a:p>
          <a:p>
            <a:r>
              <a:rPr lang="en-US" dirty="0" smtClean="0"/>
              <a:t>Transition</a:t>
            </a:r>
          </a:p>
          <a:p>
            <a:endParaRPr lang="en-US" dirty="0" smtClean="0"/>
          </a:p>
          <a:p>
            <a:r>
              <a:rPr lang="en-US" dirty="0" smtClean="0"/>
              <a:t>we reach a more concrete level within the practice model in</a:t>
            </a:r>
            <a:r>
              <a:rPr lang="en-US" baseline="0" dirty="0" smtClean="0"/>
              <a:t> which we begin to define exactly what it is we do.  These are the broad categories that describe WHAT we do in our work with families.  The theories and values we discussed inform HOW we do these tasks – and you’ll see that expressed more clearly in the next slide when we talk about the Practice Elements.</a:t>
            </a:r>
          </a:p>
          <a:p>
            <a:endParaRPr lang="en-US" baseline="0" dirty="0" smtClean="0"/>
          </a:p>
          <a:p>
            <a:r>
              <a:rPr lang="en-US" baseline="0" dirty="0" smtClean="0"/>
              <a:t>These components may be familiar to you as they are also identified in the Katie A. Core Practice Model (which fits under the umbrella of the California Child Welfare Core Practice Model).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important to remember that the casework components are not linear, but represent the ongoing work of social workers and families. </a:t>
            </a:r>
          </a:p>
          <a:p>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19047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defRPr/>
            </a:pPr>
            <a:r>
              <a:rPr lang="en-US" dirty="0" smtClean="0"/>
              <a:t>Sylvia</a:t>
            </a:r>
          </a:p>
          <a:p>
            <a:pPr marL="0" indent="0">
              <a:defRPr/>
            </a:pPr>
            <a:endParaRPr lang="en-US" dirty="0" smtClean="0"/>
          </a:p>
          <a:p>
            <a:pPr marL="0" indent="0">
              <a:defRPr/>
            </a:pPr>
            <a:r>
              <a:rPr lang="en-US" dirty="0" smtClean="0"/>
              <a:t>Practice elements define how the model proposes to embody its values and enact its theoretical basis at the practice level and they link the model’s values and principles to the core aspects of practice that are essential to the model's success.  </a:t>
            </a:r>
          </a:p>
          <a:p>
            <a:pPr marL="0" indent="0">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practice elements in the California Child Welfare Core Practice Model are the broad actions we take to promote safety, permanency and well-being for all children and youth.  We address safety, permanency, health, education, spiritual, and other family and youth needs through engagement, inquiry and exploration, and ongoing partnerships with families, youth, and their supportive communities and tribes.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lvl="0" hangingPunct="0"/>
            <a:r>
              <a:rPr lang="en-US" sz="1200" b="0" kern="1200" dirty="0" smtClean="0">
                <a:solidFill>
                  <a:schemeClr val="tx1"/>
                </a:solidFill>
                <a:effectLst/>
                <a:latin typeface="+mn-lt"/>
                <a:ea typeface="+mn-ea"/>
                <a:cs typeface="+mn-cs"/>
              </a:rPr>
              <a:t>For each of these elements, we identify</a:t>
            </a:r>
            <a:r>
              <a:rPr lang="en-US" sz="1200" b="0" kern="1200" baseline="0" dirty="0" smtClean="0">
                <a:solidFill>
                  <a:schemeClr val="tx1"/>
                </a:solidFill>
                <a:effectLst/>
                <a:latin typeface="+mn-lt"/>
                <a:ea typeface="+mn-ea"/>
                <a:cs typeface="+mn-cs"/>
              </a:rPr>
              <a:t> HOW we do the work and the HOW is informed by our theoretical framework and our values.  For example, within the Teaming element, we include:  “</a:t>
            </a:r>
            <a:r>
              <a:rPr lang="en-US" sz="1200" b="0" kern="1200" dirty="0" smtClean="0">
                <a:solidFill>
                  <a:schemeClr val="tx1"/>
                </a:solidFill>
                <a:effectLst/>
                <a:latin typeface="+mn-lt"/>
                <a:ea typeface="+mn-ea"/>
                <a:cs typeface="+mn-cs"/>
              </a:rPr>
              <a:t>We facilitate dialogue with families and their teams to ensure that we understand their point of view.  We collaborate with youth, families, and their teams in assessment, decision-making, and planning.”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with the casework components, it is important to remember that the practice elements are not linear, but represent a description of how we practice in every interaction as we work with families.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Transition to Jennie.</a:t>
            </a:r>
          </a:p>
          <a:p>
            <a:pPr marL="0" indent="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21548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Jennie</a:t>
            </a:r>
          </a:p>
          <a:p>
            <a:endParaRPr lang="en-US" dirty="0" smtClean="0"/>
          </a:p>
          <a:p>
            <a:r>
              <a:rPr lang="en-US" dirty="0" smtClean="0"/>
              <a:t>In addition to the macro benefits of practice behaviors, they also help</a:t>
            </a:r>
            <a:r>
              <a:rPr lang="en-US" baseline="0" dirty="0" smtClean="0"/>
              <a:t> on a micro level, by giving social workers a clear idea of how to do their job.</a:t>
            </a:r>
            <a:endParaRPr lang="en-US" dirty="0" smtClean="0"/>
          </a:p>
          <a:p>
            <a:endParaRPr lang="en-US" dirty="0" smtClean="0"/>
          </a:p>
          <a:p>
            <a:r>
              <a:rPr lang="en-US" dirty="0" smtClean="0"/>
              <a:t>Think back to your first day on a new job</a:t>
            </a:r>
            <a:r>
              <a:rPr lang="en-US" baseline="0" dirty="0" smtClean="0"/>
              <a:t>… Wouldn’t it have been nice to know what you were doing?</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41901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Jennie</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60073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Jennie</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37414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Jennie</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06606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Jennie</a:t>
            </a:r>
          </a:p>
          <a:p>
            <a:endParaRPr lang="en-US" dirty="0" smtClean="0"/>
          </a:p>
          <a:p>
            <a:r>
              <a:rPr lang="en-US" dirty="0" smtClean="0"/>
              <a:t>Transition to Melissa for crosswalk of practice model with IV-E </a:t>
            </a:r>
            <a:r>
              <a:rPr lang="en-US" dirty="0" err="1" smtClean="0"/>
              <a:t>MSW</a:t>
            </a:r>
            <a:r>
              <a:rPr lang="en-US" dirty="0" smtClean="0"/>
              <a:t> Competencies.</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428606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Stuart</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91212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0" hangingPunct="0">
              <a:spcBef>
                <a:spcPct val="0"/>
              </a:spcBef>
            </a:pPr>
            <a:fld id="{BBF00A78-B3AD-EA45-B6AD-BAC87B5C2E9A}" type="slidenum">
              <a:rPr lang="en-US" altLang="en-US">
                <a:solidFill>
                  <a:srgbClr val="000000"/>
                </a:solidFill>
                <a:latin typeface="Times New Roman" charset="0"/>
              </a:rPr>
              <a:pPr eaLnBrk="0" hangingPunct="0">
                <a:spcBef>
                  <a:spcPct val="0"/>
                </a:spcBef>
              </a:pPr>
              <a:t>26</a:t>
            </a:fld>
            <a:endParaRPr lang="en-US" altLang="en-US">
              <a:solidFill>
                <a:srgbClr val="000000"/>
              </a:solidFill>
              <a:latin typeface="Times New Roman" charset="0"/>
            </a:endParaRPr>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64557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E53D44D-CC83-D04E-A105-6DF567DB33AD}" type="slidenum">
              <a:rPr lang="en-US" altLang="en-US" sz="1200">
                <a:solidFill>
                  <a:srgbClr val="000000"/>
                </a:solidFill>
              </a:rPr>
              <a:pPr/>
              <a:t>31</a:t>
            </a:fld>
            <a:endParaRPr lang="en-US" altLang="en-US" sz="1200">
              <a:solidFill>
                <a:srgbClr val="000000"/>
              </a:solidFill>
            </a:endParaRPr>
          </a:p>
        </p:txBody>
      </p:sp>
    </p:spTree>
    <p:extLst>
      <p:ext uri="{BB962C8B-B14F-4D97-AF65-F5344CB8AC3E}">
        <p14:creationId xmlns:p14="http://schemas.microsoft.com/office/powerpoint/2010/main" val="180176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smtClean="0"/>
              <a:t>Welcome</a:t>
            </a:r>
            <a:endParaRPr lang="en-US" dirty="0"/>
          </a:p>
          <a:p>
            <a:r>
              <a:rPr lang="en-US" dirty="0" smtClean="0"/>
              <a:t>Acknowledgements</a:t>
            </a:r>
          </a:p>
          <a:p>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42720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287474C-FC2D-644F-9686-CAB0338FD04A}" type="slidenum">
              <a:rPr lang="en-US" altLang="en-US" sz="1200">
                <a:solidFill>
                  <a:srgbClr val="000000"/>
                </a:solidFill>
              </a:rPr>
              <a:pPr/>
              <a:t>40</a:t>
            </a:fld>
            <a:endParaRPr lang="en-US" altLang="en-US" sz="1200">
              <a:solidFill>
                <a:srgbClr val="000000"/>
              </a:solidFill>
            </a:endParaRPr>
          </a:p>
        </p:txBody>
      </p:sp>
    </p:spTree>
    <p:extLst>
      <p:ext uri="{BB962C8B-B14F-4D97-AF65-F5344CB8AC3E}">
        <p14:creationId xmlns:p14="http://schemas.microsoft.com/office/powerpoint/2010/main" val="1656786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AD7B658-9FA8-8E4F-9C36-23F8650ACD68}" type="slidenum">
              <a:rPr lang="en-US" altLang="en-US" sz="1200">
                <a:solidFill>
                  <a:srgbClr val="000000"/>
                </a:solidFill>
              </a:rPr>
              <a:pPr/>
              <a:t>43</a:t>
            </a:fld>
            <a:endParaRPr lang="en-US" altLang="en-US" sz="1200">
              <a:solidFill>
                <a:srgbClr val="000000"/>
              </a:solidFill>
            </a:endParaRPr>
          </a:p>
        </p:txBody>
      </p:sp>
    </p:spTree>
    <p:extLst>
      <p:ext uri="{BB962C8B-B14F-4D97-AF65-F5344CB8AC3E}">
        <p14:creationId xmlns:p14="http://schemas.microsoft.com/office/powerpoint/2010/main" val="1511156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F0EC4F7-7A2A-ED4E-AAE4-55D58C7ADFD2}" type="slidenum">
              <a:rPr lang="en-US" altLang="en-US" sz="1200">
                <a:solidFill>
                  <a:srgbClr val="000000"/>
                </a:solidFill>
              </a:rPr>
              <a:pPr/>
              <a:t>46</a:t>
            </a:fld>
            <a:endParaRPr lang="en-US" altLang="en-US" sz="1200">
              <a:solidFill>
                <a:srgbClr val="000000"/>
              </a:solidFill>
            </a:endParaRPr>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641516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685800" y="1143000"/>
            <a:ext cx="5486400" cy="3086100"/>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Initially we were surprised by the % of Reunification with Birth Parent</a:t>
            </a:r>
          </a:p>
          <a:p>
            <a:r>
              <a:rPr lang="en-US" altLang="en-US" smtClean="0"/>
              <a:t>Also pleasantly surprised by the birth parent willingness to sign consents</a:t>
            </a:r>
          </a:p>
          <a:p>
            <a:r>
              <a:rPr lang="en-US" altLang="en-US" smtClean="0"/>
              <a:t>18.3% unsuccessful—no birth father connections had a huge impact,</a:t>
            </a:r>
          </a:p>
          <a:p>
            <a:r>
              <a:rPr lang="en-US" altLang="en-US" smtClean="0"/>
              <a:t>	birth mother was only child and no father</a:t>
            </a:r>
          </a:p>
          <a:p>
            <a:r>
              <a:rPr lang="en-US" altLang="en-US" smtClean="0"/>
              <a:t>	older children with behavioral challenges</a:t>
            </a:r>
          </a:p>
        </p:txBody>
      </p:sp>
      <p:sp>
        <p:nvSpPr>
          <p:cNvPr id="4" name="Slide Number Placeholder 3"/>
          <p:cNvSpPr>
            <a:spLocks noGrp="1"/>
          </p:cNvSpPr>
          <p:nvPr>
            <p:ph type="sldNum" sz="quarter" idx="5"/>
          </p:nvPr>
        </p:nvSpPr>
        <p:spPr/>
        <p:txBody>
          <a:bodyPr/>
          <a:lstStyle/>
          <a:p>
            <a:pPr>
              <a:defRPr/>
            </a:pPr>
            <a:fld id="{116DFA08-6BF2-45F9-8129-814F69EE69B5}" type="slidenum">
              <a:rPr lang="en-US">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3645522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A4F9264-2302-448A-8A69-66CEEA728646}" type="slidenum">
              <a:rPr lang="en-US" sz="1200">
                <a:solidFill>
                  <a:prstClr val="black"/>
                </a:solidFill>
                <a:latin typeface="Times New Roman" pitchFamily="18" charset="0"/>
              </a:rPr>
              <a:pPr algn="r"/>
              <a:t>70</a:t>
            </a:fld>
            <a:endParaRPr lang="en-US" sz="1200">
              <a:solidFill>
                <a:prstClr val="black"/>
              </a:solidFill>
              <a:latin typeface="Times New Roman" pitchFamily="18" charset="0"/>
            </a:endParaRPr>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5764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ea typeface="ＭＳ Ｐゴシック" charset="-128"/>
              </a:defRPr>
            </a:lvl1pPr>
            <a:lvl2pPr marL="742950" indent="-285750">
              <a:defRPr sz="2200">
                <a:solidFill>
                  <a:schemeClr val="tx1"/>
                </a:solidFill>
                <a:latin typeface="Arial" charset="0"/>
                <a:ea typeface="ＭＳ Ｐゴシック" charset="-128"/>
              </a:defRPr>
            </a:lvl2pPr>
            <a:lvl3pPr marL="1143000" indent="-228600">
              <a:defRPr sz="2200">
                <a:solidFill>
                  <a:schemeClr val="tx1"/>
                </a:solidFill>
                <a:latin typeface="Arial" charset="0"/>
                <a:ea typeface="ＭＳ Ｐゴシック" charset="-128"/>
              </a:defRPr>
            </a:lvl3pPr>
            <a:lvl4pPr marL="1600200" indent="-228600">
              <a:defRPr sz="2200">
                <a:solidFill>
                  <a:schemeClr val="tx1"/>
                </a:solidFill>
                <a:latin typeface="Arial" charset="0"/>
                <a:ea typeface="ＭＳ Ｐゴシック" charset="-128"/>
              </a:defRPr>
            </a:lvl4pPr>
            <a:lvl5pPr marL="2057400" indent="-228600">
              <a:defRPr sz="2200">
                <a:solidFill>
                  <a:schemeClr val="tx1"/>
                </a:solidFill>
                <a:latin typeface="Arial" charset="0"/>
                <a:ea typeface="ＭＳ Ｐゴシック" charset="-128"/>
              </a:defRPr>
            </a:lvl5pPr>
            <a:lvl6pPr marL="2514600" indent="-228600" eaLnBrk="0" fontAlgn="base" hangingPunct="0">
              <a:spcBef>
                <a:spcPct val="0"/>
              </a:spcBef>
              <a:spcAft>
                <a:spcPct val="0"/>
              </a:spcAft>
              <a:defRPr sz="2200">
                <a:solidFill>
                  <a:schemeClr val="tx1"/>
                </a:solidFill>
                <a:latin typeface="Arial" charset="0"/>
                <a:ea typeface="ＭＳ Ｐゴシック" charset="-128"/>
              </a:defRPr>
            </a:lvl6pPr>
            <a:lvl7pPr marL="2971800" indent="-228600" eaLnBrk="0" fontAlgn="base" hangingPunct="0">
              <a:spcBef>
                <a:spcPct val="0"/>
              </a:spcBef>
              <a:spcAft>
                <a:spcPct val="0"/>
              </a:spcAft>
              <a:defRPr sz="2200">
                <a:solidFill>
                  <a:schemeClr val="tx1"/>
                </a:solidFill>
                <a:latin typeface="Arial" charset="0"/>
                <a:ea typeface="ＭＳ Ｐゴシック" charset="-128"/>
              </a:defRPr>
            </a:lvl7pPr>
            <a:lvl8pPr marL="3429000" indent="-228600" eaLnBrk="0" fontAlgn="base" hangingPunct="0">
              <a:spcBef>
                <a:spcPct val="0"/>
              </a:spcBef>
              <a:spcAft>
                <a:spcPct val="0"/>
              </a:spcAft>
              <a:defRPr sz="2200">
                <a:solidFill>
                  <a:schemeClr val="tx1"/>
                </a:solidFill>
                <a:latin typeface="Arial" charset="0"/>
                <a:ea typeface="ＭＳ Ｐゴシック" charset="-128"/>
              </a:defRPr>
            </a:lvl8pPr>
            <a:lvl9pPr marL="3886200" indent="-228600" eaLnBrk="0" fontAlgn="base" hangingPunct="0">
              <a:spcBef>
                <a:spcPct val="0"/>
              </a:spcBef>
              <a:spcAft>
                <a:spcPct val="0"/>
              </a:spcAft>
              <a:defRPr sz="2200">
                <a:solidFill>
                  <a:schemeClr val="tx1"/>
                </a:solidFill>
                <a:latin typeface="Arial" charset="0"/>
                <a:ea typeface="ＭＳ Ｐゴシック" charset="-128"/>
              </a:defRPr>
            </a:lvl9pPr>
          </a:lstStyle>
          <a:p>
            <a:fld id="{5F44935B-8865-498A-9B2E-9E6068063A0D}" type="slidenum">
              <a:rPr lang="en-US" sz="1200" smtClean="0">
                <a:solidFill>
                  <a:prstClr val="black"/>
                </a:solidFill>
                <a:latin typeface="Times New Roman" pitchFamily="18" charset="0"/>
              </a:rPr>
              <a:pPr/>
              <a:t>74</a:t>
            </a:fld>
            <a:endParaRPr lang="en-US" sz="1200" dirty="0" smtClean="0">
              <a:solidFill>
                <a:prstClr val="black"/>
              </a:solidFill>
              <a:latin typeface="Times New Roman" pitchFamily="18" charset="0"/>
            </a:endParaRPr>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247407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Safety Enhanced Together</a:t>
            </a:r>
            <a:r>
              <a:rPr lang="en-US" baseline="0" dirty="0" smtClean="0"/>
              <a:t> is not a new initiative, its not a new way of doing business, it’s a way to define who we are as a Child Welfare Organization in a consistent manner.  </a:t>
            </a:r>
            <a:r>
              <a:rPr lang="en-US" dirty="0" smtClean="0"/>
              <a:t>By adopting the</a:t>
            </a:r>
            <a:r>
              <a:rPr lang="en-US" baseline="0" dirty="0" smtClean="0"/>
              <a:t> Safety Enhance Together practice</a:t>
            </a:r>
            <a:r>
              <a:rPr lang="en-US" dirty="0" smtClean="0"/>
              <a:t> framework, we’re building on what</a:t>
            </a:r>
            <a:r>
              <a:rPr lang="en-US" baseline="0" dirty="0" smtClean="0"/>
              <a:t> we’re already doing to foster team approaches to our work and actively engage families in the process. We’ve seen that </a:t>
            </a:r>
            <a:r>
              <a:rPr lang="en-US" b="1" dirty="0" smtClean="0"/>
              <a:t>clear plans</a:t>
            </a:r>
            <a:r>
              <a:rPr lang="en-US" dirty="0" smtClean="0"/>
              <a:t> and </a:t>
            </a:r>
            <a:r>
              <a:rPr lang="en-US" b="1" dirty="0" smtClean="0"/>
              <a:t>networks of support </a:t>
            </a:r>
            <a:r>
              <a:rPr lang="en-US" dirty="0" smtClean="0"/>
              <a:t>go</a:t>
            </a:r>
            <a:r>
              <a:rPr lang="en-US" baseline="0" dirty="0" smtClean="0"/>
              <a:t> a long way toward </a:t>
            </a:r>
            <a:r>
              <a:rPr lang="en-US" dirty="0" smtClean="0"/>
              <a:t>ensuring children’s safety, well-being, and permanent relationships. Thank you for helping CWS ensure that every child grows up safe and nurtured, and that children </a:t>
            </a:r>
            <a:r>
              <a:rPr lang="en-US" baseline="0" dirty="0" smtClean="0"/>
              <a:t>remain safely with their families whenever possible. By working together, we can all live well.</a:t>
            </a:r>
            <a:endParaRPr lang="en-US" dirty="0"/>
          </a:p>
        </p:txBody>
      </p:sp>
      <p:sp>
        <p:nvSpPr>
          <p:cNvPr id="4" name="Slide Number Placeholder 3"/>
          <p:cNvSpPr>
            <a:spLocks noGrp="1"/>
          </p:cNvSpPr>
          <p:nvPr>
            <p:ph type="sldNum" sz="quarter" idx="10"/>
          </p:nvPr>
        </p:nvSpPr>
        <p:spPr/>
        <p:txBody>
          <a:bodyPr/>
          <a:lstStyle/>
          <a:p>
            <a:fld id="{4A7E0AFB-9A70-451E-8986-53CF6C94FDC1}" type="slidenum">
              <a:rPr lang="en-US" smtClean="0">
                <a:solidFill>
                  <a:prstClr val="black"/>
                </a:solidFill>
                <a:latin typeface="Calibri"/>
              </a:rPr>
              <a:pPr/>
              <a:t>83</a:t>
            </a:fld>
            <a:endParaRPr lang="en-US" dirty="0">
              <a:solidFill>
                <a:prstClr val="black"/>
              </a:solidFill>
              <a:latin typeface="Calibri"/>
            </a:endParaRPr>
          </a:p>
        </p:txBody>
      </p:sp>
    </p:spTree>
    <p:extLst>
      <p:ext uri="{BB962C8B-B14F-4D97-AF65-F5344CB8AC3E}">
        <p14:creationId xmlns:p14="http://schemas.microsoft.com/office/powerpoint/2010/main" val="388905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8A31-14E0-4F19-97FD-A3EF82696AA1}" type="slidenum">
              <a:rPr lang="en-US" smtClean="0"/>
              <a:t>100</a:t>
            </a:fld>
            <a:endParaRPr lang="en-US"/>
          </a:p>
        </p:txBody>
      </p:sp>
    </p:spTree>
    <p:extLst>
      <p:ext uri="{BB962C8B-B14F-4D97-AF65-F5344CB8AC3E}">
        <p14:creationId xmlns:p14="http://schemas.microsoft.com/office/powerpoint/2010/main" val="370180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Stuart</a:t>
            </a:r>
          </a:p>
          <a:p>
            <a:endParaRPr lang="en-US" dirty="0" smtClean="0"/>
          </a:p>
          <a:p>
            <a:r>
              <a:rPr lang="en-US" dirty="0" smtClean="0"/>
              <a:t>Share the guiding vision.</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426728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Stuart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work has centered on building a model that is informed by and consistent with the existing and emerging initiatives in use in California.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goal is to create a practice model that guides practice, service delivery and decision-making and builds on the great work already taking place by integrating key elements of existing initiatives and proven practices such as the California Partners for Permanency (CAPP), the Katie A. Core Practice Model, and Safety Organized Practice (SOP). The model will give meaning to the work currently in practice and improve accountability and outcomes for children and families.</a:t>
            </a:r>
          </a:p>
          <a:p>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05974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Melissa</a:t>
            </a:r>
          </a:p>
          <a:p>
            <a:endParaRPr lang="en-US" dirty="0" smtClean="0"/>
          </a:p>
          <a:p>
            <a:r>
              <a:rPr lang="en-US" dirty="0" smtClean="0"/>
              <a:t>Explain that this</a:t>
            </a:r>
            <a:r>
              <a:rPr lang="en-US" baseline="0" dirty="0" smtClean="0"/>
              <a:t> model (like most) is made of 5 elements:</a:t>
            </a:r>
          </a:p>
          <a:p>
            <a:pPr marL="171450" indent="-171450">
              <a:buFont typeface="Arial" pitchFamily="34" charset="0"/>
              <a:buChar char="•"/>
            </a:pPr>
            <a:r>
              <a:rPr lang="en-US" baseline="0" dirty="0" smtClean="0"/>
              <a:t>A theoretical framework that explains why we think our model will help</a:t>
            </a:r>
          </a:p>
          <a:p>
            <a:pPr marL="171450" indent="-171450">
              <a:buFont typeface="Arial" pitchFamily="34" charset="0"/>
              <a:buChar char="•"/>
            </a:pPr>
            <a:r>
              <a:rPr lang="en-US" baseline="0" dirty="0" smtClean="0"/>
              <a:t>Values and principles that ground our work in a shared belief system</a:t>
            </a:r>
          </a:p>
          <a:p>
            <a:pPr marL="171450" indent="-171450">
              <a:buFont typeface="Arial" pitchFamily="34" charset="0"/>
              <a:buChar char="•"/>
            </a:pPr>
            <a:r>
              <a:rPr lang="en-US" baseline="0" dirty="0" smtClean="0"/>
              <a:t>Casework components that identify what we do in our work</a:t>
            </a:r>
          </a:p>
          <a:p>
            <a:pPr marL="171450" indent="-171450">
              <a:buFont typeface="Arial" pitchFamily="34" charset="0"/>
              <a:buChar char="•"/>
            </a:pPr>
            <a:r>
              <a:rPr lang="en-US" baseline="0" dirty="0" smtClean="0"/>
              <a:t>Practice elements that define key practices we use in our work</a:t>
            </a:r>
          </a:p>
          <a:p>
            <a:pPr marL="171450" indent="-171450">
              <a:buFont typeface="Arial" pitchFamily="34" charset="0"/>
              <a:buChar char="•"/>
            </a:pPr>
            <a:r>
              <a:rPr lang="en-US" baseline="0" dirty="0" smtClean="0"/>
              <a:t>Practice behaviors that describe how social workers will use the model in their interactions with families, children, youth, caregivers, communities, and tribes</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8534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chemeClr val="accent3"/>
              </a:buClr>
              <a:buFont typeface="Arial" charset="0"/>
              <a:buNone/>
              <a:defRPr/>
            </a:pPr>
            <a:r>
              <a:rPr lang="en-US" sz="1200" dirty="0" smtClean="0">
                <a:solidFill>
                  <a:schemeClr val="accent3"/>
                </a:solidFill>
              </a:rPr>
              <a:t>Melissa</a:t>
            </a:r>
          </a:p>
          <a:p>
            <a:pPr>
              <a:buClr>
                <a:schemeClr val="accent3"/>
              </a:buClr>
              <a:buFont typeface="Arial" charset="0"/>
              <a:buNone/>
              <a:defRPr/>
            </a:pPr>
            <a:endParaRPr lang="en-US" sz="1200" dirty="0" smtClean="0">
              <a:solidFill>
                <a:schemeClr val="accent3"/>
              </a:solidFill>
            </a:endParaRPr>
          </a:p>
          <a:p>
            <a:pPr>
              <a:buClr>
                <a:schemeClr val="accent3"/>
              </a:buClr>
              <a:buFont typeface="Arial" charset="0"/>
              <a:buNone/>
              <a:defRPr/>
            </a:pPr>
            <a:r>
              <a:rPr lang="en-US" sz="1200" dirty="0" smtClean="0">
                <a:solidFill>
                  <a:schemeClr val="accent3"/>
                </a:solidFill>
              </a:rPr>
              <a:t>Thank Dr. Anita Barbee from Kentucky for her expert consultation and assistance on</a:t>
            </a:r>
            <a:r>
              <a:rPr lang="en-US" sz="1200" baseline="0" dirty="0" smtClean="0">
                <a:solidFill>
                  <a:schemeClr val="accent3"/>
                </a:solidFill>
              </a:rPr>
              <a:t> this aspect of the model.  </a:t>
            </a:r>
            <a:endParaRPr lang="en-US" sz="1200" dirty="0" smtClean="0">
              <a:solidFill>
                <a:schemeClr val="accent3"/>
              </a:solidFill>
            </a:endParaRPr>
          </a:p>
          <a:p>
            <a:pPr>
              <a:buClr>
                <a:schemeClr val="accent3"/>
              </a:buClr>
              <a:buFont typeface="Arial" charset="0"/>
              <a:buNone/>
              <a:defRPr/>
            </a:pPr>
            <a:endParaRPr lang="en-US" sz="1200" dirty="0" smtClean="0">
              <a:solidFill>
                <a:schemeClr val="accent3"/>
              </a:solidFill>
            </a:endParaRPr>
          </a:p>
          <a:p>
            <a:pPr>
              <a:buClr>
                <a:schemeClr val="accent3"/>
              </a:buClr>
              <a:buFont typeface="Arial" charset="0"/>
              <a:buNone/>
              <a:defRPr/>
            </a:pPr>
            <a:r>
              <a:rPr lang="en-US" sz="1200" dirty="0" smtClean="0">
                <a:solidFill>
                  <a:schemeClr val="accent3"/>
                </a:solidFill>
              </a:rPr>
              <a:t>Our theoretical framework is an organized set of </a:t>
            </a:r>
            <a:r>
              <a:rPr lang="en-US" sz="1200" b="0" i="0" dirty="0" smtClean="0">
                <a:solidFill>
                  <a:schemeClr val="accent3"/>
                </a:solidFill>
              </a:rPr>
              <a:t>explanatory </a:t>
            </a:r>
            <a:r>
              <a:rPr lang="en-US" sz="1200" dirty="0" smtClean="0">
                <a:solidFill>
                  <a:schemeClr val="accent3"/>
                </a:solidFill>
              </a:rPr>
              <a:t>principles that</a:t>
            </a:r>
            <a:r>
              <a:rPr lang="en-US" sz="1200" baseline="0" dirty="0" smtClean="0">
                <a:solidFill>
                  <a:schemeClr val="accent3"/>
                </a:solidFill>
              </a:rPr>
              <a:t> help us ground our understanding of our work and guided us in our selection of values and practices.</a:t>
            </a:r>
            <a:endParaRPr lang="en-US" sz="1200" dirty="0" smtClean="0">
              <a:solidFill>
                <a:schemeClr val="accent3"/>
              </a:solidFill>
            </a:endParaRPr>
          </a:p>
          <a:p>
            <a:endParaRPr lang="en-US" dirty="0" smtClean="0"/>
          </a:p>
          <a:p>
            <a:pPr marL="0" indent="0">
              <a:buClr>
                <a:schemeClr val="accent3"/>
              </a:buClr>
              <a:defRPr/>
            </a:pPr>
            <a:r>
              <a:rPr lang="en-US" sz="1200" dirty="0" smtClean="0">
                <a:solidFill>
                  <a:schemeClr val="accent3"/>
                </a:solidFill>
              </a:rPr>
              <a:t>We need this theoretical framework because our work involves preventing future abuse and neglect.  In order to do this, we must try to understand:</a:t>
            </a:r>
          </a:p>
          <a:p>
            <a:pPr>
              <a:buClr>
                <a:schemeClr val="accent3"/>
              </a:buClr>
              <a:buFont typeface="Arial" charset="0"/>
              <a:buChar char="•"/>
              <a:defRPr/>
            </a:pPr>
            <a:r>
              <a:rPr lang="en-US" sz="1200" dirty="0" smtClean="0">
                <a:solidFill>
                  <a:schemeClr val="accent3"/>
                </a:solidFill>
              </a:rPr>
              <a:t>What leads to the problem of child maltreatment?</a:t>
            </a:r>
          </a:p>
          <a:p>
            <a:pPr>
              <a:buClr>
                <a:schemeClr val="accent3"/>
              </a:buClr>
              <a:buFont typeface="Arial" charset="0"/>
              <a:buChar char="•"/>
              <a:defRPr/>
            </a:pPr>
            <a:r>
              <a:rPr lang="en-US" sz="1200" dirty="0" smtClean="0">
                <a:solidFill>
                  <a:schemeClr val="accent3"/>
                </a:solidFill>
              </a:rPr>
              <a:t>What predictable processes are involved in child maltreatment?</a:t>
            </a:r>
          </a:p>
          <a:p>
            <a:pPr>
              <a:buClr>
                <a:schemeClr val="accent3"/>
              </a:buClr>
              <a:buFont typeface="Arial" charset="0"/>
              <a:buChar char="•"/>
              <a:defRPr/>
            </a:pPr>
            <a:r>
              <a:rPr lang="en-US" sz="1200" dirty="0" smtClean="0">
                <a:solidFill>
                  <a:schemeClr val="accent3"/>
                </a:solidFill>
              </a:rPr>
              <a:t>How can our practice prevent the problem or process from starting or intervene once the problem has arisen?</a:t>
            </a:r>
          </a:p>
          <a:p>
            <a:pPr>
              <a:buClr>
                <a:schemeClr val="accent3"/>
              </a:buClr>
              <a:buFont typeface="Arial" charset="0"/>
              <a:buChar char="•"/>
              <a:defRPr/>
            </a:pPr>
            <a:r>
              <a:rPr lang="en-US" sz="1200" dirty="0" smtClean="0">
                <a:solidFill>
                  <a:schemeClr val="accent3"/>
                </a:solidFill>
                <a:latin typeface="Calibri" pitchFamily="34" charset="0"/>
              </a:rPr>
              <a:t>How can we ensure our child welfare system that effectively sustain ongoing treatment and </a:t>
            </a:r>
            <a:r>
              <a:rPr lang="en-US" sz="1200" b="1" dirty="0" smtClean="0">
                <a:solidFill>
                  <a:schemeClr val="accent3"/>
                </a:solidFill>
                <a:latin typeface="Calibri" pitchFamily="34" charset="0"/>
              </a:rPr>
              <a:t>prevent</a:t>
            </a:r>
            <a:r>
              <a:rPr lang="en-US" sz="1200" dirty="0" smtClean="0">
                <a:solidFill>
                  <a:schemeClr val="accent3"/>
                </a:solidFill>
                <a:latin typeface="Calibri" pitchFamily="34" charset="0"/>
              </a:rPr>
              <a:t> future problems. </a:t>
            </a:r>
          </a:p>
          <a:p>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54574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chemeClr val="accent3"/>
              </a:buClr>
              <a:buFont typeface="Arial" charset="0"/>
              <a:buNone/>
              <a:defRPr/>
            </a:pPr>
            <a:r>
              <a:rPr lang="en-US" sz="1200" dirty="0" smtClean="0">
                <a:solidFill>
                  <a:schemeClr val="accent3"/>
                </a:solidFill>
                <a:latin typeface="Calibri" pitchFamily="34" charset="0"/>
              </a:rPr>
              <a:t>Melissa</a:t>
            </a:r>
          </a:p>
          <a:p>
            <a:pPr>
              <a:buClr>
                <a:schemeClr val="accent3"/>
              </a:buClr>
              <a:buFont typeface="Arial" charset="0"/>
              <a:buNone/>
              <a:defRPr/>
            </a:pPr>
            <a:endParaRPr lang="en-US" sz="1200" dirty="0" smtClean="0">
              <a:solidFill>
                <a:schemeClr val="accent3"/>
              </a:solidFill>
              <a:latin typeface="Calibri" pitchFamily="34" charset="0"/>
            </a:endParaRPr>
          </a:p>
          <a:p>
            <a:pPr>
              <a:buClr>
                <a:schemeClr val="accent3"/>
              </a:buClr>
              <a:buFont typeface="Arial" charset="0"/>
              <a:buNone/>
              <a:defRPr/>
            </a:pPr>
            <a:endParaRPr lang="en-US" sz="1200" dirty="0" smtClean="0">
              <a:solidFill>
                <a:schemeClr val="accent3"/>
              </a:solidFill>
              <a:latin typeface="Calibri" pitchFamily="34" charset="0"/>
            </a:endParaRPr>
          </a:p>
          <a:p>
            <a:pPr>
              <a:buClr>
                <a:schemeClr val="accent3"/>
              </a:buClr>
              <a:buFont typeface="Arial" charset="0"/>
              <a:buNone/>
              <a:defRPr/>
            </a:pPr>
            <a:endParaRPr lang="en-US" sz="1200" dirty="0" smtClean="0">
              <a:solidFill>
                <a:schemeClr val="accent3"/>
              </a:solidFill>
              <a:latin typeface="Calibri" pitchFamily="34" charset="0"/>
            </a:endParaRPr>
          </a:p>
          <a:p>
            <a:pPr>
              <a:buClr>
                <a:schemeClr val="accent3"/>
              </a:buClr>
              <a:buFont typeface="Arial" charset="0"/>
              <a:buNone/>
              <a:defRPr/>
            </a:pPr>
            <a:r>
              <a:rPr lang="en-US" sz="1200" dirty="0" smtClean="0">
                <a:solidFill>
                  <a:schemeClr val="accent3"/>
                </a:solidFill>
                <a:latin typeface="Calibri" pitchFamily="34" charset="0"/>
              </a:rPr>
              <a:t>We developed the framework in </a:t>
            </a:r>
            <a:r>
              <a:rPr lang="en-US" sz="1200" dirty="0" smtClean="0"/>
              <a:t>October-December 2013</a:t>
            </a:r>
          </a:p>
          <a:p>
            <a:pPr marL="514350" indent="-514350">
              <a:buClr>
                <a:schemeClr val="bg1"/>
              </a:buClr>
              <a:buFont typeface="Wingdings" pitchFamily="2" charset="2"/>
              <a:buAutoNum type="arabicPeriod"/>
              <a:defRPr/>
            </a:pPr>
            <a:r>
              <a:rPr lang="en-US" sz="1200" dirty="0" smtClean="0"/>
              <a:t>Dr. Barbee reviewed relevant micro level and practice theories and presented them to the Practice Model Element Refinement Subcommittee</a:t>
            </a:r>
          </a:p>
          <a:p>
            <a:pPr marL="514350" indent="-514350">
              <a:buClr>
                <a:schemeClr val="bg1"/>
              </a:buClr>
              <a:buFont typeface="Wingdings" pitchFamily="2" charset="2"/>
              <a:buAutoNum type="arabicPeriod"/>
              <a:defRPr/>
            </a:pPr>
            <a:r>
              <a:rPr lang="en-US" sz="1200" dirty="0" smtClean="0"/>
              <a:t>A subcommittee of the Practice</a:t>
            </a:r>
            <a:r>
              <a:rPr lang="en-US" sz="1200" baseline="0" dirty="0" smtClean="0"/>
              <a:t> Model Design Team </a:t>
            </a:r>
            <a:r>
              <a:rPr lang="en-US" sz="1200" dirty="0" smtClean="0"/>
              <a:t>reviewed the theories and identified the theories that best reflect practice in California</a:t>
            </a:r>
          </a:p>
          <a:p>
            <a:pPr marL="514350" indent="-514350">
              <a:buClr>
                <a:schemeClr val="bg1"/>
              </a:buClr>
              <a:buFont typeface="Wingdings" pitchFamily="2" charset="2"/>
              <a:buAutoNum type="arabicPeriod"/>
              <a:defRPr/>
            </a:pPr>
            <a:r>
              <a:rPr lang="en-US" sz="1200" dirty="0" smtClean="0"/>
              <a:t>Dr. Barbee presented the identified theories to the Practice Model Design Team and to a statewide audience via webinar</a:t>
            </a:r>
          </a:p>
          <a:p>
            <a:pPr>
              <a:buClr>
                <a:schemeClr val="accent3"/>
              </a:buClr>
              <a:buFont typeface="Arial" charset="0"/>
              <a:buNone/>
              <a:defRPr/>
            </a:pPr>
            <a:endParaRPr lang="en-US" sz="1200" dirty="0" smtClean="0">
              <a:solidFill>
                <a:schemeClr val="accent3"/>
              </a:solidFill>
            </a:endParaRPr>
          </a:p>
          <a:p>
            <a:pPr>
              <a:buClr>
                <a:schemeClr val="accent3"/>
              </a:buClr>
              <a:buFont typeface="Arial" charset="0"/>
              <a:buNone/>
              <a:defRPr/>
            </a:pPr>
            <a:r>
              <a:rPr lang="en-US" sz="1200" dirty="0" smtClean="0">
                <a:solidFill>
                  <a:schemeClr val="accent3"/>
                </a:solidFill>
              </a:rPr>
              <a:t>Distribute theories handout.  Explain theories.</a:t>
            </a:r>
          </a:p>
          <a:p>
            <a:pPr>
              <a:buClr>
                <a:schemeClr val="accent3"/>
              </a:buClr>
              <a:buFont typeface="Arial" charset="0"/>
              <a:buNone/>
              <a:defRPr/>
            </a:pPr>
            <a:endParaRPr lang="en-US" sz="1200" dirty="0" smtClean="0">
              <a:solidFill>
                <a:schemeClr val="accent3"/>
              </a:solidFill>
            </a:endParaRPr>
          </a:p>
          <a:p>
            <a:pPr marL="0" lvl="1" indent="0">
              <a:buClr>
                <a:schemeClr val="bg1"/>
              </a:buClr>
              <a:buFont typeface="Wingdings" pitchFamily="2" charset="2"/>
              <a:buNone/>
              <a:defRPr/>
            </a:pPr>
            <a:r>
              <a:rPr lang="en-US" b="1" dirty="0" smtClean="0">
                <a:solidFill>
                  <a:schemeClr val="accent3"/>
                </a:solidFill>
              </a:rPr>
              <a:t>We identified three types of micro theories:</a:t>
            </a:r>
          </a:p>
          <a:p>
            <a:pPr marL="914400" lvl="1" indent="-457200">
              <a:buClr>
                <a:schemeClr val="bg1"/>
              </a:buClr>
              <a:buFont typeface="+mj-lt"/>
              <a:buAutoNum type="arabicPeriod"/>
              <a:defRPr/>
            </a:pPr>
            <a:r>
              <a:rPr lang="en-US" b="1" dirty="0" smtClean="0">
                <a:solidFill>
                  <a:schemeClr val="accent3"/>
                </a:solidFill>
              </a:rPr>
              <a:t>Orienting Theories- </a:t>
            </a:r>
            <a:r>
              <a:rPr lang="en-US" dirty="0" smtClean="0">
                <a:solidFill>
                  <a:schemeClr val="accent3"/>
                </a:solidFill>
              </a:rPr>
              <a:t>These help set the orientation towards clients and work with clients in the child welfare system. Any child welfare casework practice model must choose at least one theory from this cluster to set the tone for all interactions with clients. </a:t>
            </a:r>
          </a:p>
          <a:p>
            <a:pPr marL="914400" lvl="1" indent="-457200">
              <a:buClr>
                <a:schemeClr val="bg1"/>
              </a:buClr>
              <a:buFont typeface="+mj-lt"/>
              <a:buAutoNum type="arabicPeriod"/>
              <a:defRPr/>
            </a:pPr>
            <a:r>
              <a:rPr lang="en-US" b="1" dirty="0" err="1" smtClean="0">
                <a:solidFill>
                  <a:schemeClr val="accent3"/>
                </a:solidFill>
              </a:rPr>
              <a:t>Neuro</a:t>
            </a:r>
            <a:r>
              <a:rPr lang="en-US" b="1" dirty="0" smtClean="0">
                <a:solidFill>
                  <a:schemeClr val="accent3"/>
                </a:solidFill>
              </a:rPr>
              <a:t>-Developmental Theories- </a:t>
            </a:r>
            <a:r>
              <a:rPr lang="en-US" dirty="0" smtClean="0">
                <a:solidFill>
                  <a:schemeClr val="accent3"/>
                </a:solidFill>
              </a:rPr>
              <a:t>These focus on the developmental nature of children and families. These approaches help us understand how and why maltreatment happens and how and why interventions work. </a:t>
            </a:r>
          </a:p>
          <a:p>
            <a:pPr marL="914400" lvl="1" indent="-457200">
              <a:buClr>
                <a:schemeClr val="bg1"/>
              </a:buClr>
              <a:buFont typeface="+mj-lt"/>
              <a:buAutoNum type="arabicPeriod"/>
              <a:defRPr/>
            </a:pPr>
            <a:r>
              <a:rPr lang="en-US" b="1" dirty="0" smtClean="0">
                <a:solidFill>
                  <a:schemeClr val="accent3"/>
                </a:solidFill>
              </a:rPr>
              <a:t>Intervention Theories-</a:t>
            </a:r>
            <a:r>
              <a:rPr lang="en-US" dirty="0" smtClean="0">
                <a:solidFill>
                  <a:schemeClr val="accent3"/>
                </a:solidFill>
              </a:rPr>
              <a:t> These help set an understanding of the process leading to maltreatment and specify what needs to change in order for maltreatment to end and safety to be ensured. </a:t>
            </a:r>
          </a:p>
          <a:p>
            <a:pPr marL="0" lvl="1" indent="0">
              <a:buClr>
                <a:schemeClr val="bg1"/>
              </a:buClr>
              <a:buFont typeface="Wingdings" pitchFamily="2" charset="2"/>
              <a:buNone/>
              <a:defRPr/>
            </a:pPr>
            <a:r>
              <a:rPr lang="en-US" b="1" dirty="0" smtClean="0">
                <a:solidFill>
                  <a:schemeClr val="accent3"/>
                </a:solidFill>
              </a:rPr>
              <a:t>Plus a category for organization theories:</a:t>
            </a:r>
          </a:p>
          <a:p>
            <a:pPr marL="914400" lvl="1" indent="-457200">
              <a:buClr>
                <a:schemeClr val="bg1"/>
              </a:buClr>
              <a:buFont typeface="+mj-lt"/>
              <a:buAutoNum type="arabicPeriod" startAt="4"/>
              <a:defRPr/>
            </a:pPr>
            <a:r>
              <a:rPr lang="en-US" b="1" dirty="0" smtClean="0">
                <a:solidFill>
                  <a:schemeClr val="accent3"/>
                </a:solidFill>
              </a:rPr>
              <a:t>Organizational Theories- </a:t>
            </a:r>
            <a:r>
              <a:rPr lang="en-US" dirty="0" smtClean="0">
                <a:solidFill>
                  <a:schemeClr val="accent3"/>
                </a:solidFill>
              </a:rPr>
              <a:t>These help us understand how our system will support and sustain the practice model</a:t>
            </a:r>
            <a:endParaRPr lang="en-US" dirty="0" smtClean="0"/>
          </a:p>
          <a:p>
            <a:endParaRPr lang="en-US" sz="1200" dirty="0" smtClean="0">
              <a:solidFill>
                <a:schemeClr val="accent3"/>
              </a:solidFill>
            </a:endParaRPr>
          </a:p>
          <a:p>
            <a:r>
              <a:rPr lang="en-US" sz="1200" dirty="0" smtClean="0">
                <a:solidFill>
                  <a:schemeClr val="accent3"/>
                </a:solidFill>
              </a:rPr>
              <a:t>Point out case example that can be used to operationalize</a:t>
            </a:r>
            <a:r>
              <a:rPr lang="en-US" sz="1200" baseline="0" dirty="0" smtClean="0">
                <a:solidFill>
                  <a:schemeClr val="accent3"/>
                </a:solidFill>
              </a:rPr>
              <a:t> the theoretical framework.</a:t>
            </a:r>
            <a:endParaRPr lang="en-US" sz="1200" dirty="0" smtClean="0">
              <a:solidFill>
                <a:schemeClr val="accent3"/>
              </a:solidFill>
            </a:endParaRPr>
          </a:p>
          <a:p>
            <a:endParaRPr lang="en-US" sz="1200" dirty="0" smtClean="0">
              <a:solidFill>
                <a:schemeClr val="accent3"/>
              </a:solidFill>
            </a:endParaRPr>
          </a:p>
          <a:p>
            <a:r>
              <a:rPr lang="en-US" dirty="0" smtClean="0"/>
              <a:t>If anyone asks, explain that more information is available on the theoretical framework</a:t>
            </a:r>
            <a:r>
              <a:rPr lang="en-US" baseline="0" dirty="0" smtClean="0"/>
              <a:t> at http://calswec.berkeley.edu/california-child-welfare-core-practice-model</a:t>
            </a:r>
          </a:p>
          <a:p>
            <a:endParaRPr lang="en-US" baseline="0" dirty="0" smtClean="0"/>
          </a:p>
          <a:p>
            <a:r>
              <a:rPr lang="en-US" baseline="0" dirty="0" smtClean="0"/>
              <a:t>Explain that following the video Sylvia will talk about the next parts of the modes (values, components, elements).  Transition to video.</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33093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chemeClr val="tx1"/>
              </a:buClr>
              <a:buFont typeface="Arial" charset="0"/>
              <a:buNone/>
            </a:pPr>
            <a:r>
              <a:rPr lang="en-US" sz="1200" dirty="0" smtClean="0"/>
              <a:t>Sylvia</a:t>
            </a:r>
          </a:p>
          <a:p>
            <a:pPr>
              <a:buClr>
                <a:schemeClr val="tx1"/>
              </a:buClr>
              <a:buFont typeface="Arial" charset="0"/>
              <a:buNone/>
            </a:pPr>
            <a:endParaRPr lang="en-US" sz="1200" dirty="0" smtClean="0"/>
          </a:p>
          <a:p>
            <a:pPr>
              <a:buClr>
                <a:schemeClr val="tx1"/>
              </a:buClr>
              <a:buFont typeface="Arial" charset="0"/>
              <a:buNone/>
            </a:pPr>
            <a:r>
              <a:rPr lang="en-US" sz="1200" dirty="0" smtClean="0"/>
              <a:t>Explain that the</a:t>
            </a:r>
            <a:r>
              <a:rPr lang="en-US" sz="1200" baseline="0" dirty="0" smtClean="0"/>
              <a:t> values and principles were developed by a Design Team </a:t>
            </a:r>
            <a:r>
              <a:rPr lang="en-US" sz="1200" dirty="0" smtClean="0"/>
              <a:t>Subcommittee </a:t>
            </a:r>
            <a:r>
              <a:rPr lang="en-US" sz="1200" baseline="0" dirty="0" smtClean="0"/>
              <a:t>b</a:t>
            </a:r>
            <a:r>
              <a:rPr lang="en-US" sz="1200" dirty="0" smtClean="0"/>
              <a:t>ased on the work completed at a convening in the summer of 2013.  This work included looking at the values identified in other efforts in CA such as CAPP and Katie A. to ensure the California Child Welfare Core Practice model was congruent with other practices and would encompass other practices in the state.  </a:t>
            </a:r>
          </a:p>
          <a:p>
            <a:pPr>
              <a:buClr>
                <a:schemeClr val="tx1"/>
              </a:buClr>
              <a:buFont typeface="Arial" charset="0"/>
              <a:buNone/>
            </a:pPr>
            <a:endParaRPr lang="en-US" sz="1200" dirty="0" smtClean="0"/>
          </a:p>
          <a:p>
            <a:pPr>
              <a:buClr>
                <a:schemeClr val="tx1"/>
              </a:buClr>
              <a:buFont typeface="Arial" charset="0"/>
              <a:buNone/>
            </a:pPr>
            <a:r>
              <a:rPr lang="en-US" sz="1200" dirty="0" smtClean="0"/>
              <a:t>The values</a:t>
            </a:r>
            <a:r>
              <a:rPr lang="en-US" sz="1200" baseline="0" dirty="0" smtClean="0"/>
              <a:t> and principles have clear l</a:t>
            </a:r>
            <a:r>
              <a:rPr lang="en-US" sz="1200" dirty="0" smtClean="0"/>
              <a:t>inks to the identified theoretical framework.</a:t>
            </a:r>
          </a:p>
          <a:p>
            <a:pPr>
              <a:buClr>
                <a:schemeClr val="tx1"/>
              </a:buClr>
              <a:buFont typeface="Arial" charset="0"/>
              <a:buNone/>
            </a:pPr>
            <a:endParaRPr lang="en-US" sz="1200" dirty="0" smtClean="0"/>
          </a:p>
          <a:p>
            <a:pPr>
              <a:buClr>
                <a:schemeClr val="tx1"/>
              </a:buClr>
              <a:buFont typeface="Arial" charset="0"/>
              <a:buNone/>
            </a:pPr>
            <a:r>
              <a:rPr lang="en-US" sz="1200" dirty="0" smtClean="0"/>
              <a:t>The next slides lists our values.</a:t>
            </a:r>
          </a:p>
          <a:p>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65908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Sylvia</a:t>
            </a:r>
          </a:p>
          <a:p>
            <a:endParaRPr lang="en-US" dirty="0" smtClean="0"/>
          </a:p>
          <a:p>
            <a:r>
              <a:rPr lang="en-US" dirty="0" smtClean="0"/>
              <a:t>Distribute handout with values, components, elements, and behaviors.</a:t>
            </a:r>
          </a:p>
          <a:p>
            <a:endParaRPr lang="en-US" dirty="0" smtClean="0"/>
          </a:p>
          <a:p>
            <a:r>
              <a:rPr lang="en-US" dirty="0" smtClean="0"/>
              <a:t>Point out the values in the handout.</a:t>
            </a:r>
          </a:p>
          <a:p>
            <a:endParaRPr lang="en-US" dirty="0" smtClean="0"/>
          </a:p>
          <a:p>
            <a:r>
              <a:rPr lang="en-US" dirty="0" smtClean="0"/>
              <a:t>We</a:t>
            </a:r>
            <a:r>
              <a:rPr lang="en-US" baseline="0" dirty="0" smtClean="0"/>
              <a:t> value safety, partnership, permanency, well-being, etc.</a:t>
            </a:r>
          </a:p>
          <a:p>
            <a:endParaRPr lang="en-US" baseline="0" dirty="0" smtClean="0"/>
          </a:p>
          <a:p>
            <a:r>
              <a:rPr lang="en-US" baseline="0" dirty="0" smtClean="0"/>
              <a:t>For each value, we have a further statement, or supporting principle.  </a:t>
            </a:r>
          </a:p>
          <a:p>
            <a:endParaRPr lang="en-US" baseline="0" dirty="0" smtClean="0"/>
          </a:p>
          <a:p>
            <a:r>
              <a:rPr lang="en-US" baseline="0" dirty="0" smtClean="0"/>
              <a:t>For example, in support of the Well-being value, we say “</a:t>
            </a:r>
            <a:r>
              <a:rPr lang="en-US" sz="1200" kern="1200" dirty="0" smtClean="0">
                <a:solidFill>
                  <a:schemeClr val="tx1"/>
                </a:solidFill>
                <a:effectLst/>
                <a:latin typeface="+mn-lt"/>
                <a:ea typeface="+mn-ea"/>
                <a:cs typeface="+mn-cs"/>
              </a:rPr>
              <a:t>Children, youth, and young adults are supported to achieve their full developmental potential.  We work to help families function at their best.  We offer effective, assessment-based services and supports that address well-being.”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use “We believe” statements to convey our values and principles.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example, the for our well-being value, “</a:t>
            </a:r>
            <a:r>
              <a:rPr lang="en-US" sz="1200" kern="1200" dirty="0" smtClean="0">
                <a:solidFill>
                  <a:schemeClr val="tx1"/>
                </a:solidFill>
                <a:effectLst/>
                <a:latin typeface="+mn-lt"/>
                <a:ea typeface="+mn-ea"/>
                <a:cs typeface="+mn-cs"/>
              </a:rPr>
              <a:t>We believe participating in culturally relevant, effective, assessment based services can help children, youth, and families achieve their goals and be their best.”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Play video clip now if you didn’t play it before</a:t>
            </a:r>
            <a:endParaRPr lang="en-US" dirty="0"/>
          </a:p>
        </p:txBody>
      </p:sp>
      <p:sp>
        <p:nvSpPr>
          <p:cNvPr id="4" name="Slide Number Placeholder 3"/>
          <p:cNvSpPr>
            <a:spLocks noGrp="1"/>
          </p:cNvSpPr>
          <p:nvPr>
            <p:ph type="sldNum" sz="quarter" idx="10"/>
          </p:nvPr>
        </p:nvSpPr>
        <p:spPr/>
        <p:txBody>
          <a:bodyPr/>
          <a:lstStyle/>
          <a:p>
            <a:fld id="{EAD0A594-8B93-E544-94D3-0A95671C717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93985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45"/>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0C73B3-4D9B-4D3B-8B8C-81BF42B7D7E2}"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grpSp>
        <p:nvGrpSpPr>
          <p:cNvPr id="8" name="Group 7"/>
          <p:cNvGrpSpPr/>
          <p:nvPr userDrawn="1"/>
        </p:nvGrpSpPr>
        <p:grpSpPr>
          <a:xfrm>
            <a:off x="3" y="-14068"/>
            <a:ext cx="12206068" cy="6894513"/>
            <a:chOff x="0" y="-14068"/>
            <a:chExt cx="12206068" cy="6894513"/>
          </a:xfrm>
        </p:grpSpPr>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2293" y="-14068"/>
              <a:ext cx="4803775"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36719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88F8F6-2325-45D2-A0EF-26FBBCE2101A}"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405617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11AFB4-C94B-467B-8666-B65320D8BD83}"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85934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E30F3-378D-49A4-8BEF-FC2481B903E8}"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198151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D8BBD6-18AE-4061-B869-454D739E1931}"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2324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C5E2F-0B46-4193-9535-D8665425BC41}"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188078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4E486A-AE1F-490E-B7AD-D20F4A63B69A}"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385782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81" y="609611"/>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42" y="609600"/>
            <a:ext cx="7060151"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A11C86-543B-427D-9BAB-254B8DDCEF37}"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3170286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826687" y="1827213"/>
            <a:ext cx="9868167" cy="4114800"/>
          </a:xfrm>
        </p:spPr>
        <p:txBody>
          <a:bodyPr/>
          <a:lstStyle>
            <a:lvl1pPr>
              <a:defRPr sz="3200" b="1"/>
            </a:lvl1pPr>
            <a:lvl2pPr>
              <a:defRPr sz="2800"/>
            </a:lvl2pPr>
            <a:lvl3pPr>
              <a:defRPr sz="24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smtClean="0"/>
              <a:t>Fourth level</a:t>
            </a:r>
            <a:endParaRPr lang="en-US" dirty="0"/>
          </a:p>
          <a:p>
            <a:pPr lvl="4"/>
            <a:r>
              <a:rPr lang="en-US" dirty="0"/>
              <a:t>Fifth level</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ftr" sz="quarter" idx="11"/>
          </p:nvPr>
        </p:nvSpPr>
        <p:spPr/>
        <p:txBody>
          <a:bodyPr/>
          <a:lstStyle>
            <a:lvl1pPr>
              <a:defRPr/>
            </a:lvl1pPr>
          </a:lstStyle>
          <a:p>
            <a:pPr>
              <a:defRPr/>
            </a:pPr>
            <a:r>
              <a:rPr lang="en-US">
                <a:solidFill>
                  <a:srgbClr val="000000"/>
                </a:solidFill>
              </a:rPr>
              <a:t>©2013 Lilliput Children's Services</a:t>
            </a:r>
          </a:p>
        </p:txBody>
      </p:sp>
      <p:sp>
        <p:nvSpPr>
          <p:cNvPr id="6" name="Rectangle 14"/>
          <p:cNvSpPr>
            <a:spLocks noGrp="1" noChangeArrowheads="1"/>
          </p:cNvSpPr>
          <p:nvPr>
            <p:ph type="sldNum" sz="quarter" idx="12"/>
          </p:nvPr>
        </p:nvSpPr>
        <p:spPr/>
        <p:txBody>
          <a:bodyPr/>
          <a:lstStyle>
            <a:lvl1pPr>
              <a:defRPr/>
            </a:lvl1pPr>
          </a:lstStyle>
          <a:p>
            <a:pPr>
              <a:defRPr/>
            </a:pPr>
            <a:fld id="{4278CEC6-0017-4EAA-9041-098539B8E2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534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64330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5213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E3D54D-B1DD-497B-A772-2FDD80CC7979}"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704476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9141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31703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06126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441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44386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69871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9495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38708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solidFill>
                  <a:prstClr val="white">
                    <a:tint val="75000"/>
                  </a:prstClr>
                </a:solidFill>
                <a:latin typeface="Calibri"/>
              </a:rPr>
              <a:pPr/>
              <a:t>9/1/15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5213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2" y="5038586"/>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Century Gothic"/>
            </a:endParaRPr>
          </a:p>
        </p:txBody>
      </p:sp>
      <p:sp>
        <p:nvSpPr>
          <p:cNvPr id="8" name="Title 7"/>
          <p:cNvSpPr>
            <a:spLocks noGrp="1"/>
          </p:cNvSpPr>
          <p:nvPr>
            <p:ph type="ctrTitle"/>
          </p:nvPr>
        </p:nvSpPr>
        <p:spPr>
          <a:xfrm>
            <a:off x="720728" y="776302"/>
            <a:ext cx="10750549"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70"/>
            <a:ext cx="7721600" cy="365125"/>
          </a:xfrm>
        </p:spPr>
        <p:txBody>
          <a:bodyPr tIns="0" bIns="0" anchor="t"/>
          <a:lstStyle>
            <a:lvl1pPr algn="r">
              <a:defRPr sz="1000"/>
            </a:lvl1p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17" name="Footer Placeholder 16"/>
          <p:cNvSpPr>
            <a:spLocks noGrp="1"/>
          </p:cNvSpPr>
          <p:nvPr>
            <p:ph type="ftr" sz="quarter" idx="11"/>
          </p:nvPr>
        </p:nvSpPr>
        <p:spPr>
          <a:xfrm>
            <a:off x="1828800" y="5650718"/>
            <a:ext cx="7721600" cy="365125"/>
          </a:xfrm>
        </p:spPr>
        <p:txBody>
          <a:bodyPr tIns="0" bIns="0" anchor="b"/>
          <a:lstStyle>
            <a:lvl1pPr algn="r">
              <a:defRPr sz="1100"/>
            </a:lvl1pPr>
          </a:lstStyle>
          <a:p>
            <a:endParaRPr lang="en-US" dirty="0">
              <a:solidFill>
                <a:prstClr val="white"/>
              </a:solidFill>
              <a:latin typeface="Century Gothic"/>
            </a:endParaRPr>
          </a:p>
        </p:txBody>
      </p:sp>
      <p:sp>
        <p:nvSpPr>
          <p:cNvPr id="29" name="Slide Number Placeholder 28"/>
          <p:cNvSpPr>
            <a:spLocks noGrp="1"/>
          </p:cNvSpPr>
          <p:nvPr>
            <p:ph type="sldNum" sz="quarter" idx="12"/>
          </p:nvPr>
        </p:nvSpPr>
        <p:spPr>
          <a:xfrm>
            <a:off x="11189663" y="5752321"/>
            <a:ext cx="670560" cy="365125"/>
          </a:xfrm>
        </p:spPr>
        <p:txBody>
          <a:bodyPr anchor="ctr"/>
          <a:lstStyle>
            <a:lvl1pPr algn="ctr">
              <a:defRPr sz="1300">
                <a:solidFill>
                  <a:srgbClr val="FFFFFF"/>
                </a:solidFill>
              </a:defRPr>
            </a:lvl1pPr>
          </a:lstStyle>
          <a:p>
            <a:fld id="{A9E48F49-263E-4F8D-9D44-601897C1E8BC}" type="slidenum">
              <a:rPr lang="en-US" smtClean="0">
                <a:latin typeface="Century Gothic"/>
              </a:rPr>
              <a:pPr/>
              <a:t>‹#›</a:t>
            </a:fld>
            <a:endParaRPr lang="en-US" dirty="0">
              <a:latin typeface="Century Gothic"/>
            </a:endParaRPr>
          </a:p>
        </p:txBody>
      </p:sp>
    </p:spTree>
    <p:extLst>
      <p:ext uri="{BB962C8B-B14F-4D97-AF65-F5344CB8AC3E}">
        <p14:creationId xmlns:p14="http://schemas.microsoft.com/office/powerpoint/2010/main" val="33799269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338654-0124-4598-803F-8B2A47B2C0FC}" type="datetime1">
              <a:rPr lang="en-US" smtClean="0"/>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781571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7494"/>
            <a:ext cx="109728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600" y="1882808"/>
            <a:ext cx="10972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8608" y="6480048"/>
            <a:ext cx="2844800" cy="301752"/>
          </a:xfrm>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5" name="Footer Placeholder 4"/>
          <p:cNvSpPr>
            <a:spLocks noGrp="1"/>
          </p:cNvSpPr>
          <p:nvPr>
            <p:ph type="ftr" sz="quarter" idx="11"/>
          </p:nvPr>
        </p:nvSpPr>
        <p:spPr>
          <a:xfrm>
            <a:off x="609601" y="6480983"/>
            <a:ext cx="5680075" cy="300831"/>
          </a:xfrm>
        </p:spPr>
        <p:txBody>
          <a:bodyPr/>
          <a:lstStyle/>
          <a:p>
            <a:endParaRPr lang="en-US" dirty="0">
              <a:solidFill>
                <a:prstClr val="white"/>
              </a:solidFill>
              <a:latin typeface="Century Gothic"/>
            </a:endParaRPr>
          </a:p>
        </p:txBody>
      </p:sp>
      <p:sp>
        <p:nvSpPr>
          <p:cNvPr id="6" name="Slide Number Placeholder 5"/>
          <p:cNvSpPr>
            <a:spLocks noGrp="1"/>
          </p:cNvSpPr>
          <p:nvPr>
            <p:ph type="sldNum" sz="quarter" idx="12"/>
          </p:nvPr>
        </p:nvSpPr>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3117198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381" y="7048"/>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Century Gothic"/>
            </a:endParaRPr>
          </a:p>
        </p:txBody>
      </p:sp>
      <p:sp>
        <p:nvSpPr>
          <p:cNvPr id="8" name="Isosceles Triangle 7"/>
          <p:cNvSpPr/>
          <p:nvPr/>
        </p:nvSpPr>
        <p:spPr>
          <a:xfrm rot="5400000" flipV="1">
            <a:off x="10387972"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Century Gothic"/>
            </a:endParaRPr>
          </a:p>
        </p:txBody>
      </p:sp>
      <p:sp>
        <p:nvSpPr>
          <p:cNvPr id="4" name="Date Placeholder 3"/>
          <p:cNvSpPr>
            <a:spLocks noGrp="1"/>
          </p:cNvSpPr>
          <p:nvPr>
            <p:ph type="dt" sz="half" idx="10"/>
          </p:nvPr>
        </p:nvSpPr>
        <p:spPr>
          <a:xfrm>
            <a:off x="9274176" y="6477000"/>
            <a:ext cx="2844800" cy="304800"/>
          </a:xfrm>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5" name="Footer Placeholder 4"/>
          <p:cNvSpPr>
            <a:spLocks noGrp="1"/>
          </p:cNvSpPr>
          <p:nvPr>
            <p:ph type="ftr" sz="quarter" idx="11"/>
          </p:nvPr>
        </p:nvSpPr>
        <p:spPr>
          <a:xfrm>
            <a:off x="3492501" y="6480983"/>
            <a:ext cx="5680075" cy="300831"/>
          </a:xfrm>
        </p:spPr>
        <p:txBody>
          <a:bodyPr/>
          <a:lstStyle/>
          <a:p>
            <a:endParaRPr lang="en-US" dirty="0">
              <a:solidFill>
                <a:prstClr val="white"/>
              </a:solidFill>
              <a:latin typeface="Century Gothic"/>
            </a:endParaRPr>
          </a:p>
        </p:txBody>
      </p:sp>
      <p:sp>
        <p:nvSpPr>
          <p:cNvPr id="6" name="Slide Number Placeholder 5"/>
          <p:cNvSpPr>
            <a:spLocks noGrp="1"/>
          </p:cNvSpPr>
          <p:nvPr>
            <p:ph type="sldNum" sz="quarter" idx="12"/>
          </p:nvPr>
        </p:nvSpPr>
        <p:spPr>
          <a:xfrm>
            <a:off x="11268075" y="809625"/>
            <a:ext cx="670560" cy="300831"/>
          </a:xfrm>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cxnSp>
        <p:nvCxnSpPr>
          <p:cNvPr id="11" name="Straight Connector 10"/>
          <p:cNvCxnSpPr/>
          <p:nvPr/>
        </p:nvCxnSpPr>
        <p:spPr>
          <a:xfrm rot="10800000">
            <a:off x="8625069"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0" y="7037"/>
            <a:ext cx="12182623"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335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8608" y="6480969"/>
            <a:ext cx="2844800" cy="301752"/>
          </a:xfrm>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6" name="Footer Placeholder 5"/>
          <p:cNvSpPr>
            <a:spLocks noGrp="1"/>
          </p:cNvSpPr>
          <p:nvPr>
            <p:ph type="ftr" sz="quarter" idx="11"/>
          </p:nvPr>
        </p:nvSpPr>
        <p:spPr>
          <a:xfrm>
            <a:off x="609601" y="6480969"/>
            <a:ext cx="5680075" cy="301752"/>
          </a:xfrm>
        </p:spPr>
        <p:txBody>
          <a:bodyPr/>
          <a:lstStyle/>
          <a:p>
            <a:endParaRPr lang="en-US" dirty="0">
              <a:solidFill>
                <a:prstClr val="white"/>
              </a:solidFill>
              <a:latin typeface="Century Gothic"/>
            </a:endParaRPr>
          </a:p>
        </p:txBody>
      </p:sp>
      <p:sp>
        <p:nvSpPr>
          <p:cNvPr id="7" name="Slide Number Placeholder 6"/>
          <p:cNvSpPr>
            <a:spLocks noGrp="1"/>
          </p:cNvSpPr>
          <p:nvPr>
            <p:ph type="sldNum" sz="quarter" idx="12"/>
          </p:nvPr>
        </p:nvSpPr>
        <p:spPr>
          <a:xfrm>
            <a:off x="10119360" y="6480969"/>
            <a:ext cx="670560" cy="301752"/>
          </a:xfrm>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10447555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932"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5"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5"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8608" y="6480969"/>
            <a:ext cx="2840736" cy="301752"/>
          </a:xfrm>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8" name="Footer Placeholder 7"/>
          <p:cNvSpPr>
            <a:spLocks noGrp="1"/>
          </p:cNvSpPr>
          <p:nvPr>
            <p:ph type="ftr" sz="quarter" idx="11"/>
          </p:nvPr>
        </p:nvSpPr>
        <p:spPr>
          <a:xfrm>
            <a:off x="609600" y="6480969"/>
            <a:ext cx="5681472" cy="301752"/>
          </a:xfrm>
        </p:spPr>
        <p:txBody>
          <a:bodyPr/>
          <a:lstStyle/>
          <a:p>
            <a:endParaRPr lang="en-US" dirty="0">
              <a:solidFill>
                <a:prstClr val="white"/>
              </a:solidFill>
              <a:latin typeface="Century Gothic"/>
            </a:endParaRPr>
          </a:p>
        </p:txBody>
      </p:sp>
      <p:sp>
        <p:nvSpPr>
          <p:cNvPr id="9" name="Slide Number Placeholder 8"/>
          <p:cNvSpPr>
            <a:spLocks noGrp="1"/>
          </p:cNvSpPr>
          <p:nvPr>
            <p:ph type="sldNum" sz="quarter" idx="12"/>
          </p:nvPr>
        </p:nvSpPr>
        <p:spPr>
          <a:xfrm>
            <a:off x="10119360" y="6483096"/>
            <a:ext cx="670560" cy="301752"/>
          </a:xfrm>
        </p:spPr>
        <p:txBody>
          <a:bodyPr/>
          <a:lstStyle>
            <a:lvl1pPr algn="ctr">
              <a:defRPr/>
            </a:lvl1p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417492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solidFill>
              <a:latin typeface="Century Gothic"/>
            </a:endParaRPr>
          </a:p>
        </p:txBody>
      </p:sp>
      <p:sp>
        <p:nvSpPr>
          <p:cNvPr id="5" name="Slide Number Placeholder 4"/>
          <p:cNvSpPr>
            <a:spLocks noGrp="1"/>
          </p:cNvSpPr>
          <p:nvPr>
            <p:ph type="sldNum" sz="quarter" idx="12"/>
          </p:nvPr>
        </p:nvSpPr>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37555186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608" y="6480969"/>
            <a:ext cx="2844800" cy="301752"/>
          </a:xfrm>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3" name="Footer Placeholder 2"/>
          <p:cNvSpPr>
            <a:spLocks noGrp="1"/>
          </p:cNvSpPr>
          <p:nvPr>
            <p:ph type="ftr" sz="quarter" idx="11"/>
          </p:nvPr>
        </p:nvSpPr>
        <p:spPr>
          <a:xfrm>
            <a:off x="609601" y="6481904"/>
            <a:ext cx="5680075" cy="300831"/>
          </a:xfrm>
        </p:spPr>
        <p:txBody>
          <a:bodyPr/>
          <a:lstStyle/>
          <a:p>
            <a:endParaRPr lang="en-US" dirty="0">
              <a:solidFill>
                <a:prstClr val="white"/>
              </a:solidFill>
              <a:latin typeface="Century Gothic"/>
            </a:endParaRPr>
          </a:p>
        </p:txBody>
      </p:sp>
      <p:sp>
        <p:nvSpPr>
          <p:cNvPr id="4" name="Slide Number Placeholder 3"/>
          <p:cNvSpPr>
            <a:spLocks noGrp="1"/>
          </p:cNvSpPr>
          <p:nvPr>
            <p:ph type="sldNum" sz="quarter" idx="12"/>
          </p:nvPr>
        </p:nvSpPr>
        <p:spPr>
          <a:xfrm>
            <a:off x="10119360" y="6480969"/>
            <a:ext cx="670560" cy="301752"/>
          </a:xfrm>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29712654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5"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71968" y="6556248"/>
            <a:ext cx="2844800" cy="301752"/>
          </a:xfrm>
        </p:spPr>
        <p:txBody>
          <a:bodyPr/>
          <a:lstStyle>
            <a:lvl1pPr>
              <a:defRPr sz="900"/>
            </a:lvl1p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6" name="Footer Placeholder 5"/>
          <p:cNvSpPr>
            <a:spLocks noGrp="1"/>
          </p:cNvSpPr>
          <p:nvPr>
            <p:ph type="ftr" sz="quarter" idx="11"/>
          </p:nvPr>
        </p:nvSpPr>
        <p:spPr>
          <a:xfrm>
            <a:off x="1514476" y="6556248"/>
            <a:ext cx="6857493" cy="301752"/>
          </a:xfrm>
        </p:spPr>
        <p:txBody>
          <a:bodyPr/>
          <a:lstStyle>
            <a:lvl1pPr>
              <a:defRPr sz="900"/>
            </a:lvl1pPr>
          </a:lstStyle>
          <a:p>
            <a:endParaRPr lang="en-US" dirty="0">
              <a:solidFill>
                <a:prstClr val="white"/>
              </a:solidFill>
              <a:latin typeface="Century Gothic"/>
            </a:endParaRPr>
          </a:p>
        </p:txBody>
      </p:sp>
      <p:sp>
        <p:nvSpPr>
          <p:cNvPr id="7" name="Slide Number Placeholder 6"/>
          <p:cNvSpPr>
            <a:spLocks noGrp="1"/>
          </p:cNvSpPr>
          <p:nvPr>
            <p:ph type="sldNum" sz="quarter" idx="12"/>
          </p:nvPr>
        </p:nvSpPr>
        <p:spPr>
          <a:xfrm>
            <a:off x="11214101" y="6556248"/>
            <a:ext cx="670560" cy="301752"/>
          </a:xfrm>
        </p:spPr>
        <p:txBody>
          <a:bodyPr/>
          <a:lstStyle>
            <a:lvl1pPr>
              <a:defRPr sz="900"/>
            </a:lvl1p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926114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4256" y="6556248"/>
            <a:ext cx="2804160" cy="301752"/>
          </a:xfrm>
        </p:spPr>
        <p:txBody>
          <a:bodyPr/>
          <a:lstStyle>
            <a:lvl1pPr>
              <a:defRPr sz="900"/>
            </a:lvl1p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6" name="Footer Placeholder 5"/>
          <p:cNvSpPr>
            <a:spLocks noGrp="1"/>
          </p:cNvSpPr>
          <p:nvPr>
            <p:ph type="ftr" sz="quarter" idx="11"/>
          </p:nvPr>
        </p:nvSpPr>
        <p:spPr>
          <a:xfrm>
            <a:off x="1560576" y="6557169"/>
            <a:ext cx="6597429" cy="301752"/>
          </a:xfrm>
        </p:spPr>
        <p:txBody>
          <a:bodyPr/>
          <a:lstStyle>
            <a:lvl1pPr>
              <a:defRPr sz="900"/>
            </a:lvl1pPr>
          </a:lstStyle>
          <a:p>
            <a:endParaRPr lang="en-US" dirty="0">
              <a:solidFill>
                <a:prstClr val="white"/>
              </a:solidFill>
              <a:latin typeface="Century Gothic"/>
            </a:endParaRPr>
          </a:p>
        </p:txBody>
      </p:sp>
      <p:sp>
        <p:nvSpPr>
          <p:cNvPr id="7" name="Slide Number Placeholder 6"/>
          <p:cNvSpPr>
            <a:spLocks noGrp="1"/>
          </p:cNvSpPr>
          <p:nvPr>
            <p:ph type="sldNum" sz="quarter" idx="12"/>
          </p:nvPr>
        </p:nvSpPr>
        <p:spPr>
          <a:xfrm>
            <a:off x="10956256" y="6556248"/>
            <a:ext cx="487680" cy="301752"/>
          </a:xfrm>
        </p:spPr>
        <p:txBody>
          <a:bodyPr/>
          <a:lstStyle>
            <a:lvl1pPr algn="ctr">
              <a:defRPr sz="900"/>
            </a:lvl1p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2011410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solidFill>
              <a:latin typeface="Century Gothic"/>
            </a:endParaRPr>
          </a:p>
        </p:txBody>
      </p:sp>
      <p:sp>
        <p:nvSpPr>
          <p:cNvPr id="6" name="Slide Number Placeholder 5"/>
          <p:cNvSpPr>
            <a:spLocks noGrp="1"/>
          </p:cNvSpPr>
          <p:nvPr>
            <p:ph type="sldNum" sz="quarter" idx="12"/>
          </p:nvPr>
        </p:nvSpPr>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176456705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solidFill>
              <a:latin typeface="Century Gothic"/>
            </a:endParaRPr>
          </a:p>
        </p:txBody>
      </p:sp>
      <p:sp>
        <p:nvSpPr>
          <p:cNvPr id="6" name="Slide Number Placeholder 5"/>
          <p:cNvSpPr>
            <a:spLocks noGrp="1"/>
          </p:cNvSpPr>
          <p:nvPr>
            <p:ph type="sldNum" sz="quarter" idx="12"/>
          </p:nvPr>
        </p:nvSpPr>
        <p:spPr/>
        <p:txBody>
          <a:body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9054207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284291-BCA2-4510-ADB6-FE7E26F035FA}" type="datetime1">
              <a:rPr lang="en-US" smtClean="0"/>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212498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355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7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074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882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442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627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4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478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06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9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53"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53" y="2737257"/>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5" y="2160983"/>
            <a:ext cx="418561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92" y="2737257"/>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806277-D819-43D5-98DC-956F86F01A1B}" type="datetime1">
              <a:rPr lang="en-US" smtClean="0"/>
              <a:t>9/1/15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270857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FF55F6-14DE-45D6-81FB-A02F3735A937}" type="datetimeFigureOut">
              <a:rPr lang="en-US">
                <a:solidFill>
                  <a:prstClr val="black">
                    <a:tint val="75000"/>
                  </a:prstClr>
                </a:solidFill>
              </a:rPr>
              <a:pPr/>
              <a:t>9/1/15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5A5CB-0571-494A-8085-D5D6BB5EF12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627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5601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6024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6796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9786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1705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1799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7735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4230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354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F224E9-7325-48ED-A2B7-4E1C15C3CD45}" type="datetime1">
              <a:rPr lang="en-US" smtClean="0"/>
              <a:t>9/1/15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706044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6419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2589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p:cNvSpPr/>
          <p:nvPr userDrawn="1"/>
        </p:nvSpPr>
        <p:spPr>
          <a:xfrm>
            <a:off x="4965" y="3"/>
            <a:ext cx="12192000" cy="961997"/>
          </a:xfrm>
          <a:prstGeom prst="rect">
            <a:avLst/>
          </a:prstGeom>
          <a:solidFill>
            <a:srgbClr val="9DBE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userDrawn="1"/>
        </p:nvSpPr>
        <p:spPr>
          <a:xfrm>
            <a:off x="0" y="962005"/>
            <a:ext cx="12196965" cy="220133"/>
          </a:xfrm>
          <a:prstGeom prst="rect">
            <a:avLst/>
          </a:prstGeom>
          <a:solidFill>
            <a:srgbClr val="0131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hasCustomPrompt="1"/>
          </p:nvPr>
        </p:nvSpPr>
        <p:spPr>
          <a:xfrm>
            <a:off x="614565" y="17531"/>
            <a:ext cx="10972800" cy="1145550"/>
          </a:xfrm>
        </p:spPr>
        <p:txBody>
          <a:bodyPr>
            <a:noAutofit/>
          </a:bodyPr>
          <a:lstStyle>
            <a:lvl1pPr algn="l">
              <a:lnSpc>
                <a:spcPts val="2500"/>
              </a:lnSpc>
              <a:defRPr sz="3200" b="1">
                <a:solidFill>
                  <a:srgbClr val="013161"/>
                </a:solidFill>
                <a:latin typeface="Century Gothic" pitchFamily="34" charset="0"/>
              </a:defRPr>
            </a:lvl1pPr>
          </a:lstStyle>
          <a:p>
            <a:r>
              <a:rPr lang="en-US" dirty="0" smtClean="0"/>
              <a:t>Slide master</a:t>
            </a:r>
            <a:endParaRPr lang="en-US" dirty="0"/>
          </a:p>
        </p:txBody>
      </p:sp>
      <p:sp>
        <p:nvSpPr>
          <p:cNvPr id="9" name="Text Placeholder 4"/>
          <p:cNvSpPr>
            <a:spLocks noGrp="1"/>
          </p:cNvSpPr>
          <p:nvPr>
            <p:ph type="body" sz="quarter" idx="3"/>
          </p:nvPr>
        </p:nvSpPr>
        <p:spPr>
          <a:xfrm>
            <a:off x="6193372" y="1729853"/>
            <a:ext cx="5389033" cy="860946"/>
          </a:xfrm>
        </p:spPr>
        <p:txBody>
          <a:bodyPr anchor="b">
            <a:noAutofit/>
          </a:bodyPr>
          <a:lstStyle>
            <a:lvl1pPr marL="0" indent="0">
              <a:buNone/>
              <a:defRPr sz="2800" b="1">
                <a:solidFill>
                  <a:srgbClr val="013161"/>
                </a:solidFill>
                <a:latin typeface="Century Gothic"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4"/>
          </p:nvPr>
        </p:nvSpPr>
        <p:spPr>
          <a:xfrm>
            <a:off x="6193372" y="2590806"/>
            <a:ext cx="5389033" cy="3535363"/>
          </a:xfrm>
        </p:spPr>
        <p:txBody>
          <a:bodyPr>
            <a:noAutofit/>
          </a:bodyPr>
          <a:lstStyle>
            <a:lvl1pPr marL="0" indent="0">
              <a:lnSpc>
                <a:spcPct val="100000"/>
              </a:lnSpc>
              <a:spcBef>
                <a:spcPts val="0"/>
              </a:spcBef>
              <a:spcAft>
                <a:spcPts val="0"/>
              </a:spcAft>
              <a:buFontTx/>
              <a:buNone/>
              <a:defRPr sz="2400">
                <a:solidFill>
                  <a:srgbClr val="013161"/>
                </a:solidFill>
                <a:latin typeface="Century Gothic" pitchFamily="34" charset="0"/>
              </a:defRPr>
            </a:lvl1pPr>
            <a:lvl2pPr>
              <a:lnSpc>
                <a:spcPct val="100000"/>
              </a:lnSpc>
              <a:spcBef>
                <a:spcPts val="0"/>
              </a:spcBef>
              <a:spcAft>
                <a:spcPts val="0"/>
              </a:spcAft>
              <a:defRPr sz="2400">
                <a:solidFill>
                  <a:srgbClr val="013161"/>
                </a:solidFill>
                <a:latin typeface="Century Gothic" pitchFamily="34" charset="0"/>
              </a:defRPr>
            </a:lvl2pPr>
            <a:lvl3pPr>
              <a:lnSpc>
                <a:spcPct val="100000"/>
              </a:lnSpc>
              <a:spcBef>
                <a:spcPts val="0"/>
              </a:spcBef>
              <a:spcAft>
                <a:spcPts val="0"/>
              </a:spcAft>
              <a:defRPr sz="2400">
                <a:solidFill>
                  <a:srgbClr val="013161"/>
                </a:solidFill>
                <a:latin typeface="Century Gothic" pitchFamily="34" charset="0"/>
              </a:defRPr>
            </a:lvl3pPr>
            <a:lvl4pPr>
              <a:lnSpc>
                <a:spcPct val="100000"/>
              </a:lnSpc>
              <a:spcBef>
                <a:spcPts val="0"/>
              </a:spcBef>
              <a:spcAft>
                <a:spcPts val="0"/>
              </a:spcAft>
              <a:defRPr sz="2400">
                <a:solidFill>
                  <a:srgbClr val="013161"/>
                </a:solidFill>
                <a:latin typeface="Century Gothic" pitchFamily="34" charset="0"/>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Content Placeholder 5"/>
          <p:cNvSpPr>
            <a:spLocks noGrp="1"/>
          </p:cNvSpPr>
          <p:nvPr>
            <p:ph sz="quarter" idx="12"/>
          </p:nvPr>
        </p:nvSpPr>
        <p:spPr>
          <a:xfrm>
            <a:off x="609605" y="1729855"/>
            <a:ext cx="5389033" cy="4396309"/>
          </a:xfrm>
        </p:spPr>
        <p:txBody>
          <a:bodyPr>
            <a:normAutofit/>
          </a:bodyPr>
          <a:lstStyle>
            <a:lvl1pPr marL="0" indent="0">
              <a:spcAft>
                <a:spcPts val="0"/>
              </a:spcAft>
              <a:buFont typeface="Arial"/>
              <a:buNone/>
              <a:defRPr sz="2400">
                <a:solidFill>
                  <a:srgbClr val="013161"/>
                </a:solidFill>
                <a:latin typeface="Century Gothic" pitchFamily="34" charset="0"/>
              </a:defRPr>
            </a:lvl1pPr>
            <a:lvl2pPr>
              <a:spcAft>
                <a:spcPts val="0"/>
              </a:spcAft>
              <a:defRPr sz="2400">
                <a:solidFill>
                  <a:srgbClr val="013161"/>
                </a:solidFill>
                <a:latin typeface="Century Gothic" pitchFamily="34" charset="0"/>
              </a:defRPr>
            </a:lvl2pPr>
            <a:lvl3pPr>
              <a:spcAft>
                <a:spcPts val="0"/>
              </a:spcAft>
              <a:defRPr sz="2400">
                <a:solidFill>
                  <a:srgbClr val="013161"/>
                </a:solidFill>
                <a:latin typeface="Century Gothic" pitchFamily="34" charset="0"/>
              </a:defRPr>
            </a:lvl3pPr>
            <a:lvl4pPr>
              <a:spcAft>
                <a:spcPts val="0"/>
              </a:spcAft>
              <a:defRPr sz="2400">
                <a:solidFill>
                  <a:srgbClr val="013161"/>
                </a:solidFill>
                <a:latin typeface="Century Gothic" pitchFamily="34" charset="0"/>
              </a:defRPr>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1" name="Picture 10" descr="SETLogo.png"/>
          <p:cNvPicPr>
            <a:picLocks noChangeAspect="1"/>
          </p:cNvPicPr>
          <p:nvPr userDrawn="1"/>
        </p:nvPicPr>
        <p:blipFill>
          <a:blip r:embed="rId2" cstate="print"/>
          <a:stretch>
            <a:fillRect/>
          </a:stretch>
        </p:blipFill>
        <p:spPr>
          <a:xfrm>
            <a:off x="10459228" y="6288530"/>
            <a:ext cx="1123173" cy="376430"/>
          </a:xfrm>
          <a:prstGeom prst="rect">
            <a:avLst/>
          </a:prstGeom>
        </p:spPr>
      </p:pic>
    </p:spTree>
    <p:extLst>
      <p:ext uri="{BB962C8B-B14F-4D97-AF65-F5344CB8AC3E}">
        <p14:creationId xmlns:p14="http://schemas.microsoft.com/office/powerpoint/2010/main" val="36972824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2026"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4202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DD3D9C1A-06C6-BD4C-806F-376BD5C3276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1015665"/>
      </p:ext>
    </p:extLst>
  </p:cSld>
  <p:clrMapOvr>
    <a:masterClrMapping/>
  </p:clrMapOvr>
  <p:transition spd="slow">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091DD55E-81DD-384D-86F2-E98CC57FFC7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333618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5326CB1-DF62-FB47-A876-1BECC0790C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879071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6117AC7-7DCE-6E46-BBFF-8054BCF344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32691915"/>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9183F44-434F-F64F-8496-F9727C0733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891779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BBF5A5F8-64B5-934E-857F-4DD1F4C2390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2620672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DE9482B8-AD25-654A-A19B-C077B9D8B14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7254963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7E009-BF10-4E0C-B47C-B2C1C6B4F0F4}" type="datetime1">
              <a:rPr lang="en-US" smtClean="0"/>
              <a:t>9/1/15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12635619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62E3AD6-220D-564B-BD36-6525280B0A0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959909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5373B665-A217-234B-872B-FE1D557683D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5089562"/>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F8A99D66-4B39-BC4F-B1A3-A753CBC2995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994416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BFE18BCA-71B1-634E-8687-856AB83234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410984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2026"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4202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D18C5AB5-C50F-9D4F-90FD-B182C21697E8}" type="slidenum">
              <a:rPr lang="en-US" altLang="en-US"/>
              <a:pPr/>
              <a:t>‹#›</a:t>
            </a:fld>
            <a:endParaRPr lang="en-US" altLang="en-US"/>
          </a:p>
        </p:txBody>
      </p:sp>
    </p:spTree>
    <p:extLst>
      <p:ext uri="{BB962C8B-B14F-4D97-AF65-F5344CB8AC3E}">
        <p14:creationId xmlns:p14="http://schemas.microsoft.com/office/powerpoint/2010/main" val="1620901515"/>
      </p:ext>
    </p:extLst>
  </p:cSld>
  <p:clrMapOvr>
    <a:masterClrMapping/>
  </p:clrMapOvr>
  <p:transition spd="slow">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B04A53C3-AAC0-A84A-9A73-7DC1B1BC0A55}" type="slidenum">
              <a:rPr lang="en-US" altLang="en-US"/>
              <a:pPr/>
              <a:t>‹#›</a:t>
            </a:fld>
            <a:endParaRPr lang="en-US" altLang="en-US"/>
          </a:p>
        </p:txBody>
      </p:sp>
    </p:spTree>
    <p:extLst>
      <p:ext uri="{BB962C8B-B14F-4D97-AF65-F5344CB8AC3E}">
        <p14:creationId xmlns:p14="http://schemas.microsoft.com/office/powerpoint/2010/main" val="17396163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B4DC8303-8A3E-2145-956E-37A271E2B13E}" type="slidenum">
              <a:rPr lang="en-US" altLang="en-US"/>
              <a:pPr/>
              <a:t>‹#›</a:t>
            </a:fld>
            <a:endParaRPr lang="en-US" altLang="en-US"/>
          </a:p>
        </p:txBody>
      </p:sp>
    </p:spTree>
    <p:extLst>
      <p:ext uri="{BB962C8B-B14F-4D97-AF65-F5344CB8AC3E}">
        <p14:creationId xmlns:p14="http://schemas.microsoft.com/office/powerpoint/2010/main" val="1481052499"/>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D8CEA015-F19A-DE44-A07F-BE5C35B247D2}" type="slidenum">
              <a:rPr lang="en-US" altLang="en-US"/>
              <a:pPr/>
              <a:t>‹#›</a:t>
            </a:fld>
            <a:endParaRPr lang="en-US" altLang="en-US"/>
          </a:p>
        </p:txBody>
      </p:sp>
    </p:spTree>
    <p:extLst>
      <p:ext uri="{BB962C8B-B14F-4D97-AF65-F5344CB8AC3E}">
        <p14:creationId xmlns:p14="http://schemas.microsoft.com/office/powerpoint/2010/main" val="180897350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fld id="{F1AC32DA-CD9F-6B49-B7FB-F4A3A5D4C81A}" type="slidenum">
              <a:rPr lang="en-US" altLang="en-US"/>
              <a:pPr/>
              <a:t>‹#›</a:t>
            </a:fld>
            <a:endParaRPr lang="en-US" altLang="en-US"/>
          </a:p>
        </p:txBody>
      </p:sp>
    </p:spTree>
    <p:extLst>
      <p:ext uri="{BB962C8B-B14F-4D97-AF65-F5344CB8AC3E}">
        <p14:creationId xmlns:p14="http://schemas.microsoft.com/office/powerpoint/2010/main" val="11146351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A3D8E49F-BFE8-4049-94DD-551D38E5E291}" type="slidenum">
              <a:rPr lang="en-US" altLang="en-US"/>
              <a:pPr/>
              <a:t>‹#›</a:t>
            </a:fld>
            <a:endParaRPr lang="en-US" altLang="en-US"/>
          </a:p>
        </p:txBody>
      </p:sp>
    </p:spTree>
    <p:extLst>
      <p:ext uri="{BB962C8B-B14F-4D97-AF65-F5344CB8AC3E}">
        <p14:creationId xmlns:p14="http://schemas.microsoft.com/office/powerpoint/2010/main" val="19375637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4" y="514936"/>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A4B97-69ED-4C8A-9790-53FECF4F46B8}" type="datetime1">
              <a:rPr lang="en-US" smtClean="0"/>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3555866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2171CF84-CF48-C84E-9393-AD0AA95ADAD8}" type="slidenum">
              <a:rPr lang="en-US" altLang="en-US"/>
              <a:pPr/>
              <a:t>‹#›</a:t>
            </a:fld>
            <a:endParaRPr lang="en-US" altLang="en-US"/>
          </a:p>
        </p:txBody>
      </p:sp>
    </p:spTree>
    <p:extLst>
      <p:ext uri="{BB962C8B-B14F-4D97-AF65-F5344CB8AC3E}">
        <p14:creationId xmlns:p14="http://schemas.microsoft.com/office/powerpoint/2010/main" val="86060672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F72F27D0-2687-0F45-9D52-22BB5A8F9118}" type="slidenum">
              <a:rPr lang="en-US" altLang="en-US"/>
              <a:pPr/>
              <a:t>‹#›</a:t>
            </a:fld>
            <a:endParaRPr lang="en-US" altLang="en-US"/>
          </a:p>
        </p:txBody>
      </p:sp>
    </p:spTree>
    <p:extLst>
      <p:ext uri="{BB962C8B-B14F-4D97-AF65-F5344CB8AC3E}">
        <p14:creationId xmlns:p14="http://schemas.microsoft.com/office/powerpoint/2010/main" val="710193688"/>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C6819BCA-C643-F44C-8450-E1CEA006459A}" type="slidenum">
              <a:rPr lang="en-US" altLang="en-US"/>
              <a:pPr/>
              <a:t>‹#›</a:t>
            </a:fld>
            <a:endParaRPr lang="en-US" altLang="en-US"/>
          </a:p>
        </p:txBody>
      </p:sp>
    </p:spTree>
    <p:extLst>
      <p:ext uri="{BB962C8B-B14F-4D97-AF65-F5344CB8AC3E}">
        <p14:creationId xmlns:p14="http://schemas.microsoft.com/office/powerpoint/2010/main" val="187423333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5298B19C-4215-A443-8089-058661E1E57C}" type="slidenum">
              <a:rPr lang="en-US" altLang="en-US"/>
              <a:pPr/>
              <a:t>‹#›</a:t>
            </a:fld>
            <a:endParaRPr lang="en-US" altLang="en-US"/>
          </a:p>
        </p:txBody>
      </p:sp>
    </p:spTree>
    <p:extLst>
      <p:ext uri="{BB962C8B-B14F-4D97-AF65-F5344CB8AC3E}">
        <p14:creationId xmlns:p14="http://schemas.microsoft.com/office/powerpoint/2010/main" val="148691978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89049AC7-3014-B440-A1DD-C9BD13FCA11D}" type="slidenum">
              <a:rPr lang="en-US" altLang="en-US"/>
              <a:pPr/>
              <a:t>‹#›</a:t>
            </a:fld>
            <a:endParaRPr lang="en-US" altLang="en-US"/>
          </a:p>
        </p:txBody>
      </p:sp>
    </p:spTree>
    <p:extLst>
      <p:ext uri="{BB962C8B-B14F-4D97-AF65-F5344CB8AC3E}">
        <p14:creationId xmlns:p14="http://schemas.microsoft.com/office/powerpoint/2010/main" val="128474632"/>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674D1059-3A2E-8E48-A5F0-70FA8E0C8EDC}" type="slidenum">
              <a:rPr lang="en-US" altLang="en-US"/>
              <a:pPr/>
              <a:t>‹#›</a:t>
            </a:fld>
            <a:endParaRPr lang="en-US" altLang="en-US"/>
          </a:p>
        </p:txBody>
      </p:sp>
    </p:spTree>
    <p:extLst>
      <p:ext uri="{BB962C8B-B14F-4D97-AF65-F5344CB8AC3E}">
        <p14:creationId xmlns:p14="http://schemas.microsoft.com/office/powerpoint/2010/main" val="1988112972"/>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F6433141-863C-FE47-8462-EFBC4AC11DE6}" type="slidenum">
              <a:rPr lang="en-US" altLang="en-US"/>
              <a:pPr/>
              <a:t>‹#›</a:t>
            </a:fld>
            <a:endParaRPr lang="en-US" altLang="en-US"/>
          </a:p>
        </p:txBody>
      </p:sp>
    </p:spTree>
    <p:extLst>
      <p:ext uri="{BB962C8B-B14F-4D97-AF65-F5344CB8AC3E}">
        <p14:creationId xmlns:p14="http://schemas.microsoft.com/office/powerpoint/2010/main" val="1966271674"/>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2026"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4202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91F52A3A-B766-3F4B-915B-5A3D0E1AB867}" type="slidenum">
              <a:rPr lang="en-US" altLang="en-US"/>
              <a:pPr/>
              <a:t>‹#›</a:t>
            </a:fld>
            <a:endParaRPr lang="en-US" altLang="en-US"/>
          </a:p>
        </p:txBody>
      </p:sp>
    </p:spTree>
    <p:extLst>
      <p:ext uri="{BB962C8B-B14F-4D97-AF65-F5344CB8AC3E}">
        <p14:creationId xmlns:p14="http://schemas.microsoft.com/office/powerpoint/2010/main" val="381133111"/>
      </p:ext>
    </p:extLst>
  </p:cSld>
  <p:clrMapOvr>
    <a:masterClrMapping/>
  </p:clrMapOvr>
  <p:transition spd="slow">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96D28DA0-1A89-634F-BCCA-5FD8344C63DB}" type="slidenum">
              <a:rPr lang="en-US" altLang="en-US"/>
              <a:pPr/>
              <a:t>‹#›</a:t>
            </a:fld>
            <a:endParaRPr lang="en-US" altLang="en-US"/>
          </a:p>
        </p:txBody>
      </p:sp>
    </p:spTree>
    <p:extLst>
      <p:ext uri="{BB962C8B-B14F-4D97-AF65-F5344CB8AC3E}">
        <p14:creationId xmlns:p14="http://schemas.microsoft.com/office/powerpoint/2010/main" val="87845795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E877D6B1-A579-0D4E-9C58-430596A900B3}" type="slidenum">
              <a:rPr lang="en-US" altLang="en-US"/>
              <a:pPr/>
              <a:t>‹#›</a:t>
            </a:fld>
            <a:endParaRPr lang="en-US" altLang="en-US"/>
          </a:p>
        </p:txBody>
      </p:sp>
    </p:spTree>
    <p:extLst>
      <p:ext uri="{BB962C8B-B14F-4D97-AF65-F5344CB8AC3E}">
        <p14:creationId xmlns:p14="http://schemas.microsoft.com/office/powerpoint/2010/main" val="13755591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5B979-605D-4B7A-BE5C-CC9D798AD71C}" type="datetime1">
              <a:rPr lang="en-US" smtClean="0"/>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168E9-BD8E-4713-A797-C8B45EA50A32}" type="slidenum">
              <a:rPr lang="en-US" smtClean="0"/>
              <a:t>‹#›</a:t>
            </a:fld>
            <a:endParaRPr lang="en-US"/>
          </a:p>
        </p:txBody>
      </p:sp>
    </p:spTree>
    <p:extLst>
      <p:ext uri="{BB962C8B-B14F-4D97-AF65-F5344CB8AC3E}">
        <p14:creationId xmlns:p14="http://schemas.microsoft.com/office/powerpoint/2010/main" val="12125354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A0A73798-3441-CD46-BE9D-734363666FFC}" type="slidenum">
              <a:rPr lang="en-US" altLang="en-US"/>
              <a:pPr/>
              <a:t>‹#›</a:t>
            </a:fld>
            <a:endParaRPr lang="en-US" altLang="en-US"/>
          </a:p>
        </p:txBody>
      </p:sp>
    </p:spTree>
    <p:extLst>
      <p:ext uri="{BB962C8B-B14F-4D97-AF65-F5344CB8AC3E}">
        <p14:creationId xmlns:p14="http://schemas.microsoft.com/office/powerpoint/2010/main" val="1862413227"/>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fld id="{C8E6614F-451E-DF44-9F75-5E631DB2D4FF}" type="slidenum">
              <a:rPr lang="en-US" altLang="en-US"/>
              <a:pPr/>
              <a:t>‹#›</a:t>
            </a:fld>
            <a:endParaRPr lang="en-US" altLang="en-US"/>
          </a:p>
        </p:txBody>
      </p:sp>
    </p:spTree>
    <p:extLst>
      <p:ext uri="{BB962C8B-B14F-4D97-AF65-F5344CB8AC3E}">
        <p14:creationId xmlns:p14="http://schemas.microsoft.com/office/powerpoint/2010/main" val="1048308271"/>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2017FD9C-227A-E742-A593-F32CD359A459}" type="slidenum">
              <a:rPr lang="en-US" altLang="en-US"/>
              <a:pPr/>
              <a:t>‹#›</a:t>
            </a:fld>
            <a:endParaRPr lang="en-US" altLang="en-US"/>
          </a:p>
        </p:txBody>
      </p:sp>
    </p:spTree>
    <p:extLst>
      <p:ext uri="{BB962C8B-B14F-4D97-AF65-F5344CB8AC3E}">
        <p14:creationId xmlns:p14="http://schemas.microsoft.com/office/powerpoint/2010/main" val="557329782"/>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6441DBE0-1A28-B741-B957-723BE61618E7}" type="slidenum">
              <a:rPr lang="en-US" altLang="en-US"/>
              <a:pPr/>
              <a:t>‹#›</a:t>
            </a:fld>
            <a:endParaRPr lang="en-US" altLang="en-US"/>
          </a:p>
        </p:txBody>
      </p:sp>
    </p:spTree>
    <p:extLst>
      <p:ext uri="{BB962C8B-B14F-4D97-AF65-F5344CB8AC3E}">
        <p14:creationId xmlns:p14="http://schemas.microsoft.com/office/powerpoint/2010/main" val="1697785596"/>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0693FF1B-7C42-1049-9CB4-FB555E434BAB}" type="slidenum">
              <a:rPr lang="en-US" altLang="en-US"/>
              <a:pPr/>
              <a:t>‹#›</a:t>
            </a:fld>
            <a:endParaRPr lang="en-US" altLang="en-US"/>
          </a:p>
        </p:txBody>
      </p:sp>
    </p:spTree>
    <p:extLst>
      <p:ext uri="{BB962C8B-B14F-4D97-AF65-F5344CB8AC3E}">
        <p14:creationId xmlns:p14="http://schemas.microsoft.com/office/powerpoint/2010/main" val="8411099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A5D7B786-85D9-6144-B91A-1B6F4E4E86CA}" type="slidenum">
              <a:rPr lang="en-US" altLang="en-US"/>
              <a:pPr/>
              <a:t>‹#›</a:t>
            </a:fld>
            <a:endParaRPr lang="en-US" altLang="en-US"/>
          </a:p>
        </p:txBody>
      </p:sp>
    </p:spTree>
    <p:extLst>
      <p:ext uri="{BB962C8B-B14F-4D97-AF65-F5344CB8AC3E}">
        <p14:creationId xmlns:p14="http://schemas.microsoft.com/office/powerpoint/2010/main" val="125226637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18A64CBF-05E9-5441-A246-536812D416F6}" type="slidenum">
              <a:rPr lang="en-US" altLang="en-US"/>
              <a:pPr/>
              <a:t>‹#›</a:t>
            </a:fld>
            <a:endParaRPr lang="en-US" altLang="en-US"/>
          </a:p>
        </p:txBody>
      </p:sp>
    </p:spTree>
    <p:extLst>
      <p:ext uri="{BB962C8B-B14F-4D97-AF65-F5344CB8AC3E}">
        <p14:creationId xmlns:p14="http://schemas.microsoft.com/office/powerpoint/2010/main" val="1416720568"/>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033B4ADA-CA80-D049-94BA-DF372C473749}" type="slidenum">
              <a:rPr lang="en-US" altLang="en-US"/>
              <a:pPr/>
              <a:t>‹#›</a:t>
            </a:fld>
            <a:endParaRPr lang="en-US" altLang="en-US"/>
          </a:p>
        </p:txBody>
      </p:sp>
    </p:spTree>
    <p:extLst>
      <p:ext uri="{BB962C8B-B14F-4D97-AF65-F5344CB8AC3E}">
        <p14:creationId xmlns:p14="http://schemas.microsoft.com/office/powerpoint/2010/main" val="200070344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92DA4C9E-1DFA-5F4A-A910-636C574CAB91}" type="slidenum">
              <a:rPr lang="en-US" altLang="en-US"/>
              <a:pPr/>
              <a:t>‹#›</a:t>
            </a:fld>
            <a:endParaRPr lang="en-US" altLang="en-US"/>
          </a:p>
        </p:txBody>
      </p:sp>
    </p:spTree>
    <p:extLst>
      <p:ext uri="{BB962C8B-B14F-4D97-AF65-F5344CB8AC3E}">
        <p14:creationId xmlns:p14="http://schemas.microsoft.com/office/powerpoint/2010/main" val="88447121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1956617F-4931-9C41-99EE-11135AB7F0B8}" type="slidenum">
              <a:rPr lang="en-US" altLang="en-US"/>
              <a:pPr/>
              <a:t>‹#›</a:t>
            </a:fld>
            <a:endParaRPr lang="en-US" altLang="en-US"/>
          </a:p>
        </p:txBody>
      </p:sp>
    </p:spTree>
    <p:extLst>
      <p:ext uri="{BB962C8B-B14F-4D97-AF65-F5344CB8AC3E}">
        <p14:creationId xmlns:p14="http://schemas.microsoft.com/office/powerpoint/2010/main" val="176856014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6.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theme" Target="../theme/theme7.xml"/><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theme" Target="../theme/theme8.xml"/><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1" y="-8465"/>
            <a:ext cx="12216963" cy="6894603"/>
            <a:chOff x="0" y="-8467"/>
            <a:chExt cx="12216962" cy="6894603"/>
          </a:xfrm>
        </p:grpSpPr>
        <p:cxnSp>
          <p:nvCxnSpPr>
            <p:cNvPr id="20" name="Straight Connector 19"/>
            <p:cNvCxnSpPr/>
            <p:nvPr/>
          </p:nvCxnSpPr>
          <p:spPr>
            <a:xfrm>
              <a:off x="9371012" y="0"/>
              <a:ext cx="1219200" cy="6858000"/>
            </a:xfrm>
            <a:prstGeom prst="line">
              <a:avLst/>
            </a:prstGeom>
            <a:ln w="9525">
              <a:solidFill>
                <a:srgbClr val="000066">
                  <a:alpha val="55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5601"/>
              <a:ext cx="2588558" cy="68580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tx2">
                <a:alpha val="4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76136"/>
              <a:ext cx="3259667" cy="3810000"/>
            </a:xfrm>
            <a:prstGeom prst="triangle">
              <a:avLst>
                <a:gd name="adj" fmla="val 100000"/>
              </a:avLst>
            </a:prstGeom>
            <a:solidFill>
              <a:srgbClr val="0000CC">
                <a:alpha val="24706"/>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62636" y="5601"/>
              <a:ext cx="2854326"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67135" y="5601"/>
              <a:ext cx="1249825"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85734" y="3603935"/>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912764" y="1885"/>
              <a:ext cx="1290094" cy="68580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27268"/>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userDrawn="1">
            <p:ph type="title"/>
          </p:nvPr>
        </p:nvSpPr>
        <p:spPr>
          <a:xfrm>
            <a:off x="677335" y="609600"/>
            <a:ext cx="8596668"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677335" y="2160590"/>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userDrawn="1">
            <p:ph type="dt" sz="half" idx="2"/>
          </p:nvPr>
        </p:nvSpPr>
        <p:spPr>
          <a:xfrm>
            <a:off x="7205133" y="604137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6D2915-C410-447A-B0F3-A7E1853D4C86}" type="datetime1">
              <a:rPr lang="en-US" smtClean="0"/>
              <a:t>9/1/15</a:t>
            </a:fld>
            <a:endParaRPr lang="en-US"/>
          </a:p>
        </p:txBody>
      </p:sp>
      <p:sp>
        <p:nvSpPr>
          <p:cNvPr id="5" name="Footer Placeholder 4"/>
          <p:cNvSpPr>
            <a:spLocks noGrp="1"/>
          </p:cNvSpPr>
          <p:nvPr userDrawn="1">
            <p:ph type="ftr" sz="quarter" idx="3"/>
          </p:nvPr>
        </p:nvSpPr>
        <p:spPr>
          <a:xfrm>
            <a:off x="677335" y="604137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590665" y="6041374"/>
            <a:ext cx="683339" cy="365125"/>
          </a:xfrm>
          <a:prstGeom prst="rect">
            <a:avLst/>
          </a:prstGeom>
        </p:spPr>
        <p:txBody>
          <a:bodyPr vert="horz" lIns="91440" tIns="45720" rIns="91440" bIns="45720" rtlCol="0" anchor="ctr"/>
          <a:lstStyle>
            <a:lvl1pPr algn="r">
              <a:defRPr sz="900">
                <a:solidFill>
                  <a:schemeClr val="accent1"/>
                </a:solidFill>
              </a:defRPr>
            </a:lvl1pPr>
          </a:lstStyle>
          <a:p>
            <a:fld id="{AC4168E9-BD8E-4713-A797-C8B45EA50A32}" type="slidenum">
              <a:rPr lang="en-US" smtClean="0"/>
              <a:t>‹#›</a:t>
            </a:fld>
            <a:endParaRPr lang="en-US"/>
          </a:p>
        </p:txBody>
      </p:sp>
    </p:spTree>
    <p:extLst>
      <p:ext uri="{BB962C8B-B14F-4D97-AF65-F5344CB8AC3E}">
        <p14:creationId xmlns:p14="http://schemas.microsoft.com/office/powerpoint/2010/main" val="2668189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60" r:id="rId17"/>
  </p:sldLayoutIdLst>
  <p:hf hdr="0" ftr="0" dt="0"/>
  <p:txStyles>
    <p:titleStyle>
      <a:lvl1pPr algn="l" defTabSz="457200" rtl="0" eaLnBrk="1" latinLnBrk="0" hangingPunct="1">
        <a:spcBef>
          <a:spcPct val="0"/>
        </a:spcBef>
        <a:buNone/>
        <a:defRPr sz="3600" kern="1200">
          <a:solidFill>
            <a:srgbClr val="0000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7BB6B-EE1B-48FB-8575-0D55C373DE88}" type="datetimeFigureOut">
              <a:rPr lang="en-US" smtClean="0">
                <a:solidFill>
                  <a:prstClr val="white">
                    <a:tint val="75000"/>
                  </a:prstClr>
                </a:solidFill>
                <a:latin typeface="Calibri"/>
              </a:rPr>
              <a:pPr/>
              <a:t>9/1/15</a:t>
            </a:fld>
            <a:endParaRPr lang="en-US" sz="1000">
              <a:solidFill>
                <a:srgbClr val="EEECE1">
                  <a:shade val="50000"/>
                </a:srgbClr>
              </a:solidFill>
              <a:latin typeface="Calibri"/>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solidFill>
                <a:srgbClr val="EEECE1">
                  <a:shade val="50000"/>
                </a:srgbClr>
              </a:solidFill>
              <a:latin typeface="Calibri"/>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957AF-53C0-420B-9C2D-77DB1416566C}" type="slidenum">
              <a:rPr lang="en-US" smtClean="0">
                <a:solidFill>
                  <a:prstClr val="white">
                    <a:tint val="75000"/>
                  </a:prstClr>
                </a:solidFill>
                <a:latin typeface="Calibri"/>
              </a:rPr>
              <a:pPr/>
              <a:t>‹#›</a:t>
            </a:fld>
            <a:endParaRPr lang="en-US" sz="1000" dirty="0">
              <a:solidFill>
                <a:srgbClr val="EEECE1">
                  <a:shade val="50000"/>
                </a:srgbClr>
              </a:solidFill>
              <a:latin typeface="Calibri"/>
            </a:endParaRPr>
          </a:p>
        </p:txBody>
      </p:sp>
    </p:spTree>
    <p:extLst>
      <p:ext uri="{BB962C8B-B14F-4D97-AF65-F5344CB8AC3E}">
        <p14:creationId xmlns:p14="http://schemas.microsoft.com/office/powerpoint/2010/main" val="386516968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381"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Century Gothic"/>
            </a:endParaRPr>
          </a:p>
        </p:txBody>
      </p:sp>
      <p:cxnSp>
        <p:nvCxnSpPr>
          <p:cNvPr id="8" name="Straight Connector 7"/>
          <p:cNvCxnSpPr/>
          <p:nvPr/>
        </p:nvCxnSpPr>
        <p:spPr>
          <a:xfrm>
            <a:off x="10" y="7037"/>
            <a:ext cx="12182623"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069"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4"/>
            <a:ext cx="109728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882808"/>
            <a:ext cx="109728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defRPr>
            </a:lvl1pPr>
          </a:lstStyle>
          <a:p>
            <a:fld id="{E32CD405-9179-4C2E-987F-27E0C314C44D}" type="datetimeFigureOut">
              <a:rPr lang="en-US" smtClean="0">
                <a:solidFill>
                  <a:prstClr val="white"/>
                </a:solidFill>
                <a:latin typeface="Century Gothic"/>
              </a:rPr>
              <a:pPr/>
              <a:t>9/1/15</a:t>
            </a:fld>
            <a:endParaRPr lang="en-US" dirty="0">
              <a:solidFill>
                <a:prstClr val="white"/>
              </a:solidFill>
              <a:latin typeface="Century Gothic"/>
            </a:endParaRPr>
          </a:p>
        </p:txBody>
      </p:sp>
      <p:sp>
        <p:nvSpPr>
          <p:cNvPr id="3" name="Footer Placeholder 2"/>
          <p:cNvSpPr>
            <a:spLocks noGrp="1"/>
          </p:cNvSpPr>
          <p:nvPr>
            <p:ph type="ftr" sz="quarter" idx="3"/>
          </p:nvPr>
        </p:nvSpPr>
        <p:spPr>
          <a:xfrm>
            <a:off x="609601" y="6481904"/>
            <a:ext cx="5680075" cy="300831"/>
          </a:xfrm>
          <a:prstGeom prst="rect">
            <a:avLst/>
          </a:prstGeom>
        </p:spPr>
        <p:txBody>
          <a:bodyPr vert="horz" anchor="b"/>
          <a:lstStyle>
            <a:lvl1pPr algn="r" eaLnBrk="1" latinLnBrk="0" hangingPunct="1">
              <a:defRPr kumimoji="0" sz="1000">
                <a:solidFill>
                  <a:schemeClr val="tx1"/>
                </a:solidFill>
              </a:defRPr>
            </a:lvl1pPr>
          </a:lstStyle>
          <a:p>
            <a:endParaRPr lang="en-US" dirty="0">
              <a:solidFill>
                <a:prstClr val="white"/>
              </a:solidFill>
              <a:latin typeface="Century Gothic"/>
            </a:endParaRPr>
          </a:p>
        </p:txBody>
      </p:sp>
      <p:sp>
        <p:nvSpPr>
          <p:cNvPr id="23" name="Slide Number Placeholder 22"/>
          <p:cNvSpPr>
            <a:spLocks noGrp="1"/>
          </p:cNvSpPr>
          <p:nvPr>
            <p:ph type="sldNum" sz="quarter" idx="4"/>
          </p:nvPr>
        </p:nvSpPr>
        <p:spPr>
          <a:xfrm>
            <a:off x="10119360" y="6480969"/>
            <a:ext cx="670560" cy="301752"/>
          </a:xfrm>
          <a:prstGeom prst="rect">
            <a:avLst/>
          </a:prstGeom>
        </p:spPr>
        <p:txBody>
          <a:bodyPr vert="horz" anchor="b"/>
          <a:lstStyle>
            <a:lvl1pPr algn="ctr" eaLnBrk="1" latinLnBrk="0" hangingPunct="1">
              <a:defRPr kumimoji="0" sz="1200">
                <a:solidFill>
                  <a:schemeClr val="tx1"/>
                </a:solidFill>
              </a:defRPr>
            </a:lvl1pPr>
          </a:lstStyle>
          <a:p>
            <a:fld id="{A9E48F49-263E-4F8D-9D44-601897C1E8BC}"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314514512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F55F6-14DE-45D6-81FB-A02F3735A937}" type="datetimeFigureOut">
              <a:rPr lang="en-US" smtClean="0">
                <a:solidFill>
                  <a:prstClr val="black">
                    <a:tint val="75000"/>
                  </a:prstClr>
                </a:solidFill>
              </a:rPr>
              <a:pPr/>
              <a:t>9/1/15</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5A5CB-0571-494A-8085-D5D6BB5EF128}"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42727095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BDFCF-6B32-4060-BA7B-CBA22AE75300}" type="datetimeFigureOut">
              <a:rPr lang="en-US" smtClean="0">
                <a:solidFill>
                  <a:prstClr val="black">
                    <a:tint val="75000"/>
                  </a:prstClr>
                </a:solidFill>
                <a:latin typeface="Calibri"/>
              </a:rPr>
              <a:pPr/>
              <a:t>9/1/15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15659-7BC2-4F58-A626-059A78A5DD1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05997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409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0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10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100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4100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4100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F9B3FBE8-4E9B-AC42-80CD-7713DA8A0FB0}"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633528436"/>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02"/>
                                        </p:tgtEl>
                                        <p:attrNameLst>
                                          <p:attrName>style.visibility</p:attrName>
                                        </p:attrNameLst>
                                      </p:cBhvr>
                                      <p:to>
                                        <p:strVal val="visible"/>
                                      </p:to>
                                    </p:set>
                                    <p:animEffect transition="in" filter="fade">
                                      <p:cBhvr>
                                        <p:cTn id="7" dur="2000"/>
                                        <p:tgtEl>
                                          <p:spTgt spid="410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3"/>
                                        </p:tgtEl>
                                        <p:attrNameLst>
                                          <p:attrName>style.visibility</p:attrName>
                                        </p:attrNameLst>
                                      </p:cBhvr>
                                      <p:to>
                                        <p:strVal val="visible"/>
                                      </p:to>
                                    </p:set>
                                    <p:animEffect transition="in" filter="fade">
                                      <p:cBhvr>
                                        <p:cTn id="10" dur="2000"/>
                                        <p:tgtEl>
                                          <p:spTgt spid="4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2" grpId="0"/>
      <p:bldP spid="41003" grpId="0">
        <p:tmplLst>
          <p:tmpl>
            <p:tnLst>
              <p:par>
                <p:cTn presetID="10" presetClass="entr" presetSubtype="0" fill="hold" nodeType="withEffect">
                  <p:stCondLst>
                    <p:cond delay="0"/>
                  </p:stCondLst>
                  <p:childTnLst>
                    <p:set>
                      <p:cBhvr>
                        <p:cTn dur="1" fill="hold">
                          <p:stCondLst>
                            <p:cond delay="0"/>
                          </p:stCondLst>
                        </p:cTn>
                        <p:tgtEl>
                          <p:spTgt spid="41003"/>
                        </p:tgtEl>
                        <p:attrNameLst>
                          <p:attrName>style.visibility</p:attrName>
                        </p:attrNameLst>
                      </p:cBhvr>
                      <p:to>
                        <p:strVal val="visible"/>
                      </p:to>
                    </p:set>
                    <p:animEffect transition="in" filter="fade">
                      <p:cBhvr>
                        <p:cTn dur="2000"/>
                        <p:tgtEl>
                          <p:spTgt spid="41003"/>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
            <a:ext cx="12192000" cy="6856413"/>
            <a:chOff x="0" y="0"/>
            <a:chExt cx="5760" cy="4319"/>
          </a:xfrm>
        </p:grpSpPr>
        <p:sp>
          <p:nvSpPr>
            <p:cNvPr id="409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5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206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206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6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6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6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409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410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10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100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4100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4100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fontAlgn="base">
              <a:spcBef>
                <a:spcPct val="0"/>
              </a:spcBef>
              <a:spcAft>
                <a:spcPct val="0"/>
              </a:spcAft>
            </a:pPr>
            <a:fld id="{4A46B641-4D9A-4748-BBDF-8B023126C4AC}"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005165561"/>
      </p:ext>
    </p:extLst>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02"/>
                                        </p:tgtEl>
                                        <p:attrNameLst>
                                          <p:attrName>style.visibility</p:attrName>
                                        </p:attrNameLst>
                                      </p:cBhvr>
                                      <p:to>
                                        <p:strVal val="visible"/>
                                      </p:to>
                                    </p:set>
                                    <p:animEffect transition="in" filter="fade">
                                      <p:cBhvr>
                                        <p:cTn id="7" dur="2000"/>
                                        <p:tgtEl>
                                          <p:spTgt spid="410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3"/>
                                        </p:tgtEl>
                                        <p:attrNameLst>
                                          <p:attrName>style.visibility</p:attrName>
                                        </p:attrNameLst>
                                      </p:cBhvr>
                                      <p:to>
                                        <p:strVal val="visible"/>
                                      </p:to>
                                    </p:set>
                                    <p:animEffect transition="in" filter="fade">
                                      <p:cBhvr>
                                        <p:cTn id="10" dur="2000"/>
                                        <p:tgtEl>
                                          <p:spTgt spid="4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2" grpId="0"/>
      <p:bldP spid="41003" grpId="0">
        <p:tmplLst>
          <p:tmpl>
            <p:tnLst>
              <p:par>
                <p:cTn presetID="10" presetClass="entr" presetSubtype="0" fill="hold" nodeType="withEffect">
                  <p:stCondLst>
                    <p:cond delay="0"/>
                  </p:stCondLst>
                  <p:childTnLst>
                    <p:set>
                      <p:cBhvr>
                        <p:cTn dur="1" fill="hold">
                          <p:stCondLst>
                            <p:cond delay="0"/>
                          </p:stCondLst>
                        </p:cTn>
                        <p:tgtEl>
                          <p:spTgt spid="41003"/>
                        </p:tgtEl>
                        <p:attrNameLst>
                          <p:attrName>style.visibility</p:attrName>
                        </p:attrNameLst>
                      </p:cBhvr>
                      <p:to>
                        <p:strVal val="visible"/>
                      </p:to>
                    </p:set>
                    <p:animEffect transition="in" filter="fade">
                      <p:cBhvr>
                        <p:cTn dur="2000"/>
                        <p:tgtEl>
                          <p:spTgt spid="41003"/>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1"/>
            <a:ext cx="12192000" cy="6856413"/>
            <a:chOff x="0" y="0"/>
            <a:chExt cx="5760" cy="4319"/>
          </a:xfrm>
        </p:grpSpPr>
        <p:sp>
          <p:nvSpPr>
            <p:cNvPr id="409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83"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3085"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3086"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88"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90"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92"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0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endParaRPr>
            </a:p>
          </p:txBody>
        </p:sp>
        <p:sp>
          <p:nvSpPr>
            <p:cNvPr id="409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1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105"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31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FFFFFF"/>
                </a:solidFill>
              </a:endParaRPr>
            </a:p>
          </p:txBody>
        </p:sp>
        <p:sp>
          <p:nvSpPr>
            <p:cNvPr id="409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09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nvGrpSpPr>
            <p:cNvPr id="3116" name="Group 39"/>
            <p:cNvGrpSpPr>
              <a:grpSpLocks/>
            </p:cNvGrpSpPr>
            <p:nvPr userDrawn="1"/>
          </p:nvGrpSpPr>
          <p:grpSpPr bwMode="auto">
            <a:xfrm>
              <a:off x="0" y="1632"/>
              <a:ext cx="5758" cy="1858"/>
              <a:chOff x="0" y="1632"/>
              <a:chExt cx="5758" cy="1858"/>
            </a:xfrm>
          </p:grpSpPr>
          <p:sp>
            <p:nvSpPr>
              <p:cNvPr id="410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sp>
            <p:nvSpPr>
              <p:cNvPr id="410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endParaRPr>
              </a:p>
            </p:txBody>
          </p:sp>
        </p:grpSp>
      </p:grpSp>
      <p:sp>
        <p:nvSpPr>
          <p:cNvPr id="4100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4100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4100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fontAlgn="base">
              <a:spcBef>
                <a:spcPct val="0"/>
              </a:spcBef>
              <a:spcAft>
                <a:spcPct val="0"/>
              </a:spcAft>
            </a:pPr>
            <a:fld id="{8B8E35D2-C67B-8E45-B22C-59D419BEE804}"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550197211"/>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02"/>
                                        </p:tgtEl>
                                        <p:attrNameLst>
                                          <p:attrName>style.visibility</p:attrName>
                                        </p:attrNameLst>
                                      </p:cBhvr>
                                      <p:to>
                                        <p:strVal val="visible"/>
                                      </p:to>
                                    </p:set>
                                    <p:animEffect transition="in" filter="fade">
                                      <p:cBhvr>
                                        <p:cTn id="7" dur="2000"/>
                                        <p:tgtEl>
                                          <p:spTgt spid="410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3"/>
                                        </p:tgtEl>
                                        <p:attrNameLst>
                                          <p:attrName>style.visibility</p:attrName>
                                        </p:attrNameLst>
                                      </p:cBhvr>
                                      <p:to>
                                        <p:strVal val="visible"/>
                                      </p:to>
                                    </p:set>
                                    <p:animEffect transition="in" filter="fade">
                                      <p:cBhvr>
                                        <p:cTn id="10" dur="2000"/>
                                        <p:tgtEl>
                                          <p:spTgt spid="4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2" grpId="0"/>
      <p:bldP spid="41003" grpId="0">
        <p:tmplLst>
          <p:tmpl>
            <p:tnLst>
              <p:par>
                <p:cTn presetID="10" presetClass="entr" presetSubtype="0" fill="hold" nodeType="withEffect">
                  <p:stCondLst>
                    <p:cond delay="0"/>
                  </p:stCondLst>
                  <p:childTnLst>
                    <p:set>
                      <p:cBhvr>
                        <p:cTn dur="1" fill="hold">
                          <p:stCondLst>
                            <p:cond delay="0"/>
                          </p:stCondLst>
                        </p:cTn>
                        <p:tgtEl>
                          <p:spTgt spid="41003"/>
                        </p:tgtEl>
                        <p:attrNameLst>
                          <p:attrName>style.visibility</p:attrName>
                        </p:attrNameLst>
                      </p:cBhvr>
                      <p:to>
                        <p:strVal val="visible"/>
                      </p:to>
                    </p:set>
                    <p:animEffect transition="in" filter="fade">
                      <p:cBhvr>
                        <p:cTn dur="2000"/>
                        <p:tgtEl>
                          <p:spTgt spid="41003"/>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6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png"/><Relationship Id="rId3" Type="http://schemas.openxmlformats.org/officeDocument/2006/relationships/hyperlink" Target="http://www.yolofostercar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 Type="http://schemas.openxmlformats.org/officeDocument/2006/relationships/slideLayout" Target="../slideLayouts/slideLayout64.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68.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yolofostercare.com/index.php?option=com_content&amp;task=view&amp;id=17&amp;Itemid=41" TargetMode="External"/><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oleObject" Target="../embeddings/oleObject1.bin"/><Relationship Id="rId8"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7.emf"/><Relationship Id="rId1" Type="http://schemas.openxmlformats.org/officeDocument/2006/relationships/vmlDrawing" Target="../drawings/vmlDrawing3.vml"/><Relationship Id="rId2"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8.jpeg"/><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64.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2.emf"/><Relationship Id="rId1" Type="http://schemas.openxmlformats.org/officeDocument/2006/relationships/vmlDrawing" Target="../drawings/vmlDrawing4.vml"/><Relationship Id="rId2"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64.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45.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69.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64.xml"/><Relationship Id="rId2"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png"/><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mailto:Alissa.Sykes@yolocounty.org" TargetMode="External"/><Relationship Id="rId1" Type="http://schemas.openxmlformats.org/officeDocument/2006/relationships/slideLayout" Target="../slideLayouts/slideLayout64.xml"/><Relationship Id="rId2" Type="http://schemas.openxmlformats.org/officeDocument/2006/relationships/image" Target="../media/image5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57.xml"/><Relationship Id="rId2"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52.xml"/><Relationship Id="rId2"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image" Target="../media/image8.png"/><Relationship Id="rId1" Type="http://schemas.openxmlformats.org/officeDocument/2006/relationships/slideLayout" Target="../slideLayouts/slideLayout46.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5.bin"/><Relationship Id="rId5" Type="http://schemas.openxmlformats.org/officeDocument/2006/relationships/image" Target="../media/image59.wmf"/><Relationship Id="rId6" Type="http://schemas.openxmlformats.org/officeDocument/2006/relationships/image" Target="../media/image57.jpeg"/><Relationship Id="rId7"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52.xml"/><Relationship Id="rId2" Type="http://schemas.openxmlformats.org/officeDocument/2006/relationships/diagramData" Target="../diagrams/data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9.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jpeg"/><Relationship Id="rId3" Type="http://schemas.openxmlformats.org/officeDocument/2006/relationships/image" Target="../media/image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7.jpeg"/><Relationship Id="rId3" Type="http://schemas.openxmlformats.org/officeDocument/2006/relationships/image" Target="../media/image5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picalifornia.or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ockingbirdsociety.or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ufs.org/"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520543"/>
            <a:ext cx="7766936" cy="3530305"/>
          </a:xfrm>
        </p:spPr>
        <p:txBody>
          <a:bodyPr/>
          <a:lstStyle/>
          <a:p>
            <a:r>
              <a:rPr lang="en-US" sz="4400" i="1" dirty="0" smtClean="0">
                <a:effectLst>
                  <a:outerShdw blurRad="50800" dist="38100" algn="tr" rotWithShape="0">
                    <a:prstClr val="black">
                      <a:alpha val="40000"/>
                    </a:prstClr>
                  </a:outerShdw>
                </a:effectLst>
              </a:rPr>
              <a:t>Continuum of Care(CCR) </a:t>
            </a:r>
            <a:r>
              <a:rPr lang="en-US" sz="4400" i="1" dirty="0">
                <a:effectLst>
                  <a:outerShdw blurRad="50800" dist="38100" algn="tr" rotWithShape="0">
                    <a:prstClr val="black">
                      <a:alpha val="40000"/>
                    </a:prstClr>
                  </a:outerShdw>
                </a:effectLst>
              </a:rPr>
              <a:t>Resource Family</a:t>
            </a:r>
            <a:r>
              <a:rPr lang="en-US" sz="4400" dirty="0"/>
              <a:t/>
            </a:r>
            <a:br>
              <a:rPr lang="en-US" sz="4400" dirty="0"/>
            </a:br>
            <a:r>
              <a:rPr lang="en-US" sz="4400" dirty="0" smtClean="0">
                <a:effectLst>
                  <a:outerShdw blurRad="50800" dist="38100" algn="tr" rotWithShape="0">
                    <a:prstClr val="black">
                      <a:alpha val="40000"/>
                    </a:prstClr>
                  </a:outerShdw>
                </a:effectLst>
              </a:rPr>
              <a:t>Retention</a:t>
            </a:r>
            <a:r>
              <a:rPr lang="en-US" sz="4400" dirty="0">
                <a:effectLst>
                  <a:outerShdw blurRad="50800" dist="38100" algn="tr" rotWithShape="0">
                    <a:prstClr val="black">
                      <a:alpha val="40000"/>
                    </a:prstClr>
                  </a:outerShdw>
                </a:effectLst>
              </a:rPr>
              <a:t>, </a:t>
            </a:r>
            <a:r>
              <a:rPr lang="en-US" sz="4400" dirty="0" smtClean="0">
                <a:effectLst>
                  <a:outerShdw blurRad="50800" dist="38100" algn="tr" rotWithShape="0">
                    <a:prstClr val="black">
                      <a:alpha val="40000"/>
                    </a:prstClr>
                  </a:outerShdw>
                </a:effectLst>
              </a:rPr>
              <a:t>Recruitment and </a:t>
            </a:r>
            <a:r>
              <a:rPr lang="en-US" sz="4400" dirty="0">
                <a:effectLst>
                  <a:outerShdw blurRad="50800" dist="38100" algn="tr" rotWithShape="0">
                    <a:prstClr val="black">
                      <a:alpha val="40000"/>
                    </a:prstClr>
                  </a:outerShdw>
                </a:effectLst>
              </a:rPr>
              <a:t>Support Convening</a:t>
            </a:r>
            <a:r>
              <a:rPr lang="en-US" sz="6000" dirty="0"/>
              <a:t/>
            </a:r>
            <a:br>
              <a:rPr lang="en-US" sz="6000" dirty="0"/>
            </a:br>
            <a:endParaRPr lang="en-US" sz="6000" dirty="0">
              <a:solidFill>
                <a:srgbClr val="002060"/>
              </a:solidFill>
            </a:endParaRPr>
          </a:p>
        </p:txBody>
      </p:sp>
      <p:sp>
        <p:nvSpPr>
          <p:cNvPr id="3" name="Subtitle 2"/>
          <p:cNvSpPr>
            <a:spLocks noGrp="1"/>
          </p:cNvSpPr>
          <p:nvPr>
            <p:ph type="subTitle" idx="1"/>
          </p:nvPr>
        </p:nvSpPr>
        <p:spPr>
          <a:xfrm>
            <a:off x="1507067" y="4050845"/>
            <a:ext cx="7766936" cy="1388675"/>
          </a:xfrm>
        </p:spPr>
        <p:txBody>
          <a:bodyPr>
            <a:normAutofit fontScale="92500" lnSpcReduction="20000"/>
          </a:bodyPr>
          <a:lstStyle/>
          <a:p>
            <a:r>
              <a:rPr lang="en-US" sz="2800" b="1" dirty="0" smtClean="0">
                <a:solidFill>
                  <a:schemeClr val="tx1"/>
                </a:solidFill>
              </a:rPr>
              <a:t>August 21. 2015</a:t>
            </a:r>
          </a:p>
          <a:p>
            <a:r>
              <a:rPr lang="en-US" sz="2800" b="1" dirty="0" smtClean="0">
                <a:solidFill>
                  <a:schemeClr val="tx1"/>
                </a:solidFill>
              </a:rPr>
              <a:t>CDSS 744 P Street, Sacramento</a:t>
            </a:r>
          </a:p>
          <a:p>
            <a:r>
              <a:rPr lang="en-US" sz="2800" b="1" dirty="0" smtClean="0">
                <a:solidFill>
                  <a:schemeClr val="tx1"/>
                </a:solidFill>
              </a:rPr>
              <a:t>9:00 AM-3:00 PM</a:t>
            </a:r>
            <a:endParaRPr lang="en-US" sz="2800" b="1" dirty="0">
              <a:solidFill>
                <a:schemeClr val="tx1"/>
              </a:solidFill>
            </a:endParaRPr>
          </a:p>
        </p:txBody>
      </p:sp>
    </p:spTree>
    <p:extLst>
      <p:ext uri="{BB962C8B-B14F-4D97-AF65-F5344CB8AC3E}">
        <p14:creationId xmlns:p14="http://schemas.microsoft.com/office/powerpoint/2010/main" val="3398820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707476"/>
            <a:ext cx="12192000" cy="5443048"/>
          </a:xfrm>
          <a:prstGeom prst="rect">
            <a:avLst/>
          </a:prstGeom>
        </p:spPr>
      </p:pic>
    </p:spTree>
    <p:extLst>
      <p:ext uri="{BB962C8B-B14F-4D97-AF65-F5344CB8AC3E}">
        <p14:creationId xmlns:p14="http://schemas.microsoft.com/office/powerpoint/2010/main" val="15669483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Room Assignments</a:t>
            </a:r>
            <a:endParaRPr lang="en-US" dirty="0"/>
          </a:p>
        </p:txBody>
      </p:sp>
      <p:sp>
        <p:nvSpPr>
          <p:cNvPr id="4" name="Content Placeholder 3"/>
          <p:cNvSpPr>
            <a:spLocks noGrp="1"/>
          </p:cNvSpPr>
          <p:nvPr>
            <p:ph idx="1"/>
          </p:nvPr>
        </p:nvSpPr>
        <p:spPr/>
        <p:txBody>
          <a:bodyPr>
            <a:normAutofit/>
          </a:bodyPr>
          <a:lstStyle/>
          <a:p>
            <a:r>
              <a:rPr lang="en-US" sz="2800" dirty="0" smtClean="0"/>
              <a:t>Central Valley		Auditorium</a:t>
            </a:r>
          </a:p>
          <a:p>
            <a:r>
              <a:rPr lang="en-US" sz="2800" dirty="0" smtClean="0"/>
              <a:t>Southern				Room 202</a:t>
            </a:r>
          </a:p>
          <a:p>
            <a:r>
              <a:rPr lang="en-US" sz="2800" dirty="0" smtClean="0"/>
              <a:t>Bay Area				Room 203</a:t>
            </a:r>
          </a:p>
          <a:p>
            <a:r>
              <a:rPr lang="en-US" sz="2800" dirty="0" smtClean="0"/>
              <a:t>Northern				Room 204</a:t>
            </a:r>
            <a:endParaRPr lang="en-US" sz="2800" dirty="0"/>
          </a:p>
        </p:txBody>
      </p:sp>
      <p:sp>
        <p:nvSpPr>
          <p:cNvPr id="2" name="Slide Number Placeholder 1"/>
          <p:cNvSpPr>
            <a:spLocks noGrp="1"/>
          </p:cNvSpPr>
          <p:nvPr>
            <p:ph type="sldNum" sz="quarter" idx="12"/>
          </p:nvPr>
        </p:nvSpPr>
        <p:spPr/>
        <p:txBody>
          <a:bodyPr/>
          <a:lstStyle/>
          <a:p>
            <a:fld id="{AC4168E9-BD8E-4713-A797-C8B45EA50A32}" type="slidenum">
              <a:rPr lang="en-US" smtClean="0"/>
              <a:t>100</a:t>
            </a:fld>
            <a:endParaRPr lang="en-US"/>
          </a:p>
        </p:txBody>
      </p:sp>
    </p:spTree>
    <p:extLst>
      <p:ext uri="{BB962C8B-B14F-4D97-AF65-F5344CB8AC3E}">
        <p14:creationId xmlns:p14="http://schemas.microsoft.com/office/powerpoint/2010/main" val="6022796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Slide Number Placeholder 2"/>
          <p:cNvSpPr>
            <a:spLocks noGrp="1"/>
          </p:cNvSpPr>
          <p:nvPr>
            <p:ph type="sldNum" sz="quarter" idx="12"/>
          </p:nvPr>
        </p:nvSpPr>
        <p:spPr/>
        <p:txBody>
          <a:bodyPr/>
          <a:lstStyle/>
          <a:p>
            <a:fld id="{AC4168E9-BD8E-4713-A797-C8B45EA50A32}" type="slidenum">
              <a:rPr lang="en-US" smtClean="0"/>
              <a:t>101</a:t>
            </a:fld>
            <a:endParaRPr lang="en-US"/>
          </a:p>
        </p:txBody>
      </p:sp>
      <p:sp>
        <p:nvSpPr>
          <p:cNvPr id="4" name="TextBox 3"/>
          <p:cNvSpPr txBox="1"/>
          <p:nvPr/>
        </p:nvSpPr>
        <p:spPr>
          <a:xfrm>
            <a:off x="1186675" y="2269525"/>
            <a:ext cx="5236156" cy="3046988"/>
          </a:xfrm>
          <a:prstGeom prst="rect">
            <a:avLst/>
          </a:prstGeom>
          <a:noFill/>
        </p:spPr>
        <p:txBody>
          <a:bodyPr wrap="square" rtlCol="0">
            <a:spAutoFit/>
          </a:bodyPr>
          <a:lstStyle/>
          <a:p>
            <a:pPr marL="457200" indent="-457200">
              <a:buFont typeface="Arial"/>
              <a:buChar char="•"/>
            </a:pPr>
            <a:r>
              <a:rPr lang="en-US" sz="3200" dirty="0" smtClean="0"/>
              <a:t>Regional Report Outs</a:t>
            </a:r>
          </a:p>
          <a:p>
            <a:endParaRPr lang="en-US" sz="3200" dirty="0" smtClean="0"/>
          </a:p>
          <a:p>
            <a:pPr marL="457200" indent="-457200">
              <a:buFont typeface="Arial"/>
              <a:buChar char="•"/>
            </a:pPr>
            <a:r>
              <a:rPr lang="en-US" sz="3200" dirty="0" smtClean="0"/>
              <a:t>Action Steps</a:t>
            </a:r>
          </a:p>
          <a:p>
            <a:pPr marL="1200150" lvl="2" indent="-285750">
              <a:buFont typeface="Arial"/>
              <a:buChar char="•"/>
            </a:pPr>
            <a:r>
              <a:rPr lang="en-US" sz="3200" dirty="0" smtClean="0"/>
              <a:t>Local</a:t>
            </a:r>
          </a:p>
          <a:p>
            <a:pPr marL="1200150" lvl="2" indent="-285750">
              <a:buFont typeface="Arial"/>
              <a:buChar char="•"/>
            </a:pPr>
            <a:r>
              <a:rPr lang="en-US" sz="3200" dirty="0" smtClean="0"/>
              <a:t>Regional</a:t>
            </a:r>
          </a:p>
          <a:p>
            <a:pPr marL="1200150" lvl="2" indent="-285750">
              <a:buFont typeface="Arial"/>
              <a:buChar char="•"/>
            </a:pPr>
            <a:r>
              <a:rPr lang="en-US" sz="3200" dirty="0" smtClean="0"/>
              <a:t>Statewide</a:t>
            </a:r>
            <a:endParaRPr lang="en-US" sz="3200" dirty="0"/>
          </a:p>
        </p:txBody>
      </p:sp>
    </p:spTree>
    <p:extLst>
      <p:ext uri="{BB962C8B-B14F-4D97-AF65-F5344CB8AC3E}">
        <p14:creationId xmlns:p14="http://schemas.microsoft.com/office/powerpoint/2010/main" val="14892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60" y="405044"/>
            <a:ext cx="9956800" cy="1143000"/>
          </a:xfrm>
          <a:prstGeom prst="roundRect">
            <a:avLst/>
          </a:prstGeom>
        </p:spPr>
        <p:txBody>
          <a:bodyPr>
            <a:normAutofit fontScale="90000"/>
          </a:bodyPr>
          <a:lstStyle/>
          <a:p>
            <a:pPr algn="l"/>
            <a:r>
              <a:rPr lang="en-US" dirty="0" smtClean="0"/>
              <a:t>Practice Model </a:t>
            </a:r>
            <a:br>
              <a:rPr lang="en-US" dirty="0" smtClean="0"/>
            </a:br>
            <a:r>
              <a:rPr lang="en-US" dirty="0" smtClean="0"/>
              <a:t>Elements</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869103060"/>
              </p:ext>
            </p:extLst>
          </p:nvPr>
        </p:nvGraphicFramePr>
        <p:xfrm>
          <a:off x="231805" y="885825"/>
          <a:ext cx="11731595" cy="5488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2102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1095376"/>
            <a:ext cx="10972800" cy="1143000"/>
          </a:xfrm>
          <a:solidFill>
            <a:schemeClr val="bg1"/>
          </a:solidFill>
        </p:spPr>
        <p:txBody>
          <a:bodyPr/>
          <a:lstStyle/>
          <a:p>
            <a:r>
              <a:rPr lang="en-US" dirty="0" smtClean="0"/>
              <a:t>Theoretical Framework</a:t>
            </a:r>
            <a:endParaRPr lang="en-US" dirty="0"/>
          </a:p>
        </p:txBody>
      </p:sp>
      <p:sp>
        <p:nvSpPr>
          <p:cNvPr id="3" name="Content Placeholder 2"/>
          <p:cNvSpPr>
            <a:spLocks noGrp="1"/>
          </p:cNvSpPr>
          <p:nvPr>
            <p:ph idx="1"/>
          </p:nvPr>
        </p:nvSpPr>
        <p:spPr>
          <a:xfrm>
            <a:off x="609600" y="2238376"/>
            <a:ext cx="10972800" cy="3724274"/>
          </a:xfrm>
          <a:solidFill>
            <a:schemeClr val="bg1"/>
          </a:solidFill>
        </p:spPr>
        <p:txBody>
          <a:bodyPr>
            <a:normAutofit/>
          </a:bodyPr>
          <a:lstStyle/>
          <a:p>
            <a:pPr>
              <a:buClr>
                <a:schemeClr val="tx1"/>
              </a:buClr>
              <a:defRPr/>
            </a:pPr>
            <a:r>
              <a:rPr lang="en-US" sz="3200" dirty="0" smtClean="0"/>
              <a:t>Our </a:t>
            </a:r>
            <a:r>
              <a:rPr lang="en-US" sz="3200" dirty="0"/>
              <a:t>theoretical framework is an organized set of explanatory principles that help us </a:t>
            </a:r>
            <a:r>
              <a:rPr lang="en-US" sz="3200" dirty="0" smtClean="0"/>
              <a:t>understand:</a:t>
            </a:r>
          </a:p>
          <a:p>
            <a:pPr lvl="1">
              <a:buClr>
                <a:schemeClr val="tx1"/>
              </a:buClr>
              <a:defRPr/>
            </a:pPr>
            <a:r>
              <a:rPr lang="en-US" sz="2800" dirty="0" smtClean="0"/>
              <a:t>What </a:t>
            </a:r>
            <a:r>
              <a:rPr lang="en-US" sz="2800" dirty="0"/>
              <a:t>leads to the problem of child </a:t>
            </a:r>
            <a:r>
              <a:rPr lang="en-US" sz="2800" dirty="0" smtClean="0"/>
              <a:t>maltreatment?</a:t>
            </a:r>
          </a:p>
          <a:p>
            <a:pPr lvl="1">
              <a:buClr>
                <a:schemeClr val="tx1"/>
              </a:buClr>
              <a:defRPr/>
            </a:pPr>
            <a:r>
              <a:rPr lang="en-US" sz="2800" dirty="0" smtClean="0"/>
              <a:t>How </a:t>
            </a:r>
            <a:r>
              <a:rPr lang="en-US" sz="2800" dirty="0"/>
              <a:t>can </a:t>
            </a:r>
            <a:r>
              <a:rPr lang="en-US" sz="2800" dirty="0" smtClean="0"/>
              <a:t>we work to prevent child maltreatment </a:t>
            </a:r>
            <a:r>
              <a:rPr lang="en-US" sz="2800" dirty="0"/>
              <a:t>from starting or </a:t>
            </a:r>
            <a:r>
              <a:rPr lang="en-US" sz="2800" dirty="0" smtClean="0"/>
              <a:t>stop it once it has started?</a:t>
            </a:r>
          </a:p>
        </p:txBody>
      </p:sp>
    </p:spTree>
    <p:extLst>
      <p:ext uri="{BB962C8B-B14F-4D97-AF65-F5344CB8AC3E}">
        <p14:creationId xmlns:p14="http://schemas.microsoft.com/office/powerpoint/2010/main" val="2521825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Framework</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5724" y="2285873"/>
            <a:ext cx="12080557" cy="3305302"/>
          </a:xfrm>
        </p:spPr>
      </p:pic>
    </p:spTree>
    <p:extLst>
      <p:ext uri="{BB962C8B-B14F-4D97-AF65-F5344CB8AC3E}">
        <p14:creationId xmlns:p14="http://schemas.microsoft.com/office/powerpoint/2010/main" val="2846033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11234" r="8438" b="3025"/>
          <a:stretch/>
        </p:blipFill>
        <p:spPr>
          <a:xfrm>
            <a:off x="1" y="1"/>
            <a:ext cx="12175139" cy="6858000"/>
          </a:xfrm>
          <a:prstGeom prst="rect">
            <a:avLst/>
          </a:prstGeom>
        </p:spPr>
      </p:pic>
      <p:sp>
        <p:nvSpPr>
          <p:cNvPr id="2" name="Title 1"/>
          <p:cNvSpPr>
            <a:spLocks noGrp="1"/>
          </p:cNvSpPr>
          <p:nvPr>
            <p:ph type="title"/>
          </p:nvPr>
        </p:nvSpPr>
        <p:spPr>
          <a:xfrm>
            <a:off x="317504" y="525462"/>
            <a:ext cx="6261101" cy="1143000"/>
          </a:xfrm>
        </p:spPr>
        <p:txBody>
          <a:bodyPr/>
          <a:lstStyle/>
          <a:p>
            <a:pPr algn="l"/>
            <a:r>
              <a:rPr lang="en-US" b="1" dirty="0" smtClean="0">
                <a:solidFill>
                  <a:schemeClr val="bg1"/>
                </a:solidFill>
              </a:rPr>
              <a:t>Values</a:t>
            </a:r>
            <a:endParaRPr lang="en-US" b="1" dirty="0">
              <a:solidFill>
                <a:schemeClr val="bg1"/>
              </a:solidFill>
            </a:endParaRPr>
          </a:p>
        </p:txBody>
      </p:sp>
      <p:sp>
        <p:nvSpPr>
          <p:cNvPr id="3" name="Content Placeholder 2"/>
          <p:cNvSpPr>
            <a:spLocks noGrp="1"/>
          </p:cNvSpPr>
          <p:nvPr>
            <p:ph idx="1"/>
          </p:nvPr>
        </p:nvSpPr>
        <p:spPr>
          <a:xfrm>
            <a:off x="317501" y="1670049"/>
            <a:ext cx="5664200" cy="4498976"/>
          </a:xfrm>
        </p:spPr>
        <p:txBody>
          <a:bodyPr>
            <a:normAutofit/>
          </a:bodyPr>
          <a:lstStyle/>
          <a:p>
            <a:pPr marL="0" indent="0">
              <a:buClr>
                <a:schemeClr val="tx1"/>
              </a:buClr>
              <a:buSzPct val="100000"/>
              <a:buNone/>
            </a:pPr>
            <a:r>
              <a:rPr lang="en-US" sz="2800" b="1" dirty="0" smtClean="0">
                <a:solidFill>
                  <a:schemeClr val="bg1"/>
                </a:solidFill>
              </a:rPr>
              <a:t>Our values provide </a:t>
            </a:r>
            <a:r>
              <a:rPr lang="en-US" sz="2800" b="1" dirty="0">
                <a:solidFill>
                  <a:schemeClr val="bg1"/>
                </a:solidFill>
              </a:rPr>
              <a:t>an expression of an ideal or optimal state of being. </a:t>
            </a:r>
            <a:r>
              <a:rPr lang="en-US" sz="2800" b="1" dirty="0" smtClean="0">
                <a:solidFill>
                  <a:schemeClr val="bg1"/>
                </a:solidFill>
              </a:rPr>
              <a:t>  They explain what we are striving for in our work with families.</a:t>
            </a:r>
          </a:p>
          <a:p>
            <a:endParaRPr lang="en-US" dirty="0"/>
          </a:p>
        </p:txBody>
      </p:sp>
    </p:spTree>
    <p:extLst>
      <p:ext uri="{BB962C8B-B14F-4D97-AF65-F5344CB8AC3E}">
        <p14:creationId xmlns:p14="http://schemas.microsoft.com/office/powerpoint/2010/main" val="4136408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c 36"/>
          <p:cNvSpPr/>
          <p:nvPr/>
        </p:nvSpPr>
        <p:spPr>
          <a:xfrm rot="12351582">
            <a:off x="2959464" y="5737053"/>
            <a:ext cx="1491093" cy="1834997"/>
          </a:xfrm>
          <a:prstGeom prst="arc">
            <a:avLst>
              <a:gd name="adj1" fmla="val 18332995"/>
              <a:gd name="adj2" fmla="val 4695757"/>
            </a:avLst>
          </a:prstGeom>
          <a:ln w="2540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36" name="Arc 35"/>
          <p:cNvSpPr/>
          <p:nvPr/>
        </p:nvSpPr>
        <p:spPr>
          <a:xfrm rot="282906">
            <a:off x="2215473" y="4486919"/>
            <a:ext cx="857499" cy="2348637"/>
          </a:xfrm>
          <a:prstGeom prst="arc">
            <a:avLst>
              <a:gd name="adj1" fmla="val 18332995"/>
              <a:gd name="adj2" fmla="val 5518755"/>
            </a:avLst>
          </a:prstGeom>
          <a:ln w="2540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35" name="Arc 34"/>
          <p:cNvSpPr/>
          <p:nvPr/>
        </p:nvSpPr>
        <p:spPr>
          <a:xfrm rot="12351582">
            <a:off x="2660714" y="5702181"/>
            <a:ext cx="775185" cy="2075189"/>
          </a:xfrm>
          <a:prstGeom prst="arc">
            <a:avLst>
              <a:gd name="adj1" fmla="val 18332995"/>
              <a:gd name="adj2" fmla="val 5518755"/>
            </a:avLst>
          </a:prstGeom>
          <a:ln w="2540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32" name="Arc 31"/>
          <p:cNvSpPr/>
          <p:nvPr/>
        </p:nvSpPr>
        <p:spPr>
          <a:xfrm rot="3010511">
            <a:off x="5521723" y="3018371"/>
            <a:ext cx="2297367" cy="3223871"/>
          </a:xfrm>
          <a:prstGeom prst="arc">
            <a:avLst>
              <a:gd name="adj1" fmla="val 19154878"/>
              <a:gd name="adj2" fmla="val 5192655"/>
            </a:avLst>
          </a:prstGeom>
          <a:ln w="2032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29" name="Arc 28"/>
          <p:cNvSpPr/>
          <p:nvPr/>
        </p:nvSpPr>
        <p:spPr>
          <a:xfrm rot="9799017">
            <a:off x="2619631" y="2831016"/>
            <a:ext cx="1821940" cy="2977025"/>
          </a:xfrm>
          <a:prstGeom prst="arc">
            <a:avLst>
              <a:gd name="adj1" fmla="val 16966429"/>
              <a:gd name="adj2" fmla="val 4541503"/>
            </a:avLst>
          </a:prstGeom>
          <a:ln w="2032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30" name="Arc 29"/>
          <p:cNvSpPr/>
          <p:nvPr/>
        </p:nvSpPr>
        <p:spPr>
          <a:xfrm rot="3010511">
            <a:off x="3713526" y="3212076"/>
            <a:ext cx="1847684" cy="3142896"/>
          </a:xfrm>
          <a:prstGeom prst="arc">
            <a:avLst>
              <a:gd name="adj1" fmla="val 19154878"/>
              <a:gd name="adj2" fmla="val 5192655"/>
            </a:avLst>
          </a:prstGeom>
          <a:ln w="2032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28" name="Arc 27"/>
          <p:cNvSpPr/>
          <p:nvPr/>
        </p:nvSpPr>
        <p:spPr>
          <a:xfrm>
            <a:off x="2603499" y="4245917"/>
            <a:ext cx="1435100" cy="1433358"/>
          </a:xfrm>
          <a:prstGeom prst="arc">
            <a:avLst>
              <a:gd name="adj1" fmla="val 16677727"/>
              <a:gd name="adj2" fmla="val 4644839"/>
            </a:avLst>
          </a:prstGeom>
          <a:ln w="2032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alibri"/>
            </a:endParaRPr>
          </a:p>
        </p:txBody>
      </p:sp>
      <p:sp>
        <p:nvSpPr>
          <p:cNvPr id="12" name="Oval 11"/>
          <p:cNvSpPr/>
          <p:nvPr/>
        </p:nvSpPr>
        <p:spPr>
          <a:xfrm>
            <a:off x="8127999" y="495725"/>
            <a:ext cx="2413000" cy="184785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p:cNvSpPr/>
          <p:nvPr/>
        </p:nvSpPr>
        <p:spPr>
          <a:xfrm>
            <a:off x="8851899" y="2111751"/>
            <a:ext cx="2413000" cy="184785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2832099" y="495725"/>
            <a:ext cx="2413000" cy="18478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Oval 4"/>
          <p:cNvSpPr/>
          <p:nvPr/>
        </p:nvSpPr>
        <p:spPr>
          <a:xfrm>
            <a:off x="4165600" y="1655760"/>
            <a:ext cx="2413000" cy="1847850"/>
          </a:xfrm>
          <a:prstGeom prst="ellipse">
            <a:avLst/>
          </a:prstGeom>
          <a:solidFill>
            <a:srgbClr val="B858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5473699" y="212103"/>
            <a:ext cx="2540000" cy="18996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Oval 5"/>
          <p:cNvSpPr/>
          <p:nvPr/>
        </p:nvSpPr>
        <p:spPr>
          <a:xfrm>
            <a:off x="6578600" y="1834006"/>
            <a:ext cx="2413000" cy="184785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7531099" y="3319192"/>
            <a:ext cx="2413000" cy="184785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Oval 7"/>
          <p:cNvSpPr/>
          <p:nvPr/>
        </p:nvSpPr>
        <p:spPr>
          <a:xfrm>
            <a:off x="1752600" y="1834006"/>
            <a:ext cx="2413000" cy="1847850"/>
          </a:xfrm>
          <a:prstGeom prst="ellipse">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5384799" y="3321992"/>
            <a:ext cx="2413000" cy="1847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3162300" y="3059756"/>
            <a:ext cx="2413000" cy="184785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2889251" y="893043"/>
            <a:ext cx="2298700" cy="954107"/>
          </a:xfrm>
          <a:prstGeom prst="rect">
            <a:avLst/>
          </a:prstGeom>
          <a:noFill/>
        </p:spPr>
        <p:txBody>
          <a:bodyPr wrap="square" rtlCol="0">
            <a:spAutoFit/>
          </a:bodyPr>
          <a:lstStyle/>
          <a:p>
            <a:pPr algn="ctr"/>
            <a:r>
              <a:rPr lang="en-US" sz="2800" dirty="0" smtClean="0">
                <a:solidFill>
                  <a:prstClr val="white"/>
                </a:solidFill>
                <a:latin typeface="Calibri"/>
              </a:rPr>
              <a:t>Evidence-Informed</a:t>
            </a:r>
            <a:endParaRPr lang="en-US" sz="2800" dirty="0">
              <a:solidFill>
                <a:prstClr val="white"/>
              </a:solidFill>
              <a:latin typeface="Calibri"/>
            </a:endParaRPr>
          </a:p>
        </p:txBody>
      </p:sp>
      <p:sp>
        <p:nvSpPr>
          <p:cNvPr id="15" name="TextBox 14"/>
          <p:cNvSpPr txBox="1"/>
          <p:nvPr/>
        </p:nvSpPr>
        <p:spPr>
          <a:xfrm>
            <a:off x="5410199" y="824763"/>
            <a:ext cx="2667000" cy="400110"/>
          </a:xfrm>
          <a:prstGeom prst="rect">
            <a:avLst/>
          </a:prstGeom>
          <a:noFill/>
        </p:spPr>
        <p:txBody>
          <a:bodyPr wrap="square" rtlCol="0">
            <a:spAutoFit/>
          </a:bodyPr>
          <a:lstStyle/>
          <a:p>
            <a:pPr algn="ctr"/>
            <a:r>
              <a:rPr lang="en-US" sz="2000" dirty="0" smtClean="0">
                <a:solidFill>
                  <a:prstClr val="white"/>
                </a:solidFill>
                <a:latin typeface="Calibri"/>
              </a:rPr>
              <a:t>Organizational Support</a:t>
            </a:r>
            <a:endParaRPr lang="en-US" sz="2000" dirty="0">
              <a:solidFill>
                <a:prstClr val="white"/>
              </a:solidFill>
              <a:latin typeface="Calibri"/>
            </a:endParaRPr>
          </a:p>
        </p:txBody>
      </p:sp>
      <p:sp>
        <p:nvSpPr>
          <p:cNvPr id="16" name="TextBox 15"/>
          <p:cNvSpPr txBox="1"/>
          <p:nvPr/>
        </p:nvSpPr>
        <p:spPr>
          <a:xfrm>
            <a:off x="8737609" y="2860341"/>
            <a:ext cx="2641599" cy="461665"/>
          </a:xfrm>
          <a:prstGeom prst="rect">
            <a:avLst/>
          </a:prstGeom>
          <a:noFill/>
        </p:spPr>
        <p:txBody>
          <a:bodyPr wrap="square" rtlCol="0">
            <a:spAutoFit/>
          </a:bodyPr>
          <a:lstStyle/>
          <a:p>
            <a:pPr algn="ctr"/>
            <a:r>
              <a:rPr lang="en-US" sz="2400" dirty="0" smtClean="0">
                <a:solidFill>
                  <a:prstClr val="white"/>
                </a:solidFill>
                <a:latin typeface="Calibri"/>
              </a:rPr>
              <a:t>Permanency</a:t>
            </a:r>
            <a:endParaRPr lang="en-US" sz="2400" dirty="0">
              <a:solidFill>
                <a:prstClr val="white"/>
              </a:solidFill>
              <a:latin typeface="Calibri"/>
            </a:endParaRPr>
          </a:p>
        </p:txBody>
      </p:sp>
      <p:sp>
        <p:nvSpPr>
          <p:cNvPr id="17" name="TextBox 16"/>
          <p:cNvSpPr txBox="1"/>
          <p:nvPr/>
        </p:nvSpPr>
        <p:spPr>
          <a:xfrm>
            <a:off x="5734049" y="3953544"/>
            <a:ext cx="1676400" cy="584775"/>
          </a:xfrm>
          <a:prstGeom prst="rect">
            <a:avLst/>
          </a:prstGeom>
          <a:noFill/>
        </p:spPr>
        <p:txBody>
          <a:bodyPr wrap="square" rtlCol="0">
            <a:spAutoFit/>
          </a:bodyPr>
          <a:lstStyle/>
          <a:p>
            <a:r>
              <a:rPr lang="en-US" sz="3200" dirty="0" smtClean="0">
                <a:solidFill>
                  <a:prstClr val="white"/>
                </a:solidFill>
                <a:latin typeface="Calibri"/>
              </a:rPr>
              <a:t>Safety</a:t>
            </a:r>
            <a:endParaRPr lang="en-US" sz="3200" dirty="0">
              <a:solidFill>
                <a:prstClr val="white"/>
              </a:solidFill>
              <a:latin typeface="Calibri"/>
            </a:endParaRPr>
          </a:p>
        </p:txBody>
      </p:sp>
      <p:sp>
        <p:nvSpPr>
          <p:cNvPr id="18" name="TextBox 17"/>
          <p:cNvSpPr txBox="1"/>
          <p:nvPr/>
        </p:nvSpPr>
        <p:spPr>
          <a:xfrm>
            <a:off x="7715251" y="3553432"/>
            <a:ext cx="2044700" cy="954107"/>
          </a:xfrm>
          <a:prstGeom prst="rect">
            <a:avLst/>
          </a:prstGeom>
          <a:noFill/>
        </p:spPr>
        <p:txBody>
          <a:bodyPr wrap="square" rtlCol="0">
            <a:spAutoFit/>
          </a:bodyPr>
          <a:lstStyle/>
          <a:p>
            <a:pPr algn="ctr"/>
            <a:r>
              <a:rPr lang="en-US" sz="2800" dirty="0" smtClean="0">
                <a:solidFill>
                  <a:prstClr val="white"/>
                </a:solidFill>
                <a:latin typeface="Calibri"/>
              </a:rPr>
              <a:t>Growth and Change</a:t>
            </a:r>
            <a:endParaRPr lang="en-US" sz="2800" dirty="0">
              <a:solidFill>
                <a:prstClr val="white"/>
              </a:solidFill>
              <a:latin typeface="Calibri"/>
            </a:endParaRPr>
          </a:p>
        </p:txBody>
      </p:sp>
      <p:sp>
        <p:nvSpPr>
          <p:cNvPr id="19" name="TextBox 18"/>
          <p:cNvSpPr txBox="1"/>
          <p:nvPr/>
        </p:nvSpPr>
        <p:spPr>
          <a:xfrm>
            <a:off x="1689110" y="2343575"/>
            <a:ext cx="2539999" cy="707886"/>
          </a:xfrm>
          <a:prstGeom prst="rect">
            <a:avLst/>
          </a:prstGeom>
          <a:noFill/>
        </p:spPr>
        <p:txBody>
          <a:bodyPr wrap="square" rtlCol="0">
            <a:spAutoFit/>
          </a:bodyPr>
          <a:lstStyle/>
          <a:p>
            <a:pPr algn="ctr"/>
            <a:r>
              <a:rPr lang="en-US" sz="2000" dirty="0" smtClean="0">
                <a:solidFill>
                  <a:prstClr val="white"/>
                </a:solidFill>
                <a:latin typeface="Calibri"/>
              </a:rPr>
              <a:t>Cultural Responsiveness</a:t>
            </a:r>
            <a:endParaRPr lang="en-US" sz="2000" dirty="0">
              <a:solidFill>
                <a:prstClr val="white"/>
              </a:solidFill>
              <a:latin typeface="Calibri"/>
            </a:endParaRPr>
          </a:p>
        </p:txBody>
      </p:sp>
      <p:sp>
        <p:nvSpPr>
          <p:cNvPr id="20" name="TextBox 19"/>
          <p:cNvSpPr txBox="1"/>
          <p:nvPr/>
        </p:nvSpPr>
        <p:spPr>
          <a:xfrm>
            <a:off x="4076703" y="2239738"/>
            <a:ext cx="2578100" cy="523220"/>
          </a:xfrm>
          <a:prstGeom prst="rect">
            <a:avLst/>
          </a:prstGeom>
          <a:noFill/>
        </p:spPr>
        <p:txBody>
          <a:bodyPr wrap="square" rtlCol="0">
            <a:spAutoFit/>
          </a:bodyPr>
          <a:lstStyle/>
          <a:p>
            <a:pPr algn="ctr"/>
            <a:r>
              <a:rPr lang="en-US" sz="2800" dirty="0" smtClean="0">
                <a:solidFill>
                  <a:prstClr val="white"/>
                </a:solidFill>
                <a:latin typeface="Calibri"/>
              </a:rPr>
              <a:t>Partnership</a:t>
            </a:r>
            <a:endParaRPr lang="en-US" sz="2800" dirty="0">
              <a:solidFill>
                <a:prstClr val="white"/>
              </a:solidFill>
              <a:latin typeface="Calibri"/>
            </a:endParaRPr>
          </a:p>
        </p:txBody>
      </p:sp>
      <p:sp>
        <p:nvSpPr>
          <p:cNvPr id="21" name="TextBox 20"/>
          <p:cNvSpPr txBox="1"/>
          <p:nvPr/>
        </p:nvSpPr>
        <p:spPr>
          <a:xfrm>
            <a:off x="6591299" y="2347474"/>
            <a:ext cx="2362200" cy="830997"/>
          </a:xfrm>
          <a:prstGeom prst="rect">
            <a:avLst/>
          </a:prstGeom>
          <a:noFill/>
        </p:spPr>
        <p:txBody>
          <a:bodyPr wrap="square" rtlCol="0">
            <a:spAutoFit/>
          </a:bodyPr>
          <a:lstStyle/>
          <a:p>
            <a:pPr algn="ctr"/>
            <a:r>
              <a:rPr lang="en-US" sz="2400" dirty="0" smtClean="0">
                <a:solidFill>
                  <a:prstClr val="white"/>
                </a:solidFill>
                <a:latin typeface="Calibri"/>
              </a:rPr>
              <a:t>Professional Competency</a:t>
            </a:r>
            <a:endParaRPr lang="en-US" sz="2400" dirty="0">
              <a:solidFill>
                <a:prstClr val="white"/>
              </a:solidFill>
              <a:latin typeface="Calibri"/>
            </a:endParaRPr>
          </a:p>
        </p:txBody>
      </p:sp>
      <p:sp>
        <p:nvSpPr>
          <p:cNvPr id="22" name="TextBox 21"/>
          <p:cNvSpPr txBox="1"/>
          <p:nvPr/>
        </p:nvSpPr>
        <p:spPr>
          <a:xfrm>
            <a:off x="3530600" y="3463903"/>
            <a:ext cx="1676400" cy="1077218"/>
          </a:xfrm>
          <a:prstGeom prst="rect">
            <a:avLst/>
          </a:prstGeom>
          <a:noFill/>
        </p:spPr>
        <p:txBody>
          <a:bodyPr wrap="square" rtlCol="0">
            <a:spAutoFit/>
          </a:bodyPr>
          <a:lstStyle/>
          <a:p>
            <a:pPr algn="ctr"/>
            <a:r>
              <a:rPr lang="en-US" sz="3200" dirty="0" smtClean="0">
                <a:solidFill>
                  <a:prstClr val="white"/>
                </a:solidFill>
                <a:latin typeface="Calibri"/>
              </a:rPr>
              <a:t>Well-Being</a:t>
            </a:r>
            <a:endParaRPr lang="en-US" sz="3200" dirty="0">
              <a:solidFill>
                <a:prstClr val="white"/>
              </a:solidFill>
              <a:latin typeface="Calibri"/>
            </a:endParaRPr>
          </a:p>
        </p:txBody>
      </p:sp>
      <p:sp>
        <p:nvSpPr>
          <p:cNvPr id="23" name="TextBox 22"/>
          <p:cNvSpPr txBox="1"/>
          <p:nvPr/>
        </p:nvSpPr>
        <p:spPr>
          <a:xfrm>
            <a:off x="8127999" y="1016153"/>
            <a:ext cx="2413000" cy="830997"/>
          </a:xfrm>
          <a:prstGeom prst="rect">
            <a:avLst/>
          </a:prstGeom>
          <a:noFill/>
        </p:spPr>
        <p:txBody>
          <a:bodyPr wrap="square" rtlCol="0">
            <a:spAutoFit/>
          </a:bodyPr>
          <a:lstStyle/>
          <a:p>
            <a:pPr algn="ctr"/>
            <a:r>
              <a:rPr lang="en-US" sz="2400" dirty="0" smtClean="0">
                <a:solidFill>
                  <a:prstClr val="white"/>
                </a:solidFill>
                <a:latin typeface="Calibri"/>
              </a:rPr>
              <a:t>Respectful Engagement</a:t>
            </a:r>
            <a:endParaRPr lang="en-US" sz="2400" dirty="0">
              <a:solidFill>
                <a:prstClr val="white"/>
              </a:solidFill>
              <a:latin typeface="Calibri"/>
            </a:endParaRPr>
          </a:p>
        </p:txBody>
      </p:sp>
      <p:sp>
        <p:nvSpPr>
          <p:cNvPr id="38" name="Rectangle 37"/>
          <p:cNvSpPr/>
          <p:nvPr/>
        </p:nvSpPr>
        <p:spPr>
          <a:xfrm>
            <a:off x="8889261" y="5402901"/>
            <a:ext cx="3048000" cy="1077218"/>
          </a:xfrm>
          <a:prstGeom prst="rect">
            <a:avLst/>
          </a:prstGeom>
        </p:spPr>
        <p:txBody>
          <a:bodyPr>
            <a:spAutoFit/>
          </a:bodyPr>
          <a:lstStyle/>
          <a:p>
            <a:pPr algn="r">
              <a:spcBef>
                <a:spcPct val="0"/>
              </a:spcBef>
            </a:pPr>
            <a:r>
              <a:rPr lang="en-US" sz="3200" dirty="0" smtClean="0">
                <a:solidFill>
                  <a:prstClr val="white"/>
                </a:solidFill>
                <a:latin typeface="Calibri"/>
              </a:rPr>
              <a:t>This </a:t>
            </a:r>
            <a:r>
              <a:rPr lang="en-US" sz="3200" dirty="0">
                <a:solidFill>
                  <a:prstClr val="white"/>
                </a:solidFill>
                <a:latin typeface="Calibri"/>
              </a:rPr>
              <a:t>is What We Believe </a:t>
            </a:r>
          </a:p>
        </p:txBody>
      </p:sp>
      <p:sp>
        <p:nvSpPr>
          <p:cNvPr id="39" name="TextBox 38"/>
          <p:cNvSpPr txBox="1"/>
          <p:nvPr/>
        </p:nvSpPr>
        <p:spPr>
          <a:xfrm>
            <a:off x="193125" y="308254"/>
            <a:ext cx="2451099" cy="707886"/>
          </a:xfrm>
          <a:prstGeom prst="rect">
            <a:avLst/>
          </a:prstGeom>
          <a:noFill/>
        </p:spPr>
        <p:txBody>
          <a:bodyPr wrap="square" rtlCol="0">
            <a:spAutoFit/>
          </a:bodyPr>
          <a:lstStyle/>
          <a:p>
            <a:r>
              <a:rPr lang="en-US" sz="4000" dirty="0" smtClean="0">
                <a:solidFill>
                  <a:prstClr val="white"/>
                </a:solidFill>
                <a:latin typeface="Calibri"/>
              </a:rPr>
              <a:t>Our Values</a:t>
            </a:r>
            <a:endParaRPr lang="en-US" sz="4000" dirty="0">
              <a:solidFill>
                <a:prstClr val="white"/>
              </a:solidFill>
              <a:latin typeface="Calibri"/>
            </a:endParaRPr>
          </a:p>
        </p:txBody>
      </p:sp>
    </p:spTree>
    <p:extLst>
      <p:ext uri="{BB962C8B-B14F-4D97-AF65-F5344CB8AC3E}">
        <p14:creationId xmlns:p14="http://schemas.microsoft.com/office/powerpoint/2010/main" val="3744131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61" y="1833566"/>
            <a:ext cx="3625849" cy="3190875"/>
          </a:xfrm>
        </p:spPr>
        <p:txBody>
          <a:bodyPr>
            <a:normAutofit/>
          </a:bodyPr>
          <a:lstStyle/>
          <a:p>
            <a:pPr algn="l"/>
            <a:r>
              <a:rPr lang="en-US" sz="3600" dirty="0" smtClean="0"/>
              <a:t>Casework </a:t>
            </a:r>
            <a:br>
              <a:rPr lang="en-US" sz="3600" dirty="0" smtClean="0"/>
            </a:br>
            <a:r>
              <a:rPr lang="en-US" sz="3600" dirty="0" smtClean="0"/>
              <a:t>Components: </a:t>
            </a:r>
            <a:br>
              <a:rPr lang="en-US" sz="3600" dirty="0" smtClean="0"/>
            </a:br>
            <a:r>
              <a:rPr lang="en-US" sz="3600" dirty="0" smtClean="0"/>
              <a:t>This is What </a:t>
            </a:r>
            <a:br>
              <a:rPr lang="en-US" sz="3600" dirty="0" smtClean="0"/>
            </a:br>
            <a:r>
              <a:rPr lang="en-US" sz="3600" dirty="0" smtClean="0"/>
              <a:t>We Do</a:t>
            </a:r>
            <a:endParaRPr lang="en-US" sz="3600" dirty="0"/>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3987800" y="186897"/>
            <a:ext cx="7848600" cy="6484213"/>
          </a:xfrm>
        </p:spPr>
      </p:pic>
    </p:spTree>
    <p:extLst>
      <p:ext uri="{BB962C8B-B14F-4D97-AF65-F5344CB8AC3E}">
        <p14:creationId xmlns:p14="http://schemas.microsoft.com/office/powerpoint/2010/main" val="410546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8"/>
            <a:ext cx="11696700" cy="1143000"/>
          </a:xfrm>
        </p:spPr>
        <p:txBody>
          <a:bodyPr>
            <a:normAutofit/>
          </a:bodyPr>
          <a:lstStyle/>
          <a:p>
            <a:pPr algn="l"/>
            <a:r>
              <a:rPr lang="en-US" dirty="0" smtClean="0"/>
              <a:t>Practice Elements: This is How We Do It</a:t>
            </a:r>
            <a:endParaRPr lang="en-US" dirty="0"/>
          </a:p>
        </p:txBody>
      </p:sp>
      <p:sp>
        <p:nvSpPr>
          <p:cNvPr id="3" name="Content Placeholder 2"/>
          <p:cNvSpPr>
            <a:spLocks noGrp="1"/>
          </p:cNvSpPr>
          <p:nvPr>
            <p:ph idx="1"/>
          </p:nvPr>
        </p:nvSpPr>
        <p:spPr>
          <a:xfrm>
            <a:off x="609600" y="1600206"/>
            <a:ext cx="6553200" cy="4525963"/>
          </a:xfrm>
        </p:spPr>
        <p:txBody>
          <a:bodyPr/>
          <a:lstStyle/>
          <a:p>
            <a:r>
              <a:rPr lang="en-US" dirty="0" smtClean="0"/>
              <a:t>Engagement</a:t>
            </a:r>
          </a:p>
          <a:p>
            <a:r>
              <a:rPr lang="en-US" dirty="0" smtClean="0"/>
              <a:t>Inquiry / Exploration</a:t>
            </a:r>
          </a:p>
          <a:p>
            <a:r>
              <a:rPr lang="en-US" dirty="0" smtClean="0"/>
              <a:t>Advocacy</a:t>
            </a:r>
          </a:p>
          <a:p>
            <a:r>
              <a:rPr lang="en-US" dirty="0" smtClean="0"/>
              <a:t>Teaming</a:t>
            </a:r>
          </a:p>
          <a:p>
            <a:r>
              <a:rPr lang="en-US" dirty="0" smtClean="0"/>
              <a:t>Accountability</a:t>
            </a:r>
          </a:p>
          <a:p>
            <a:r>
              <a:rPr lang="en-US" dirty="0" smtClean="0"/>
              <a:t>Workforce Development and Support</a:t>
            </a: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6217" y="1885955"/>
            <a:ext cx="4837219" cy="3437699"/>
          </a:xfrm>
          <a:prstGeom prst="rect">
            <a:avLst/>
          </a:prstGeom>
        </p:spPr>
      </p:pic>
    </p:spTree>
    <p:extLst>
      <p:ext uri="{BB962C8B-B14F-4D97-AF65-F5344CB8AC3E}">
        <p14:creationId xmlns:p14="http://schemas.microsoft.com/office/powerpoint/2010/main" val="71547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Behaviors</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8" name="TextBox 7"/>
          <p:cNvSpPr txBox="1"/>
          <p:nvPr/>
        </p:nvSpPr>
        <p:spPr>
          <a:xfrm>
            <a:off x="609600" y="2321008"/>
            <a:ext cx="3987800" cy="2215991"/>
          </a:xfrm>
          <a:prstGeom prst="rect">
            <a:avLst/>
          </a:prstGeom>
          <a:noFill/>
        </p:spPr>
        <p:txBody>
          <a:bodyPr wrap="square" rtlCol="0">
            <a:spAutoFit/>
          </a:bodyPr>
          <a:lstStyle/>
          <a:p>
            <a:pPr marL="285750" indent="-285750">
              <a:buFont typeface="Arial" pitchFamily="34" charset="0"/>
              <a:buChar char="•"/>
            </a:pPr>
            <a:r>
              <a:rPr lang="en-US" sz="2400" dirty="0">
                <a:solidFill>
                  <a:prstClr val="white"/>
                </a:solidFill>
                <a:latin typeface="Calibri"/>
              </a:rPr>
              <a:t>Provide direction to practitioners about how they will practice social work using the practice model.</a:t>
            </a:r>
          </a:p>
          <a:p>
            <a:endParaRPr lang="en-US" dirty="0">
              <a:solidFill>
                <a:prstClr val="white"/>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733" y="1890716"/>
            <a:ext cx="6434667" cy="3213100"/>
          </a:xfrm>
          <a:prstGeom prst="rect">
            <a:avLst/>
          </a:prstGeom>
        </p:spPr>
      </p:pic>
    </p:spTree>
    <p:extLst>
      <p:ext uri="{BB962C8B-B14F-4D97-AF65-F5344CB8AC3E}">
        <p14:creationId xmlns:p14="http://schemas.microsoft.com/office/powerpoint/2010/main" val="1420514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Be open, honest, clear, and respectful in your communication.</a:t>
            </a:r>
          </a:p>
          <a:p>
            <a:pPr marL="514350" indent="-514350">
              <a:buFont typeface="+mj-lt"/>
              <a:buAutoNum type="arabicPeriod"/>
            </a:pPr>
            <a:r>
              <a:rPr lang="en-US" dirty="0" smtClean="0"/>
              <a:t>Be accountable.</a:t>
            </a:r>
          </a:p>
          <a:p>
            <a:pPr marL="514350" indent="-514350">
              <a:buFont typeface="+mj-lt"/>
              <a:buAutoNum type="arabicPeriod"/>
            </a:pPr>
            <a:r>
              <a:rPr lang="en-US" dirty="0" smtClean="0"/>
              <a:t>Listen to the child, youth, young adult, and family and demonstrate that you care about their thoughts and experiences.</a:t>
            </a:r>
          </a:p>
          <a:p>
            <a:pPr marL="514350" indent="-514350">
              <a:buFont typeface="+mj-lt"/>
              <a:buAutoNum type="arabicPeriod"/>
            </a:pPr>
            <a:r>
              <a:rPr lang="en-US" dirty="0" smtClean="0"/>
              <a:t>Demonstrate an interest in connecting with the child, youth, young adult, and family and helping them identify and meet their goals.</a:t>
            </a:r>
            <a:endParaRPr lang="en-US" dirty="0"/>
          </a:p>
        </p:txBody>
      </p:sp>
    </p:spTree>
    <p:extLst>
      <p:ext uri="{BB962C8B-B14F-4D97-AF65-F5344CB8AC3E}">
        <p14:creationId xmlns:p14="http://schemas.microsoft.com/office/powerpoint/2010/main" val="187557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Meeting Goals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sz="3600" dirty="0"/>
              <a:t>Explore Resource Family Recruitment &amp; Support Strategies</a:t>
            </a:r>
          </a:p>
          <a:p>
            <a:pPr lvl="0"/>
            <a:r>
              <a:rPr lang="en-US" sz="3600" dirty="0"/>
              <a:t>Provide an Opportunity for County and State staff to discuss Challenges</a:t>
            </a:r>
          </a:p>
          <a:p>
            <a:r>
              <a:rPr lang="en-US" sz="3600" dirty="0"/>
              <a:t>Develop Statewide, Regional, and Local Action </a:t>
            </a:r>
            <a:r>
              <a:rPr lang="en-US" sz="3600" dirty="0" smtClean="0"/>
              <a:t>Steps</a:t>
            </a:r>
          </a:p>
          <a:p>
            <a:r>
              <a:rPr lang="en-US" sz="3600" dirty="0" smtClean="0"/>
              <a:t>Identify Shared Learning Opportunities Going Forward</a:t>
            </a:r>
            <a:endParaRPr lang="en-US" sz="3600" dirty="0"/>
          </a:p>
        </p:txBody>
      </p:sp>
      <p:sp>
        <p:nvSpPr>
          <p:cNvPr id="4" name="Slide Number Placeholder 3"/>
          <p:cNvSpPr>
            <a:spLocks noGrp="1"/>
          </p:cNvSpPr>
          <p:nvPr>
            <p:ph type="sldNum" sz="quarter" idx="12"/>
          </p:nvPr>
        </p:nvSpPr>
        <p:spPr/>
        <p:txBody>
          <a:bodyPr/>
          <a:lstStyle/>
          <a:p>
            <a:fld id="{AC4168E9-BD8E-4713-A797-C8B45EA50A32}" type="slidenum">
              <a:rPr lang="en-US" smtClean="0"/>
              <a:t>2</a:t>
            </a:fld>
            <a:endParaRPr lang="en-US"/>
          </a:p>
        </p:txBody>
      </p:sp>
    </p:spTree>
    <p:extLst>
      <p:ext uri="{BB962C8B-B14F-4D97-AF65-F5344CB8AC3E}">
        <p14:creationId xmlns:p14="http://schemas.microsoft.com/office/powerpoint/2010/main" val="2895884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5"/>
            </a:pPr>
            <a:r>
              <a:rPr lang="en-US" dirty="0" smtClean="0"/>
              <a:t>Identify and engage family members and others who are important to the child, youth, young adult, and family.</a:t>
            </a:r>
          </a:p>
          <a:p>
            <a:pPr marL="514350" indent="-514350">
              <a:buFont typeface="+mj-lt"/>
              <a:buAutoNum type="arabicPeriod" startAt="5"/>
            </a:pPr>
            <a:r>
              <a:rPr lang="en-US" dirty="0" smtClean="0"/>
              <a:t>Support and facilitate the family’s capacity to advocate for themselves.</a:t>
            </a:r>
          </a:p>
          <a:p>
            <a:pPr marL="514350" indent="-514350">
              <a:buFont typeface="+mj-lt"/>
              <a:buAutoNum type="arabicPeriod" startAt="5"/>
            </a:pPr>
            <a:r>
              <a:rPr lang="en-US" dirty="0" smtClean="0"/>
              <a:t>From the beginning and throughout all work with the child, youth, young adult and their family, engage in initial and ongoing safety assessment, risk assessment, and permanency planning. </a:t>
            </a:r>
          </a:p>
          <a:p>
            <a:pPr marL="0" indent="0">
              <a:buNone/>
            </a:pPr>
            <a:endParaRPr lang="en-US" dirty="0"/>
          </a:p>
        </p:txBody>
      </p:sp>
    </p:spTree>
    <p:extLst>
      <p:ext uri="{BB962C8B-B14F-4D97-AF65-F5344CB8AC3E}">
        <p14:creationId xmlns:p14="http://schemas.microsoft.com/office/powerpoint/2010/main" val="829014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startAt="8"/>
            </a:pPr>
            <a:r>
              <a:rPr lang="en-US" dirty="0" smtClean="0"/>
              <a:t>Work with the family to build a supportive team.</a:t>
            </a:r>
          </a:p>
          <a:p>
            <a:pPr marL="514350" indent="-514350">
              <a:buFont typeface="+mj-lt"/>
              <a:buAutoNum type="arabicPeriod" startAt="8"/>
            </a:pPr>
            <a:r>
              <a:rPr lang="en-US" dirty="0" smtClean="0"/>
              <a:t>Facilitate the team process and engage the team in planning and decision-making with and in support of the child, youth, young adult, and family.</a:t>
            </a:r>
          </a:p>
          <a:p>
            <a:pPr marL="514350" indent="-514350">
              <a:buFont typeface="+mj-lt"/>
              <a:buAutoNum type="arabicPeriod" startAt="8"/>
            </a:pPr>
            <a:r>
              <a:rPr lang="en-US" dirty="0" smtClean="0"/>
              <a:t>Work with the team to address the evolving needs of the child, youth, young adult, and family.</a:t>
            </a:r>
          </a:p>
          <a:p>
            <a:pPr marL="514350" indent="-514350">
              <a:buFont typeface="+mj-lt"/>
              <a:buAutoNum type="arabicPeriod" startAt="8"/>
            </a:pPr>
            <a:r>
              <a:rPr lang="en-US" dirty="0" smtClean="0"/>
              <a:t>Work collaboratively with community partners to create better ways for children, youth, young adults, and families to access services.</a:t>
            </a:r>
            <a:endParaRPr lang="en-US" dirty="0"/>
          </a:p>
        </p:txBody>
      </p:sp>
    </p:spTree>
    <p:extLst>
      <p:ext uri="{BB962C8B-B14F-4D97-AF65-F5344CB8AC3E}">
        <p14:creationId xmlns:p14="http://schemas.microsoft.com/office/powerpoint/2010/main" val="1867821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12"/>
            </a:pPr>
            <a:r>
              <a:rPr lang="en-US" dirty="0" smtClean="0"/>
              <a:t>Work with the family and their team to build a plan that will focus on changing behaviors that led to the circumstances that brought the family to the attention of the child welfare agency and assist the child, youth, young adult, and family with safety, trauma, healing, and permanency.</a:t>
            </a:r>
          </a:p>
          <a:p>
            <a:pPr marL="514350" indent="-514350">
              <a:buFont typeface="+mj-lt"/>
              <a:buAutoNum type="arabicPeriod" startAt="12"/>
            </a:pPr>
            <a:r>
              <a:rPr lang="en-US" dirty="0" smtClean="0"/>
              <a:t>Work with the family to prepare for change in advance and provide tools for managing placement changes, social worker changes, and other significant transitions.</a:t>
            </a:r>
            <a:endParaRPr lang="en-US" dirty="0"/>
          </a:p>
        </p:txBody>
      </p:sp>
    </p:spTree>
    <p:extLst>
      <p:ext uri="{BB962C8B-B14F-4D97-AF65-F5344CB8AC3E}">
        <p14:creationId xmlns:p14="http://schemas.microsoft.com/office/powerpoint/2010/main" val="170104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Counties and CDSS</a:t>
            </a:r>
          </a:p>
          <a:p>
            <a:pPr lvl="1"/>
            <a:r>
              <a:rPr lang="en-US" dirty="0" smtClean="0"/>
              <a:t>Identify organizational factors necessary to create environment for implementation</a:t>
            </a:r>
          </a:p>
          <a:p>
            <a:pPr lvl="1"/>
            <a:r>
              <a:rPr lang="en-US" dirty="0" smtClean="0"/>
              <a:t>Identify resources necessary to support counties in implementation</a:t>
            </a:r>
          </a:p>
          <a:p>
            <a:pPr lvl="1"/>
            <a:r>
              <a:rPr lang="en-US" dirty="0" smtClean="0"/>
              <a:t>Identify counties to pilot implementation</a:t>
            </a:r>
          </a:p>
        </p:txBody>
      </p:sp>
    </p:spTree>
    <p:extLst>
      <p:ext uri="{BB962C8B-B14F-4D97-AF65-F5344CB8AC3E}">
        <p14:creationId xmlns:p14="http://schemas.microsoft.com/office/powerpoint/2010/main" val="378047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Relevance to CCR</a:t>
            </a:r>
            <a:endParaRPr lang="en-US" dirty="0"/>
          </a:p>
        </p:txBody>
      </p:sp>
      <p:sp>
        <p:nvSpPr>
          <p:cNvPr id="3" name="Content Placeholder 2"/>
          <p:cNvSpPr>
            <a:spLocks noGrp="1"/>
          </p:cNvSpPr>
          <p:nvPr>
            <p:ph idx="1"/>
          </p:nvPr>
        </p:nvSpPr>
        <p:spPr/>
        <p:txBody>
          <a:bodyPr>
            <a:normAutofit/>
          </a:bodyPr>
          <a:lstStyle/>
          <a:p>
            <a:r>
              <a:rPr lang="en-US" dirty="0" smtClean="0"/>
              <a:t>Behavioral approaches that support the objective of </a:t>
            </a:r>
            <a:r>
              <a:rPr lang="en-US" dirty="0"/>
              <a:t> </a:t>
            </a:r>
            <a:r>
              <a:rPr lang="en-US" dirty="0" smtClean="0"/>
              <a:t>engaging  Resource Families in achieving the safety, permanence and well-being of children and youth</a:t>
            </a:r>
          </a:p>
          <a:p>
            <a:r>
              <a:rPr lang="en-US" dirty="0" smtClean="0"/>
              <a:t>Many counties already embody the spirit of he Core Practice Model in their work with Resource Families</a:t>
            </a:r>
          </a:p>
          <a:p>
            <a:r>
              <a:rPr lang="en-US" dirty="0" smtClean="0"/>
              <a:t>Yolo County has agreed to share their approach</a:t>
            </a:r>
            <a:endParaRPr lang="en-US" dirty="0"/>
          </a:p>
        </p:txBody>
      </p:sp>
    </p:spTree>
    <p:extLst>
      <p:ext uri="{BB962C8B-B14F-4D97-AF65-F5344CB8AC3E}">
        <p14:creationId xmlns:p14="http://schemas.microsoft.com/office/powerpoint/2010/main" val="2616261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4168E9-BD8E-4713-A797-C8B45EA50A32}" type="slidenum">
              <a:rPr lang="en-US" smtClean="0"/>
              <a:t>25</a:t>
            </a:fld>
            <a:endParaRPr lang="en-US"/>
          </a:p>
        </p:txBody>
      </p:sp>
      <p:sp>
        <p:nvSpPr>
          <p:cNvPr id="5" name="TextBox 4"/>
          <p:cNvSpPr txBox="1"/>
          <p:nvPr/>
        </p:nvSpPr>
        <p:spPr>
          <a:xfrm>
            <a:off x="2214961" y="1311126"/>
            <a:ext cx="6096541" cy="4524316"/>
          </a:xfrm>
          <a:prstGeom prst="rect">
            <a:avLst/>
          </a:prstGeom>
          <a:noFill/>
        </p:spPr>
        <p:txBody>
          <a:bodyPr wrap="none" rtlCol="0">
            <a:spAutoFit/>
          </a:bodyPr>
          <a:lstStyle/>
          <a:p>
            <a:r>
              <a:rPr lang="en-US" sz="3600" b="1" dirty="0" smtClean="0"/>
              <a:t>Core Practice Model </a:t>
            </a:r>
          </a:p>
          <a:p>
            <a:r>
              <a:rPr lang="en-US" sz="3600" b="1" dirty="0" smtClean="0"/>
              <a:t>In Practice:</a:t>
            </a:r>
          </a:p>
          <a:p>
            <a:endParaRPr lang="en-US" sz="3600" dirty="0"/>
          </a:p>
          <a:p>
            <a:r>
              <a:rPr lang="en-US" sz="3600" dirty="0" smtClean="0"/>
              <a:t>Yolo County Resource Family </a:t>
            </a:r>
          </a:p>
          <a:p>
            <a:r>
              <a:rPr lang="en-US" sz="3600" dirty="0" smtClean="0"/>
              <a:t>Approach</a:t>
            </a:r>
          </a:p>
          <a:p>
            <a:endParaRPr lang="en-US" sz="3600" dirty="0"/>
          </a:p>
          <a:p>
            <a:r>
              <a:rPr lang="en-US" sz="3600" dirty="0" smtClean="0"/>
              <a:t>--</a:t>
            </a:r>
            <a:r>
              <a:rPr lang="en-US" sz="3600" dirty="0" err="1" smtClean="0"/>
              <a:t>Alissa</a:t>
            </a:r>
            <a:r>
              <a:rPr lang="en-US" sz="3600" dirty="0" smtClean="0"/>
              <a:t> Sykes</a:t>
            </a:r>
          </a:p>
          <a:p>
            <a:r>
              <a:rPr lang="en-US" sz="3600" dirty="0" smtClean="0"/>
              <a:t>--Cherie Schroeder </a:t>
            </a:r>
            <a:endParaRPr lang="en-US" sz="3600" dirty="0"/>
          </a:p>
        </p:txBody>
      </p:sp>
    </p:spTree>
    <p:extLst>
      <p:ext uri="{BB962C8B-B14F-4D97-AF65-F5344CB8AC3E}">
        <p14:creationId xmlns:p14="http://schemas.microsoft.com/office/powerpoint/2010/main" val="814203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4"/>
          <p:cNvSpPr>
            <a:spLocks noGrp="1" noChangeArrowheads="1"/>
          </p:cNvSpPr>
          <p:nvPr>
            <p:ph type="ctrTitle" sz="quarter"/>
          </p:nvPr>
        </p:nvSpPr>
        <p:spPr>
          <a:xfrm>
            <a:off x="2205039" y="4876800"/>
            <a:ext cx="7477125" cy="990600"/>
          </a:xfrm>
          <a:solidFill>
            <a:schemeClr val="accent3">
              <a:lumMod val="20000"/>
              <a:lumOff val="80000"/>
            </a:schemeClr>
          </a:solidFill>
          <a:ln>
            <a:solidFill>
              <a:schemeClr val="tx1"/>
            </a:solidFill>
          </a:ln>
        </p:spPr>
        <p:txBody>
          <a:bodyPr/>
          <a:lstStyle/>
          <a:p>
            <a:pPr>
              <a:defRPr/>
            </a:pPr>
            <a:r>
              <a:rPr lang="en-US" sz="2000" dirty="0">
                <a:solidFill>
                  <a:schemeClr val="bg2">
                    <a:lumMod val="90000"/>
                    <a:lumOff val="10000"/>
                  </a:schemeClr>
                </a:solidFill>
              </a:rPr>
              <a:t>Yolo County Children Adopted from Foster Care</a:t>
            </a:r>
            <a:r>
              <a:rPr lang="en-US" sz="2800" dirty="0">
                <a:solidFill>
                  <a:schemeClr val="bg2">
                    <a:lumMod val="90000"/>
                    <a:lumOff val="10000"/>
                  </a:schemeClr>
                </a:solidFill>
              </a:rPr>
              <a:t/>
            </a:r>
            <a:br>
              <a:rPr lang="en-US" sz="2800" dirty="0">
                <a:solidFill>
                  <a:schemeClr val="bg2">
                    <a:lumMod val="90000"/>
                    <a:lumOff val="10000"/>
                  </a:schemeClr>
                </a:solidFill>
              </a:rPr>
            </a:br>
            <a:r>
              <a:rPr lang="en-US" sz="3200" b="1" i="1" dirty="0">
                <a:solidFill>
                  <a:srgbClr val="FF6600"/>
                </a:solidFill>
                <a:latin typeface="Amazone BT" panose="03020702040507090A04" pitchFamily="66" charset="0"/>
              </a:rPr>
              <a:t>Because You Care… </a:t>
            </a:r>
          </a:p>
        </p:txBody>
      </p:sp>
      <p:sp>
        <p:nvSpPr>
          <p:cNvPr id="4098" name="Rectangle 13"/>
          <p:cNvSpPr>
            <a:spLocks noGrp="1" noChangeArrowheads="1"/>
          </p:cNvSpPr>
          <p:nvPr>
            <p:ph type="dt" sz="quarter" idx="10"/>
          </p:nvPr>
        </p:nvSpPr>
        <p:spPr>
          <a:xfrm>
            <a:off x="1676400" y="6248400"/>
            <a:ext cx="14478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n-US" altLang="en-US" sz="1400" dirty="0">
                <a:solidFill>
                  <a:srgbClr val="FFFFCC"/>
                </a:solidFill>
              </a:rPr>
              <a:t>August 21</a:t>
            </a:r>
            <a:r>
              <a:rPr lang="en-US" altLang="en-US" sz="1400" baseline="30000" dirty="0">
                <a:solidFill>
                  <a:srgbClr val="FFFFCC"/>
                </a:solidFill>
              </a:rPr>
              <a:t>st</a:t>
            </a:r>
            <a:r>
              <a:rPr lang="en-US" altLang="en-US" sz="1400" dirty="0">
                <a:solidFill>
                  <a:srgbClr val="FFFFCC"/>
                </a:solidFill>
              </a:rPr>
              <a:t>, </a:t>
            </a:r>
          </a:p>
          <a:p>
            <a:pPr algn="ctr" eaLnBrk="1" hangingPunct="1">
              <a:spcBef>
                <a:spcPct val="0"/>
              </a:spcBef>
              <a:buFontTx/>
              <a:buNone/>
              <a:defRPr/>
            </a:pPr>
            <a:r>
              <a:rPr lang="en-US" altLang="en-US" sz="1400" dirty="0">
                <a:solidFill>
                  <a:srgbClr val="FFFFCC"/>
                </a:solidFill>
              </a:rPr>
              <a:t>2015 </a:t>
            </a:r>
          </a:p>
        </p:txBody>
      </p:sp>
      <p:sp>
        <p:nvSpPr>
          <p:cNvPr id="4099" name="Rectangle 14"/>
          <p:cNvSpPr>
            <a:spLocks noGrp="1" noChangeArrowheads="1"/>
          </p:cNvSpPr>
          <p:nvPr>
            <p:ph type="ftr" sz="quarter" idx="11"/>
          </p:nvPr>
        </p:nvSpPr>
        <p:spPr>
          <a:xfrm>
            <a:off x="3657600" y="6172200"/>
            <a:ext cx="4319588" cy="53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1400" dirty="0">
                <a:solidFill>
                  <a:srgbClr val="FFFFFF"/>
                </a:solidFill>
              </a:rPr>
              <a:t>Woodland Community College </a:t>
            </a:r>
          </a:p>
          <a:p>
            <a:pPr eaLnBrk="1" hangingPunct="1">
              <a:spcBef>
                <a:spcPct val="0"/>
              </a:spcBef>
              <a:buFontTx/>
              <a:buNone/>
              <a:defRPr/>
            </a:pPr>
            <a:r>
              <a:rPr lang="en-US" altLang="en-US" sz="1400" dirty="0">
                <a:solidFill>
                  <a:srgbClr val="FFFFFF"/>
                </a:solidFill>
              </a:rPr>
              <a:t>Foster &amp; Kinship Care Education Program </a:t>
            </a:r>
          </a:p>
          <a:p>
            <a:pPr eaLnBrk="1" hangingPunct="1">
              <a:spcBef>
                <a:spcPct val="0"/>
              </a:spcBef>
              <a:buFontTx/>
              <a:buNone/>
              <a:defRPr/>
            </a:pPr>
            <a:r>
              <a:rPr lang="en-US" altLang="en-US" sz="1400" dirty="0">
                <a:solidFill>
                  <a:srgbClr val="FFFFFF"/>
                </a:solidFill>
              </a:rPr>
              <a:t>Serving Yolo County</a:t>
            </a:r>
          </a:p>
        </p:txBody>
      </p:sp>
      <p:sp>
        <p:nvSpPr>
          <p:cNvPr id="4100" name="Rectangle 15"/>
          <p:cNvSpPr>
            <a:spLocks noGrp="1" noChangeArrowheads="1"/>
          </p:cNvSpPr>
          <p:nvPr>
            <p:ph type="sldNum" sz="quarter" idx="12"/>
          </p:nvPr>
        </p:nvSpPr>
        <p:spPr>
          <a:xfrm>
            <a:off x="8686800" y="6248400"/>
            <a:ext cx="1752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n-US" altLang="en-US" sz="1400" dirty="0">
                <a:solidFill>
                  <a:srgbClr val="FFFFCC"/>
                </a:solidFill>
              </a:rPr>
              <a:t>All Photos Used by Permission</a:t>
            </a:r>
          </a:p>
        </p:txBody>
      </p:sp>
      <p:pic>
        <p:nvPicPr>
          <p:cNvPr id="7174" name="Picture 11" descr="1"/>
          <p:cNvPicPr>
            <a:picLocks noChangeAspect="1" noChangeArrowheads="1"/>
          </p:cNvPicPr>
          <p:nvPr/>
        </p:nvPicPr>
        <p:blipFill>
          <a:blip r:embed="rId3">
            <a:extLst>
              <a:ext uri="{28A0092B-C50C-407E-A947-70E740481C1C}">
                <a14:useLocalDpi xmlns:a14="http://schemas.microsoft.com/office/drawing/2010/main" val="0"/>
              </a:ext>
            </a:extLst>
          </a:blip>
          <a:srcRect l="8444" t="-3334" r="6223"/>
          <a:stretch>
            <a:fillRect/>
          </a:stretch>
        </p:blipFill>
        <p:spPr bwMode="auto">
          <a:xfrm>
            <a:off x="2209800" y="24384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1"/>
          <p:cNvPicPr>
            <a:picLocks noChangeAspect="1" noChangeArrowheads="1"/>
          </p:cNvPicPr>
          <p:nvPr/>
        </p:nvPicPr>
        <p:blipFill>
          <a:blip r:embed="rId4">
            <a:lum bright="20000"/>
            <a:extLst>
              <a:ext uri="{28A0092B-C50C-407E-A947-70E740481C1C}">
                <a14:useLocalDpi xmlns:a14="http://schemas.microsoft.com/office/drawing/2010/main" val="0"/>
              </a:ext>
            </a:extLst>
          </a:blip>
          <a:srcRect l="5936" t="8797" r="16606" b="37585"/>
          <a:stretch>
            <a:fillRect/>
          </a:stretch>
        </p:blipFill>
        <p:spPr bwMode="auto">
          <a:xfrm>
            <a:off x="4756151" y="2514601"/>
            <a:ext cx="24860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1"/>
          <p:cNvPicPr>
            <a:picLocks noChangeAspect="1" noChangeArrowheads="1"/>
          </p:cNvPicPr>
          <p:nvPr/>
        </p:nvPicPr>
        <p:blipFill>
          <a:blip r:embed="rId5">
            <a:lum bright="20000"/>
            <a:extLst>
              <a:ext uri="{28A0092B-C50C-407E-A947-70E740481C1C}">
                <a14:useLocalDpi xmlns:a14="http://schemas.microsoft.com/office/drawing/2010/main" val="0"/>
              </a:ext>
            </a:extLst>
          </a:blip>
          <a:srcRect l="18192" t="5104" b="19072"/>
          <a:stretch>
            <a:fillRect/>
          </a:stretch>
        </p:blipFill>
        <p:spPr bwMode="auto">
          <a:xfrm>
            <a:off x="7391401" y="2514601"/>
            <a:ext cx="2295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2"/>
          <p:cNvSpPr>
            <a:spLocks noChangeArrowheads="1"/>
          </p:cNvSpPr>
          <p:nvPr/>
        </p:nvSpPr>
        <p:spPr bwMode="auto">
          <a:xfrm>
            <a:off x="1524001" y="-22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90000"/>
              <a:buFont typeface="Wingdings" charset="2"/>
              <a:buBlip>
                <a:blip r:embed="rId6"/>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7"/>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8"/>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8"/>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8"/>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8"/>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8"/>
              </a:buBlip>
              <a:defRPr sz="2000">
                <a:solidFill>
                  <a:schemeClr val="tx1"/>
                </a:solidFill>
                <a:latin typeface="Arial" charset="0"/>
              </a:defRPr>
            </a:lvl9pPr>
          </a:lstStyle>
          <a:p>
            <a:pPr fontAlgn="base">
              <a:spcBef>
                <a:spcPct val="0"/>
              </a:spcBef>
              <a:spcAft>
                <a:spcPct val="0"/>
              </a:spcAft>
              <a:buClrTx/>
              <a:buSzTx/>
              <a:buFontTx/>
              <a:buNone/>
            </a:pPr>
            <a:endParaRPr lang="en-US" altLang="en-US" sz="2400">
              <a:solidFill>
                <a:srgbClr val="FFFFCC"/>
              </a:solidFill>
              <a:latin typeface="Times New Roman" charset="0"/>
            </a:endParaRPr>
          </a:p>
        </p:txBody>
      </p:sp>
      <p:sp>
        <p:nvSpPr>
          <p:cNvPr id="14" name="Rectangle 4"/>
          <p:cNvSpPr txBox="1">
            <a:spLocks noChangeArrowheads="1"/>
          </p:cNvSpPr>
          <p:nvPr/>
        </p:nvSpPr>
        <p:spPr bwMode="auto">
          <a:xfrm>
            <a:off x="1524000" y="220663"/>
            <a:ext cx="9144000" cy="2133600"/>
          </a:xfrm>
          <a:prstGeom prst="rect">
            <a:avLst/>
          </a:prstGeom>
          <a:noFill/>
          <a:ln w="9525">
            <a:solidFill>
              <a:schemeClr val="tx1"/>
            </a:solidFill>
            <a:miter lim="800000"/>
            <a:headEnd/>
            <a:tailEnd/>
          </a:ln>
        </p:spPr>
        <p:txBody>
          <a:bodyPr anchor="ctr"/>
          <a:lstStyle/>
          <a:p>
            <a:pPr algn="ctr" fontAlgn="base">
              <a:spcBef>
                <a:spcPct val="0"/>
              </a:spcBef>
              <a:spcAft>
                <a:spcPct val="0"/>
              </a:spcAft>
              <a:defRPr/>
            </a:pPr>
            <a:r>
              <a:rPr lang="en-US" sz="4400" kern="0" dirty="0">
                <a:solidFill>
                  <a:srgbClr val="FFFFCC"/>
                </a:solidFill>
                <a:latin typeface="Americana XBdCn BT" pitchFamily="18" charset="0"/>
              </a:rPr>
              <a:t>Retention, Recruitment &amp; Support</a:t>
            </a:r>
            <a:r>
              <a:rPr lang="en-US" sz="6000" b="1" kern="0" dirty="0">
                <a:solidFill>
                  <a:srgbClr val="FFFFCC"/>
                </a:solidFill>
                <a:latin typeface="Americana XBdCn BT" pitchFamily="18" charset="0"/>
              </a:rPr>
              <a:t/>
            </a:r>
            <a:br>
              <a:rPr lang="en-US" sz="6000" b="1" kern="0" dirty="0">
                <a:solidFill>
                  <a:srgbClr val="FFFFCC"/>
                </a:solidFill>
                <a:latin typeface="Americana XBdCn BT" pitchFamily="18" charset="0"/>
              </a:rPr>
            </a:br>
            <a:r>
              <a:rPr lang="en-US" sz="2800" kern="0" dirty="0">
                <a:solidFill>
                  <a:srgbClr val="FFCC00"/>
                </a:solidFill>
                <a:latin typeface="Arial Narrow" pitchFamily="34" charset="0"/>
              </a:rPr>
              <a:t>Yolo County and WCC Foster &amp; Kinship Care Education </a:t>
            </a:r>
          </a:p>
          <a:p>
            <a:pPr algn="ctr" fontAlgn="base">
              <a:spcBef>
                <a:spcPct val="0"/>
              </a:spcBef>
              <a:spcAft>
                <a:spcPct val="0"/>
              </a:spcAft>
              <a:defRPr/>
            </a:pPr>
            <a:r>
              <a:rPr lang="en-US" sz="2800" kern="0" dirty="0">
                <a:solidFill>
                  <a:srgbClr val="FFCC00"/>
                </a:solidFill>
                <a:latin typeface="Arial Narrow" pitchFamily="34" charset="0"/>
              </a:rPr>
              <a:t>in Partnership</a:t>
            </a:r>
            <a:endParaRPr lang="en-US" sz="2800" b="1" kern="0" dirty="0">
              <a:solidFill>
                <a:srgbClr val="FFFFCC"/>
              </a:solidFill>
              <a:latin typeface="Times New Roman"/>
            </a:endParaRPr>
          </a:p>
        </p:txBody>
      </p:sp>
    </p:spTree>
    <p:extLst>
      <p:ext uri="{BB962C8B-B14F-4D97-AF65-F5344CB8AC3E}">
        <p14:creationId xmlns:p14="http://schemas.microsoft.com/office/powerpoint/2010/main" val="52924030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1888" y="2590801"/>
            <a:ext cx="8229600" cy="3921125"/>
          </a:xfrm>
        </p:spPr>
        <p:txBody>
          <a:bodyPr/>
          <a:lstStyle/>
          <a:p>
            <a:pPr lvl="2" eaLnBrk="1" hangingPunct="1">
              <a:spcAft>
                <a:spcPts val="1200"/>
              </a:spcAft>
              <a:defRPr/>
            </a:pPr>
            <a:r>
              <a:rPr lang="en-US" sz="5400" dirty="0">
                <a:solidFill>
                  <a:srgbClr val="FFC000"/>
                </a:solidFill>
              </a:rPr>
              <a:t>Recruitment</a:t>
            </a:r>
          </a:p>
          <a:p>
            <a:pPr lvl="2" eaLnBrk="1" hangingPunct="1">
              <a:spcAft>
                <a:spcPts val="1200"/>
              </a:spcAft>
              <a:defRPr/>
            </a:pPr>
            <a:r>
              <a:rPr lang="en-US" sz="5400" dirty="0">
                <a:solidFill>
                  <a:srgbClr val="FFC000"/>
                </a:solidFill>
              </a:rPr>
              <a:t>Education</a:t>
            </a:r>
          </a:p>
          <a:p>
            <a:pPr lvl="2" eaLnBrk="1" hangingPunct="1">
              <a:spcAft>
                <a:spcPts val="1200"/>
              </a:spcAft>
              <a:defRPr/>
            </a:pPr>
            <a:r>
              <a:rPr lang="en-US" sz="5400" dirty="0">
                <a:solidFill>
                  <a:srgbClr val="FFC000"/>
                </a:solidFill>
              </a:rPr>
              <a:t>Retention</a:t>
            </a:r>
          </a:p>
        </p:txBody>
      </p:sp>
      <p:sp>
        <p:nvSpPr>
          <p:cNvPr id="5" name="Title 4"/>
          <p:cNvSpPr>
            <a:spLocks noGrp="1"/>
          </p:cNvSpPr>
          <p:nvPr>
            <p:ph type="title"/>
          </p:nvPr>
        </p:nvSpPr>
        <p:spPr>
          <a:xfrm>
            <a:off x="1981200" y="277814"/>
            <a:ext cx="8153400" cy="2008187"/>
          </a:xfrm>
        </p:spPr>
        <p:txBody>
          <a:bodyPr/>
          <a:lstStyle/>
          <a:p>
            <a:pPr>
              <a:defRPr/>
            </a:pPr>
            <a:r>
              <a:rPr lang="en-US" dirty="0" smtClean="0"/>
              <a:t>Our </a:t>
            </a:r>
            <a:r>
              <a:rPr lang="en-US" dirty="0"/>
              <a:t>G</a:t>
            </a:r>
            <a:r>
              <a:rPr lang="en-US" dirty="0" smtClean="0"/>
              <a:t>oal is to Build a Sustainable System of Local Caregivers </a:t>
            </a:r>
            <a:r>
              <a:rPr lang="en-US" dirty="0"/>
              <a:t>t</a:t>
            </a:r>
            <a:r>
              <a:rPr lang="en-US" dirty="0" smtClean="0"/>
              <a:t>hrough:</a:t>
            </a:r>
            <a:endParaRPr lang="en-US" dirty="0"/>
          </a:p>
        </p:txBody>
      </p:sp>
    </p:spTree>
    <p:extLst>
      <p:ext uri="{BB962C8B-B14F-4D97-AF65-F5344CB8AC3E}">
        <p14:creationId xmlns:p14="http://schemas.microsoft.com/office/powerpoint/2010/main" val="164966488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9050"/>
            <a:ext cx="9144000" cy="1143000"/>
          </a:xfrm>
          <a:solidFill>
            <a:schemeClr val="tx1"/>
          </a:solidFill>
        </p:spPr>
        <p:txBody>
          <a:bodyPr/>
          <a:lstStyle/>
          <a:p>
            <a:pPr>
              <a:defRPr/>
            </a:pPr>
            <a:r>
              <a:rPr lang="en-US" dirty="0" smtClean="0">
                <a:solidFill>
                  <a:schemeClr val="bg2"/>
                </a:solidFill>
              </a:rPr>
              <a:t>Foster Parent Recruitment</a:t>
            </a:r>
            <a:endParaRPr lang="en-US" dirty="0">
              <a:solidFill>
                <a:schemeClr val="bg2"/>
              </a:solidFill>
            </a:endParaRPr>
          </a:p>
        </p:txBody>
      </p:sp>
      <p:sp>
        <p:nvSpPr>
          <p:cNvPr id="5" name="Content Placeholder 4"/>
          <p:cNvSpPr>
            <a:spLocks noGrp="1"/>
          </p:cNvSpPr>
          <p:nvPr>
            <p:ph idx="1"/>
          </p:nvPr>
        </p:nvSpPr>
        <p:spPr>
          <a:xfrm>
            <a:off x="1981200" y="1143001"/>
            <a:ext cx="8229600" cy="4911725"/>
          </a:xfrm>
        </p:spPr>
        <p:txBody>
          <a:bodyPr/>
          <a:lstStyle/>
          <a:p>
            <a:pPr>
              <a:buFont typeface="Wingdings" pitchFamily="2" charset="2"/>
              <a:buBlip>
                <a:blip r:embed="rId2"/>
              </a:buBlip>
              <a:defRPr/>
            </a:pPr>
            <a:r>
              <a:rPr lang="en-US" dirty="0" smtClean="0">
                <a:hlinkClick r:id="rId3"/>
              </a:rPr>
              <a:t>www.yolofostercare.com</a:t>
            </a:r>
            <a:r>
              <a:rPr lang="en-US" dirty="0" smtClean="0"/>
              <a:t> webpage</a:t>
            </a:r>
          </a:p>
          <a:p>
            <a:pPr>
              <a:buFont typeface="Wingdings" pitchFamily="2" charset="2"/>
              <a:buBlip>
                <a:blip r:embed="rId2"/>
              </a:buBlip>
              <a:defRPr/>
            </a:pPr>
            <a:r>
              <a:rPr lang="en-US" dirty="0" smtClean="0"/>
              <a:t>Video</a:t>
            </a:r>
          </a:p>
          <a:p>
            <a:pPr>
              <a:buFont typeface="Wingdings" pitchFamily="2" charset="2"/>
              <a:buBlip>
                <a:blip r:embed="rId2"/>
              </a:buBlip>
              <a:defRPr/>
            </a:pPr>
            <a:r>
              <a:rPr lang="en-US" dirty="0" smtClean="0"/>
              <a:t>Press Releases in Local Papers</a:t>
            </a:r>
          </a:p>
          <a:p>
            <a:pPr>
              <a:buFont typeface="Wingdings" pitchFamily="2" charset="2"/>
              <a:buBlip>
                <a:blip r:embed="rId2"/>
              </a:buBlip>
              <a:defRPr/>
            </a:pPr>
            <a:r>
              <a:rPr lang="en-US" dirty="0" smtClean="0"/>
              <a:t>Regular Positive Articles </a:t>
            </a:r>
          </a:p>
          <a:p>
            <a:pPr>
              <a:buFont typeface="Wingdings" pitchFamily="2" charset="2"/>
              <a:buBlip>
                <a:blip r:embed="rId2"/>
              </a:buBlip>
              <a:defRPr/>
            </a:pPr>
            <a:r>
              <a:rPr lang="en-US" dirty="0" smtClean="0"/>
              <a:t>Calendar</a:t>
            </a:r>
          </a:p>
          <a:p>
            <a:pPr>
              <a:buFont typeface="Wingdings" pitchFamily="2" charset="2"/>
              <a:buBlip>
                <a:blip r:embed="rId2"/>
              </a:buBlip>
              <a:defRPr/>
            </a:pPr>
            <a:r>
              <a:rPr lang="en-US" dirty="0" smtClean="0"/>
              <a:t>Parent Recruiters &amp; Word of Mouth</a:t>
            </a:r>
          </a:p>
          <a:p>
            <a:pPr>
              <a:buFont typeface="Wingdings" pitchFamily="2" charset="2"/>
              <a:buBlip>
                <a:blip r:embed="rId2"/>
              </a:buBlip>
              <a:defRPr/>
            </a:pPr>
            <a:r>
              <a:rPr lang="en-US" dirty="0" smtClean="0"/>
              <a:t>Banners, Posters, Billboards</a:t>
            </a:r>
          </a:p>
          <a:p>
            <a:pPr>
              <a:buFont typeface="Wingdings" pitchFamily="2" charset="2"/>
              <a:buBlip>
                <a:blip r:embed="rId2"/>
              </a:buBlip>
              <a:defRPr/>
            </a:pPr>
            <a:r>
              <a:rPr lang="en-US" dirty="0" smtClean="0"/>
              <a:t>Awareness: Presentations to School, Parents Groups, Service Clubs, Churches and more…</a:t>
            </a:r>
            <a:endParaRPr lang="en-US" dirty="0"/>
          </a:p>
        </p:txBody>
      </p:sp>
    </p:spTree>
    <p:extLst>
      <p:ext uri="{BB962C8B-B14F-4D97-AF65-F5344CB8AC3E}">
        <p14:creationId xmlns:p14="http://schemas.microsoft.com/office/powerpoint/2010/main" val="190378900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2209800" y="228600"/>
            <a:ext cx="7772400" cy="914400"/>
          </a:xfrm>
        </p:spPr>
        <p:txBody>
          <a:bodyPr/>
          <a:lstStyle/>
          <a:p>
            <a:pPr eaLnBrk="1" hangingPunct="1">
              <a:defRPr/>
            </a:pPr>
            <a:r>
              <a:rPr lang="en-US" altLang="en-US" sz="4800" dirty="0">
                <a:solidFill>
                  <a:srgbClr val="C3F12F"/>
                </a:solidFill>
              </a:rPr>
              <a:t>We Value Our Caregivers</a:t>
            </a:r>
          </a:p>
        </p:txBody>
      </p:sp>
      <p:sp>
        <p:nvSpPr>
          <p:cNvPr id="5126" name="Rectangle 3"/>
          <p:cNvSpPr>
            <a:spLocks noGrp="1" noChangeArrowheads="1"/>
          </p:cNvSpPr>
          <p:nvPr>
            <p:ph idx="1"/>
          </p:nvPr>
        </p:nvSpPr>
        <p:spPr>
          <a:xfrm>
            <a:off x="1676400" y="3733800"/>
            <a:ext cx="8686800" cy="2286000"/>
          </a:xfrm>
        </p:spPr>
        <p:txBody>
          <a:bodyPr/>
          <a:lstStyle/>
          <a:p>
            <a:pPr algn="ctr" eaLnBrk="1" hangingPunct="1">
              <a:buFontTx/>
              <a:buNone/>
              <a:defRPr/>
            </a:pPr>
            <a:r>
              <a:rPr lang="en-US" altLang="en-US" sz="4000" dirty="0">
                <a:latin typeface="Lucida Calligraphy" pitchFamily="66" charset="0"/>
              </a:rPr>
              <a:t>Building a Fostering Community </a:t>
            </a:r>
          </a:p>
          <a:p>
            <a:pPr algn="ctr" eaLnBrk="1" hangingPunct="1">
              <a:buFontTx/>
              <a:buNone/>
              <a:defRPr/>
            </a:pPr>
            <a:r>
              <a:rPr lang="en-US" altLang="en-US" sz="4000" dirty="0">
                <a:latin typeface="Lucida Calligraphy" pitchFamily="66" charset="0"/>
              </a:rPr>
              <a:t>Based on Mutual Respect</a:t>
            </a:r>
            <a:endParaRPr lang="en-US" altLang="en-US" dirty="0" smtClean="0">
              <a:latin typeface="Lucida Calligraphy" pitchFamily="66" charset="0"/>
            </a:endParaRPr>
          </a:p>
        </p:txBody>
      </p:sp>
      <p:sp>
        <p:nvSpPr>
          <p:cNvPr id="5123"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r>
              <a:rPr lang="en-US" altLang="en-US" sz="1400">
                <a:solidFill>
                  <a:srgbClr val="FFFFFF"/>
                </a:solidFill>
              </a:rPr>
              <a:t>Woodland Community College Foster &amp; Kinship Care Education Program</a:t>
            </a:r>
          </a:p>
        </p:txBody>
      </p:sp>
      <p:sp>
        <p:nvSpPr>
          <p:cNvPr id="512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4"/>
              </a:buBlip>
              <a:defRPr sz="2000">
                <a:solidFill>
                  <a:schemeClr val="tx1"/>
                </a:solidFill>
                <a:latin typeface="Arial" charset="0"/>
              </a:defRPr>
            </a:lvl9pPr>
          </a:lstStyle>
          <a:p>
            <a:pPr>
              <a:spcBef>
                <a:spcPct val="50000"/>
              </a:spcBef>
              <a:buClrTx/>
              <a:buSzTx/>
              <a:buFontTx/>
              <a:buNone/>
            </a:pPr>
            <a:fld id="{6A68308E-121A-9F4C-B69C-505B9A884C7D}" type="slidenum">
              <a:rPr lang="en-US" altLang="en-US" sz="1400">
                <a:solidFill>
                  <a:srgbClr val="FFFFFF"/>
                </a:solidFill>
                <a:latin typeface="Times New Roman" charset="0"/>
              </a:rPr>
              <a:pPr>
                <a:spcBef>
                  <a:spcPct val="50000"/>
                </a:spcBef>
                <a:buClrTx/>
                <a:buSzTx/>
                <a:buFontTx/>
                <a:buNone/>
              </a:pPr>
              <a:t>29</a:t>
            </a:fld>
            <a:endParaRPr lang="en-US" altLang="en-US" sz="1400">
              <a:solidFill>
                <a:srgbClr val="FFFFFF"/>
              </a:solidFill>
              <a:latin typeface="Times New Roman" charset="0"/>
            </a:endParaRPr>
          </a:p>
        </p:txBody>
      </p:sp>
      <p:pic>
        <p:nvPicPr>
          <p:cNvPr id="10246" name="Picture 8" descr="fTom&amp;Emily"/>
          <p:cNvPicPr>
            <a:picLocks noChangeAspect="1" noChangeArrowheads="1"/>
          </p:cNvPicPr>
          <p:nvPr/>
        </p:nvPicPr>
        <p:blipFill>
          <a:blip r:embed="rId5">
            <a:extLst>
              <a:ext uri="{28A0092B-C50C-407E-A947-70E740481C1C}">
                <a14:useLocalDpi xmlns:a14="http://schemas.microsoft.com/office/drawing/2010/main" val="0"/>
              </a:ext>
            </a:extLst>
          </a:blip>
          <a:srcRect b="4167"/>
          <a:stretch>
            <a:fillRect/>
          </a:stretch>
        </p:blipFill>
        <p:spPr bwMode="auto">
          <a:xfrm>
            <a:off x="5486401" y="1258889"/>
            <a:ext cx="15668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
          <p:cNvPicPr>
            <a:picLocks noChangeAspect="1"/>
          </p:cNvPicPr>
          <p:nvPr/>
        </p:nvPicPr>
        <p:blipFill>
          <a:blip r:embed="rId6">
            <a:extLst>
              <a:ext uri="{28A0092B-C50C-407E-A947-70E740481C1C}">
                <a14:useLocalDpi xmlns:a14="http://schemas.microsoft.com/office/drawing/2010/main" val="0"/>
              </a:ext>
            </a:extLst>
          </a:blip>
          <a:srcRect t="11082"/>
          <a:stretch>
            <a:fillRect/>
          </a:stretch>
        </p:blipFill>
        <p:spPr bwMode="auto">
          <a:xfrm>
            <a:off x="1676400" y="1292225"/>
            <a:ext cx="18097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39201" y="1258889"/>
            <a:ext cx="168592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1" y="1258889"/>
            <a:ext cx="154781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38551" y="1258889"/>
            <a:ext cx="173672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93357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281205"/>
            <a:ext cx="8596668" cy="1320800"/>
          </a:xfrm>
        </p:spPr>
        <p:txBody>
          <a:bodyPr/>
          <a:lstStyle/>
          <a:p>
            <a:pPr algn="ctr"/>
            <a:r>
              <a:rPr lang="en-US" dirty="0" smtClean="0"/>
              <a:t>Today’s Agenda</a:t>
            </a:r>
            <a:endParaRPr lang="en-US" dirty="0"/>
          </a:p>
        </p:txBody>
      </p:sp>
      <p:sp>
        <p:nvSpPr>
          <p:cNvPr id="3" name="Content Placeholder 2"/>
          <p:cNvSpPr>
            <a:spLocks noGrp="1"/>
          </p:cNvSpPr>
          <p:nvPr>
            <p:ph idx="1"/>
          </p:nvPr>
        </p:nvSpPr>
        <p:spPr>
          <a:xfrm>
            <a:off x="677335" y="1223273"/>
            <a:ext cx="8596668" cy="3880773"/>
          </a:xfrm>
        </p:spPr>
        <p:txBody>
          <a:bodyPr>
            <a:noAutofit/>
          </a:bodyPr>
          <a:lstStyle/>
          <a:p>
            <a:r>
              <a:rPr lang="en-US" sz="2800" dirty="0" smtClean="0"/>
              <a:t>Welcome</a:t>
            </a:r>
          </a:p>
          <a:p>
            <a:r>
              <a:rPr lang="en-US" sz="2800" dirty="0" smtClean="0"/>
              <a:t>Core </a:t>
            </a:r>
            <a:r>
              <a:rPr lang="en-US" sz="2800" dirty="0"/>
              <a:t>Practice Model (CPM</a:t>
            </a:r>
            <a:r>
              <a:rPr lang="en-US" sz="2800" dirty="0" smtClean="0"/>
              <a:t>) &amp; Its Role in Retention, Recruitment and Support of Resource Families</a:t>
            </a:r>
            <a:endParaRPr lang="en-US" sz="2800" dirty="0"/>
          </a:p>
          <a:p>
            <a:r>
              <a:rPr lang="en-US" sz="2800" dirty="0" smtClean="0"/>
              <a:t>CPM </a:t>
            </a:r>
            <a:r>
              <a:rPr lang="en-US" sz="2800" dirty="0"/>
              <a:t>in Practice </a:t>
            </a:r>
            <a:r>
              <a:rPr lang="en-US" sz="2800" dirty="0" smtClean="0"/>
              <a:t>– Yolo County</a:t>
            </a:r>
            <a:endParaRPr lang="en-US" sz="2800" dirty="0"/>
          </a:p>
          <a:p>
            <a:r>
              <a:rPr lang="en-US" sz="2800" dirty="0" smtClean="0"/>
              <a:t>Innovative Strategies in CA and Other States</a:t>
            </a:r>
            <a:endParaRPr lang="en-US" sz="2800" dirty="0"/>
          </a:p>
          <a:p>
            <a:pPr lvl="1"/>
            <a:r>
              <a:rPr lang="en-US" sz="2800" dirty="0"/>
              <a:t>Lilliput</a:t>
            </a:r>
            <a:r>
              <a:rPr lang="en-US" sz="2800" dirty="0" smtClean="0"/>
              <a:t>, San Diego, </a:t>
            </a:r>
            <a:r>
              <a:rPr lang="en-US" sz="2800" dirty="0"/>
              <a:t>CDSS and </a:t>
            </a:r>
            <a:r>
              <a:rPr lang="en-US" sz="2800" dirty="0" smtClean="0"/>
              <a:t>CWDA</a:t>
            </a:r>
            <a:endParaRPr lang="en-US" sz="2800" dirty="0"/>
          </a:p>
          <a:p>
            <a:r>
              <a:rPr lang="en-US" sz="2800" dirty="0"/>
              <a:t> </a:t>
            </a:r>
            <a:r>
              <a:rPr lang="en-US" sz="2800" b="1" dirty="0" smtClean="0"/>
              <a:t>Working </a:t>
            </a:r>
            <a:r>
              <a:rPr lang="en-US" sz="2800" b="1" dirty="0"/>
              <a:t>Lunch: </a:t>
            </a:r>
            <a:r>
              <a:rPr lang="en-US" sz="2800" dirty="0"/>
              <a:t> </a:t>
            </a:r>
            <a:r>
              <a:rPr lang="en-US" sz="2800" dirty="0" smtClean="0"/>
              <a:t> County </a:t>
            </a:r>
            <a:r>
              <a:rPr lang="en-US" sz="2800" dirty="0"/>
              <a:t>Conversations (Four Regional Breakouts</a:t>
            </a:r>
            <a:r>
              <a:rPr lang="en-US" sz="2800" dirty="0" smtClean="0"/>
              <a:t>)</a:t>
            </a:r>
          </a:p>
          <a:p>
            <a:r>
              <a:rPr lang="en-US" sz="2800" dirty="0" smtClean="0"/>
              <a:t>Large </a:t>
            </a:r>
            <a:r>
              <a:rPr lang="en-US" sz="2800" dirty="0"/>
              <a:t>Group Discussion </a:t>
            </a:r>
            <a:r>
              <a:rPr lang="en-US" sz="2800" dirty="0" smtClean="0"/>
              <a:t>–Regional </a:t>
            </a:r>
            <a:r>
              <a:rPr lang="en-US" sz="2800" dirty="0"/>
              <a:t>report out</a:t>
            </a:r>
          </a:p>
          <a:p>
            <a:pPr lvl="0"/>
            <a:r>
              <a:rPr lang="en-US" sz="2800" dirty="0"/>
              <a:t>Action Steps--Local, Regional, and Statewide</a:t>
            </a:r>
          </a:p>
          <a:p>
            <a:pPr marL="0" indent="0">
              <a:buNone/>
            </a:pPr>
            <a:r>
              <a:rPr lang="en-US" sz="2800" dirty="0"/>
              <a:t> </a:t>
            </a:r>
          </a:p>
          <a:p>
            <a:endParaRPr lang="en-US" dirty="0"/>
          </a:p>
        </p:txBody>
      </p:sp>
      <p:sp>
        <p:nvSpPr>
          <p:cNvPr id="4" name="Slide Number Placeholder 3"/>
          <p:cNvSpPr>
            <a:spLocks noGrp="1"/>
          </p:cNvSpPr>
          <p:nvPr>
            <p:ph type="sldNum" sz="quarter" idx="12"/>
          </p:nvPr>
        </p:nvSpPr>
        <p:spPr/>
        <p:txBody>
          <a:bodyPr/>
          <a:lstStyle/>
          <a:p>
            <a:fld id="{AC4168E9-BD8E-4713-A797-C8B45EA50A32}" type="slidenum">
              <a:rPr lang="en-US" smtClean="0"/>
              <a:t>3</a:t>
            </a:fld>
            <a:endParaRPr lang="en-US"/>
          </a:p>
        </p:txBody>
      </p:sp>
    </p:spTree>
    <p:extLst>
      <p:ext uri="{BB962C8B-B14F-4D97-AF65-F5344CB8AC3E}">
        <p14:creationId xmlns:p14="http://schemas.microsoft.com/office/powerpoint/2010/main" val="3576396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Program Enhancement </a:t>
            </a:r>
            <a:br>
              <a:rPr lang="en-US" dirty="0" smtClean="0"/>
            </a:br>
            <a:r>
              <a:rPr lang="en-US" dirty="0" smtClean="0"/>
              <a:t>through Grants</a:t>
            </a:r>
            <a:endParaRPr lang="en-US" dirty="0"/>
          </a:p>
        </p:txBody>
      </p:sp>
      <p:pic>
        <p:nvPicPr>
          <p:cNvPr id="11267" name="Picture 7" descr="C:\Users\Cherie\Documents\Group Share (Cherie Schroeder)\0. My Pictures\Logo v.2 First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35200"/>
            <a:ext cx="5348288"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1"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4800600"/>
            <a:ext cx="8858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3" descr="http://www.yochadehe.org/sites/all/themes/pyramid/images/site-na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5162550"/>
            <a:ext cx="58785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http://tse1.mm.bing.net/th?id=JN.0Z6mmFrCsMoNiPtmoXVXPQ&amp;w=204&amp;h=206&amp;c=7&amp;rs=1&amp;qlt=90&amp;pid=3.1&amp;r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778001"/>
            <a:ext cx="2209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848600" y="4010026"/>
            <a:ext cx="2209800" cy="257175"/>
          </a:xfrm>
          <a:prstGeom prst="rect">
            <a:avLst/>
          </a:prstGeom>
          <a:solidFill>
            <a:schemeClr val="tx1"/>
          </a:solidFill>
          <a:ln w="9525">
            <a:solidFill>
              <a:schemeClr val="tx1"/>
            </a:solid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1600" kern="0" dirty="0">
                <a:solidFill>
                  <a:srgbClr val="000099">
                    <a:lumMod val="75000"/>
                  </a:srgbClr>
                </a:solidFill>
                <a:effectLst/>
              </a:rPr>
              <a:t>Board of Supervisors</a:t>
            </a:r>
          </a:p>
        </p:txBody>
      </p:sp>
    </p:spTree>
    <p:extLst>
      <p:ext uri="{BB962C8B-B14F-4D97-AF65-F5344CB8AC3E}">
        <p14:creationId xmlns:p14="http://schemas.microsoft.com/office/powerpoint/2010/main" val="145479447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3124200"/>
            <a:ext cx="8915400" cy="1447800"/>
          </a:xfrm>
        </p:spPr>
        <p:txBody>
          <a:bodyPr/>
          <a:lstStyle/>
          <a:p>
            <a:pPr eaLnBrk="1" hangingPunct="1">
              <a:defRPr/>
            </a:pPr>
            <a:r>
              <a:rPr lang="en-US" sz="4000" b="1" dirty="0">
                <a:effectLst>
                  <a:outerShdw blurRad="38100" dist="38100" dir="2700000" algn="tl">
                    <a:srgbClr val="C0C0C0"/>
                  </a:outerShdw>
                </a:effectLst>
              </a:rPr>
              <a:t> </a:t>
            </a:r>
            <a:r>
              <a:rPr lang="en-US" sz="4000" dirty="0">
                <a:effectLst>
                  <a:outerShdw blurRad="38100" dist="38100" dir="2700000" algn="tl">
                    <a:srgbClr val="C0C0C0"/>
                  </a:outerShdw>
                </a:effectLst>
              </a:rPr>
              <a:t>When they </a:t>
            </a:r>
            <a:r>
              <a:rPr lang="en-US" sz="4000" dirty="0">
                <a:solidFill>
                  <a:srgbClr val="FF9966"/>
                </a:solidFill>
                <a:effectLst>
                  <a:outerShdw blurRad="38100" dist="38100" dir="2700000" algn="tl">
                    <a:srgbClr val="C0C0C0"/>
                  </a:outerShdw>
                </a:effectLst>
              </a:rPr>
              <a:t>“sit up and take notice”</a:t>
            </a:r>
            <a:br>
              <a:rPr lang="en-US" sz="4000" dirty="0">
                <a:solidFill>
                  <a:srgbClr val="FF9966"/>
                </a:solidFill>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r>
            <a:br>
              <a:rPr lang="en-US" sz="4000" b="1" dirty="0">
                <a:effectLst>
                  <a:outerShdw blurRad="38100" dist="38100" dir="2700000" algn="tl">
                    <a:srgbClr val="C0C0C0"/>
                  </a:outerShdw>
                </a:effectLst>
              </a:rPr>
            </a:br>
            <a:r>
              <a:rPr lang="en-US" sz="4000" b="1" dirty="0">
                <a:effectLst>
                  <a:outerShdw blurRad="38100" dist="38100" dir="2700000" algn="tl">
                    <a:srgbClr val="C0C0C0"/>
                  </a:outerShdw>
                </a:effectLst>
              </a:rPr>
              <a:t> </a:t>
            </a:r>
            <a:r>
              <a:rPr lang="en-US" sz="2800" dirty="0">
                <a:solidFill>
                  <a:srgbClr val="FF9966"/>
                </a:solidFill>
                <a:effectLst>
                  <a:outerShdw blurRad="38100" dist="38100" dir="2700000" algn="tl">
                    <a:srgbClr val="C0C0C0"/>
                  </a:outerShdw>
                </a:effectLst>
              </a:rPr>
              <a:t>We want to hold on to the respect of our Community </a:t>
            </a:r>
            <a:br>
              <a:rPr lang="en-US" sz="2800" dirty="0">
                <a:solidFill>
                  <a:srgbClr val="FF9966"/>
                </a:solidFill>
                <a:effectLst>
                  <a:outerShdw blurRad="38100" dist="38100" dir="2700000" algn="tl">
                    <a:srgbClr val="C0C0C0"/>
                  </a:outerShdw>
                </a:effectLst>
              </a:rPr>
            </a:br>
            <a:r>
              <a:rPr lang="en-US" sz="2800" dirty="0">
                <a:solidFill>
                  <a:srgbClr val="FF9966"/>
                </a:solidFill>
                <a:effectLst>
                  <a:outerShdw blurRad="38100" dist="38100" dir="2700000" algn="tl">
                    <a:srgbClr val="C0C0C0"/>
                  </a:outerShdw>
                </a:effectLst>
              </a:rPr>
              <a:t>&amp; to Build Public Awareness toward Foster Care</a:t>
            </a:r>
            <a:r>
              <a:rPr lang="en-US" sz="2800" b="1" dirty="0">
                <a:effectLst>
                  <a:outerShdw blurRad="38100" dist="38100" dir="2700000" algn="tl">
                    <a:srgbClr val="C0C0C0"/>
                  </a:outerShdw>
                </a:effectLst>
              </a:rPr>
              <a:t/>
            </a:r>
            <a:br>
              <a:rPr lang="en-US" sz="2800" b="1" dirty="0">
                <a:effectLst>
                  <a:outerShdw blurRad="38100" dist="38100" dir="2700000" algn="tl">
                    <a:srgbClr val="C0C0C0"/>
                  </a:outerShdw>
                </a:effectLst>
              </a:rPr>
            </a:br>
            <a:r>
              <a:rPr lang="en-US" sz="2800" b="1" dirty="0">
                <a:effectLst>
                  <a:outerShdw blurRad="38100" dist="38100" dir="2700000" algn="tl">
                    <a:srgbClr val="C0C0C0"/>
                  </a:outerShdw>
                </a:effectLst>
              </a:rPr>
              <a:t/>
            </a:r>
            <a:br>
              <a:rPr lang="en-US" sz="2800" b="1" dirty="0">
                <a:effectLst>
                  <a:outerShdw blurRad="38100" dist="38100" dir="2700000" algn="tl">
                    <a:srgbClr val="C0C0C0"/>
                  </a:outerShdw>
                </a:effectLst>
              </a:rPr>
            </a:br>
            <a:endParaRPr lang="en-US" sz="2800" b="1" dirty="0">
              <a:effectLst>
                <a:outerShdw blurRad="38100" dist="38100" dir="2700000" algn="tl">
                  <a:srgbClr val="C0C0C0"/>
                </a:outerShdw>
              </a:effectLst>
            </a:endParaRPr>
          </a:p>
        </p:txBody>
      </p:sp>
      <p:pic>
        <p:nvPicPr>
          <p:cNvPr id="12291" name="Picture 7" descr="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0"/>
            <a:ext cx="6096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470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defRPr/>
            </a:pPr>
            <a:r>
              <a:rPr lang="en-US" dirty="0" smtClean="0">
                <a:solidFill>
                  <a:srgbClr val="FF66FF"/>
                </a:solidFill>
              </a:rPr>
              <a:t>http://www.yolofostercare.com/</a:t>
            </a:r>
            <a:endParaRPr lang="en-US" dirty="0">
              <a:solidFill>
                <a:srgbClr val="FF66FF"/>
              </a:solidFill>
            </a:endParaRPr>
          </a:p>
        </p:txBody>
      </p:sp>
      <p:sp>
        <p:nvSpPr>
          <p:cNvPr id="3" name="Content Placeholder 2"/>
          <p:cNvSpPr>
            <a:spLocks noGrp="1"/>
          </p:cNvSpPr>
          <p:nvPr>
            <p:ph idx="1"/>
          </p:nvPr>
        </p:nvSpPr>
        <p:spPr>
          <a:xfrm>
            <a:off x="4572000" y="1219201"/>
            <a:ext cx="5791200" cy="4759325"/>
          </a:xfrm>
        </p:spPr>
        <p:txBody>
          <a:bodyPr/>
          <a:lstStyle/>
          <a:p>
            <a:pPr>
              <a:buFont typeface="Wingdings" pitchFamily="2" charset="2"/>
              <a:buBlip>
                <a:blip r:embed="rId3"/>
              </a:buBlip>
              <a:defRPr/>
            </a:pPr>
            <a:r>
              <a:rPr lang="en-US" dirty="0" smtClean="0"/>
              <a:t>FKCE Stands For Care... .</a:t>
            </a:r>
          </a:p>
          <a:p>
            <a:pPr>
              <a:buFont typeface="Wingdings" pitchFamily="2" charset="2"/>
              <a:buNone/>
              <a:defRPr/>
            </a:pPr>
            <a:endParaRPr lang="en-US" sz="800" dirty="0"/>
          </a:p>
          <a:p>
            <a:pPr>
              <a:buFont typeface="Wingdings" pitchFamily="2" charset="2"/>
              <a:buBlip>
                <a:blip r:embed="rId3"/>
              </a:buBlip>
              <a:defRPr/>
            </a:pPr>
            <a:r>
              <a:rPr lang="en-US" sz="2800" dirty="0"/>
              <a:t>The </a:t>
            </a:r>
            <a:r>
              <a:rPr lang="en-US" sz="2800" b="1" dirty="0">
                <a:solidFill>
                  <a:srgbClr val="FF66FF"/>
                </a:solidFill>
              </a:rPr>
              <a:t>Woodland Community College Foster and Kinship Care Education </a:t>
            </a:r>
            <a:r>
              <a:rPr lang="en-US" sz="2800" dirty="0"/>
              <a:t>(FKCE) program serves Yolo County foster parents, kinship/relative care providers, and individuals </a:t>
            </a:r>
            <a:r>
              <a:rPr lang="en-US" sz="2800" dirty="0">
                <a:hlinkClick r:id="rId4" action="ppaction://hlinkfile"/>
              </a:rPr>
              <a:t>interested in becoming foster parents</a:t>
            </a:r>
            <a:r>
              <a:rPr lang="en-US" sz="2800" dirty="0"/>
              <a:t> or in adopting a child.</a:t>
            </a:r>
          </a:p>
          <a:p>
            <a:pPr marL="0" indent="0">
              <a:buNone/>
              <a:defRPr/>
            </a:pPr>
            <a:endParaRPr lang="en-US" sz="800" dirty="0"/>
          </a:p>
          <a:p>
            <a:pPr>
              <a:buFont typeface="Wingdings" pitchFamily="2" charset="2"/>
              <a:buBlip>
                <a:blip r:embed="rId3"/>
              </a:buBlip>
              <a:defRPr/>
            </a:pPr>
            <a:r>
              <a:rPr lang="en-US" sz="2800" dirty="0"/>
              <a:t>Watch our video to meet several of our amazing families. </a:t>
            </a:r>
          </a:p>
          <a:p>
            <a:pPr marL="0" indent="0">
              <a:buNone/>
              <a:defRPr/>
            </a:pPr>
            <a:endParaRPr lang="en-US" sz="2800" dirty="0"/>
          </a:p>
          <a:p>
            <a:pPr>
              <a:buFont typeface="Wingdings" pitchFamily="2" charset="2"/>
              <a:buNone/>
              <a:defRPr/>
            </a:pPr>
            <a:endParaRPr lang="en-US" dirty="0" smtClean="0"/>
          </a:p>
        </p:txBody>
      </p:sp>
      <p:pic>
        <p:nvPicPr>
          <p:cNvPr id="13316" name="Picture 3" descr="1. Recruitment Sammie v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743200"/>
            <a:ext cx="24955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219201"/>
            <a:ext cx="2209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Object 3"/>
          <p:cNvGraphicFramePr>
            <a:graphicFrameLocks noChangeAspect="1"/>
          </p:cNvGraphicFramePr>
          <p:nvPr/>
        </p:nvGraphicFramePr>
        <p:xfrm>
          <a:off x="3751264" y="1257300"/>
          <a:ext cx="338137" cy="425450"/>
        </p:xfrm>
        <a:graphic>
          <a:graphicData uri="http://schemas.openxmlformats.org/presentationml/2006/ole">
            <mc:AlternateContent xmlns:mc="http://schemas.openxmlformats.org/markup-compatibility/2006">
              <mc:Choice xmlns:v="urn:schemas-microsoft-com:vml" Requires="v">
                <p:oleObj spid="_x0000_s198657" name="Bitmap Image" r:id="rId7" imgW="4219048" imgH="5514286" progId="Paint.Picture">
                  <p:embed/>
                </p:oleObj>
              </mc:Choice>
              <mc:Fallback>
                <p:oleObj name="Bitmap Image" r:id="rId7" imgW="4219048" imgH="5514286" progId="Paint.Picture">
                  <p:embed/>
                  <p:pic>
                    <p:nvPicPr>
                      <p:cNvPr id="0" name=""/>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3751264" y="1257300"/>
                        <a:ext cx="338137" cy="425450"/>
                      </a:xfrm>
                      <a:prstGeom prst="rect">
                        <a:avLst/>
                      </a:prstGeom>
                      <a:solidFill>
                        <a:srgbClr val="808080">
                          <a:alpha val="50195"/>
                        </a:srgbClr>
                      </a:solidFill>
                      <a:ln>
                        <a:noFill/>
                      </a:ln>
                      <a:extLst>
                        <a:ext uri="{91240B29-F687-4F45-9708-019B960494DF}">
                          <a14:hiddenLine xmlns:a14="http://schemas.microsoft.com/office/drawing/2010/main" w="9525">
                            <a:solidFill>
                              <a:srgbClr val="969696"/>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914846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
          <p:cNvGraphicFramePr>
            <a:graphicFrameLocks noChangeAspect="1"/>
          </p:cNvGraphicFramePr>
          <p:nvPr/>
        </p:nvGraphicFramePr>
        <p:xfrm>
          <a:off x="1524000" y="1143000"/>
          <a:ext cx="9144000" cy="5715000"/>
        </p:xfrm>
        <a:graphic>
          <a:graphicData uri="http://schemas.openxmlformats.org/presentationml/2006/ole">
            <mc:AlternateContent xmlns:mc="http://schemas.openxmlformats.org/markup-compatibility/2006">
              <mc:Choice xmlns:v="urn:schemas-microsoft-com:vml" Requires="v">
                <p:oleObj spid="_x0000_s199681" name="Acrobat Document" r:id="rId3" imgW="6858000" imgH="4286180" progId="AcroExch.Document.11">
                  <p:embed/>
                </p:oleObj>
              </mc:Choice>
              <mc:Fallback>
                <p:oleObj name="Acrobat Document" r:id="rId3" imgW="6858000" imgH="428618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a:xfrm>
            <a:off x="1524000" y="0"/>
            <a:ext cx="9144000" cy="1143000"/>
          </a:xfrm>
          <a:solidFill>
            <a:srgbClr val="B4C25E"/>
          </a:solidFill>
        </p:spPr>
        <p:txBody>
          <a:bodyPr/>
          <a:lstStyle/>
          <a:p>
            <a:pPr>
              <a:defRPr/>
            </a:pPr>
            <a:r>
              <a:rPr lang="en-US" dirty="0" smtClean="0"/>
              <a:t>Recruitment Efforts</a:t>
            </a:r>
            <a:endParaRPr lang="en-US" dirty="0"/>
          </a:p>
        </p:txBody>
      </p:sp>
    </p:spTree>
    <p:extLst>
      <p:ext uri="{BB962C8B-B14F-4D97-AF65-F5344CB8AC3E}">
        <p14:creationId xmlns:p14="http://schemas.microsoft.com/office/powerpoint/2010/main" val="59451797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67998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Recruitment 10"/>
          <p:cNvPicPr>
            <a:picLocks noChangeAspect="1" noChangeArrowheads="1"/>
          </p:cNvPicPr>
          <p:nvPr/>
        </p:nvPicPr>
        <p:blipFill>
          <a:blip r:embed="rId2">
            <a:extLst>
              <a:ext uri="{28A0092B-C50C-407E-A947-70E740481C1C}">
                <a14:useLocalDpi xmlns:a14="http://schemas.microsoft.com/office/drawing/2010/main" val="0"/>
              </a:ext>
            </a:extLst>
          </a:blip>
          <a:srcRect l="9229" r="-9229"/>
          <a:stretch>
            <a:fillRect/>
          </a:stretch>
        </p:blipFill>
        <p:spPr bwMode="auto">
          <a:xfrm>
            <a:off x="1524001" y="0"/>
            <a:ext cx="1010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Recruitment Efforts</a:t>
            </a:r>
            <a:endParaRPr lang="en-US" dirty="0"/>
          </a:p>
        </p:txBody>
      </p:sp>
    </p:spTree>
    <p:extLst>
      <p:ext uri="{BB962C8B-B14F-4D97-AF65-F5344CB8AC3E}">
        <p14:creationId xmlns:p14="http://schemas.microsoft.com/office/powerpoint/2010/main" val="95102216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163"/>
            <a:ext cx="9144000" cy="1143001"/>
          </a:xfrm>
          <a:solidFill>
            <a:schemeClr val="tx1"/>
          </a:solidFill>
        </p:spPr>
        <p:txBody>
          <a:bodyPr/>
          <a:lstStyle/>
          <a:p>
            <a:pPr>
              <a:defRPr/>
            </a:pPr>
            <a:r>
              <a:rPr lang="en-US" dirty="0" smtClean="0">
                <a:solidFill>
                  <a:schemeClr val="bg2"/>
                </a:solidFill>
              </a:rPr>
              <a:t>Foster &amp; Kinship Care Education</a:t>
            </a:r>
            <a:endParaRPr lang="en-US" dirty="0">
              <a:solidFill>
                <a:schemeClr val="bg2"/>
              </a:solidFill>
            </a:endParaRPr>
          </a:p>
        </p:txBody>
      </p:sp>
      <p:graphicFrame>
        <p:nvGraphicFramePr>
          <p:cNvPr id="17411" name="Object 2"/>
          <p:cNvGraphicFramePr>
            <a:graphicFrameLocks noChangeAspect="1"/>
          </p:cNvGraphicFramePr>
          <p:nvPr/>
        </p:nvGraphicFramePr>
        <p:xfrm>
          <a:off x="2590800" y="1295400"/>
          <a:ext cx="7010400" cy="5416550"/>
        </p:xfrm>
        <a:graphic>
          <a:graphicData uri="http://schemas.openxmlformats.org/presentationml/2006/ole">
            <mc:AlternateContent xmlns:mc="http://schemas.openxmlformats.org/markup-compatibility/2006">
              <mc:Choice xmlns:v="urn:schemas-microsoft-com:vml" Requires="v">
                <p:oleObj spid="_x0000_s202753" name="Acrobat Document" r:id="rId3" imgW="7543665" imgH="5829194" progId="AcroExch.Document.11">
                  <p:embed/>
                </p:oleObj>
              </mc:Choice>
              <mc:Fallback>
                <p:oleObj name="Acrobat Document" r:id="rId3" imgW="7543665" imgH="5829194"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295400"/>
                        <a:ext cx="70104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869211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359416">
            <a:off x="1828800" y="190500"/>
            <a:ext cx="48577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l="48428" r="4880"/>
          <a:stretch>
            <a:fillRect/>
          </a:stretch>
        </p:blipFill>
        <p:spPr bwMode="auto">
          <a:xfrm rot="435385">
            <a:off x="6557964" y="260350"/>
            <a:ext cx="37941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243241"/>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
            <a:ext cx="9144000" cy="1420813"/>
          </a:xfrm>
          <a:solidFill>
            <a:schemeClr val="tx2"/>
          </a:solidFill>
        </p:spPr>
        <p:txBody>
          <a:bodyPr/>
          <a:lstStyle/>
          <a:p>
            <a:pPr>
              <a:defRPr/>
            </a:pPr>
            <a:r>
              <a:rPr lang="en-US" dirty="0" smtClean="0">
                <a:solidFill>
                  <a:schemeClr val="bg2"/>
                </a:solidFill>
              </a:rPr>
              <a:t>FKCE Program at WCC</a:t>
            </a:r>
            <a:endParaRPr lang="en-US" dirty="0">
              <a:solidFill>
                <a:schemeClr val="bg2"/>
              </a:solidFill>
            </a:endParaRPr>
          </a:p>
        </p:txBody>
      </p:sp>
      <p:sp>
        <p:nvSpPr>
          <p:cNvPr id="4" name="Content Placeholder 3"/>
          <p:cNvSpPr>
            <a:spLocks noGrp="1"/>
          </p:cNvSpPr>
          <p:nvPr>
            <p:ph idx="1"/>
          </p:nvPr>
        </p:nvSpPr>
        <p:spPr>
          <a:xfrm>
            <a:off x="1752600" y="1600200"/>
            <a:ext cx="4419600" cy="4876800"/>
          </a:xfrm>
        </p:spPr>
        <p:txBody>
          <a:bodyPr/>
          <a:lstStyle/>
          <a:p>
            <a:pPr>
              <a:buFont typeface="Wingdings" pitchFamily="2" charset="2"/>
              <a:buBlip>
                <a:blip r:embed="rId2"/>
              </a:buBlip>
              <a:defRPr/>
            </a:pPr>
            <a:r>
              <a:rPr lang="en-US" sz="2800" dirty="0"/>
              <a:t>Dedicated Foster Care Classroom</a:t>
            </a:r>
          </a:p>
          <a:p>
            <a:pPr>
              <a:buFont typeface="Wingdings" pitchFamily="2" charset="2"/>
              <a:buBlip>
                <a:blip r:embed="rId2"/>
              </a:buBlip>
              <a:defRPr/>
            </a:pPr>
            <a:r>
              <a:rPr lang="en-US" sz="2800" dirty="0"/>
              <a:t>700 + hours of classes: </a:t>
            </a:r>
          </a:p>
          <a:p>
            <a:pPr lvl="1">
              <a:defRPr/>
            </a:pPr>
            <a:r>
              <a:rPr lang="en-US" dirty="0" smtClean="0"/>
              <a:t>Foster &amp; Kinship</a:t>
            </a:r>
          </a:p>
          <a:p>
            <a:pPr marL="457200" lvl="1" indent="0">
              <a:buNone/>
              <a:defRPr/>
            </a:pPr>
            <a:r>
              <a:rPr lang="en-US" dirty="0"/>
              <a:t> </a:t>
            </a:r>
            <a:r>
              <a:rPr lang="en-US" dirty="0" smtClean="0"/>
              <a:t>  Pre &amp; Post Placement</a:t>
            </a:r>
          </a:p>
          <a:p>
            <a:pPr lvl="1">
              <a:defRPr/>
            </a:pPr>
            <a:r>
              <a:rPr lang="en-US" dirty="0" smtClean="0"/>
              <a:t>Caregiver &amp; Youth</a:t>
            </a:r>
          </a:p>
          <a:p>
            <a:pPr lvl="1">
              <a:defRPr/>
            </a:pPr>
            <a:r>
              <a:rPr lang="en-US" dirty="0" smtClean="0"/>
              <a:t>Caregiver &amp; Infant</a:t>
            </a:r>
          </a:p>
          <a:p>
            <a:pPr lvl="1">
              <a:defRPr/>
            </a:pPr>
            <a:r>
              <a:rPr lang="en-US" dirty="0" smtClean="0"/>
              <a:t>Lending Library</a:t>
            </a:r>
          </a:p>
          <a:p>
            <a:pPr lvl="1">
              <a:defRPr/>
            </a:pPr>
            <a:r>
              <a:rPr lang="en-US" dirty="0" smtClean="0"/>
              <a:t>Yearly FKCE Calendar</a:t>
            </a:r>
            <a:endParaRPr lang="en-US" dirty="0"/>
          </a:p>
        </p:txBody>
      </p:sp>
      <p:pic>
        <p:nvPicPr>
          <p:cNvPr id="93186" name="Picture 2" descr="C:\Users\Cherie\AppData\Local\Microsoft\Windows\Temporary Internet Files\Content.Outlook\SDYG29M5\IMG_6042.JPG"/>
          <p:cNvPicPr>
            <a:picLocks noChangeAspect="1" noChangeArrowheads="1"/>
          </p:cNvPicPr>
          <p:nvPr/>
        </p:nvPicPr>
        <p:blipFill rotWithShape="1">
          <a:blip r:embed="rId3">
            <a:extLst>
              <a:ext uri="{28A0092B-C50C-407E-A947-70E740481C1C}">
                <a14:useLocalDpi xmlns:a14="http://schemas.microsoft.com/office/drawing/2010/main" val="0"/>
              </a:ext>
            </a:extLst>
          </a:blip>
          <a:srcRect t="15685"/>
          <a:stretch/>
        </p:blipFill>
        <p:spPr bwMode="auto">
          <a:xfrm>
            <a:off x="6324601" y="1447800"/>
            <a:ext cx="4311445" cy="2726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1" y="4245126"/>
            <a:ext cx="4311445" cy="261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8144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05000" y="152401"/>
          <a:ext cx="3429000" cy="6469063"/>
        </p:xfrm>
        <a:graphic>
          <a:graphicData uri="http://schemas.openxmlformats.org/drawingml/2006/table">
            <a:tbl>
              <a:tblPr/>
              <a:tblGrid>
                <a:gridCol w="3429000"/>
              </a:tblGrid>
              <a:tr h="854075">
                <a:tc>
                  <a:txBody>
                    <a:bodyPr/>
                    <a:lstStyle>
                      <a:lvl1pPr>
                        <a:spcBef>
                          <a:spcPct val="20000"/>
                        </a:spcBef>
                        <a:buClr>
                          <a:schemeClr val="hlink"/>
                        </a:buClr>
                        <a:buSzPct val="90000"/>
                        <a:buFont typeface="Wingdings" charset="2"/>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buClr>
                          <a:schemeClr val="accent2"/>
                        </a:buClr>
                        <a:buSzPct val="90000"/>
                        <a:buFont typeface="Wingdings" charset="2"/>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buClr>
                          <a:schemeClr val="folHlink"/>
                        </a:buClr>
                        <a:buSzPct val="9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bg2"/>
                          </a:solidFill>
                          <a:effectLst/>
                          <a:latin typeface="Calibri" charset="0"/>
                          <a:ea typeface="Calibri" charset="0"/>
                          <a:cs typeface="Times New Roman" charset="0"/>
                        </a:rPr>
                        <a:t>Foster &amp; Kinship Care Education</a:t>
                      </a:r>
                      <a:endParaRPr kumimoji="0" lang="en-US" altLang="en-US" sz="2800" b="0" i="0" u="none" strike="noStrike" cap="none" normalizeH="0" baseline="0">
                        <a:ln>
                          <a:noFill/>
                        </a:ln>
                        <a:solidFill>
                          <a:schemeClr val="bg2"/>
                        </a:solidFill>
                        <a:effectLst/>
                        <a:latin typeface="Calibri" charset="0"/>
                        <a:ea typeface="Calibri" charset="0"/>
                        <a:cs typeface="Times New Roman" charset="0"/>
                      </a:endParaRPr>
                    </a:p>
                  </a:txBody>
                  <a:tcPr marL="56950" marR="569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365125">
                <a:tc>
                  <a:txBody>
                    <a:bodyPr/>
                    <a:lstStyle>
                      <a:lvl1pPr>
                        <a:spcBef>
                          <a:spcPct val="20000"/>
                        </a:spcBef>
                        <a:buClr>
                          <a:schemeClr val="hlink"/>
                        </a:buClr>
                        <a:buSzPct val="90000"/>
                        <a:buFont typeface="Wingdings" charset="2"/>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buClr>
                          <a:schemeClr val="accent2"/>
                        </a:buClr>
                        <a:buSzPct val="90000"/>
                        <a:buFont typeface="Wingdings" charset="2"/>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buClr>
                          <a:schemeClr val="folHlink"/>
                        </a:buClr>
                        <a:buSzPct val="9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2"/>
                          </a:solidFill>
                          <a:effectLst/>
                          <a:latin typeface="Calibri" charset="0"/>
                          <a:ea typeface="Calibri" charset="0"/>
                          <a:cs typeface="Times New Roman" charset="0"/>
                        </a:rPr>
                        <a:t>Established at WCC in 1985</a:t>
                      </a:r>
                    </a:p>
                  </a:txBody>
                  <a:tcPr marL="56950" marR="569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2811463">
                <a:tc>
                  <a:txBody>
                    <a:bodyPr/>
                    <a:lstStyle>
                      <a:lvl1pPr>
                        <a:spcBef>
                          <a:spcPct val="20000"/>
                        </a:spcBef>
                        <a:buClr>
                          <a:schemeClr val="hlink"/>
                        </a:buClr>
                        <a:buSzPct val="90000"/>
                        <a:buFont typeface="Wingdings" charset="2"/>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buClr>
                          <a:schemeClr val="accent2"/>
                        </a:buClr>
                        <a:buSzPct val="90000"/>
                        <a:buFont typeface="Wingdings" charset="2"/>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buClr>
                          <a:schemeClr val="folHlink"/>
                        </a:buClr>
                        <a:buSzPct val="9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2"/>
                          </a:solidFill>
                          <a:effectLst/>
                          <a:latin typeface="Calibri" charset="0"/>
                          <a:ea typeface="Calibri" charset="0"/>
                          <a:cs typeface="Times New Roman" charset="0"/>
                        </a:rPr>
                        <a:t>2014-2015 STATS:</a:t>
                      </a:r>
                    </a:p>
                    <a:p>
                      <a:pPr marL="0" marR="0" lvl="0" indent="0" algn="l" defTabSz="914400" rtl="0" eaLnBrk="1" fontAlgn="base" latinLnBrk="0" hangingPunct="1">
                        <a:lnSpc>
                          <a:spcPct val="100000"/>
                        </a:lnSpc>
                        <a:spcBef>
                          <a:spcPct val="0"/>
                        </a:spcBef>
                        <a:spcAft>
                          <a:spcPct val="0"/>
                        </a:spcAft>
                        <a:buClrTx/>
                        <a:buSzTx/>
                        <a:buFont typeface="Symbol" charset="2"/>
                        <a:buChar char=""/>
                        <a:tabLst/>
                      </a:pPr>
                      <a:r>
                        <a:rPr kumimoji="0" lang="en-US" altLang="en-US" sz="1400" b="1" i="0" u="none" strike="noStrike" cap="none" normalizeH="0" baseline="0">
                          <a:ln>
                            <a:noFill/>
                          </a:ln>
                          <a:solidFill>
                            <a:schemeClr val="bg2"/>
                          </a:solidFill>
                          <a:effectLst/>
                          <a:latin typeface="Calibri" charset="0"/>
                          <a:ea typeface="Calibri" charset="0"/>
                          <a:cs typeface="Times New Roman" charset="0"/>
                        </a:rPr>
                        <a:t>581 Unduplicated Attendees</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155 Foster Parents</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102 Prospective F. Parents</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  60 County Social Worker</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  96 Professionals</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  71 Relatives</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  92 Other (Group Home,  </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1" u="none" strike="noStrike" cap="none" normalizeH="0" baseline="0">
                          <a:ln>
                            <a:noFill/>
                          </a:ln>
                          <a:solidFill>
                            <a:schemeClr val="bg2"/>
                          </a:solidFill>
                          <a:effectLst/>
                          <a:latin typeface="Calibri" charset="0"/>
                          <a:ea typeface="Calibri" charset="0"/>
                          <a:cs typeface="Times New Roman" charset="0"/>
                        </a:rPr>
                        <a:t>       Nursery, staff, etc.) </a:t>
                      </a:r>
                      <a:endParaRPr kumimoji="0" lang="en-US" altLang="en-US" sz="1400" b="0" i="0" u="none" strike="noStrike" cap="none" normalizeH="0" baseline="0">
                        <a:ln>
                          <a:noFill/>
                        </a:ln>
                        <a:solidFill>
                          <a:schemeClr val="bg2"/>
                        </a:solidFill>
                        <a:effectLst/>
                        <a:latin typeface="Calibri" charset="0"/>
                        <a:ea typeface="Calibri"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2"/>
                        <a:buChar char=""/>
                        <a:tabLst/>
                      </a:pPr>
                      <a:r>
                        <a:rPr kumimoji="0" lang="en-US" altLang="en-US" sz="1400" b="1" i="0" u="none" strike="noStrike" cap="none" normalizeH="0" baseline="0">
                          <a:ln>
                            <a:noFill/>
                          </a:ln>
                          <a:solidFill>
                            <a:schemeClr val="bg2"/>
                          </a:solidFill>
                          <a:effectLst/>
                          <a:latin typeface="Calibri" charset="0"/>
                          <a:ea typeface="Calibri" charset="0"/>
                          <a:cs typeface="Times New Roman" charset="0"/>
                        </a:rPr>
                        <a:t>201 Classes</a:t>
                      </a:r>
                    </a:p>
                    <a:p>
                      <a:pPr marL="0" marR="0" lvl="0" indent="0" algn="l" defTabSz="914400" rtl="0" eaLnBrk="1" fontAlgn="base" latinLnBrk="0" hangingPunct="1">
                        <a:lnSpc>
                          <a:spcPct val="100000"/>
                        </a:lnSpc>
                        <a:spcBef>
                          <a:spcPct val="0"/>
                        </a:spcBef>
                        <a:spcAft>
                          <a:spcPct val="0"/>
                        </a:spcAft>
                        <a:buClrTx/>
                        <a:buSzTx/>
                        <a:buFont typeface="Symbol" charset="2"/>
                        <a:buChar char=""/>
                        <a:tabLst/>
                      </a:pPr>
                      <a:r>
                        <a:rPr kumimoji="0" lang="en-US" altLang="en-US" sz="1400" b="1" i="0" u="none" strike="noStrike" cap="none" normalizeH="0" baseline="0">
                          <a:ln>
                            <a:noFill/>
                          </a:ln>
                          <a:solidFill>
                            <a:schemeClr val="bg2"/>
                          </a:solidFill>
                          <a:effectLst/>
                          <a:latin typeface="Calibri" charset="0"/>
                          <a:ea typeface="Calibri" charset="0"/>
                          <a:cs typeface="Times New Roman" charset="0"/>
                        </a:rPr>
                        <a:t>766 Hours</a:t>
                      </a:r>
                      <a:r>
                        <a:rPr kumimoji="0" lang="en-US" altLang="en-US" sz="1400" b="0" i="0" u="none" strike="noStrike" cap="none" normalizeH="0" baseline="0">
                          <a:ln>
                            <a:noFill/>
                          </a:ln>
                          <a:solidFill>
                            <a:schemeClr val="bg2"/>
                          </a:solidFill>
                          <a:effectLst/>
                          <a:latin typeface="Calibri" charset="0"/>
                          <a:ea typeface="Calibri" charset="0"/>
                          <a:cs typeface="Times New Roman" charset="0"/>
                        </a:rPr>
                        <a:t> of Training Provided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 </a:t>
                      </a:r>
                    </a:p>
                  </a:txBody>
                  <a:tcPr marL="56950" marR="569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2438400">
                <a:tc>
                  <a:txBody>
                    <a:bodyPr/>
                    <a:lstStyle>
                      <a:lvl1pPr>
                        <a:spcBef>
                          <a:spcPct val="20000"/>
                        </a:spcBef>
                        <a:buClr>
                          <a:schemeClr val="hlink"/>
                        </a:buClr>
                        <a:buSzPct val="90000"/>
                        <a:buFont typeface="Wingdings" charset="2"/>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buClr>
                          <a:schemeClr val="accent2"/>
                        </a:buClr>
                        <a:buSzPct val="90000"/>
                        <a:buFont typeface="Wingdings" charset="2"/>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buClr>
                          <a:schemeClr val="folHlink"/>
                        </a:buClr>
                        <a:buSzPct val="9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2"/>
                          </a:solidFill>
                          <a:effectLst/>
                          <a:latin typeface="Calibri" charset="0"/>
                          <a:ea typeface="Calibri" charset="0"/>
                          <a:cs typeface="Times New Roman" charset="0"/>
                        </a:rPr>
                        <a:t>SERVICES PROVIDED:</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Foster Care Education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Pre-Licensing Classes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Kinship Orientation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On-going post foster care education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Provides mandated curriculum areas: LGTBQQ, Non-Discrimination/Diversity Education, Self-Esteem, Child Development, Pregnancy Prevention, After 18 preparation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400" b="0" i="0" u="none" strike="noStrike" cap="none" normalizeH="0" baseline="0">
                          <a:ln>
                            <a:noFill/>
                          </a:ln>
                          <a:solidFill>
                            <a:schemeClr val="bg2"/>
                          </a:solidFill>
                          <a:effectLst/>
                          <a:latin typeface="Calibri" charset="0"/>
                          <a:ea typeface="Calibri" charset="0"/>
                          <a:cs typeface="Times New Roman" charset="0"/>
                        </a:rPr>
                        <a:t>Foster Parent Leadership</a:t>
                      </a:r>
                    </a:p>
                  </a:txBody>
                  <a:tcPr marL="56950" marR="569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bl>
          </a:graphicData>
        </a:graphic>
      </p:graphicFrame>
      <p:graphicFrame>
        <p:nvGraphicFramePr>
          <p:cNvPr id="20494" name="Object 7"/>
          <p:cNvGraphicFramePr>
            <a:graphicFrameLocks noChangeAspect="1"/>
          </p:cNvGraphicFramePr>
          <p:nvPr/>
        </p:nvGraphicFramePr>
        <p:xfrm>
          <a:off x="5562601" y="152400"/>
          <a:ext cx="4886325" cy="6477000"/>
        </p:xfrm>
        <a:graphic>
          <a:graphicData uri="http://schemas.openxmlformats.org/presentationml/2006/ole">
            <mc:AlternateContent xmlns:mc="http://schemas.openxmlformats.org/markup-compatibility/2006">
              <mc:Choice xmlns:v="urn:schemas-microsoft-com:vml" Requires="v">
                <p:oleObj spid="_x0000_s205825" name="Acrobat Document" r:id="rId3" imgW="5829233" imgH="7543775" progId="AcroExch.Document.11">
                  <p:embed/>
                </p:oleObj>
              </mc:Choice>
              <mc:Fallback>
                <p:oleObj name="Acrobat Document" r:id="rId3" imgW="5829233" imgH="7543775"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152400"/>
                        <a:ext cx="48863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620191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  </a:t>
            </a:r>
            <a:br>
              <a:rPr lang="en-US" dirty="0" smtClean="0"/>
            </a:br>
            <a:r>
              <a:rPr lang="en-US" dirty="0" smtClean="0"/>
              <a:t>Karen Gunderson and Diana Boyer</a:t>
            </a:r>
            <a:endParaRPr lang="en-US" dirty="0"/>
          </a:p>
        </p:txBody>
      </p:sp>
      <p:sp>
        <p:nvSpPr>
          <p:cNvPr id="3" name="Content Placeholder 2"/>
          <p:cNvSpPr>
            <a:spLocks noGrp="1"/>
          </p:cNvSpPr>
          <p:nvPr>
            <p:ph idx="1"/>
          </p:nvPr>
        </p:nvSpPr>
        <p:spPr/>
        <p:txBody>
          <a:bodyPr>
            <a:normAutofit/>
          </a:bodyPr>
          <a:lstStyle/>
          <a:p>
            <a:r>
              <a:rPr lang="en-US" sz="4000" dirty="0" smtClean="0"/>
              <a:t>Meeting Overview and Purpose</a:t>
            </a:r>
          </a:p>
          <a:p>
            <a:pPr marL="0" indent="0">
              <a:buNone/>
            </a:pPr>
            <a:endParaRPr lang="en-US" sz="4000" dirty="0" smtClean="0"/>
          </a:p>
          <a:p>
            <a:r>
              <a:rPr lang="en-US" sz="4000" dirty="0" smtClean="0"/>
              <a:t>Resource Family Retention, Recruitment and Support Allocation and Planning Process</a:t>
            </a:r>
          </a:p>
          <a:p>
            <a:endParaRPr lang="en-US" sz="3200" dirty="0" smtClean="0"/>
          </a:p>
          <a:p>
            <a:endParaRPr lang="en-US" sz="3200" dirty="0"/>
          </a:p>
        </p:txBody>
      </p:sp>
      <p:sp>
        <p:nvSpPr>
          <p:cNvPr id="4" name="Slide Number Placeholder 3"/>
          <p:cNvSpPr>
            <a:spLocks noGrp="1"/>
          </p:cNvSpPr>
          <p:nvPr>
            <p:ph type="sldNum" sz="quarter" idx="12"/>
          </p:nvPr>
        </p:nvSpPr>
        <p:spPr/>
        <p:txBody>
          <a:bodyPr/>
          <a:lstStyle/>
          <a:p>
            <a:fld id="{AC4168E9-BD8E-4713-A797-C8B45EA50A32}" type="slidenum">
              <a:rPr lang="en-US" smtClean="0"/>
              <a:t>4</a:t>
            </a:fld>
            <a:endParaRPr lang="en-US"/>
          </a:p>
        </p:txBody>
      </p:sp>
    </p:spTree>
    <p:extLst>
      <p:ext uri="{BB962C8B-B14F-4D97-AF65-F5344CB8AC3E}">
        <p14:creationId xmlns:p14="http://schemas.microsoft.com/office/powerpoint/2010/main" val="3787084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defRPr/>
            </a:pPr>
            <a:r>
              <a:rPr lang="en-US" dirty="0" smtClean="0"/>
              <a:t>Nuts &amp; Bolts Refresher Classes</a:t>
            </a:r>
            <a:endParaRPr lang="en-US" dirty="0"/>
          </a:p>
        </p:txBody>
      </p:sp>
      <p:pic>
        <p:nvPicPr>
          <p:cNvPr id="20483" name="Picture 2" descr="C:\Users\Cherie\AppData\Local\Microsoft\Windows\Temporary Internet Files\Content.Outlook\SDYG29M5\FullSizeRender (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990600"/>
            <a:ext cx="396240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0" y="990601"/>
            <a:ext cx="3963628" cy="53340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51815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tx2"/>
          </a:solidFill>
        </p:spPr>
        <p:txBody>
          <a:bodyPr/>
          <a:lstStyle/>
          <a:p>
            <a:pPr>
              <a:defRPr/>
            </a:pPr>
            <a:r>
              <a:rPr lang="en-US" dirty="0" smtClean="0">
                <a:solidFill>
                  <a:schemeClr val="bg2"/>
                </a:solidFill>
              </a:rPr>
              <a:t>Retention</a:t>
            </a:r>
            <a:endParaRPr lang="en-US" dirty="0">
              <a:solidFill>
                <a:schemeClr val="bg2"/>
              </a:solidFill>
            </a:endParaRPr>
          </a:p>
        </p:txBody>
      </p:sp>
      <p:sp>
        <p:nvSpPr>
          <p:cNvPr id="3" name="Content Placeholder 2"/>
          <p:cNvSpPr>
            <a:spLocks noGrp="1"/>
          </p:cNvSpPr>
          <p:nvPr>
            <p:ph idx="1"/>
          </p:nvPr>
        </p:nvSpPr>
        <p:spPr>
          <a:xfrm>
            <a:off x="1981200" y="1219201"/>
            <a:ext cx="8229600" cy="4759325"/>
          </a:xfrm>
        </p:spPr>
        <p:txBody>
          <a:bodyPr/>
          <a:lstStyle/>
          <a:p>
            <a:pPr>
              <a:buFont typeface="Wingdings" pitchFamily="2" charset="2"/>
              <a:buBlip>
                <a:blip r:embed="rId2"/>
              </a:buBlip>
              <a:defRPr/>
            </a:pPr>
            <a:r>
              <a:rPr lang="en-US" dirty="0" smtClean="0"/>
              <a:t>Social Worker/Foster Parent System of Mutual Respect</a:t>
            </a:r>
          </a:p>
          <a:p>
            <a:pPr>
              <a:buFont typeface="Wingdings" pitchFamily="2" charset="2"/>
              <a:buBlip>
                <a:blip r:embed="rId2"/>
              </a:buBlip>
              <a:defRPr/>
            </a:pPr>
            <a:r>
              <a:rPr lang="en-US" dirty="0" smtClean="0"/>
              <a:t>Hubs – a Model for Support</a:t>
            </a:r>
          </a:p>
          <a:p>
            <a:pPr>
              <a:buFont typeface="Wingdings" pitchFamily="2" charset="2"/>
              <a:buBlip>
                <a:blip r:embed="rId2"/>
              </a:buBlip>
              <a:defRPr/>
            </a:pPr>
            <a:r>
              <a:rPr lang="en-US" dirty="0" smtClean="0"/>
              <a:t>Foster Parent Peer Mentors</a:t>
            </a:r>
          </a:p>
          <a:p>
            <a:pPr>
              <a:buFont typeface="Wingdings" pitchFamily="2" charset="2"/>
              <a:buBlip>
                <a:blip r:embed="rId2"/>
              </a:buBlip>
              <a:defRPr/>
            </a:pPr>
            <a:r>
              <a:rPr lang="en-US" dirty="0" smtClean="0"/>
              <a:t>Essential Placement Shopping </a:t>
            </a:r>
            <a:r>
              <a:rPr lang="en-US" sz="1600" dirty="0">
                <a:solidFill>
                  <a:srgbClr val="FFC000"/>
                </a:solidFill>
              </a:rPr>
              <a:t>$200 Target Gift Cards</a:t>
            </a:r>
          </a:p>
          <a:p>
            <a:pPr>
              <a:buFont typeface="Wingdings" pitchFamily="2" charset="2"/>
              <a:buBlip>
                <a:blip r:embed="rId2"/>
              </a:buBlip>
              <a:defRPr/>
            </a:pPr>
            <a:r>
              <a:rPr lang="en-US" dirty="0" smtClean="0"/>
              <a:t>Closed Foster Family Facebook Page</a:t>
            </a:r>
          </a:p>
          <a:p>
            <a:pPr>
              <a:buFont typeface="Wingdings" pitchFamily="2" charset="2"/>
              <a:buBlip>
                <a:blip r:embed="rId2"/>
              </a:buBlip>
              <a:defRPr/>
            </a:pPr>
            <a:r>
              <a:rPr lang="en-US" dirty="0" smtClean="0"/>
              <a:t>Foster Family Parties, Picnics &amp; Gatherings</a:t>
            </a:r>
          </a:p>
          <a:p>
            <a:pPr>
              <a:buFont typeface="Wingdings" pitchFamily="2" charset="2"/>
              <a:buBlip>
                <a:blip r:embed="rId2"/>
              </a:buBlip>
              <a:defRPr/>
            </a:pPr>
            <a:r>
              <a:rPr lang="en-US" dirty="0" smtClean="0"/>
              <a:t>Recruitment &amp; Retention Coordinator – a Direct Line</a:t>
            </a:r>
          </a:p>
          <a:p>
            <a:pPr>
              <a:buFont typeface="Wingdings" pitchFamily="2" charset="2"/>
              <a:buBlip>
                <a:blip r:embed="rId2"/>
              </a:buBlip>
              <a:defRPr/>
            </a:pPr>
            <a:endParaRPr lang="en-US" dirty="0"/>
          </a:p>
        </p:txBody>
      </p:sp>
    </p:spTree>
    <p:extLst>
      <p:ext uri="{BB962C8B-B14F-4D97-AF65-F5344CB8AC3E}">
        <p14:creationId xmlns:p14="http://schemas.microsoft.com/office/powerpoint/2010/main" val="133736874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pPr>
              <a:defRPr/>
            </a:pPr>
            <a:r>
              <a:rPr lang="en-US" dirty="0" smtClean="0">
                <a:solidFill>
                  <a:schemeClr val="bg2"/>
                </a:solidFill>
              </a:rPr>
              <a:t>Foster Family Hubs</a:t>
            </a:r>
            <a:endParaRPr lang="en-US" dirty="0">
              <a:solidFill>
                <a:schemeClr val="bg2"/>
              </a:solidFill>
            </a:endParaRPr>
          </a:p>
        </p:txBody>
      </p:sp>
      <p:sp>
        <p:nvSpPr>
          <p:cNvPr id="4" name="Content Placeholder 3"/>
          <p:cNvSpPr>
            <a:spLocks noGrp="1"/>
          </p:cNvSpPr>
          <p:nvPr>
            <p:ph idx="1"/>
          </p:nvPr>
        </p:nvSpPr>
        <p:spPr/>
        <p:txBody>
          <a:bodyPr/>
          <a:lstStyle/>
          <a:p>
            <a:pPr>
              <a:buFont typeface="Wingdings" pitchFamily="2" charset="2"/>
              <a:buBlip>
                <a:blip r:embed="rId2"/>
              </a:buBlip>
              <a:defRPr/>
            </a:pPr>
            <a:r>
              <a:rPr lang="en-US" dirty="0" smtClean="0"/>
              <a:t>An experienced Foster Parent Peer Leader.</a:t>
            </a:r>
          </a:p>
          <a:p>
            <a:pPr>
              <a:buFont typeface="Wingdings" pitchFamily="2" charset="2"/>
              <a:buBlip>
                <a:blip r:embed="rId2"/>
              </a:buBlip>
              <a:defRPr/>
            </a:pPr>
            <a:r>
              <a:rPr lang="en-US" dirty="0" smtClean="0"/>
              <a:t>Organized by community &amp; ages of children in placement.</a:t>
            </a:r>
          </a:p>
          <a:p>
            <a:pPr>
              <a:buFont typeface="Wingdings" pitchFamily="2" charset="2"/>
              <a:buBlip>
                <a:blip r:embed="rId2"/>
              </a:buBlip>
              <a:defRPr/>
            </a:pPr>
            <a:r>
              <a:rPr lang="en-US" dirty="0" smtClean="0"/>
              <a:t>In each principle city of Yolo County.</a:t>
            </a:r>
          </a:p>
          <a:p>
            <a:pPr>
              <a:buFont typeface="Wingdings" pitchFamily="2" charset="2"/>
              <a:buBlip>
                <a:blip r:embed="rId2"/>
              </a:buBlip>
              <a:defRPr/>
            </a:pPr>
            <a:r>
              <a:rPr lang="en-US" dirty="0" smtClean="0"/>
              <a:t>On-going contact, particularly at time of placement and transition.</a:t>
            </a:r>
          </a:p>
          <a:p>
            <a:pPr>
              <a:buFont typeface="Wingdings" pitchFamily="2" charset="2"/>
              <a:buBlip>
                <a:blip r:embed="rId2"/>
              </a:buBlip>
              <a:defRPr/>
            </a:pPr>
            <a:r>
              <a:rPr lang="en-US" dirty="0" smtClean="0"/>
              <a:t>Assist with FKCE training, leadership, advisory, and party planning.</a:t>
            </a:r>
          </a:p>
          <a:p>
            <a:pPr marL="0" indent="0">
              <a:buNone/>
              <a:defRPr/>
            </a:pPr>
            <a:endParaRPr lang="en-US" dirty="0"/>
          </a:p>
        </p:txBody>
      </p:sp>
    </p:spTree>
    <p:extLst>
      <p:ext uri="{BB962C8B-B14F-4D97-AF65-F5344CB8AC3E}">
        <p14:creationId xmlns:p14="http://schemas.microsoft.com/office/powerpoint/2010/main" val="159263090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86000"/>
            <a:ext cx="8305800" cy="4114800"/>
          </a:xfrm>
        </p:spPr>
        <p:txBody>
          <a:bodyPr/>
          <a:lstStyle/>
          <a:p>
            <a:pPr marL="971550" lvl="1" indent="-514350" eaLnBrk="1" hangingPunct="1">
              <a:lnSpc>
                <a:spcPct val="90000"/>
              </a:lnSpc>
              <a:buFontTx/>
              <a:buAutoNum type="arabicPeriod"/>
              <a:defRPr/>
            </a:pPr>
            <a:r>
              <a:rPr lang="en-US" sz="3200" dirty="0">
                <a:solidFill>
                  <a:srgbClr val="99CC00"/>
                </a:solidFill>
              </a:rPr>
              <a:t>Welcome in newly licensed foster parents.</a:t>
            </a:r>
          </a:p>
          <a:p>
            <a:pPr marL="457200" lvl="1" indent="0" eaLnBrk="1" hangingPunct="1">
              <a:lnSpc>
                <a:spcPct val="90000"/>
              </a:lnSpc>
              <a:buNone/>
              <a:defRPr/>
            </a:pPr>
            <a:r>
              <a:rPr lang="en-US" sz="3200" dirty="0">
                <a:solidFill>
                  <a:srgbClr val="FF9966"/>
                </a:solidFill>
              </a:rPr>
              <a:t>2. Support families when taking a new  </a:t>
            </a:r>
          </a:p>
          <a:p>
            <a:pPr marL="457200" lvl="1" indent="0" eaLnBrk="1" hangingPunct="1">
              <a:lnSpc>
                <a:spcPct val="90000"/>
              </a:lnSpc>
              <a:buNone/>
              <a:defRPr/>
            </a:pPr>
            <a:r>
              <a:rPr lang="en-US" sz="3200" dirty="0">
                <a:solidFill>
                  <a:srgbClr val="FF9966"/>
                </a:solidFill>
              </a:rPr>
              <a:t>    placement. </a:t>
            </a:r>
          </a:p>
          <a:p>
            <a:pPr marL="457200" lvl="1" indent="0" eaLnBrk="1" hangingPunct="1">
              <a:lnSpc>
                <a:spcPct val="90000"/>
              </a:lnSpc>
              <a:buNone/>
              <a:defRPr/>
            </a:pPr>
            <a:r>
              <a:rPr lang="en-US" sz="3200" dirty="0">
                <a:solidFill>
                  <a:schemeClr val="accent1">
                    <a:lumMod val="60000"/>
                    <a:lumOff val="40000"/>
                  </a:schemeClr>
                </a:solidFill>
              </a:rPr>
              <a:t>3. Provide on-going connection of support.</a:t>
            </a:r>
          </a:p>
          <a:p>
            <a:pPr marL="457200" lvl="1" indent="0" eaLnBrk="1" hangingPunct="1">
              <a:lnSpc>
                <a:spcPct val="90000"/>
              </a:lnSpc>
              <a:buNone/>
              <a:defRPr/>
            </a:pPr>
            <a:r>
              <a:rPr lang="en-US" sz="3200" dirty="0">
                <a:solidFill>
                  <a:srgbClr val="FFFF00"/>
                </a:solidFill>
              </a:rPr>
              <a:t>4. Facilitate retention with assisting as </a:t>
            </a:r>
          </a:p>
          <a:p>
            <a:pPr marL="457200" lvl="1" indent="0" eaLnBrk="1" hangingPunct="1">
              <a:lnSpc>
                <a:spcPct val="90000"/>
              </a:lnSpc>
              <a:buNone/>
              <a:defRPr/>
            </a:pPr>
            <a:r>
              <a:rPr lang="en-US" sz="3200" dirty="0">
                <a:solidFill>
                  <a:srgbClr val="FFFF00"/>
                </a:solidFill>
              </a:rPr>
              <a:t>    needed with visitation, respite, etc. </a:t>
            </a:r>
          </a:p>
        </p:txBody>
      </p:sp>
      <p:sp>
        <p:nvSpPr>
          <p:cNvPr id="5" name="Rectangle 4"/>
          <p:cNvSpPr/>
          <p:nvPr/>
        </p:nvSpPr>
        <p:spPr>
          <a:xfrm rot="20771871">
            <a:off x="1906601" y="198685"/>
            <a:ext cx="6308624" cy="1415772"/>
          </a:xfrm>
          <a:prstGeom prst="rect">
            <a:avLst/>
          </a:prstGeom>
          <a:noFill/>
        </p:spPr>
        <p:txBody>
          <a:bodyPr>
            <a:spAutoFit/>
          </a:bodyPr>
          <a:lstStyle/>
          <a:p>
            <a:pPr eaLnBrk="0" fontAlgn="base" hangingPunct="0">
              <a:spcBef>
                <a:spcPct val="0"/>
              </a:spcBef>
              <a:spcAft>
                <a:spcPct val="0"/>
              </a:spcAft>
              <a:defRPr/>
            </a:pPr>
            <a:r>
              <a:rPr lang="en-US" sz="5400" b="1" dirty="0">
                <a:ln w="17780" cmpd="sng">
                  <a:solidFill>
                    <a:srgbClr val="3366FF">
                      <a:tint val="3000"/>
                    </a:srgbClr>
                  </a:solidFill>
                  <a:prstDash val="solid"/>
                  <a:miter lim="800000"/>
                </a:ln>
                <a:gradFill>
                  <a:gsLst>
                    <a:gs pos="10000">
                      <a:srgbClr val="3366FF">
                        <a:tint val="63000"/>
                        <a:sat val="105000"/>
                      </a:srgbClr>
                    </a:gs>
                    <a:gs pos="90000">
                      <a:srgbClr val="3366FF">
                        <a:shade val="50000"/>
                        <a:satMod val="100000"/>
                      </a:srgbClr>
                    </a:gs>
                  </a:gsLst>
                  <a:lin ang="5400000"/>
                </a:gradFill>
                <a:effectLst>
                  <a:outerShdw blurRad="55000" dist="50800" dir="5400000" algn="tl">
                    <a:srgbClr val="000000">
                      <a:alpha val="33000"/>
                    </a:srgbClr>
                  </a:outerShdw>
                </a:effectLst>
              </a:rPr>
              <a:t>Hub Goal</a:t>
            </a:r>
          </a:p>
          <a:p>
            <a:pPr eaLnBrk="0" fontAlgn="base" hangingPunct="0">
              <a:spcBef>
                <a:spcPct val="0"/>
              </a:spcBef>
              <a:spcAft>
                <a:spcPct val="0"/>
              </a:spcAft>
              <a:defRPr/>
            </a:pPr>
            <a:r>
              <a:rPr lang="en-US" sz="3200" b="1" dirty="0">
                <a:ln w="17780" cmpd="sng">
                  <a:solidFill>
                    <a:srgbClr val="3366FF">
                      <a:tint val="3000"/>
                    </a:srgbClr>
                  </a:solidFill>
                  <a:prstDash val="solid"/>
                  <a:miter lim="800000"/>
                </a:ln>
                <a:gradFill>
                  <a:gsLst>
                    <a:gs pos="10000">
                      <a:srgbClr val="3366FF">
                        <a:tint val="63000"/>
                        <a:sat val="105000"/>
                      </a:srgbClr>
                    </a:gs>
                    <a:gs pos="90000">
                      <a:srgbClr val="3366FF">
                        <a:shade val="50000"/>
                        <a:satMod val="100000"/>
                      </a:srgbClr>
                    </a:gs>
                  </a:gsLst>
                  <a:lin ang="5400000"/>
                </a:gradFill>
                <a:effectLst>
                  <a:outerShdw blurRad="55000" dist="50800" dir="5400000" algn="tl">
                    <a:srgbClr val="000000">
                      <a:alpha val="33000"/>
                    </a:srgbClr>
                  </a:outerShdw>
                </a:effectLst>
              </a:rPr>
              <a:t>Formal System of Support</a:t>
            </a:r>
          </a:p>
        </p:txBody>
      </p:sp>
    </p:spTree>
    <p:extLst>
      <p:ext uri="{BB962C8B-B14F-4D97-AF65-F5344CB8AC3E}">
        <p14:creationId xmlns:p14="http://schemas.microsoft.com/office/powerpoint/2010/main" val="111146093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8"/>
            <a:ext cx="8229600" cy="1630362"/>
          </a:xfrm>
        </p:spPr>
        <p:txBody>
          <a:bodyPr/>
          <a:lstStyle/>
          <a:p>
            <a:pPr eaLnBrk="1" hangingPunct="1">
              <a:defRPr/>
            </a:pPr>
            <a:r>
              <a:rPr lang="en-US" sz="4800" dirty="0">
                <a:latin typeface="Impact" pitchFamily="34" charset="0"/>
              </a:rPr>
              <a:t>Chinese Proverb</a:t>
            </a:r>
          </a:p>
        </p:txBody>
      </p:sp>
      <p:sp>
        <p:nvSpPr>
          <p:cNvPr id="19459" name="Rectangle 3"/>
          <p:cNvSpPr>
            <a:spLocks noGrp="1" noChangeArrowheads="1"/>
          </p:cNvSpPr>
          <p:nvPr>
            <p:ph type="body" sz="half" idx="2"/>
          </p:nvPr>
        </p:nvSpPr>
        <p:spPr>
          <a:xfrm>
            <a:off x="4267200" y="2362200"/>
            <a:ext cx="6400800" cy="3581400"/>
          </a:xfrm>
        </p:spPr>
        <p:txBody>
          <a:bodyPr/>
          <a:lstStyle/>
          <a:p>
            <a:pPr eaLnBrk="1" hangingPunct="1">
              <a:buFontTx/>
              <a:buNone/>
              <a:defRPr/>
            </a:pPr>
            <a:r>
              <a:rPr lang="en-US" sz="3600" b="1" dirty="0">
                <a:solidFill>
                  <a:srgbClr val="FF9966"/>
                </a:solidFill>
              </a:rPr>
              <a:t>Tell me and I forget.</a:t>
            </a:r>
          </a:p>
          <a:p>
            <a:pPr eaLnBrk="1" hangingPunct="1">
              <a:buFontTx/>
              <a:buNone/>
              <a:defRPr/>
            </a:pPr>
            <a:r>
              <a:rPr lang="en-US" sz="3600" b="1" dirty="0">
                <a:solidFill>
                  <a:srgbClr val="C3F12F"/>
                </a:solidFill>
              </a:rPr>
              <a:t>Teach me and I remember.</a:t>
            </a:r>
          </a:p>
          <a:p>
            <a:pPr eaLnBrk="1" hangingPunct="1">
              <a:buFontTx/>
              <a:buNone/>
              <a:defRPr/>
            </a:pPr>
            <a:r>
              <a:rPr lang="en-US" sz="3600" b="1" dirty="0">
                <a:solidFill>
                  <a:srgbClr val="FF9966"/>
                </a:solidFill>
              </a:rPr>
              <a:t>Involve me and I learn.  </a:t>
            </a:r>
          </a:p>
          <a:p>
            <a:pPr eaLnBrk="1" hangingPunct="1">
              <a:buFontTx/>
              <a:buNone/>
              <a:defRPr/>
            </a:pPr>
            <a:r>
              <a:rPr lang="en-US" sz="3600" b="1" dirty="0">
                <a:solidFill>
                  <a:schemeClr val="accent6">
                    <a:lumMod val="40000"/>
                    <a:lumOff val="60000"/>
                  </a:schemeClr>
                </a:solidFill>
              </a:rPr>
              <a:t>Let me help, and I feel</a:t>
            </a:r>
          </a:p>
          <a:p>
            <a:pPr eaLnBrk="1" hangingPunct="1">
              <a:buFontTx/>
              <a:buNone/>
              <a:defRPr/>
            </a:pPr>
            <a:r>
              <a:rPr lang="en-US" sz="3600" b="1" dirty="0">
                <a:solidFill>
                  <a:schemeClr val="accent6">
                    <a:lumMod val="40000"/>
                    <a:lumOff val="60000"/>
                  </a:schemeClr>
                </a:solidFill>
              </a:rPr>
              <a:t>valued.</a:t>
            </a:r>
          </a:p>
        </p:txBody>
      </p:sp>
      <p:pic>
        <p:nvPicPr>
          <p:cNvPr id="25604" name="Picture 4" descr="PE01175_"/>
          <p:cNvPicPr>
            <a:picLocks noGrp="1" noChangeAspect="1" noChangeArrowheads="1"/>
          </p:cNvPicPr>
          <p:nvPr>
            <p:ph type="clipArt" sz="half" idx="1"/>
          </p:nvPr>
        </p:nvPicPr>
        <p:blipFill>
          <a:blip r:embed="rId2">
            <a:lum bright="70000" contrast="-70000"/>
            <a:extLst>
              <a:ext uri="{28A0092B-C50C-407E-A947-70E740481C1C}">
                <a14:useLocalDpi xmlns:a14="http://schemas.microsoft.com/office/drawing/2010/main" val="0"/>
              </a:ext>
            </a:extLst>
          </a:blip>
          <a:srcRect/>
          <a:stretch>
            <a:fillRect/>
          </a:stretch>
        </p:blipFill>
        <p:spPr>
          <a:xfrm>
            <a:off x="2286000" y="1676400"/>
            <a:ext cx="1746250" cy="4114800"/>
          </a:xfrm>
        </p:spPr>
      </p:pic>
    </p:spTree>
    <p:extLst>
      <p:ext uri="{BB962C8B-B14F-4D97-AF65-F5344CB8AC3E}">
        <p14:creationId xmlns:p14="http://schemas.microsoft.com/office/powerpoint/2010/main" val="1859501102"/>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7162" t="-2692" r="23967" b="2692"/>
          <a:stretch>
            <a:fillRect/>
          </a:stretch>
        </p:blipFill>
        <p:spPr>
          <a:xfrm>
            <a:off x="3810001" y="1550988"/>
            <a:ext cx="4873625" cy="5307012"/>
          </a:xfrm>
        </p:spPr>
      </p:pic>
      <p:sp>
        <p:nvSpPr>
          <p:cNvPr id="7" name="Title 1"/>
          <p:cNvSpPr>
            <a:spLocks noGrp="1"/>
          </p:cNvSpPr>
          <p:nvPr>
            <p:ph type="title"/>
          </p:nvPr>
        </p:nvSpPr>
        <p:spPr>
          <a:xfrm>
            <a:off x="1600200" y="0"/>
            <a:ext cx="9067800" cy="1447800"/>
          </a:xfrm>
          <a:solidFill>
            <a:schemeClr val="tx1"/>
          </a:solidFill>
          <a:ln>
            <a:solidFill>
              <a:srgbClr val="FFC000"/>
            </a:solidFill>
          </a:ln>
        </p:spPr>
        <p:txBody>
          <a:bodyPr/>
          <a:lstStyle/>
          <a:p>
            <a:pPr>
              <a:defRPr/>
            </a:pPr>
            <a:r>
              <a:rPr lang="en-US" dirty="0" smtClean="0">
                <a:solidFill>
                  <a:srgbClr val="CC0000"/>
                </a:solidFill>
              </a:rPr>
              <a:t>Target</a:t>
            </a:r>
            <a:br>
              <a:rPr lang="en-US" dirty="0" smtClean="0">
                <a:solidFill>
                  <a:srgbClr val="CC0000"/>
                </a:solidFill>
              </a:rPr>
            </a:br>
            <a:r>
              <a:rPr lang="en-US" dirty="0" smtClean="0">
                <a:solidFill>
                  <a:srgbClr val="CC0000"/>
                </a:solidFill>
              </a:rPr>
              <a:t>Essential Shopping</a:t>
            </a:r>
            <a:endParaRPr lang="en-US" dirty="0">
              <a:solidFill>
                <a:srgbClr val="CC0000"/>
              </a:solidFill>
            </a:endParaRPr>
          </a:p>
        </p:txBody>
      </p:sp>
    </p:spTree>
    <p:extLst>
      <p:ext uri="{BB962C8B-B14F-4D97-AF65-F5344CB8AC3E}">
        <p14:creationId xmlns:p14="http://schemas.microsoft.com/office/powerpoint/2010/main" val="305506523"/>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981200" y="381000"/>
            <a:ext cx="4114800" cy="6858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200" dirty="0">
                <a:solidFill>
                  <a:srgbClr val="FFFFFF"/>
                </a:solidFill>
                <a:effectLst>
                  <a:outerShdw blurRad="38100" dist="38100" dir="2700000" algn="tl">
                    <a:srgbClr val="000000"/>
                  </a:outerShdw>
                </a:effectLst>
              </a:rPr>
              <a:t>Retention &amp; Support</a:t>
            </a:r>
          </a:p>
        </p:txBody>
      </p:sp>
      <p:sp>
        <p:nvSpPr>
          <p:cNvPr id="27651" name="Rectangle 3"/>
          <p:cNvSpPr>
            <a:spLocks noChangeArrowheads="1"/>
          </p:cNvSpPr>
          <p:nvPr/>
        </p:nvSpPr>
        <p:spPr bwMode="auto">
          <a:xfrm>
            <a:off x="1981200" y="304800"/>
            <a:ext cx="4267200" cy="8382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9pPr>
          </a:lstStyle>
          <a:p>
            <a:pPr eaLnBrk="0" fontAlgn="base" hangingPunct="0">
              <a:spcBef>
                <a:spcPct val="0"/>
              </a:spcBef>
              <a:spcAft>
                <a:spcPct val="0"/>
              </a:spcAft>
              <a:buClrTx/>
              <a:buSzTx/>
              <a:buFontTx/>
              <a:buNone/>
            </a:pPr>
            <a:endParaRPr lang="en-US" altLang="en-US" sz="2400">
              <a:solidFill>
                <a:srgbClr val="FFFFFF"/>
              </a:solidFill>
            </a:endParaRPr>
          </a:p>
        </p:txBody>
      </p:sp>
      <p:sp>
        <p:nvSpPr>
          <p:cNvPr id="27652" name="Text Box 4"/>
          <p:cNvSpPr txBox="1">
            <a:spLocks noChangeArrowheads="1"/>
          </p:cNvSpPr>
          <p:nvPr/>
        </p:nvSpPr>
        <p:spPr bwMode="auto">
          <a:xfrm>
            <a:off x="2209800" y="1447801"/>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9pPr>
          </a:lstStyle>
          <a:p>
            <a:pPr algn="ctr" fontAlgn="base">
              <a:spcBef>
                <a:spcPct val="50000"/>
              </a:spcBef>
              <a:spcAft>
                <a:spcPct val="0"/>
              </a:spcAft>
              <a:buClrTx/>
              <a:buSzTx/>
              <a:buFontTx/>
              <a:buNone/>
            </a:pPr>
            <a:r>
              <a:rPr lang="en-US" altLang="en-US">
                <a:solidFill>
                  <a:srgbClr val="FFCC00"/>
                </a:solidFill>
              </a:rPr>
              <a:t>Shopping at Target for Christmas Gifts</a:t>
            </a:r>
          </a:p>
        </p:txBody>
      </p:sp>
      <p:sp>
        <p:nvSpPr>
          <p:cNvPr id="27653" name="Rectangle 5"/>
          <p:cNvSpPr>
            <a:spLocks noChangeArrowheads="1"/>
          </p:cNvSpPr>
          <p:nvPr/>
        </p:nvSpPr>
        <p:spPr bwMode="auto">
          <a:xfrm>
            <a:off x="4876800" y="2668588"/>
            <a:ext cx="5562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90000"/>
              <a:buFont typeface="Wingdings" charset="2"/>
              <a:buBlip>
                <a:blip r:embed="rId3"/>
              </a:buBlip>
              <a:tabLst>
                <a:tab pos="457200" algn="l"/>
              </a:tabLst>
              <a:defRPr sz="3200">
                <a:solidFill>
                  <a:schemeClr val="tx1"/>
                </a:solidFill>
                <a:latin typeface="Arial" charset="0"/>
              </a:defRPr>
            </a:lvl1pPr>
            <a:lvl2pPr marL="742950" indent="-285750">
              <a:spcBef>
                <a:spcPct val="20000"/>
              </a:spcBef>
              <a:buChar char="–"/>
              <a:tabLst>
                <a:tab pos="457200" algn="l"/>
              </a:tabLst>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4"/>
              </a:buBlip>
              <a:tabLst>
                <a:tab pos="457200" algn="l"/>
              </a:tabLst>
              <a:defRPr sz="2400">
                <a:solidFill>
                  <a:schemeClr val="tx1"/>
                </a:solidFill>
                <a:latin typeface="Arial" charset="0"/>
              </a:defRPr>
            </a:lvl3pPr>
            <a:lvl4pPr marL="1600200" indent="-228600">
              <a:spcBef>
                <a:spcPct val="20000"/>
              </a:spcBef>
              <a:buChar char="–"/>
              <a:tabLst>
                <a:tab pos="457200" algn="l"/>
              </a:tabLst>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5"/>
              </a:buBlip>
              <a:tabLst>
                <a:tab pos="457200" algn="l"/>
              </a:tabLst>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5"/>
              </a:buBlip>
              <a:tabLst>
                <a:tab pos="457200" algn="l"/>
              </a:tabLst>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5"/>
              </a:buBlip>
              <a:tabLst>
                <a:tab pos="457200" algn="l"/>
              </a:tabLst>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5"/>
              </a:buBlip>
              <a:tabLst>
                <a:tab pos="457200" algn="l"/>
              </a:tabLst>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5"/>
              </a:buBlip>
              <a:tabLst>
                <a:tab pos="457200" algn="l"/>
              </a:tabLst>
              <a:defRPr sz="2000">
                <a:solidFill>
                  <a:schemeClr val="tx1"/>
                </a:solidFill>
                <a:latin typeface="Arial" charset="0"/>
              </a:defRPr>
            </a:lvl9pPr>
          </a:lstStyle>
          <a:p>
            <a:pPr algn="ctr" fontAlgn="base">
              <a:spcBef>
                <a:spcPct val="0"/>
              </a:spcBef>
              <a:spcAft>
                <a:spcPct val="0"/>
              </a:spcAft>
              <a:buClrTx/>
              <a:buSzTx/>
              <a:buFontTx/>
              <a:buNone/>
            </a:pPr>
            <a:r>
              <a:rPr lang="en-US" altLang="en-US">
                <a:solidFill>
                  <a:srgbClr val="FF0000"/>
                </a:solidFill>
                <a:latin typeface="Lucida Calligraphy" charset="0"/>
              </a:rPr>
              <a:t>With Community Support we have Fantastic Gifts from Santa each Year!</a:t>
            </a:r>
          </a:p>
          <a:p>
            <a:pPr fontAlgn="base">
              <a:spcBef>
                <a:spcPct val="0"/>
              </a:spcBef>
              <a:spcAft>
                <a:spcPct val="0"/>
              </a:spcAft>
              <a:buClr>
                <a:srgbClr val="FF0000"/>
              </a:buClr>
              <a:buSzTx/>
              <a:buFont typeface="Arial" charset="0"/>
              <a:buChar char="♥"/>
            </a:pPr>
            <a:r>
              <a:rPr lang="en-US" altLang="en-US" sz="1800">
                <a:solidFill>
                  <a:srgbClr val="FFFFFF"/>
                </a:solidFill>
              </a:rPr>
              <a:t>  Gifts are purchased and given to  </a:t>
            </a:r>
          </a:p>
          <a:p>
            <a:pPr fontAlgn="base">
              <a:spcBef>
                <a:spcPct val="0"/>
              </a:spcBef>
              <a:spcAft>
                <a:spcPct val="0"/>
              </a:spcAft>
              <a:buClr>
                <a:srgbClr val="FF0000"/>
              </a:buClr>
              <a:buSzTx/>
              <a:buFontTx/>
              <a:buNone/>
            </a:pPr>
            <a:r>
              <a:rPr lang="en-US" altLang="en-US" sz="1800">
                <a:solidFill>
                  <a:srgbClr val="FFFFFF"/>
                </a:solidFill>
              </a:rPr>
              <a:t>    children  living in foster and relative care in Yolo  </a:t>
            </a:r>
          </a:p>
          <a:p>
            <a:pPr fontAlgn="base">
              <a:spcBef>
                <a:spcPct val="0"/>
              </a:spcBef>
              <a:spcAft>
                <a:spcPct val="0"/>
              </a:spcAft>
              <a:buClr>
                <a:srgbClr val="FF0000"/>
              </a:buClr>
              <a:buSzTx/>
              <a:buFontTx/>
              <a:buNone/>
            </a:pPr>
            <a:r>
              <a:rPr lang="en-US" altLang="en-US" sz="1800">
                <a:solidFill>
                  <a:srgbClr val="FFFFFF"/>
                </a:solidFill>
              </a:rPr>
              <a:t>    County</a:t>
            </a:r>
          </a:p>
          <a:p>
            <a:pPr fontAlgn="base">
              <a:spcBef>
                <a:spcPct val="0"/>
              </a:spcBef>
              <a:spcAft>
                <a:spcPct val="0"/>
              </a:spcAft>
              <a:buClr>
                <a:srgbClr val="FF0000"/>
              </a:buClr>
              <a:buSzTx/>
              <a:buFont typeface="Arial" charset="0"/>
              <a:buChar char="♥"/>
            </a:pPr>
            <a:r>
              <a:rPr lang="en-US" altLang="en-US" sz="1800">
                <a:solidFill>
                  <a:srgbClr val="FFFFFF"/>
                </a:solidFill>
              </a:rPr>
              <a:t>  Partnership with Target Woodland</a:t>
            </a:r>
          </a:p>
          <a:p>
            <a:pPr fontAlgn="base">
              <a:spcBef>
                <a:spcPct val="0"/>
              </a:spcBef>
              <a:spcAft>
                <a:spcPct val="0"/>
              </a:spcAft>
              <a:buClr>
                <a:srgbClr val="FF0000"/>
              </a:buClr>
              <a:buSzTx/>
              <a:buFont typeface="Arial" charset="0"/>
              <a:buChar char="♥"/>
            </a:pPr>
            <a:r>
              <a:rPr lang="en-US" altLang="en-US" sz="1800">
                <a:solidFill>
                  <a:srgbClr val="FFFFFF"/>
                </a:solidFill>
              </a:rPr>
              <a:t>  Promotes retention and a cherish love for children </a:t>
            </a:r>
          </a:p>
          <a:p>
            <a:pPr fontAlgn="base">
              <a:spcBef>
                <a:spcPct val="0"/>
              </a:spcBef>
              <a:spcAft>
                <a:spcPct val="0"/>
              </a:spcAft>
              <a:buClr>
                <a:srgbClr val="FF0000"/>
              </a:buClr>
              <a:buSzTx/>
              <a:buFont typeface="Arial" charset="0"/>
              <a:buNone/>
            </a:pPr>
            <a:r>
              <a:rPr lang="en-US" altLang="en-US" sz="1800">
                <a:solidFill>
                  <a:srgbClr val="FFFFFF"/>
                </a:solidFill>
              </a:rPr>
              <a:t>    who find themselves placed into foster care </a:t>
            </a:r>
          </a:p>
          <a:p>
            <a:pPr fontAlgn="base">
              <a:spcBef>
                <a:spcPct val="0"/>
              </a:spcBef>
              <a:spcAft>
                <a:spcPct val="0"/>
              </a:spcAft>
              <a:buClrTx/>
              <a:buSzTx/>
              <a:buFont typeface="Arial" charset="0"/>
              <a:buNone/>
            </a:pPr>
            <a:endParaRPr lang="en-US" altLang="en-US" sz="1800">
              <a:solidFill>
                <a:srgbClr val="FFCC00"/>
              </a:solidFill>
            </a:endParaRPr>
          </a:p>
        </p:txBody>
      </p:sp>
      <p:pic>
        <p:nvPicPr>
          <p:cNvPr id="27654" name="Picture 8" descr="ShoppersWTargetE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743200"/>
            <a:ext cx="26177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298451"/>
            <a:ext cx="15319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2084"/>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hristmas Party 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28908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Christmas Michael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19201"/>
            <a:ext cx="288925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descr="Allie &amp; Others Wait for Santa 2009"/>
          <p:cNvPicPr>
            <a:picLocks noChangeAspect="1" noChangeArrowheads="1"/>
          </p:cNvPicPr>
          <p:nvPr/>
        </p:nvPicPr>
        <p:blipFill>
          <a:blip r:embed="rId4">
            <a:extLst>
              <a:ext uri="{28A0092B-C50C-407E-A947-70E740481C1C}">
                <a14:useLocalDpi xmlns:a14="http://schemas.microsoft.com/office/drawing/2010/main" val="0"/>
              </a:ext>
            </a:extLst>
          </a:blip>
          <a:srcRect l="14796" t="19298"/>
          <a:stretch>
            <a:fillRect/>
          </a:stretch>
        </p:blipFill>
        <p:spPr bwMode="auto">
          <a:xfrm>
            <a:off x="4572001" y="1219200"/>
            <a:ext cx="30527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9"/>
          <p:cNvSpPr>
            <a:spLocks noChangeArrowheads="1"/>
          </p:cNvSpPr>
          <p:nvPr/>
        </p:nvSpPr>
        <p:spPr bwMode="auto">
          <a:xfrm>
            <a:off x="1524000" y="5562600"/>
            <a:ext cx="9144000" cy="127635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200" dirty="0">
                <a:solidFill>
                  <a:srgbClr val="CC0000"/>
                </a:solidFill>
                <a:effectLst>
                  <a:outerShdw blurRad="38100" dist="38100" dir="2700000" algn="tl">
                    <a:srgbClr val="000000"/>
                  </a:outerShdw>
                </a:effectLst>
                <a:latin typeface="Lucida Calligraphy" pitchFamily="66" charset="0"/>
              </a:rPr>
              <a:t>Foster Family Party with Santa</a:t>
            </a:r>
          </a:p>
        </p:txBody>
      </p:sp>
      <p:sp>
        <p:nvSpPr>
          <p:cNvPr id="8" name="Title 1"/>
          <p:cNvSpPr>
            <a:spLocks noGrp="1"/>
          </p:cNvSpPr>
          <p:nvPr>
            <p:ph type="title"/>
          </p:nvPr>
        </p:nvSpPr>
        <p:spPr>
          <a:xfrm>
            <a:off x="1487488" y="0"/>
            <a:ext cx="9144001" cy="1352550"/>
          </a:xfrm>
          <a:solidFill>
            <a:schemeClr val="tx2"/>
          </a:solidFill>
        </p:spPr>
        <p:txBody>
          <a:bodyPr/>
          <a:lstStyle/>
          <a:p>
            <a:pPr>
              <a:defRPr/>
            </a:pPr>
            <a:r>
              <a:rPr lang="en-US" dirty="0" smtClean="0">
                <a:solidFill>
                  <a:schemeClr val="bg2"/>
                </a:solidFill>
              </a:rPr>
              <a:t>Holiday Parties</a:t>
            </a:r>
            <a:r>
              <a:rPr lang="en-US" dirty="0" smtClean="0">
                <a:solidFill>
                  <a:srgbClr val="CC0000"/>
                </a:solidFill>
              </a:rPr>
              <a:t/>
            </a:r>
            <a:br>
              <a:rPr lang="en-US" dirty="0" smtClean="0">
                <a:solidFill>
                  <a:srgbClr val="CC0000"/>
                </a:solidFill>
              </a:rPr>
            </a:br>
            <a:r>
              <a:rPr lang="en-US" dirty="0" smtClean="0">
                <a:solidFill>
                  <a:srgbClr val="CC0000"/>
                </a:solidFill>
              </a:rPr>
              <a:t>We Celebrate in Style</a:t>
            </a:r>
            <a:endParaRPr lang="en-US" dirty="0">
              <a:solidFill>
                <a:srgbClr val="CC0000"/>
              </a:solidFill>
            </a:endParaRPr>
          </a:p>
        </p:txBody>
      </p:sp>
    </p:spTree>
    <p:extLst>
      <p:ext uri="{BB962C8B-B14F-4D97-AF65-F5344CB8AC3E}">
        <p14:creationId xmlns:p14="http://schemas.microsoft.com/office/powerpoint/2010/main" val="1597941141"/>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endParaRPr lang="en-US" smtClean="0"/>
          </a:p>
        </p:txBody>
      </p:sp>
      <p:sp>
        <p:nvSpPr>
          <p:cNvPr id="16387" name="Rectangle 3"/>
          <p:cNvSpPr>
            <a:spLocks noGrp="1" noChangeArrowheads="1"/>
          </p:cNvSpPr>
          <p:nvPr>
            <p:ph type="body" idx="1"/>
          </p:nvPr>
        </p:nvSpPr>
        <p:spPr/>
        <p:txBody>
          <a:bodyPr/>
          <a:lstStyle/>
          <a:p>
            <a:pPr eaLnBrk="1" hangingPunct="1">
              <a:buFont typeface="Wingdings" pitchFamily="2" charset="2"/>
              <a:buBlip>
                <a:blip r:embed="rId2"/>
              </a:buBlip>
              <a:defRPr/>
            </a:pPr>
            <a:endParaRPr lang="en-US" smtClean="0"/>
          </a:p>
        </p:txBody>
      </p:sp>
      <p:pic>
        <p:nvPicPr>
          <p:cNvPr id="29700" name="Picture 4" descr="mouse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524000" y="6096001"/>
            <a:ext cx="9372600" cy="1465263"/>
          </a:xfrm>
          <a:prstGeom prst="rect">
            <a:avLst/>
          </a:prstGeom>
          <a:solidFill>
            <a:schemeClr val="tx1"/>
          </a:solidFill>
          <a:ln w="9525">
            <a:noFill/>
            <a:miter lim="800000"/>
            <a:headEnd/>
            <a:tailEnd/>
          </a:ln>
          <a:effectLst/>
        </p:spPr>
        <p:txBody>
          <a:bodyPr>
            <a:spAutoFit/>
          </a:bodyPr>
          <a:lstStyle/>
          <a:p>
            <a:pPr algn="ctr" eaLnBrk="0" fontAlgn="base" hangingPunct="0">
              <a:spcBef>
                <a:spcPct val="50000"/>
              </a:spcBef>
              <a:spcAft>
                <a:spcPct val="0"/>
              </a:spcAft>
              <a:defRPr/>
            </a:pPr>
            <a:r>
              <a:rPr lang="en-US" sz="3600" b="1" dirty="0">
                <a:solidFill>
                  <a:srgbClr val="FF0000"/>
                </a:solidFill>
                <a:effectLst>
                  <a:outerShdw blurRad="38100" dist="38100" dir="2700000" algn="tl">
                    <a:srgbClr val="808080"/>
                  </a:outerShdw>
                </a:effectLst>
              </a:rPr>
              <a:t>Don’t let fear stop you! </a:t>
            </a:r>
            <a:endParaRPr lang="en-US" sz="3600" b="1" i="1" dirty="0">
              <a:solidFill>
                <a:srgbClr val="99CC00"/>
              </a:solidFill>
              <a:effectLst>
                <a:outerShdw blurRad="38100" dist="38100" dir="2700000" algn="tl">
                  <a:srgbClr val="808080"/>
                </a:outerShdw>
              </a:effectLst>
            </a:endParaRPr>
          </a:p>
          <a:p>
            <a:pPr algn="ctr" eaLnBrk="0" fontAlgn="base" hangingPunct="0">
              <a:spcBef>
                <a:spcPct val="50000"/>
              </a:spcBef>
              <a:spcAft>
                <a:spcPct val="0"/>
              </a:spcAft>
              <a:defRPr/>
            </a:pPr>
            <a:endParaRPr lang="en-US" sz="3600" b="1" dirty="0">
              <a:solidFill>
                <a:srgbClr val="000099"/>
              </a:solidFill>
              <a:effectLst>
                <a:outerShdw blurRad="38100" dist="38100" dir="2700000" algn="tl">
                  <a:srgbClr val="808080"/>
                </a:outerShdw>
              </a:effectLst>
            </a:endParaRPr>
          </a:p>
        </p:txBody>
      </p:sp>
    </p:spTree>
    <p:extLst>
      <p:ext uri="{BB962C8B-B14F-4D97-AF65-F5344CB8AC3E}">
        <p14:creationId xmlns:p14="http://schemas.microsoft.com/office/powerpoint/2010/main" val="166267405"/>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Contact Information</a:t>
            </a:r>
            <a:endParaRPr lang="en-US" dirty="0"/>
          </a:p>
        </p:txBody>
      </p:sp>
      <p:pic>
        <p:nvPicPr>
          <p:cNvPr id="30723" name="Picture 5"/>
          <p:cNvPicPr>
            <a:picLocks noChangeAspect="1" noChangeArrowheads="1"/>
          </p:cNvPicPr>
          <p:nvPr/>
        </p:nvPicPr>
        <p:blipFill>
          <a:blip r:embed="rId2">
            <a:extLst>
              <a:ext uri="{28A0092B-C50C-407E-A947-70E740481C1C}">
                <a14:useLocalDpi xmlns:a14="http://schemas.microsoft.com/office/drawing/2010/main" val="0"/>
              </a:ext>
            </a:extLst>
          </a:blip>
          <a:srcRect r="40572" b="38383"/>
          <a:stretch>
            <a:fillRect/>
          </a:stretch>
        </p:blipFill>
        <p:spPr bwMode="auto">
          <a:xfrm>
            <a:off x="5867400" y="3581401"/>
            <a:ext cx="3532188"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4" name="Rectangle 4"/>
          <p:cNvSpPr>
            <a:spLocks noChangeArrowheads="1"/>
          </p:cNvSpPr>
          <p:nvPr/>
        </p:nvSpPr>
        <p:spPr bwMode="auto">
          <a:xfrm>
            <a:off x="2667000" y="1543051"/>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charset="2"/>
              <a:buBlip>
                <a:blip r:embed="rId3"/>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charset="2"/>
              <a:buBlip>
                <a:blip r:embed="rId4"/>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charset="2"/>
              <a:buBlip>
                <a:blip r:embed="rId5"/>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charset="2"/>
              <a:buBlip>
                <a:blip r:embed="rId5"/>
              </a:buBlip>
              <a:defRPr sz="2000">
                <a:solidFill>
                  <a:schemeClr val="tx1"/>
                </a:solidFill>
                <a:latin typeface="Arial" charset="0"/>
              </a:defRPr>
            </a:lvl9pPr>
          </a:lstStyle>
          <a:p>
            <a:pPr eaLnBrk="0" fontAlgn="base" hangingPunct="0">
              <a:spcBef>
                <a:spcPct val="0"/>
              </a:spcBef>
              <a:spcAft>
                <a:spcPct val="0"/>
              </a:spcAft>
              <a:buClrTx/>
              <a:buSzTx/>
              <a:buFontTx/>
              <a:buNone/>
            </a:pPr>
            <a:r>
              <a:rPr lang="en-US" altLang="en-US" sz="2800">
                <a:solidFill>
                  <a:srgbClr val="FFFFFF"/>
                </a:solidFill>
                <a:latin typeface="Brush Script MT" charset="0"/>
                <a:ea typeface="Calibri" charset="0"/>
                <a:cs typeface="Times New Roman" charset="0"/>
              </a:rPr>
              <a:t>Alissa Sykes</a:t>
            </a:r>
            <a:endParaRPr lang="en-US" altLang="en-US" sz="28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a:solidFill>
                  <a:srgbClr val="FFFFFF"/>
                </a:solidFill>
                <a:latin typeface="Arial Narrow" charset="0"/>
                <a:ea typeface="Calibri" charset="0"/>
                <a:cs typeface="Times New Roman" charset="0"/>
              </a:rPr>
              <a:t>Branch Director II</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b="1">
                <a:solidFill>
                  <a:srgbClr val="FFFFFF"/>
                </a:solidFill>
                <a:latin typeface="Arial Narrow" charset="0"/>
                <a:ea typeface="Calibri" charset="0"/>
                <a:cs typeface="Times New Roman" charset="0"/>
              </a:rPr>
              <a:t>Child, Youth and Family Services</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b="1">
                <a:solidFill>
                  <a:srgbClr val="FFFFFF"/>
                </a:solidFill>
                <a:latin typeface="Arial Narrow" charset="0"/>
                <a:ea typeface="Calibri" charset="0"/>
                <a:cs typeface="Times New Roman" charset="0"/>
              </a:rPr>
              <a:t>Yolo County</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a:solidFill>
                  <a:srgbClr val="FFFFFF"/>
                </a:solidFill>
                <a:latin typeface="Arial Narrow" charset="0"/>
                <a:ea typeface="Calibri" charset="0"/>
                <a:cs typeface="Times New Roman" charset="0"/>
              </a:rPr>
              <a:t>25 N. Cottonwood Street</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a:solidFill>
                  <a:srgbClr val="FFFFFF"/>
                </a:solidFill>
                <a:latin typeface="Arial Narrow" charset="0"/>
                <a:ea typeface="Calibri" charset="0"/>
                <a:cs typeface="Times New Roman" charset="0"/>
              </a:rPr>
              <a:t>Woodland, CA  95695</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u="sng">
                <a:solidFill>
                  <a:srgbClr val="FFFFFF"/>
                </a:solidFill>
                <a:latin typeface="Arial Narrow" charset="0"/>
                <a:ea typeface="Calibri" charset="0"/>
                <a:cs typeface="Times New Roman" charset="0"/>
                <a:hlinkClick r:id="rId6"/>
              </a:rPr>
              <a:t>Alissa.Sykes@yolocounty.org</a:t>
            </a:r>
            <a:endParaRPr lang="en-US" altLang="en-US" sz="1600">
              <a:solidFill>
                <a:srgbClr val="FFFFFF"/>
              </a:solidFill>
              <a:latin typeface="Trebuchet MS" charset="0"/>
              <a:ea typeface="Calibri" charset="0"/>
              <a:cs typeface="Times New Roman" charset="0"/>
            </a:endParaRPr>
          </a:p>
          <a:p>
            <a:pPr eaLnBrk="0" fontAlgn="base" hangingPunct="0">
              <a:spcBef>
                <a:spcPct val="0"/>
              </a:spcBef>
              <a:spcAft>
                <a:spcPct val="0"/>
              </a:spcAft>
              <a:buClrTx/>
              <a:buSzTx/>
              <a:buFontTx/>
              <a:buNone/>
            </a:pPr>
            <a:r>
              <a:rPr lang="en-US" altLang="en-US" sz="1600">
                <a:solidFill>
                  <a:srgbClr val="FFFFFF"/>
                </a:solidFill>
                <a:latin typeface="Arial Narrow" charset="0"/>
                <a:ea typeface="Calibri" charset="0"/>
                <a:cs typeface="Times New Roman" charset="0"/>
              </a:rPr>
              <a:t>(530) 666-8483</a:t>
            </a:r>
            <a:endParaRPr lang="en-US" altLang="en-US" sz="1600">
              <a:solidFill>
                <a:srgbClr val="FFFFFF"/>
              </a:solidFill>
              <a:latin typeface="Trebuchet MS" charset="0"/>
              <a:ea typeface="Calibri" charset="0"/>
              <a:cs typeface="Times New Roman" charset="0"/>
            </a:endParaRPr>
          </a:p>
        </p:txBody>
      </p:sp>
    </p:spTree>
    <p:extLst>
      <p:ext uri="{BB962C8B-B14F-4D97-AF65-F5344CB8AC3E}">
        <p14:creationId xmlns:p14="http://schemas.microsoft.com/office/powerpoint/2010/main" val="58005108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783364"/>
          </a:xfrm>
        </p:spPr>
        <p:txBody>
          <a:bodyPr/>
          <a:lstStyle/>
          <a:p>
            <a:r>
              <a:rPr lang="en-US" dirty="0" smtClean="0"/>
              <a:t>State Budget 2015-16</a:t>
            </a:r>
            <a:endParaRPr lang="en-US" dirty="0"/>
          </a:p>
        </p:txBody>
      </p:sp>
      <p:sp>
        <p:nvSpPr>
          <p:cNvPr id="3" name="Content Placeholder 2"/>
          <p:cNvSpPr>
            <a:spLocks noGrp="1"/>
          </p:cNvSpPr>
          <p:nvPr>
            <p:ph idx="1"/>
          </p:nvPr>
        </p:nvSpPr>
        <p:spPr>
          <a:xfrm>
            <a:off x="589667" y="1392965"/>
            <a:ext cx="8684343" cy="4802736"/>
          </a:xfrm>
        </p:spPr>
        <p:txBody>
          <a:bodyPr>
            <a:normAutofit lnSpcReduction="10000"/>
          </a:bodyPr>
          <a:lstStyle/>
          <a:p>
            <a:pPr marL="0" indent="0">
              <a:buNone/>
            </a:pPr>
            <a:r>
              <a:rPr lang="en-US" dirty="0" smtClean="0"/>
              <a:t>$17.8 million added for retention, recruitment and support</a:t>
            </a:r>
          </a:p>
          <a:p>
            <a:pPr marL="0" indent="0">
              <a:buNone/>
            </a:pPr>
            <a:r>
              <a:rPr lang="en-US" dirty="0" smtClean="0"/>
              <a:t>Activities may include – not limited to:</a:t>
            </a:r>
          </a:p>
          <a:p>
            <a:pPr lvl="0"/>
            <a:r>
              <a:rPr lang="en-US" dirty="0" smtClean="0"/>
              <a:t>Staffing </a:t>
            </a:r>
            <a:r>
              <a:rPr lang="en-US" dirty="0"/>
              <a:t>to provide and improve direct services to resource families (can be county staffing or hiring of foster parents as mentors or as trainers)</a:t>
            </a:r>
          </a:p>
          <a:p>
            <a:pPr lvl="0"/>
            <a:r>
              <a:rPr lang="en-US" dirty="0"/>
              <a:t>Removing barriers in areas found to be barriers to retention, recruitment and support locally. </a:t>
            </a:r>
            <a:endParaRPr lang="en-US" dirty="0" smtClean="0"/>
          </a:p>
          <a:p>
            <a:pPr lvl="0"/>
            <a:r>
              <a:rPr lang="en-US" dirty="0" smtClean="0"/>
              <a:t>Covering </a:t>
            </a:r>
            <a:r>
              <a:rPr lang="en-US" dirty="0"/>
              <a:t>the costs of supporting the exceptional needs of children that is not covered by the caregiver-specific rate and that normalize the child’s experience, stabilize the placement, or enhance well-being.</a:t>
            </a:r>
          </a:p>
          <a:p>
            <a:pPr lvl="0"/>
            <a:r>
              <a:rPr lang="en-US" dirty="0"/>
              <a:t>Child </a:t>
            </a:r>
            <a:r>
              <a:rPr lang="en-US" dirty="0" smtClean="0"/>
              <a:t>Care</a:t>
            </a:r>
            <a:endParaRPr lang="en-US" dirty="0"/>
          </a:p>
          <a:p>
            <a:pPr lvl="0"/>
            <a:r>
              <a:rPr lang="en-US" dirty="0"/>
              <a:t>Intensive family finding, engagement and </a:t>
            </a:r>
            <a:r>
              <a:rPr lang="en-US" dirty="0" smtClean="0"/>
              <a:t>navigation.</a:t>
            </a:r>
            <a:endParaRPr lang="en-US" dirty="0"/>
          </a:p>
          <a:p>
            <a:pPr lvl="0"/>
            <a:r>
              <a:rPr lang="en-US" dirty="0"/>
              <a:t>Support for emerging technologies, evidence-informed strategies, or other nontraditional approaches to outreach to potential foster family homes, resource families and relatives. </a:t>
            </a:r>
          </a:p>
        </p:txBody>
      </p:sp>
      <p:sp>
        <p:nvSpPr>
          <p:cNvPr id="4" name="Slide Number Placeholder 3"/>
          <p:cNvSpPr>
            <a:spLocks noGrp="1"/>
          </p:cNvSpPr>
          <p:nvPr>
            <p:ph type="sldNum" sz="quarter" idx="12"/>
          </p:nvPr>
        </p:nvSpPr>
        <p:spPr/>
        <p:txBody>
          <a:bodyPr/>
          <a:lstStyle/>
          <a:p>
            <a:fld id="{AC4168E9-BD8E-4713-A797-C8B45EA50A32}" type="slidenum">
              <a:rPr lang="en-US" smtClean="0"/>
              <a:t>5</a:t>
            </a:fld>
            <a:endParaRPr lang="en-US"/>
          </a:p>
        </p:txBody>
      </p:sp>
    </p:spTree>
    <p:extLst>
      <p:ext uri="{BB962C8B-B14F-4D97-AF65-F5344CB8AC3E}">
        <p14:creationId xmlns:p14="http://schemas.microsoft.com/office/powerpoint/2010/main" val="2866017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C4168E9-BD8E-4713-A797-C8B45EA50A32}" type="slidenum">
              <a:rPr lang="en-US" smtClean="0"/>
              <a:t>50</a:t>
            </a:fld>
            <a:endParaRPr lang="en-US"/>
          </a:p>
        </p:txBody>
      </p:sp>
      <p:sp>
        <p:nvSpPr>
          <p:cNvPr id="5" name="TextBox 4"/>
          <p:cNvSpPr txBox="1"/>
          <p:nvPr/>
        </p:nvSpPr>
        <p:spPr>
          <a:xfrm>
            <a:off x="1346482" y="968551"/>
            <a:ext cx="6724918" cy="4524315"/>
          </a:xfrm>
          <a:prstGeom prst="rect">
            <a:avLst/>
          </a:prstGeom>
          <a:noFill/>
        </p:spPr>
        <p:txBody>
          <a:bodyPr wrap="none" rtlCol="0">
            <a:spAutoFit/>
          </a:bodyPr>
          <a:lstStyle/>
          <a:p>
            <a:r>
              <a:rPr lang="en-US" sz="3200" dirty="0" smtClean="0"/>
              <a:t>Innovative Strategies in California</a:t>
            </a:r>
          </a:p>
          <a:p>
            <a:r>
              <a:rPr lang="en-US" sz="3200" dirty="0"/>
              <a:t>&amp;</a:t>
            </a:r>
            <a:r>
              <a:rPr lang="en-US" sz="3200" dirty="0" smtClean="0"/>
              <a:t> Other States </a:t>
            </a:r>
          </a:p>
          <a:p>
            <a:endParaRPr lang="en-US" sz="3200" dirty="0" smtClean="0"/>
          </a:p>
          <a:p>
            <a:pPr marL="457200" indent="-457200">
              <a:buFont typeface="Arial"/>
              <a:buChar char="•"/>
            </a:pPr>
            <a:r>
              <a:rPr lang="en-US" sz="3200" dirty="0" smtClean="0"/>
              <a:t>Karen Alvord, Lilliput</a:t>
            </a:r>
          </a:p>
          <a:p>
            <a:pPr marL="457200" indent="-457200">
              <a:buFont typeface="Arial"/>
              <a:buChar char="•"/>
            </a:pPr>
            <a:r>
              <a:rPr lang="en-US" sz="3200" dirty="0" smtClean="0"/>
              <a:t>Beverly Johnson Lilliput</a:t>
            </a:r>
          </a:p>
          <a:p>
            <a:pPr marL="285750" indent="-285750">
              <a:buFont typeface="Arial"/>
              <a:buChar char="•"/>
            </a:pPr>
            <a:r>
              <a:rPr lang="en-US" sz="3200" dirty="0" smtClean="0"/>
              <a:t> Roseann Myers, San Diego County</a:t>
            </a:r>
          </a:p>
          <a:p>
            <a:pPr marL="285750" indent="-285750">
              <a:buFont typeface="Arial"/>
              <a:buChar char="•"/>
            </a:pPr>
            <a:r>
              <a:rPr lang="en-US" sz="3200" dirty="0"/>
              <a:t> Diana Boyer, CWDA </a:t>
            </a:r>
            <a:endParaRPr lang="en-US" sz="3200" dirty="0" smtClean="0"/>
          </a:p>
          <a:p>
            <a:pPr marL="285750" indent="-285750">
              <a:buFont typeface="Arial"/>
              <a:buChar char="•"/>
            </a:pPr>
            <a:r>
              <a:rPr lang="en-US" sz="3200" dirty="0"/>
              <a:t> </a:t>
            </a:r>
            <a:r>
              <a:rPr lang="en-US" sz="3200" dirty="0" smtClean="0"/>
              <a:t>Karen Gunderson, CDSS</a:t>
            </a:r>
          </a:p>
          <a:p>
            <a:pPr marL="285750" indent="-285750">
              <a:buFont typeface="Arial"/>
              <a:buChar char="•"/>
            </a:pPr>
            <a:r>
              <a:rPr lang="en-US" sz="3200" dirty="0"/>
              <a:t> </a:t>
            </a:r>
            <a:r>
              <a:rPr lang="en-US" sz="3200" dirty="0" smtClean="0"/>
              <a:t>Jessie Wood, CDSS</a:t>
            </a:r>
          </a:p>
        </p:txBody>
      </p:sp>
    </p:spTree>
    <p:extLst>
      <p:ext uri="{BB962C8B-B14F-4D97-AF65-F5344CB8AC3E}">
        <p14:creationId xmlns:p14="http://schemas.microsoft.com/office/powerpoint/2010/main" val="914239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Lilliput </a:t>
            </a:r>
            <a:endParaRPr lang="en-US" dirty="0"/>
          </a:p>
        </p:txBody>
      </p:sp>
      <p:sp>
        <p:nvSpPr>
          <p:cNvPr id="3" name="Subtitle 2"/>
          <p:cNvSpPr>
            <a:spLocks noGrp="1"/>
          </p:cNvSpPr>
          <p:nvPr>
            <p:ph type="subTitle" idx="1"/>
          </p:nvPr>
        </p:nvSpPr>
        <p:spPr/>
        <p:txBody>
          <a:bodyPr>
            <a:normAutofit/>
          </a:bodyPr>
          <a:lstStyle/>
          <a:p>
            <a:r>
              <a:rPr lang="en-US" sz="2400" dirty="0" smtClean="0"/>
              <a:t>Family Finding &amp; Relative Support Efforts</a:t>
            </a:r>
            <a:endParaRPr lang="en-US" sz="2400" dirty="0"/>
          </a:p>
        </p:txBody>
      </p:sp>
    </p:spTree>
    <p:extLst>
      <p:ext uri="{BB962C8B-B14F-4D97-AF65-F5344CB8AC3E}">
        <p14:creationId xmlns:p14="http://schemas.microsoft.com/office/powerpoint/2010/main" val="32540078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4" y="991673"/>
            <a:ext cx="7031865" cy="4803820"/>
          </a:xfrm>
          <a:prstGeom prst="rect">
            <a:avLst/>
          </a:prstGeom>
        </p:spPr>
      </p:pic>
    </p:spTree>
    <p:extLst>
      <p:ext uri="{BB962C8B-B14F-4D97-AF65-F5344CB8AC3E}">
        <p14:creationId xmlns:p14="http://schemas.microsoft.com/office/powerpoint/2010/main" val="136709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Journey into Kinship Care</a:t>
            </a:r>
            <a:endParaRPr lang="en-US" dirty="0"/>
          </a:p>
        </p:txBody>
      </p:sp>
      <p:sp>
        <p:nvSpPr>
          <p:cNvPr id="3" name="Content Placeholder 2"/>
          <p:cNvSpPr>
            <a:spLocks noGrp="1"/>
          </p:cNvSpPr>
          <p:nvPr>
            <p:ph idx="1"/>
          </p:nvPr>
        </p:nvSpPr>
        <p:spPr/>
        <p:txBody>
          <a:bodyPr>
            <a:normAutofit/>
          </a:bodyPr>
          <a:lstStyle/>
          <a:p>
            <a:r>
              <a:rPr lang="en-US" sz="2400" dirty="0"/>
              <a:t>History of partnership</a:t>
            </a:r>
          </a:p>
          <a:p>
            <a:pPr lvl="1"/>
            <a:r>
              <a:rPr lang="en-US" sz="2400" dirty="0" smtClean="0"/>
              <a:t>1990’s  Foster </a:t>
            </a:r>
            <a:r>
              <a:rPr lang="en-US" sz="2400" dirty="0"/>
              <a:t>Homes to Permanency </a:t>
            </a:r>
          </a:p>
          <a:p>
            <a:pPr lvl="1"/>
            <a:r>
              <a:rPr lang="en-US" sz="2400" dirty="0" smtClean="0"/>
              <a:t>2007   Kinship </a:t>
            </a:r>
            <a:r>
              <a:rPr lang="en-US" sz="2400" dirty="0"/>
              <a:t>Support Services </a:t>
            </a:r>
            <a:r>
              <a:rPr lang="en-US" sz="2400" dirty="0" smtClean="0"/>
              <a:t>Programs</a:t>
            </a:r>
            <a:endParaRPr lang="en-US" sz="2400" dirty="0"/>
          </a:p>
          <a:p>
            <a:pPr lvl="1"/>
            <a:r>
              <a:rPr lang="en-US" sz="2400" dirty="0" smtClean="0"/>
              <a:t>2009-2012  </a:t>
            </a:r>
            <a:r>
              <a:rPr lang="en-US" sz="2400" dirty="0" err="1" smtClean="0"/>
              <a:t>Kinnections</a:t>
            </a:r>
            <a:r>
              <a:rPr lang="en-US" sz="2400" dirty="0" smtClean="0"/>
              <a:t> </a:t>
            </a:r>
            <a:r>
              <a:rPr lang="en-US" sz="2400" dirty="0"/>
              <a:t>Initiative</a:t>
            </a:r>
          </a:p>
          <a:p>
            <a:pPr lvl="1"/>
            <a:r>
              <a:rPr lang="en-US" sz="2400" dirty="0"/>
              <a:t>2013 </a:t>
            </a:r>
            <a:r>
              <a:rPr lang="en-US" sz="2400" dirty="0" smtClean="0"/>
              <a:t>Family Finding </a:t>
            </a:r>
            <a:r>
              <a:rPr lang="en-US" sz="2400" dirty="0"/>
              <a:t>&amp; </a:t>
            </a:r>
            <a:r>
              <a:rPr lang="en-US" sz="2400" dirty="0" smtClean="0"/>
              <a:t>Foster Certification of Relatives</a:t>
            </a:r>
            <a:endParaRPr lang="en-US" sz="2400" dirty="0"/>
          </a:p>
          <a:p>
            <a:endParaRPr lang="en-US" sz="2000" dirty="0"/>
          </a:p>
        </p:txBody>
      </p:sp>
    </p:spTree>
    <p:extLst>
      <p:ext uri="{BB962C8B-B14F-4D97-AF65-F5344CB8AC3E}">
        <p14:creationId xmlns:p14="http://schemas.microsoft.com/office/powerpoint/2010/main" val="3781443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Connections Grant:</a:t>
            </a:r>
            <a:br>
              <a:rPr lang="en-US" dirty="0" smtClean="0"/>
            </a:br>
            <a:r>
              <a:rPr lang="en-US" dirty="0" smtClean="0"/>
              <a:t>A Public/Private Partnership</a:t>
            </a:r>
            <a:endParaRPr lang="en-US" dirty="0"/>
          </a:p>
        </p:txBody>
      </p:sp>
      <p:sp>
        <p:nvSpPr>
          <p:cNvPr id="3" name="Content Placeholder 2"/>
          <p:cNvSpPr>
            <a:spLocks noGrp="1"/>
          </p:cNvSpPr>
          <p:nvPr>
            <p:ph idx="1"/>
          </p:nvPr>
        </p:nvSpPr>
        <p:spPr/>
        <p:txBody>
          <a:bodyPr/>
          <a:lstStyle/>
          <a:p>
            <a:pPr>
              <a:defRPr/>
            </a:pPr>
            <a:r>
              <a:rPr lang="en-US" sz="3200" dirty="0"/>
              <a:t>Sacramento County (2008)  </a:t>
            </a:r>
          </a:p>
          <a:p>
            <a:pPr lvl="1">
              <a:defRPr/>
            </a:pPr>
            <a:r>
              <a:rPr lang="en-US" dirty="0"/>
              <a:t>4,000 children in foster care</a:t>
            </a:r>
          </a:p>
          <a:p>
            <a:pPr lvl="1">
              <a:defRPr/>
            </a:pPr>
            <a:r>
              <a:rPr lang="en-US" dirty="0"/>
              <a:t>24% formal kinship placement rate</a:t>
            </a:r>
          </a:p>
          <a:p>
            <a:pPr lvl="1">
              <a:defRPr/>
            </a:pPr>
            <a:r>
              <a:rPr lang="en-US" dirty="0"/>
              <a:t>Disproportionality</a:t>
            </a:r>
          </a:p>
          <a:p>
            <a:pPr>
              <a:defRPr/>
            </a:pPr>
            <a:r>
              <a:rPr lang="en-US" sz="3200" dirty="0"/>
              <a:t>Major Goals </a:t>
            </a:r>
          </a:p>
          <a:p>
            <a:pPr lvl="1">
              <a:defRPr/>
            </a:pPr>
            <a:r>
              <a:rPr lang="en-US" dirty="0"/>
              <a:t>Increase kinship placements &amp; connections</a:t>
            </a:r>
          </a:p>
          <a:p>
            <a:pPr lvl="1">
              <a:defRPr/>
            </a:pPr>
            <a:r>
              <a:rPr lang="en-US" dirty="0"/>
              <a:t>Support kinship placements</a:t>
            </a:r>
          </a:p>
          <a:p>
            <a:pPr lvl="1">
              <a:defRPr/>
            </a:pPr>
            <a:r>
              <a:rPr lang="en-US" dirty="0"/>
              <a:t>Establish permanency </a:t>
            </a:r>
          </a:p>
          <a:p>
            <a:endParaRPr lang="en-US" dirty="0"/>
          </a:p>
        </p:txBody>
      </p:sp>
    </p:spTree>
    <p:extLst>
      <p:ext uri="{BB962C8B-B14F-4D97-AF65-F5344CB8AC3E}">
        <p14:creationId xmlns:p14="http://schemas.microsoft.com/office/powerpoint/2010/main" val="1344447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a:t>
            </a:r>
            <a:endParaRPr lang="en-US" dirty="0"/>
          </a:p>
        </p:txBody>
      </p:sp>
      <p:sp>
        <p:nvSpPr>
          <p:cNvPr id="3" name="Content Placeholder 2"/>
          <p:cNvSpPr>
            <a:spLocks noGrp="1"/>
          </p:cNvSpPr>
          <p:nvPr>
            <p:ph idx="1"/>
          </p:nvPr>
        </p:nvSpPr>
        <p:spPr/>
        <p:txBody>
          <a:bodyPr/>
          <a:lstStyle/>
          <a:p>
            <a:r>
              <a:rPr lang="en-US" sz="2800" b="1" kern="0" dirty="0">
                <a:solidFill>
                  <a:srgbClr val="000000"/>
                </a:solidFill>
                <a:cs typeface="Arial" charset="0"/>
              </a:rPr>
              <a:t>Prevention and early intervention</a:t>
            </a:r>
          </a:p>
          <a:p>
            <a:r>
              <a:rPr lang="en-US" sz="2800" b="1" kern="0" dirty="0">
                <a:solidFill>
                  <a:srgbClr val="000000"/>
                </a:solidFill>
                <a:cs typeface="Arial" charset="0"/>
              </a:rPr>
              <a:t>Relatives considered </a:t>
            </a:r>
            <a:r>
              <a:rPr lang="en-US" sz="2800" b="1" i="1" kern="0" dirty="0">
                <a:solidFill>
                  <a:srgbClr val="000000"/>
                </a:solidFill>
                <a:cs typeface="Arial" charset="0"/>
              </a:rPr>
              <a:t>first</a:t>
            </a:r>
          </a:p>
          <a:p>
            <a:r>
              <a:rPr lang="en-US" sz="2800" b="1" kern="0" dirty="0">
                <a:solidFill>
                  <a:srgbClr val="000000"/>
                </a:solidFill>
                <a:cs typeface="Arial" charset="0"/>
              </a:rPr>
              <a:t>Strength-based with a strong value to keep children safely in their families of origin</a:t>
            </a:r>
          </a:p>
          <a:p>
            <a:r>
              <a:rPr lang="en-US" sz="2800" b="1" kern="0" dirty="0" smtClean="0">
                <a:solidFill>
                  <a:srgbClr val="000000"/>
                </a:solidFill>
                <a:cs typeface="Arial" charset="0"/>
              </a:rPr>
              <a:t>Shared decision-making</a:t>
            </a:r>
            <a:endParaRPr lang="en-US" sz="2800" b="1" kern="0" dirty="0">
              <a:solidFill>
                <a:srgbClr val="000000"/>
              </a:solidFill>
              <a:cs typeface="Arial" charset="0"/>
            </a:endParaRPr>
          </a:p>
          <a:p>
            <a:endParaRPr lang="en-US" dirty="0"/>
          </a:p>
        </p:txBody>
      </p:sp>
    </p:spTree>
    <p:extLst>
      <p:ext uri="{BB962C8B-B14F-4D97-AF65-F5344CB8AC3E}">
        <p14:creationId xmlns:p14="http://schemas.microsoft.com/office/powerpoint/2010/main" val="40519131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Kinnections</a:t>
            </a:r>
            <a:r>
              <a:rPr lang="en-US" sz="4000" dirty="0" smtClean="0"/>
              <a:t> Initiative</a:t>
            </a:r>
            <a:endParaRPr lang="en-US" sz="4000" dirty="0"/>
          </a:p>
        </p:txBody>
      </p:sp>
      <p:sp>
        <p:nvSpPr>
          <p:cNvPr id="3" name="Content Placeholder 2"/>
          <p:cNvSpPr>
            <a:spLocks noGrp="1"/>
          </p:cNvSpPr>
          <p:nvPr>
            <p:ph idx="1"/>
          </p:nvPr>
        </p:nvSpPr>
        <p:spPr/>
        <p:txBody>
          <a:bodyPr/>
          <a:lstStyle/>
          <a:p>
            <a:pPr>
              <a:defRPr/>
            </a:pPr>
            <a:r>
              <a:rPr lang="en-US" sz="3200" b="1" dirty="0"/>
              <a:t>Major Components</a:t>
            </a:r>
          </a:p>
          <a:p>
            <a:pPr lvl="1">
              <a:defRPr/>
            </a:pPr>
            <a:r>
              <a:rPr lang="en-US" sz="2800" b="1" dirty="0"/>
              <a:t>Intensive Family-Finding</a:t>
            </a:r>
          </a:p>
          <a:p>
            <a:pPr lvl="1">
              <a:defRPr/>
            </a:pPr>
            <a:r>
              <a:rPr lang="en-US" sz="2800" b="1" dirty="0"/>
              <a:t>Kinship Navigation &amp; Support</a:t>
            </a:r>
          </a:p>
          <a:p>
            <a:pPr>
              <a:defRPr/>
            </a:pPr>
            <a:r>
              <a:rPr lang="en-US" sz="3200" b="1" dirty="0"/>
              <a:t>Target Population</a:t>
            </a:r>
          </a:p>
          <a:p>
            <a:pPr lvl="1">
              <a:defRPr/>
            </a:pPr>
            <a:r>
              <a:rPr lang="en-US" sz="2800" b="1" dirty="0"/>
              <a:t>AA youth 0-17 years, 1</a:t>
            </a:r>
            <a:r>
              <a:rPr lang="en-US" sz="2800" b="1" baseline="30000" dirty="0"/>
              <a:t>st</a:t>
            </a:r>
            <a:r>
              <a:rPr lang="en-US" sz="2800" b="1" dirty="0"/>
              <a:t> time entries</a:t>
            </a:r>
          </a:p>
          <a:p>
            <a:pPr lvl="1">
              <a:defRPr/>
            </a:pPr>
            <a:r>
              <a:rPr lang="en-US" sz="2800" b="1" dirty="0"/>
              <a:t>Sacramento County</a:t>
            </a:r>
          </a:p>
          <a:p>
            <a:endParaRPr lang="en-US" dirty="0"/>
          </a:p>
        </p:txBody>
      </p:sp>
    </p:spTree>
    <p:extLst>
      <p:ext uri="{BB962C8B-B14F-4D97-AF65-F5344CB8AC3E}">
        <p14:creationId xmlns:p14="http://schemas.microsoft.com/office/powerpoint/2010/main" val="4133838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solidFill>
                  <a:srgbClr val="000000"/>
                </a:solidFill>
              </a:rPr>
              <a:t>©2013 Lilliput Children's Services</a:t>
            </a:r>
          </a:p>
        </p:txBody>
      </p:sp>
      <p:graphicFrame>
        <p:nvGraphicFramePr>
          <p:cNvPr id="6" name="Chart 5"/>
          <p:cNvGraphicFramePr>
            <a:graphicFrameLocks/>
          </p:cNvGraphicFramePr>
          <p:nvPr>
            <p:extLst>
              <p:ext uri="{D42A27DB-BD31-4B8C-83A1-F6EECF244321}">
                <p14:modId xmlns:p14="http://schemas.microsoft.com/office/powerpoint/2010/main" val="2522088553"/>
              </p:ext>
            </p:extLst>
          </p:nvPr>
        </p:nvGraphicFramePr>
        <p:xfrm>
          <a:off x="450761" y="1135117"/>
          <a:ext cx="8834907" cy="527137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940162" y="341313"/>
            <a:ext cx="7694255" cy="584200"/>
          </a:xfrm>
          <a:prstGeom prst="rect">
            <a:avLst/>
          </a:prstGeom>
        </p:spPr>
        <p:txBody>
          <a:bodyPr wrap="square">
            <a:spAutoFit/>
          </a:bodyPr>
          <a:lstStyle/>
          <a:p>
            <a:pPr algn="ctr">
              <a:defRPr sz="1600" b="1" i="0" u="none" strike="noStrike" kern="1200" baseline="0">
                <a:solidFill>
                  <a:srgbClr val="000000"/>
                </a:solidFill>
                <a:latin typeface="+mn-lt"/>
                <a:ea typeface="+mn-ea"/>
                <a:cs typeface="+mn-cs"/>
              </a:defRPr>
            </a:pPr>
            <a:r>
              <a:rPr lang="en-US" sz="1600" b="1" dirty="0">
                <a:solidFill>
                  <a:srgbClr val="000000"/>
                </a:solidFill>
                <a:latin typeface="Arial"/>
                <a:cs typeface="Arial" charset="0"/>
              </a:rPr>
              <a:t>Discharge from Family Finding (N=191)
9/30/2009 to 6/30/2012</a:t>
            </a:r>
          </a:p>
        </p:txBody>
      </p:sp>
      <p:sp>
        <p:nvSpPr>
          <p:cNvPr id="7" name="Rectangle 6"/>
          <p:cNvSpPr/>
          <p:nvPr/>
        </p:nvSpPr>
        <p:spPr bwMode="auto">
          <a:xfrm>
            <a:off x="940159" y="1280963"/>
            <a:ext cx="4391696" cy="4151313"/>
          </a:xfrm>
          <a:prstGeom prst="rect">
            <a:avLst/>
          </a:prstGeom>
          <a:noFill/>
          <a:ln w="53975" cap="flat" cmpd="thinThick" algn="ctr">
            <a:solidFill>
              <a:schemeClr val="accent6">
                <a:lumMod val="50000"/>
              </a:schemeClr>
            </a:solidFill>
            <a:prstDash val="solid"/>
            <a:round/>
            <a:headEnd type="none" w="med" len="med"/>
            <a:tailEnd type="none" w="med" len="med"/>
          </a:ln>
          <a:effectLst/>
        </p:spPr>
        <p:txBody>
          <a:bodyPr/>
          <a:lstStyle/>
          <a:p>
            <a:pPr algn="l">
              <a:spcBef>
                <a:spcPct val="20000"/>
              </a:spcBef>
              <a:buSzPct val="100000"/>
              <a:buFont typeface="Wingdings" pitchFamily="2" charset="2"/>
              <a:buChar char="•"/>
              <a:defRPr/>
            </a:pPr>
            <a:endParaRPr lang="en-US">
              <a:solidFill>
                <a:srgbClr val="000000"/>
              </a:solidFill>
              <a:latin typeface="Arial" charset="0"/>
              <a:cs typeface="Arial" charset="0"/>
            </a:endParaRPr>
          </a:p>
        </p:txBody>
      </p:sp>
    </p:spTree>
    <p:extLst>
      <p:ext uri="{BB962C8B-B14F-4D97-AF65-F5344CB8AC3E}">
        <p14:creationId xmlns:p14="http://schemas.microsoft.com/office/powerpoint/2010/main" val="112092088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Foster Certification of Relatives</a:t>
            </a:r>
            <a:endParaRPr lang="en-US" dirty="0"/>
          </a:p>
        </p:txBody>
      </p:sp>
      <p:sp>
        <p:nvSpPr>
          <p:cNvPr id="3" name="Content Placeholder 2"/>
          <p:cNvSpPr>
            <a:spLocks noGrp="1"/>
          </p:cNvSpPr>
          <p:nvPr>
            <p:ph idx="1"/>
          </p:nvPr>
        </p:nvSpPr>
        <p:spPr/>
        <p:txBody>
          <a:bodyPr>
            <a:noAutofit/>
          </a:bodyPr>
          <a:lstStyle/>
          <a:p>
            <a:pPr>
              <a:defRPr/>
            </a:pPr>
            <a:r>
              <a:rPr lang="en-US" altLang="en-US" sz="2800" dirty="0"/>
              <a:t>Sacramento County 18-month pilot </a:t>
            </a:r>
            <a:r>
              <a:rPr lang="en-US" altLang="en-US" sz="2800" dirty="0" smtClean="0"/>
              <a:t>(2013)</a:t>
            </a:r>
            <a:endParaRPr lang="en-US" altLang="en-US" sz="2800" dirty="0"/>
          </a:p>
          <a:p>
            <a:pPr>
              <a:defRPr/>
            </a:pPr>
            <a:r>
              <a:rPr lang="en-US" altLang="en-US" sz="2800" dirty="0"/>
              <a:t>Foster Certifying Kinship Families</a:t>
            </a:r>
          </a:p>
          <a:p>
            <a:pPr lvl="1">
              <a:defRPr/>
            </a:pPr>
            <a:r>
              <a:rPr lang="en-US" altLang="en-US" sz="2800" dirty="0"/>
              <a:t>50 children/youth initial entry into care</a:t>
            </a:r>
          </a:p>
          <a:p>
            <a:pPr lvl="1">
              <a:defRPr/>
            </a:pPr>
            <a:r>
              <a:rPr lang="en-US" altLang="en-US" sz="2800" dirty="0"/>
              <a:t>Time-limited </a:t>
            </a:r>
          </a:p>
        </p:txBody>
      </p:sp>
    </p:spTree>
    <p:extLst>
      <p:ext uri="{BB962C8B-B14F-4D97-AF65-F5344CB8AC3E}">
        <p14:creationId xmlns:p14="http://schemas.microsoft.com/office/powerpoint/2010/main" val="26813038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Foster Certification of Relatives</a:t>
            </a:r>
            <a:endParaRPr lang="en-US" dirty="0"/>
          </a:p>
        </p:txBody>
      </p:sp>
      <p:sp>
        <p:nvSpPr>
          <p:cNvPr id="3" name="Content Placeholder 2"/>
          <p:cNvSpPr>
            <a:spLocks noGrp="1"/>
          </p:cNvSpPr>
          <p:nvPr>
            <p:ph idx="1"/>
          </p:nvPr>
        </p:nvSpPr>
        <p:spPr/>
        <p:txBody>
          <a:bodyPr/>
          <a:lstStyle/>
          <a:p>
            <a:r>
              <a:rPr lang="en-US" altLang="en-US" sz="2400" dirty="0"/>
              <a:t>Intensive Family Finding</a:t>
            </a:r>
          </a:p>
          <a:p>
            <a:r>
              <a:rPr lang="en-US" altLang="en-US" sz="2400" dirty="0"/>
              <a:t>Kinship </a:t>
            </a:r>
            <a:r>
              <a:rPr lang="en-US" altLang="en-US" sz="2400" dirty="0" smtClean="0"/>
              <a:t>Assessment &amp; Supports</a:t>
            </a:r>
            <a:endParaRPr lang="en-US" altLang="en-US" sz="2400" dirty="0"/>
          </a:p>
          <a:p>
            <a:pPr lvl="1"/>
            <a:r>
              <a:rPr lang="en-US" altLang="en-US" sz="2400" dirty="0"/>
              <a:t>SAFE:  Structured Analysis Family Evaluation</a:t>
            </a:r>
          </a:p>
          <a:p>
            <a:pPr lvl="1"/>
            <a:r>
              <a:rPr lang="en-US" altLang="en-US" sz="2400" dirty="0"/>
              <a:t>Kinship-specific training </a:t>
            </a:r>
          </a:p>
          <a:p>
            <a:pPr lvl="1"/>
            <a:r>
              <a:rPr lang="en-US" altLang="en-US" sz="2400" dirty="0"/>
              <a:t>Protective Factors Framework</a:t>
            </a:r>
          </a:p>
          <a:p>
            <a:pPr lvl="1"/>
            <a:r>
              <a:rPr lang="en-US" altLang="en-US" sz="2400" dirty="0"/>
              <a:t>All licensing requirements are met</a:t>
            </a:r>
          </a:p>
          <a:p>
            <a:pPr lvl="1"/>
            <a:r>
              <a:rPr lang="en-US" altLang="en-US" sz="2400" dirty="0"/>
              <a:t>CANS:  Child &amp; Adolescent Needs &amp; Strengths Tool</a:t>
            </a:r>
          </a:p>
          <a:p>
            <a:endParaRPr lang="en-US" dirty="0"/>
          </a:p>
        </p:txBody>
      </p:sp>
    </p:spTree>
    <p:extLst>
      <p:ext uri="{BB962C8B-B14F-4D97-AF65-F5344CB8AC3E}">
        <p14:creationId xmlns:p14="http://schemas.microsoft.com/office/powerpoint/2010/main" val="2021449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C4168E9-BD8E-4713-A797-C8B45EA50A32}" type="slidenum">
              <a:rPr lang="en-US" smtClean="0">
                <a:solidFill>
                  <a:srgbClr val="549E39"/>
                </a:solidFill>
                <a:latin typeface="Trebuchet MS"/>
              </a:rPr>
              <a:pPr/>
              <a:t>6</a:t>
            </a:fld>
            <a:endParaRPr lang="en-US">
              <a:solidFill>
                <a:srgbClr val="549E39"/>
              </a:solidFill>
              <a:latin typeface="Trebuchet MS"/>
            </a:endParaRPr>
          </a:p>
        </p:txBody>
      </p:sp>
      <p:sp>
        <p:nvSpPr>
          <p:cNvPr id="3" name="Rectangle 2"/>
          <p:cNvSpPr/>
          <p:nvPr/>
        </p:nvSpPr>
        <p:spPr>
          <a:xfrm>
            <a:off x="2575363" y="1574700"/>
            <a:ext cx="6096000" cy="4154983"/>
          </a:xfrm>
          <a:prstGeom prst="rect">
            <a:avLst/>
          </a:prstGeom>
        </p:spPr>
        <p:txBody>
          <a:bodyPr>
            <a:spAutoFit/>
          </a:bodyPr>
          <a:lstStyle/>
          <a:p>
            <a:r>
              <a:rPr lang="en-US" sz="4400" dirty="0">
                <a:solidFill>
                  <a:prstClr val="black"/>
                </a:solidFill>
                <a:latin typeface="Trebuchet MS"/>
              </a:rPr>
              <a:t>Core Practice Model (CPM) &amp; Its Role in Retention, Recruitment and Support of Resource Families</a:t>
            </a:r>
          </a:p>
          <a:p>
            <a:endParaRPr lang="en-US" sz="4400" dirty="0">
              <a:solidFill>
                <a:prstClr val="black"/>
              </a:solidFill>
              <a:latin typeface="Trebuchet MS"/>
            </a:endParaRPr>
          </a:p>
        </p:txBody>
      </p:sp>
    </p:spTree>
    <p:extLst>
      <p:ext uri="{BB962C8B-B14F-4D97-AF65-F5344CB8AC3E}">
        <p14:creationId xmlns:p14="http://schemas.microsoft.com/office/powerpoint/2010/main" val="13593304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Challenges</a:t>
            </a:r>
            <a:endParaRPr lang="en-US" sz="4000" dirty="0"/>
          </a:p>
        </p:txBody>
      </p:sp>
      <p:sp>
        <p:nvSpPr>
          <p:cNvPr id="3" name="Content Placeholder 2"/>
          <p:cNvSpPr>
            <a:spLocks noGrp="1"/>
          </p:cNvSpPr>
          <p:nvPr>
            <p:ph idx="1"/>
          </p:nvPr>
        </p:nvSpPr>
        <p:spPr/>
        <p:txBody>
          <a:bodyPr/>
          <a:lstStyle/>
          <a:p>
            <a:r>
              <a:rPr lang="en-US" sz="3200" dirty="0"/>
              <a:t>Relative motivation</a:t>
            </a:r>
          </a:p>
          <a:p>
            <a:r>
              <a:rPr lang="en-US" sz="3200" dirty="0"/>
              <a:t>Certification requirements</a:t>
            </a:r>
          </a:p>
          <a:p>
            <a:r>
              <a:rPr lang="en-US" sz="3200" dirty="0"/>
              <a:t>Payment inequity- federal eligibility</a:t>
            </a:r>
          </a:p>
          <a:p>
            <a:endParaRPr lang="en-US" dirty="0"/>
          </a:p>
        </p:txBody>
      </p:sp>
    </p:spTree>
    <p:extLst>
      <p:ext uri="{BB962C8B-B14F-4D97-AF65-F5344CB8AC3E}">
        <p14:creationId xmlns:p14="http://schemas.microsoft.com/office/powerpoint/2010/main" val="345735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Successes</a:t>
            </a:r>
            <a:endParaRPr lang="en-US" sz="4000" dirty="0"/>
          </a:p>
        </p:txBody>
      </p:sp>
      <p:sp>
        <p:nvSpPr>
          <p:cNvPr id="3" name="Content Placeholder 2"/>
          <p:cNvSpPr>
            <a:spLocks noGrp="1"/>
          </p:cNvSpPr>
          <p:nvPr>
            <p:ph idx="1"/>
          </p:nvPr>
        </p:nvSpPr>
        <p:spPr/>
        <p:txBody>
          <a:bodyPr/>
          <a:lstStyle/>
          <a:p>
            <a:r>
              <a:rPr lang="en-US" sz="2400" dirty="0"/>
              <a:t>Relatives accept </a:t>
            </a:r>
            <a:r>
              <a:rPr lang="en-US" sz="2400" dirty="0" smtClean="0"/>
              <a:t>support &amp; training</a:t>
            </a:r>
            <a:endParaRPr lang="en-US" sz="2400" dirty="0"/>
          </a:p>
          <a:p>
            <a:r>
              <a:rPr lang="en-US" sz="2400" dirty="0"/>
              <a:t>Families receive emotional support and mental health needs are addressed</a:t>
            </a:r>
          </a:p>
          <a:p>
            <a:r>
              <a:rPr lang="en-US" sz="2400" dirty="0"/>
              <a:t>Understand how to access the resources the family needs to participate in child’s </a:t>
            </a:r>
            <a:r>
              <a:rPr lang="en-US" sz="2400" dirty="0" err="1"/>
              <a:t>tx</a:t>
            </a:r>
            <a:endParaRPr lang="en-US" sz="2400" dirty="0"/>
          </a:p>
          <a:p>
            <a:r>
              <a:rPr lang="en-US" sz="2400" dirty="0"/>
              <a:t>Connection to other kin caregivers</a:t>
            </a:r>
          </a:p>
          <a:p>
            <a:r>
              <a:rPr lang="en-US" sz="2400" dirty="0"/>
              <a:t>Healthier relationships with extended family </a:t>
            </a:r>
          </a:p>
          <a:p>
            <a:r>
              <a:rPr lang="en-US" sz="2400" dirty="0"/>
              <a:t>Understanding of permanency options </a:t>
            </a:r>
          </a:p>
          <a:p>
            <a:endParaRPr lang="en-US" dirty="0"/>
          </a:p>
        </p:txBody>
      </p:sp>
    </p:spTree>
    <p:extLst>
      <p:ext uri="{BB962C8B-B14F-4D97-AF65-F5344CB8AC3E}">
        <p14:creationId xmlns:p14="http://schemas.microsoft.com/office/powerpoint/2010/main" val="31610545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Promising Outcomes</a:t>
            </a:r>
            <a:endParaRPr lang="en-US" sz="4000" dirty="0"/>
          </a:p>
        </p:txBody>
      </p:sp>
      <p:sp>
        <p:nvSpPr>
          <p:cNvPr id="3" name="Content Placeholder 2"/>
          <p:cNvSpPr>
            <a:spLocks noGrp="1"/>
          </p:cNvSpPr>
          <p:nvPr>
            <p:ph idx="1"/>
          </p:nvPr>
        </p:nvSpPr>
        <p:spPr/>
        <p:txBody>
          <a:bodyPr/>
          <a:lstStyle/>
          <a:p>
            <a:r>
              <a:rPr lang="en-US" sz="2400" dirty="0"/>
              <a:t>Timeliness to permanency</a:t>
            </a:r>
          </a:p>
          <a:p>
            <a:pPr lvl="1"/>
            <a:r>
              <a:rPr lang="en-US" sz="2400" dirty="0"/>
              <a:t>27 kids discharge</a:t>
            </a:r>
          </a:p>
          <a:p>
            <a:pPr lvl="1"/>
            <a:r>
              <a:rPr lang="en-US" sz="2400" dirty="0"/>
              <a:t>85% permanency</a:t>
            </a:r>
          </a:p>
          <a:p>
            <a:pPr lvl="2"/>
            <a:r>
              <a:rPr lang="en-US" sz="2400" dirty="0"/>
              <a:t>52% adopted or guardianship</a:t>
            </a:r>
          </a:p>
          <a:p>
            <a:pPr lvl="3"/>
            <a:r>
              <a:rPr lang="en-US" sz="2400" dirty="0"/>
              <a:t>Avg. Length of Time:  12 months</a:t>
            </a:r>
          </a:p>
          <a:p>
            <a:pPr lvl="2"/>
            <a:r>
              <a:rPr lang="en-US" sz="2400" dirty="0"/>
              <a:t>48% reunified with birth parent</a:t>
            </a:r>
          </a:p>
          <a:p>
            <a:pPr lvl="3"/>
            <a:r>
              <a:rPr lang="en-US" sz="2400" dirty="0"/>
              <a:t>Avg. Length of Time:  6 months</a:t>
            </a:r>
            <a:endParaRPr lang="en-US" sz="2400" dirty="0">
              <a:solidFill>
                <a:srgbClr val="000000"/>
              </a:solidFill>
            </a:endParaRPr>
          </a:p>
          <a:p>
            <a:endParaRPr lang="en-US" dirty="0"/>
          </a:p>
        </p:txBody>
      </p:sp>
    </p:spTree>
    <p:extLst>
      <p:ext uri="{BB962C8B-B14F-4D97-AF65-F5344CB8AC3E}">
        <p14:creationId xmlns:p14="http://schemas.microsoft.com/office/powerpoint/2010/main" val="172869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Outcomes</a:t>
            </a:r>
            <a:endParaRPr lang="en-US" dirty="0"/>
          </a:p>
        </p:txBody>
      </p:sp>
      <p:pic>
        <p:nvPicPr>
          <p:cNvPr id="4" name="Content Placeholder 3"/>
          <p:cNvPicPr>
            <a:picLocks noGrp="1" noChangeAspect="1"/>
          </p:cNvPicPr>
          <p:nvPr>
            <p:ph idx="1"/>
          </p:nvPr>
        </p:nvPicPr>
        <p:blipFill>
          <a:blip r:embed="rId2"/>
          <a:stretch>
            <a:fillRect/>
          </a:stretch>
        </p:blipFill>
        <p:spPr>
          <a:xfrm>
            <a:off x="953036" y="2160588"/>
            <a:ext cx="8320965" cy="4265970"/>
          </a:xfrm>
          <a:prstGeom prst="rect">
            <a:avLst/>
          </a:prstGeom>
        </p:spPr>
      </p:pic>
    </p:spTree>
    <p:extLst>
      <p:ext uri="{BB962C8B-B14F-4D97-AF65-F5344CB8AC3E}">
        <p14:creationId xmlns:p14="http://schemas.microsoft.com/office/powerpoint/2010/main" val="3787717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552" y="2967337"/>
            <a:ext cx="8139448" cy="2246769"/>
          </a:xfrm>
          <a:prstGeom prst="rect">
            <a:avLst/>
          </a:prstGeom>
        </p:spPr>
        <p:txBody>
          <a:bodyPr wrap="square">
            <a:spAutoFit/>
          </a:bodyPr>
          <a:lstStyle/>
          <a:p>
            <a:r>
              <a:rPr lang="en-US" sz="2800" b="1" i="1" kern="0" dirty="0">
                <a:solidFill>
                  <a:srgbClr val="000000"/>
                </a:solidFill>
                <a:cs typeface="Arial" pitchFamily="34" charset="0"/>
              </a:rPr>
              <a:t>“I don’t know what would have happened to my grandchild had it not been for </a:t>
            </a:r>
            <a:r>
              <a:rPr lang="en-US" sz="2800" b="1" i="1" kern="0" dirty="0" err="1">
                <a:solidFill>
                  <a:srgbClr val="000000"/>
                </a:solidFill>
                <a:cs typeface="Arial" pitchFamily="34" charset="0"/>
              </a:rPr>
              <a:t>Kinnections</a:t>
            </a:r>
            <a:r>
              <a:rPr lang="en-US" sz="2800" b="1" i="1" kern="0" dirty="0">
                <a:solidFill>
                  <a:srgbClr val="000000"/>
                </a:solidFill>
                <a:cs typeface="Arial" pitchFamily="34" charset="0"/>
              </a:rPr>
              <a:t>.” </a:t>
            </a:r>
            <a:r>
              <a:rPr lang="en-US" sz="2800" kern="0" dirty="0">
                <a:solidFill>
                  <a:srgbClr val="000000"/>
                </a:solidFill>
                <a:cs typeface="Arial" pitchFamily="34" charset="0"/>
              </a:rPr>
              <a:t>					                                      </a:t>
            </a:r>
            <a:r>
              <a:rPr lang="en-US" sz="2800" kern="0" dirty="0" smtClean="0">
                <a:solidFill>
                  <a:srgbClr val="000000"/>
                </a:solidFill>
                <a:cs typeface="Arial" pitchFamily="34" charset="0"/>
              </a:rPr>
              <a:t>											-Grandparent</a:t>
            </a:r>
            <a:endParaRPr lang="en-US" sz="2800" kern="0" dirty="0">
              <a:solidFill>
                <a:srgbClr val="000000"/>
              </a:solidFill>
              <a:cs typeface="Arial" pitchFamily="34" charset="0"/>
            </a:endParaRPr>
          </a:p>
        </p:txBody>
      </p:sp>
    </p:spTree>
    <p:extLst>
      <p:ext uri="{BB962C8B-B14F-4D97-AF65-F5344CB8AC3E}">
        <p14:creationId xmlns:p14="http://schemas.microsoft.com/office/powerpoint/2010/main" val="40674447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EP"/>
          <p:cNvPicPr>
            <a:picLocks noChangeAspect="1" noChangeArrowheads="1"/>
          </p:cNvPicPr>
          <p:nvPr/>
        </p:nvPicPr>
        <p:blipFill>
          <a:blip r:embed="rId2" cstate="print"/>
          <a:srcRect/>
          <a:stretch>
            <a:fillRect/>
          </a:stretch>
        </p:blipFill>
        <p:spPr bwMode="auto">
          <a:xfrm>
            <a:off x="1219200" y="1371603"/>
            <a:ext cx="9956800" cy="4114801"/>
          </a:xfrm>
          <a:prstGeom prst="rect">
            <a:avLst/>
          </a:prstGeom>
          <a:solidFill>
            <a:srgbClr val="FFFF00"/>
          </a:solidFill>
          <a:ln w="9525">
            <a:noFill/>
            <a:miter lim="800000"/>
            <a:headEnd/>
            <a:tailEnd/>
          </a:ln>
        </p:spPr>
      </p:pic>
      <p:sp>
        <p:nvSpPr>
          <p:cNvPr id="3" name="TextBox 2"/>
          <p:cNvSpPr txBox="1"/>
          <p:nvPr/>
        </p:nvSpPr>
        <p:spPr>
          <a:xfrm>
            <a:off x="2336800" y="381009"/>
            <a:ext cx="8432800" cy="584775"/>
          </a:xfrm>
          <a:prstGeom prst="rect">
            <a:avLst/>
          </a:prstGeom>
          <a:noFill/>
        </p:spPr>
        <p:txBody>
          <a:bodyPr>
            <a:spAutoFit/>
          </a:bodyPr>
          <a:lstStyle/>
          <a:p>
            <a:pPr algn="ctr">
              <a:defRPr/>
            </a:pPr>
            <a:r>
              <a:rPr lang="en-US" sz="3200" b="1" dirty="0">
                <a:solidFill>
                  <a:srgbClr val="6585CF">
                    <a:lumMod val="50000"/>
                  </a:srgbClr>
                </a:solidFill>
                <a:latin typeface="Calibri"/>
              </a:rPr>
              <a:t>Project</a:t>
            </a:r>
            <a:r>
              <a:rPr lang="en-US" sz="3200" b="1" dirty="0">
                <a:solidFill>
                  <a:srgbClr val="CEB966"/>
                </a:solidFill>
                <a:latin typeface="Calibri"/>
              </a:rPr>
              <a:t> </a:t>
            </a:r>
            <a:r>
              <a:rPr lang="en-US" sz="3200" b="1" dirty="0">
                <a:solidFill>
                  <a:srgbClr val="6585CF">
                    <a:lumMod val="50000"/>
                  </a:srgbClr>
                </a:solidFill>
                <a:latin typeface="Calibri"/>
              </a:rPr>
              <a:t>KEEP: San Diego</a:t>
            </a:r>
          </a:p>
        </p:txBody>
      </p:sp>
      <p:sp>
        <p:nvSpPr>
          <p:cNvPr id="4" name="Slide Number Placeholder 4"/>
          <p:cNvSpPr>
            <a:spLocks noGrp="1"/>
          </p:cNvSpPr>
          <p:nvPr>
            <p:ph type="sldNum" sz="quarter" idx="12"/>
          </p:nvPr>
        </p:nvSpPr>
        <p:spPr>
          <a:xfrm>
            <a:off x="5080000" y="6172209"/>
            <a:ext cx="2438400" cy="365125"/>
          </a:xfrm>
        </p:spPr>
        <p:txBody>
          <a:bodyPr/>
          <a:lstStyle/>
          <a:p>
            <a:fld id="{BAB9DD17-F39A-E74F-B323-E1F9F35BF675}" type="slidenum">
              <a:rPr lang="en-US" smtClean="0">
                <a:solidFill>
                  <a:prstClr val="black">
                    <a:tint val="75000"/>
                  </a:prstClr>
                </a:solidFill>
                <a:latin typeface="Calibri"/>
              </a:rPr>
              <a:pPr/>
              <a:t>65</a:t>
            </a:fld>
            <a:endParaRPr lang="en-US" dirty="0">
              <a:solidFill>
                <a:prstClr val="black">
                  <a:tint val="75000"/>
                </a:prstClr>
              </a:solidFill>
              <a:latin typeface="Calibri"/>
            </a:endParaRPr>
          </a:p>
        </p:txBody>
      </p:sp>
      <p:pic>
        <p:nvPicPr>
          <p:cNvPr id="7" name="Picture 2" descr="S:\CCWS\PPS\Logos\HHSA Logos\HHSA_Logo_Blue 1719x566.jpg"/>
          <p:cNvPicPr>
            <a:picLocks noChangeAspect="1" noChangeArrowheads="1"/>
          </p:cNvPicPr>
          <p:nvPr/>
        </p:nvPicPr>
        <p:blipFill>
          <a:blip r:embed="rId3" cstate="print"/>
          <a:srcRect/>
          <a:stretch>
            <a:fillRect/>
          </a:stretch>
        </p:blipFill>
        <p:spPr bwMode="auto">
          <a:xfrm>
            <a:off x="9042406" y="5867400"/>
            <a:ext cx="2660073" cy="658368"/>
          </a:xfrm>
          <a:prstGeom prst="rect">
            <a:avLst/>
          </a:prstGeom>
          <a:noFill/>
        </p:spPr>
      </p:pic>
      <p:pic>
        <p:nvPicPr>
          <p:cNvPr id="3075" name="Picture 3" descr="S:\CCWS\PPS\Logos\SET Logos\SETLogo.png"/>
          <p:cNvPicPr>
            <a:picLocks noChangeAspect="1" noChangeArrowheads="1"/>
          </p:cNvPicPr>
          <p:nvPr/>
        </p:nvPicPr>
        <p:blipFill>
          <a:blip r:embed="rId4"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107820285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chemeClr val="accent4">
                    <a:lumMod val="50000"/>
                  </a:schemeClr>
                </a:solidFill>
                <a:effectLst/>
                <a:latin typeface="+mn-lt"/>
              </a:rPr>
              <a:t>Evidenced Based Practice</a:t>
            </a:r>
            <a:endParaRPr lang="en-US" b="1" dirty="0">
              <a:solidFill>
                <a:schemeClr val="accent4">
                  <a:lumMod val="50000"/>
                </a:schemeClr>
              </a:solidFill>
              <a:effectLst/>
              <a:latin typeface="+mn-lt"/>
            </a:endParaRPr>
          </a:p>
        </p:txBody>
      </p:sp>
      <p:sp>
        <p:nvSpPr>
          <p:cNvPr id="3" name="Content Placeholder 2"/>
          <p:cNvSpPr>
            <a:spLocks noGrp="1"/>
          </p:cNvSpPr>
          <p:nvPr>
            <p:ph idx="1"/>
          </p:nvPr>
        </p:nvSpPr>
        <p:spPr/>
        <p:txBody>
          <a:bodyPr/>
          <a:lstStyle/>
          <a:p>
            <a:pPr>
              <a:buFont typeface="Wingdings" pitchFamily="2" charset="2"/>
              <a:buChar char="v"/>
              <a:defRPr/>
            </a:pPr>
            <a:r>
              <a:rPr lang="en-US" b="1" dirty="0" smtClean="0">
                <a:latin typeface="+mn-lt"/>
              </a:rPr>
              <a:t>Best Research Evidence</a:t>
            </a:r>
          </a:p>
          <a:p>
            <a:pPr>
              <a:buFont typeface="Wingdings" pitchFamily="2" charset="2"/>
              <a:buChar char="v"/>
              <a:defRPr/>
            </a:pPr>
            <a:r>
              <a:rPr lang="en-US" b="1" dirty="0" smtClean="0">
                <a:latin typeface="+mn-lt"/>
              </a:rPr>
              <a:t>Best Clinical Experience</a:t>
            </a:r>
          </a:p>
          <a:p>
            <a:pPr>
              <a:buFont typeface="Wingdings" pitchFamily="2" charset="2"/>
              <a:buChar char="v"/>
              <a:defRPr/>
            </a:pPr>
            <a:r>
              <a:rPr lang="en-US" b="1" dirty="0" smtClean="0">
                <a:latin typeface="+mn-lt"/>
              </a:rPr>
              <a:t>Consistent with Family/Client Values</a:t>
            </a:r>
          </a:p>
          <a:p>
            <a:pPr>
              <a:buFont typeface="Wingdings" pitchFamily="2" charset="2"/>
              <a:buChar char="v"/>
              <a:defRPr/>
            </a:pPr>
            <a:r>
              <a:rPr lang="en-US" b="1" dirty="0" smtClean="0">
                <a:latin typeface="+mn-lt"/>
              </a:rPr>
              <a:t>“The world of social science does not speak with one voice, and even the best evidence can lead to multiple- and sometimes opposing conclusions.”  </a:t>
            </a:r>
            <a:r>
              <a:rPr lang="en-US" sz="1400" b="1" dirty="0" smtClean="0">
                <a:latin typeface="+mn-lt"/>
              </a:rPr>
              <a:t>Hoskins et al. </a:t>
            </a:r>
            <a:endParaRPr lang="en-US" sz="1400" b="1" dirty="0">
              <a:latin typeface="+mn-lt"/>
            </a:endParaRPr>
          </a:p>
        </p:txBody>
      </p:sp>
      <p:pic>
        <p:nvPicPr>
          <p:cNvPr id="6"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8"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51320260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The need for addressing the behavior problems of children in foster care</a:t>
            </a:r>
          </a:p>
          <a:p>
            <a:r>
              <a:rPr lang="en-US" dirty="0" smtClean="0"/>
              <a:t>Origins, content, and structure of KEEP Intervention</a:t>
            </a:r>
          </a:p>
          <a:p>
            <a:r>
              <a:rPr lang="en-US" dirty="0" smtClean="0"/>
              <a:t>Summary of KEEP outcome research in San Diego County</a:t>
            </a:r>
            <a:endParaRPr lang="en-US" dirty="0"/>
          </a:p>
        </p:txBody>
      </p:sp>
    </p:spTree>
    <p:extLst>
      <p:ext uri="{BB962C8B-B14F-4D97-AF65-F5344CB8AC3E}">
        <p14:creationId xmlns:p14="http://schemas.microsoft.com/office/powerpoint/2010/main" val="250965835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a:xfrm>
            <a:off x="914400" y="304800"/>
            <a:ext cx="10363200" cy="1143000"/>
          </a:xfrm>
        </p:spPr>
        <p:txBody>
          <a:bodyPr>
            <a:noAutofit/>
          </a:bodyPr>
          <a:lstStyle/>
          <a:p>
            <a:pPr eaLnBrk="1" hangingPunct="1">
              <a:defRPr/>
            </a:pPr>
            <a:r>
              <a:rPr lang="en-US" sz="3600" dirty="0" smtClean="0">
                <a:effectLst>
                  <a:outerShdw blurRad="38100" dist="38100" dir="2700000" algn="tl">
                    <a:srgbClr val="FFFFFF"/>
                  </a:outerShdw>
                </a:effectLst>
              </a:rPr>
              <a:t>Rationale for Interventions to Address Externalizing Behavior Problems</a:t>
            </a:r>
          </a:p>
        </p:txBody>
      </p:sp>
      <p:sp>
        <p:nvSpPr>
          <p:cNvPr id="20483" name="Rectangle 3"/>
          <p:cNvSpPr>
            <a:spLocks noGrp="1" noChangeArrowheads="1"/>
          </p:cNvSpPr>
          <p:nvPr>
            <p:ph idx="1"/>
          </p:nvPr>
        </p:nvSpPr>
        <p:spPr>
          <a:xfrm>
            <a:off x="203200" y="1905000"/>
            <a:ext cx="11887200" cy="4800600"/>
          </a:xfrm>
        </p:spPr>
        <p:txBody>
          <a:bodyPr>
            <a:normAutofit/>
          </a:bodyPr>
          <a:lstStyle/>
          <a:p>
            <a:pPr eaLnBrk="1" hangingPunct="1">
              <a:lnSpc>
                <a:spcPct val="70000"/>
              </a:lnSpc>
              <a:defRPr/>
            </a:pPr>
            <a:r>
              <a:rPr lang="en-US" sz="2800" dirty="0" smtClean="0">
                <a:effectLst>
                  <a:outerShdw blurRad="38100" dist="38100" dir="2700000" algn="tl">
                    <a:srgbClr val="0064E2"/>
                  </a:outerShdw>
                </a:effectLst>
              </a:rPr>
              <a:t>Externalizing behavior problems predict later maladjustment. </a:t>
            </a:r>
          </a:p>
          <a:p>
            <a:pPr eaLnBrk="1" hangingPunct="1">
              <a:lnSpc>
                <a:spcPct val="70000"/>
              </a:lnSpc>
              <a:defRPr/>
            </a:pPr>
            <a:r>
              <a:rPr lang="en-US" sz="2800" dirty="0" smtClean="0">
                <a:effectLst>
                  <a:outerShdw blurRad="38100" dist="38100" dir="2700000" algn="tl">
                    <a:srgbClr val="0064E2"/>
                  </a:outerShdw>
                </a:effectLst>
              </a:rPr>
              <a:t>Bidirectional relationship between behavior problems and placement disruptions</a:t>
            </a:r>
          </a:p>
          <a:p>
            <a:pPr lvl="1" eaLnBrk="1" hangingPunct="1">
              <a:lnSpc>
                <a:spcPct val="70000"/>
              </a:lnSpc>
              <a:defRPr/>
            </a:pPr>
            <a:r>
              <a:rPr lang="en-US" sz="2600" dirty="0" smtClean="0">
                <a:effectLst>
                  <a:outerShdw blurRad="38100" dist="38100" dir="2700000" algn="tl">
                    <a:srgbClr val="0064E2"/>
                  </a:outerShdw>
                </a:effectLst>
              </a:rPr>
              <a:t>Reductions in behavior problems likely to lead to greater placement stability</a:t>
            </a:r>
          </a:p>
          <a:p>
            <a:pPr lvl="1" eaLnBrk="1" hangingPunct="1">
              <a:lnSpc>
                <a:spcPct val="70000"/>
              </a:lnSpc>
              <a:defRPr/>
            </a:pPr>
            <a:r>
              <a:rPr lang="en-US" sz="2600" dirty="0" smtClean="0">
                <a:effectLst>
                  <a:outerShdw blurRad="38100" dist="38100" dir="2700000" algn="tl">
                    <a:srgbClr val="0064E2"/>
                  </a:outerShdw>
                </a:effectLst>
              </a:rPr>
              <a:t>Placement stability likely to help prevent behavior problems</a:t>
            </a:r>
          </a:p>
          <a:p>
            <a:pPr eaLnBrk="1" hangingPunct="1">
              <a:lnSpc>
                <a:spcPct val="70000"/>
              </a:lnSpc>
              <a:defRPr/>
            </a:pPr>
            <a:r>
              <a:rPr lang="en-US" sz="2800" dirty="0" smtClean="0">
                <a:effectLst>
                  <a:outerShdw blurRad="38100" dist="38100" dir="2700000" algn="tl">
                    <a:srgbClr val="0064E2"/>
                  </a:outerShdw>
                </a:effectLst>
              </a:rPr>
              <a:t> Surveys of foster parents indicate:</a:t>
            </a:r>
          </a:p>
          <a:p>
            <a:pPr lvl="1" eaLnBrk="1" hangingPunct="1">
              <a:lnSpc>
                <a:spcPct val="70000"/>
              </a:lnSpc>
              <a:defRPr/>
            </a:pPr>
            <a:r>
              <a:rPr lang="en-US" sz="2600" dirty="0" smtClean="0">
                <a:effectLst>
                  <a:outerShdw blurRad="38100" dist="38100" dir="2700000" algn="tl">
                    <a:srgbClr val="0064E2"/>
                  </a:outerShdw>
                </a:effectLst>
              </a:rPr>
              <a:t>Foster parents desire help in managing children’s behavior problems.</a:t>
            </a:r>
          </a:p>
          <a:p>
            <a:pPr lvl="1" eaLnBrk="1" hangingPunct="1">
              <a:lnSpc>
                <a:spcPct val="70000"/>
              </a:lnSpc>
              <a:defRPr/>
            </a:pPr>
            <a:r>
              <a:rPr lang="en-US" sz="2600" dirty="0" smtClean="0">
                <a:effectLst>
                  <a:outerShdw blurRad="38100" dist="38100" dir="2700000" algn="tl">
                    <a:srgbClr val="0064E2"/>
                  </a:outerShdw>
                </a:effectLst>
              </a:rPr>
              <a:t>Difficulties in managing behavior problems is one of the major reasons for foster parent drop out.</a:t>
            </a:r>
          </a:p>
          <a:p>
            <a:pPr eaLnBrk="1" hangingPunct="1">
              <a:lnSpc>
                <a:spcPct val="70000"/>
              </a:lnSpc>
              <a:spcBef>
                <a:spcPts val="600"/>
              </a:spcBef>
              <a:defRPr/>
            </a:pPr>
            <a:endParaRPr lang="en-US" sz="2600" dirty="0" smtClean="0">
              <a:effectLst>
                <a:outerShdw blurRad="38100" dist="38100" dir="2700000" algn="tl">
                  <a:srgbClr val="0064E2"/>
                </a:outerShdw>
              </a:effectLst>
            </a:endParaRPr>
          </a:p>
          <a:p>
            <a:pPr eaLnBrk="1" hangingPunct="1">
              <a:lnSpc>
                <a:spcPct val="70000"/>
              </a:lnSpc>
              <a:defRPr/>
            </a:pPr>
            <a:endParaRPr lang="en-US" sz="2800" dirty="0" smtClean="0">
              <a:effectLst>
                <a:outerShdw blurRad="38100" dist="38100" dir="2700000" algn="tl">
                  <a:srgbClr val="0064E2"/>
                </a:outerShdw>
              </a:effectLst>
            </a:endParaRPr>
          </a:p>
        </p:txBody>
      </p:sp>
    </p:spTree>
    <p:extLst>
      <p:ext uri="{BB962C8B-B14F-4D97-AF65-F5344CB8AC3E}">
        <p14:creationId xmlns:p14="http://schemas.microsoft.com/office/powerpoint/2010/main" val="211471680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228600"/>
            <a:ext cx="10058400" cy="1295400"/>
          </a:xfrm>
        </p:spPr>
        <p:txBody>
          <a:bodyPr>
            <a:normAutofit/>
          </a:bodyPr>
          <a:lstStyle/>
          <a:p>
            <a:r>
              <a:rPr lang="en-US" sz="3600" dirty="0" smtClean="0">
                <a:effectLst>
                  <a:outerShdw blurRad="38100" dist="38100" dir="2700000" algn="tl">
                    <a:srgbClr val="FFFFFF"/>
                  </a:outerShdw>
                </a:effectLst>
              </a:rPr>
              <a:t>Predictors of Levels of Foster Parent Stress</a:t>
            </a:r>
            <a:r>
              <a:rPr lang="en-US" sz="3600" dirty="0" smtClean="0">
                <a:solidFill>
                  <a:srgbClr val="FFB91D"/>
                </a:solidFill>
                <a:effectLst>
                  <a:outerShdw blurRad="38100" dist="38100" dir="2700000" algn="tl">
                    <a:srgbClr val="FFFFFF"/>
                  </a:outerShdw>
                </a:effectLst>
              </a:rPr>
              <a:t/>
            </a:r>
            <a:br>
              <a:rPr lang="en-US" sz="3600" dirty="0" smtClean="0">
                <a:solidFill>
                  <a:srgbClr val="FFB91D"/>
                </a:solidFill>
                <a:effectLst>
                  <a:outerShdw blurRad="38100" dist="38100" dir="2700000" algn="tl">
                    <a:srgbClr val="FFFFFF"/>
                  </a:outerShdw>
                </a:effectLst>
              </a:rPr>
            </a:br>
            <a:r>
              <a:rPr lang="en-US" sz="1800" dirty="0" smtClean="0">
                <a:effectLst>
                  <a:outerShdw blurRad="38100" dist="38100" dir="2700000" algn="tl">
                    <a:srgbClr val="FFFFFF"/>
                  </a:outerShdw>
                </a:effectLst>
              </a:rPr>
              <a:t>(Perry &amp; Price)</a:t>
            </a:r>
            <a:endParaRPr lang="en-US" sz="1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4368866"/>
              </p:ext>
            </p:extLst>
          </p:nvPr>
        </p:nvGraphicFramePr>
        <p:xfrm>
          <a:off x="609600" y="2057400"/>
          <a:ext cx="10972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9444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01600" y="343990"/>
            <a:ext cx="11480800" cy="633905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Bent-Up Arrow 11"/>
          <p:cNvSpPr/>
          <p:nvPr/>
        </p:nvSpPr>
        <p:spPr>
          <a:xfrm rot="5400000">
            <a:off x="2409303" y="3612724"/>
            <a:ext cx="2049565" cy="1851152"/>
          </a:xfrm>
          <a:prstGeom prst="bentUpArrow">
            <a:avLst>
              <a:gd name="adj1" fmla="val 14063"/>
              <a:gd name="adj2" fmla="val 2410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sp>
        <p:nvSpPr>
          <p:cNvPr id="7" name="TextBox 6"/>
          <p:cNvSpPr txBox="1"/>
          <p:nvPr/>
        </p:nvSpPr>
        <p:spPr>
          <a:xfrm>
            <a:off x="5537201" y="565674"/>
            <a:ext cx="6197600" cy="1384995"/>
          </a:xfrm>
          <a:prstGeom prst="rect">
            <a:avLst/>
          </a:prstGeom>
          <a:solidFill>
            <a:schemeClr val="bg1"/>
          </a:solidFill>
          <a:ln>
            <a:solidFill>
              <a:schemeClr val="accent4">
                <a:lumMod val="75000"/>
              </a:schemeClr>
            </a:solidFill>
          </a:ln>
        </p:spPr>
        <p:txBody>
          <a:bodyPr wrap="square" rtlCol="0">
            <a:spAutoFit/>
          </a:bodyPr>
          <a:lstStyle/>
          <a:p>
            <a:r>
              <a:rPr lang="en-US" sz="1050" b="1" u="sng" dirty="0" smtClean="0">
                <a:solidFill>
                  <a:prstClr val="black"/>
                </a:solidFill>
              </a:rPr>
              <a:t>CCR Vision</a:t>
            </a:r>
            <a:r>
              <a:rPr lang="en-US" sz="1050" b="1" dirty="0" smtClean="0">
                <a:solidFill>
                  <a:prstClr val="black"/>
                </a:solidFill>
              </a:rPr>
              <a:t>:  All children live with a committed, permanent and nurturing  family.  </a:t>
            </a:r>
          </a:p>
          <a:p>
            <a:endParaRPr lang="en-US" sz="1050" b="1" dirty="0" smtClean="0">
              <a:solidFill>
                <a:prstClr val="black"/>
              </a:solidFill>
            </a:endParaRPr>
          </a:p>
          <a:p>
            <a:r>
              <a:rPr lang="en-US" sz="1050" b="1" dirty="0" smtClean="0">
                <a:solidFill>
                  <a:prstClr val="black"/>
                </a:solidFill>
              </a:rPr>
              <a:t>Services and supports are tailored to meet the needs of the individual child and family being served with the ultimate goal of maintaining the family or when this isn’t possible, transitioning the child or youth to a permanent family and/or preparing the youth for a successful transition into adulthood.</a:t>
            </a:r>
          </a:p>
          <a:p>
            <a:endParaRPr lang="en-US" sz="1050" b="1" dirty="0" smtClean="0">
              <a:solidFill>
                <a:prstClr val="black"/>
              </a:solidFill>
            </a:endParaRPr>
          </a:p>
          <a:p>
            <a:r>
              <a:rPr lang="en-US" sz="1050" b="1" dirty="0" smtClean="0">
                <a:solidFill>
                  <a:prstClr val="black"/>
                </a:solidFill>
              </a:rPr>
              <a:t>When needed, group home care is a short-term, specialized and intensive intervention that is just one part of a continuum of care available for children, youth and young adults.</a:t>
            </a:r>
          </a:p>
        </p:txBody>
      </p:sp>
      <p:grpSp>
        <p:nvGrpSpPr>
          <p:cNvPr id="17" name="Group 16"/>
          <p:cNvGrpSpPr/>
          <p:nvPr/>
        </p:nvGrpSpPr>
        <p:grpSpPr>
          <a:xfrm>
            <a:off x="3723408" y="2568629"/>
            <a:ext cx="7757401" cy="4263857"/>
            <a:chOff x="2819400" y="2977093"/>
            <a:chExt cx="5598067" cy="3775423"/>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894" y="5106611"/>
              <a:ext cx="1418906" cy="139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278548" y="2977093"/>
              <a:ext cx="5138919" cy="3775423"/>
              <a:chOff x="3278548" y="2977093"/>
              <a:chExt cx="5138919" cy="3775423"/>
            </a:xfrm>
          </p:grpSpPr>
          <p:sp>
            <p:nvSpPr>
              <p:cNvPr id="15" name="Curved Left Arrow 14"/>
              <p:cNvSpPr/>
              <p:nvPr/>
            </p:nvSpPr>
            <p:spPr>
              <a:xfrm rot="825225">
                <a:off x="7228126" y="3480886"/>
                <a:ext cx="1189341" cy="3271630"/>
              </a:xfrm>
              <a:prstGeom prst="curvedLeftArrow">
                <a:avLst>
                  <a:gd name="adj1" fmla="val 17908"/>
                  <a:gd name="adj2" fmla="val 50000"/>
                  <a:gd name="adj3" fmla="val 17604"/>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aphicFrame>
            <p:nvGraphicFramePr>
              <p:cNvPr id="3" name="Diagram 2"/>
              <p:cNvGraphicFramePr/>
              <p:nvPr>
                <p:extLst>
                  <p:ext uri="{D42A27DB-BD31-4B8C-83A1-F6EECF244321}">
                    <p14:modId xmlns:p14="http://schemas.microsoft.com/office/powerpoint/2010/main" val="904016846"/>
                  </p:ext>
                </p:extLst>
              </p:nvPr>
            </p:nvGraphicFramePr>
            <p:xfrm>
              <a:off x="3278548" y="2977093"/>
              <a:ext cx="4419600"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9" name="TextBox 8"/>
            <p:cNvSpPr txBox="1"/>
            <p:nvPr/>
          </p:nvSpPr>
          <p:spPr>
            <a:xfrm>
              <a:off x="2819400" y="5897992"/>
              <a:ext cx="3886200" cy="327024"/>
            </a:xfrm>
            <a:prstGeom prst="rect">
              <a:avLst/>
            </a:prstGeom>
            <a:solidFill>
              <a:schemeClr val="accent3">
                <a:lumMod val="60000"/>
                <a:lumOff val="40000"/>
              </a:schemeClr>
            </a:solidFill>
            <a:ln>
              <a:solidFill>
                <a:schemeClr val="accent3">
                  <a:lumMod val="75000"/>
                </a:schemeClr>
              </a:solidFill>
            </a:ln>
          </p:spPr>
          <p:txBody>
            <a:bodyPr wrap="square" rtlCol="0">
              <a:spAutoFit/>
            </a:bodyPr>
            <a:lstStyle/>
            <a:p>
              <a:pPr algn="ctr"/>
              <a:r>
                <a:rPr lang="en-US" dirty="0" smtClean="0">
                  <a:solidFill>
                    <a:prstClr val="black"/>
                  </a:solidFill>
                </a:rPr>
                <a:t>Publically Available Performance Data</a:t>
              </a:r>
              <a:endParaRPr lang="en-US" dirty="0">
                <a:solidFill>
                  <a:prstClr val="black"/>
                </a:solidFill>
              </a:endParaRPr>
            </a:p>
          </p:txBody>
        </p:sp>
      </p:grpSp>
      <p:sp>
        <p:nvSpPr>
          <p:cNvPr id="10" name="Curved Left Arrow 9"/>
          <p:cNvSpPr/>
          <p:nvPr/>
        </p:nvSpPr>
        <p:spPr>
          <a:xfrm rot="9727048">
            <a:off x="665192" y="2180013"/>
            <a:ext cx="1791057" cy="4403152"/>
          </a:xfrm>
          <a:prstGeom prst="curvedLeftArrow">
            <a:avLst>
              <a:gd name="adj1" fmla="val 21893"/>
              <a:gd name="adj2" fmla="val 52949"/>
              <a:gd name="adj3" fmla="val 15716"/>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Rectangle 10"/>
          <p:cNvSpPr/>
          <p:nvPr/>
        </p:nvSpPr>
        <p:spPr>
          <a:xfrm>
            <a:off x="3454400" y="228600"/>
            <a:ext cx="4697525" cy="674132"/>
          </a:xfrm>
          <a:prstGeom prst="rect">
            <a:avLst/>
          </a:prstGeom>
        </p:spPr>
        <p:txBody>
          <a:bodyPr wrap="none">
            <a:prstTxWarp prst="textButton">
              <a:avLst/>
            </a:prstTxWarp>
            <a:spAutoFit/>
          </a:bodyPr>
          <a:lstStyle/>
          <a:p>
            <a:r>
              <a:rPr lang="en-US" dirty="0">
                <a:solidFill>
                  <a:srgbClr val="7030A0"/>
                </a:solidFill>
              </a:rPr>
              <a:t>California </a:t>
            </a:r>
            <a:r>
              <a:rPr lang="en-US" dirty="0" smtClean="0">
                <a:solidFill>
                  <a:srgbClr val="7030A0"/>
                </a:solidFill>
              </a:rPr>
              <a:t>Child Welfare Core </a:t>
            </a:r>
            <a:r>
              <a:rPr lang="en-US" dirty="0">
                <a:solidFill>
                  <a:srgbClr val="7030A0"/>
                </a:solidFill>
              </a:rPr>
              <a:t>Practice Model</a:t>
            </a:r>
          </a:p>
        </p:txBody>
      </p:sp>
      <p:sp>
        <p:nvSpPr>
          <p:cNvPr id="13" name="Bent-Up Arrow 12"/>
          <p:cNvSpPr/>
          <p:nvPr/>
        </p:nvSpPr>
        <p:spPr>
          <a:xfrm rot="5400000">
            <a:off x="2830790" y="2268525"/>
            <a:ext cx="1206572" cy="1851153"/>
          </a:xfrm>
          <a:prstGeom prst="bentUpArrow">
            <a:avLst>
              <a:gd name="adj1" fmla="val 16326"/>
              <a:gd name="adj2" fmla="val 24107"/>
              <a:gd name="adj3" fmla="val 28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graphicFrame>
        <p:nvGraphicFramePr>
          <p:cNvPr id="2" name="Diagram 1"/>
          <p:cNvGraphicFramePr/>
          <p:nvPr>
            <p:extLst>
              <p:ext uri="{D42A27DB-BD31-4B8C-83A1-F6EECF244321}">
                <p14:modId xmlns:p14="http://schemas.microsoft.com/office/powerpoint/2010/main" val="1304358345"/>
              </p:ext>
            </p:extLst>
          </p:nvPr>
        </p:nvGraphicFramePr>
        <p:xfrm>
          <a:off x="707273" y="241665"/>
          <a:ext cx="3556000" cy="29935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64031" y="5896212"/>
            <a:ext cx="91016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2179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0" y="990600"/>
            <a:ext cx="10160000" cy="533400"/>
          </a:xfrm>
        </p:spPr>
        <p:txBody>
          <a:bodyPr>
            <a:normAutofit fontScale="90000"/>
          </a:bodyPr>
          <a:lstStyle/>
          <a:p>
            <a:pPr eaLnBrk="1" hangingPunct="1">
              <a:defRPr/>
            </a:pPr>
            <a:r>
              <a:rPr lang="en-US" sz="3600" b="1" dirty="0" smtClean="0">
                <a:solidFill>
                  <a:schemeClr val="accent4">
                    <a:lumMod val="50000"/>
                  </a:schemeClr>
                </a:solidFill>
                <a:effectLst/>
                <a:latin typeface="+mn-lt"/>
              </a:rPr>
              <a:t>		Collaborative Relations Among 			KEEP Partners</a:t>
            </a:r>
            <a:br>
              <a:rPr lang="en-US" sz="3600" b="1" dirty="0" smtClean="0">
                <a:solidFill>
                  <a:schemeClr val="accent4">
                    <a:lumMod val="50000"/>
                  </a:schemeClr>
                </a:solidFill>
                <a:effectLst/>
                <a:latin typeface="+mn-lt"/>
              </a:rPr>
            </a:br>
            <a:r>
              <a:rPr lang="en-US" sz="3600" b="1" dirty="0" smtClean="0">
                <a:solidFill>
                  <a:schemeClr val="accent4">
                    <a:lumMod val="50000"/>
                  </a:schemeClr>
                </a:solidFill>
                <a:effectLst/>
                <a:latin typeface="+mn-lt"/>
              </a:rPr>
              <a:t>		Effectiveness Trial 1999 – 2005</a:t>
            </a:r>
            <a:br>
              <a:rPr lang="en-US" sz="3600" b="1" dirty="0" smtClean="0">
                <a:solidFill>
                  <a:schemeClr val="accent4">
                    <a:lumMod val="50000"/>
                  </a:schemeClr>
                </a:solidFill>
                <a:effectLst/>
                <a:latin typeface="+mn-lt"/>
              </a:rPr>
            </a:br>
            <a:r>
              <a:rPr lang="en-US" sz="3600" b="1" dirty="0" smtClean="0">
                <a:solidFill>
                  <a:schemeClr val="accent4">
                    <a:lumMod val="50000"/>
                  </a:schemeClr>
                </a:solidFill>
                <a:effectLst/>
                <a:latin typeface="+mn-lt"/>
              </a:rPr>
              <a:t>		Implementation Trail 2005- 2008 </a:t>
            </a:r>
          </a:p>
        </p:txBody>
      </p:sp>
      <p:graphicFrame>
        <p:nvGraphicFramePr>
          <p:cNvPr id="2050" name="Object 3"/>
          <p:cNvGraphicFramePr>
            <a:graphicFrameLocks noGrp="1" noChangeAspect="1"/>
          </p:cNvGraphicFramePr>
          <p:nvPr>
            <p:ph type="dgm" idx="4294967295"/>
          </p:nvPr>
        </p:nvGraphicFramePr>
        <p:xfrm>
          <a:off x="2235200" y="2362200"/>
          <a:ext cx="9956800" cy="2286000"/>
        </p:xfrm>
        <a:graphic>
          <a:graphicData uri="http://schemas.openxmlformats.org/presentationml/2006/ole">
            <mc:AlternateContent xmlns:mc="http://schemas.openxmlformats.org/markup-compatibility/2006">
              <mc:Choice xmlns:v="urn:schemas-microsoft-com:vml" Requires="v">
                <p:oleObj spid="_x0000_s2058" name="Microsoft Organization Chart" r:id="rId4" imgW="9626600" imgH="2946400" progId="">
                  <p:embed followColorScheme="full"/>
                </p:oleObj>
              </mc:Choice>
              <mc:Fallback>
                <p:oleObj name="Microsoft Organization Chart" r:id="rId4" imgW="9626600" imgH="2946400" progId="">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2362200"/>
                        <a:ext cx="9956800"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828" name="Text Box 4"/>
          <p:cNvSpPr txBox="1">
            <a:spLocks noChangeArrowheads="1"/>
          </p:cNvSpPr>
          <p:nvPr/>
        </p:nvSpPr>
        <p:spPr bwMode="auto">
          <a:xfrm>
            <a:off x="3048000" y="4953000"/>
            <a:ext cx="7620000" cy="400110"/>
          </a:xfrm>
          <a:prstGeom prst="rect">
            <a:avLst/>
          </a:prstGeom>
          <a:noFill/>
          <a:ln w="9525">
            <a:noFill/>
            <a:miter lim="800000"/>
            <a:headEnd/>
            <a:tailEnd/>
          </a:ln>
        </p:spPr>
        <p:txBody>
          <a:bodyPr wrap="square">
            <a:spAutoFit/>
          </a:bodyPr>
          <a:lstStyle/>
          <a:p>
            <a:pPr>
              <a:spcBef>
                <a:spcPct val="50000"/>
              </a:spcBef>
            </a:pPr>
            <a:r>
              <a:rPr lang="en-US" sz="2000" dirty="0" smtClean="0">
                <a:solidFill>
                  <a:prstClr val="black"/>
                </a:solidFill>
                <a:latin typeface="Times New Roman" pitchFamily="18" charset="0"/>
              </a:rPr>
              <a:t>Social Advocates for Youth - Community Agency </a:t>
            </a:r>
            <a:endParaRPr lang="en-US" sz="2000" dirty="0">
              <a:solidFill>
                <a:prstClr val="black"/>
              </a:solidFill>
              <a:latin typeface="Times New Roman" pitchFamily="18" charset="0"/>
            </a:endParaRPr>
          </a:p>
        </p:txBody>
      </p:sp>
      <p:pic>
        <p:nvPicPr>
          <p:cNvPr id="6" name="Picture 2" descr="S:\CCWS\PPS\Logos\HHSA Logos\HHSA_Logo_Blue 1719x566.jpg"/>
          <p:cNvPicPr>
            <a:picLocks noChangeAspect="1" noChangeArrowheads="1"/>
          </p:cNvPicPr>
          <p:nvPr/>
        </p:nvPicPr>
        <p:blipFill>
          <a:blip r:embed="rId6" cstate="print"/>
          <a:srcRect/>
          <a:stretch>
            <a:fillRect/>
          </a:stretch>
        </p:blipFill>
        <p:spPr bwMode="auto">
          <a:xfrm>
            <a:off x="9042406" y="5867400"/>
            <a:ext cx="2660073" cy="658368"/>
          </a:xfrm>
          <a:prstGeom prst="rect">
            <a:avLst/>
          </a:prstGeom>
          <a:noFill/>
        </p:spPr>
      </p:pic>
      <p:pic>
        <p:nvPicPr>
          <p:cNvPr id="8" name="Picture 3" descr="S:\CCWS\PPS\Logos\SET Logos\SETLogo.png"/>
          <p:cNvPicPr>
            <a:picLocks noChangeAspect="1" noChangeArrowheads="1"/>
          </p:cNvPicPr>
          <p:nvPr/>
        </p:nvPicPr>
        <p:blipFill>
          <a:blip r:embed="rId7"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69162038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152400"/>
            <a:ext cx="10363200" cy="914400"/>
          </a:xfrm>
        </p:spPr>
        <p:txBody>
          <a:bodyPr/>
          <a:lstStyle/>
          <a:p>
            <a:pPr algn="ctr" eaLnBrk="1" hangingPunct="1">
              <a:defRPr/>
            </a:pPr>
            <a:r>
              <a:rPr lang="en-US" sz="3600" b="1" dirty="0" smtClean="0">
                <a:solidFill>
                  <a:schemeClr val="accent4">
                    <a:lumMod val="50000"/>
                  </a:schemeClr>
                </a:solidFill>
                <a:effectLst/>
                <a:latin typeface="+mn-lt"/>
              </a:rPr>
              <a:t>Intervention Model</a:t>
            </a:r>
          </a:p>
        </p:txBody>
      </p:sp>
      <p:sp>
        <p:nvSpPr>
          <p:cNvPr id="11267" name="Rectangle 3"/>
          <p:cNvSpPr>
            <a:spLocks noGrp="1" noChangeArrowheads="1"/>
          </p:cNvSpPr>
          <p:nvPr>
            <p:ph idx="1"/>
          </p:nvPr>
        </p:nvSpPr>
        <p:spPr>
          <a:xfrm>
            <a:off x="914400" y="1143000"/>
            <a:ext cx="10363200" cy="4343400"/>
          </a:xfrm>
        </p:spPr>
        <p:txBody>
          <a:bodyPr>
            <a:normAutofit/>
          </a:bodyPr>
          <a:lstStyle/>
          <a:p>
            <a:pPr eaLnBrk="1" hangingPunct="1">
              <a:lnSpc>
                <a:spcPct val="90000"/>
              </a:lnSpc>
              <a:buFont typeface="Wingdings" pitchFamily="2" charset="2"/>
              <a:buChar char="v"/>
              <a:defRPr/>
            </a:pPr>
            <a:r>
              <a:rPr lang="en-US" sz="2200" b="1" dirty="0" smtClean="0">
                <a:latin typeface="+mn-lt"/>
              </a:rPr>
              <a:t>Care givers provided with instruction and examples in Parent Management Training (PMT) and general group support by trained and supervised paraprofessionals.</a:t>
            </a:r>
          </a:p>
          <a:p>
            <a:pPr eaLnBrk="1" hangingPunct="1">
              <a:lnSpc>
                <a:spcPct val="90000"/>
              </a:lnSpc>
              <a:buFont typeface="Wingdings" pitchFamily="2" charset="2"/>
              <a:buChar char="v"/>
              <a:defRPr/>
            </a:pPr>
            <a:r>
              <a:rPr lang="en-US" sz="2200" b="1" dirty="0" smtClean="0">
                <a:latin typeface="+mn-lt"/>
              </a:rPr>
              <a:t>Opportunities to practice skills with guided feedback.</a:t>
            </a:r>
          </a:p>
          <a:p>
            <a:pPr eaLnBrk="1" hangingPunct="1">
              <a:lnSpc>
                <a:spcPct val="90000"/>
              </a:lnSpc>
              <a:buFont typeface="Wingdings" pitchFamily="2" charset="2"/>
              <a:buChar char="v"/>
              <a:defRPr/>
            </a:pPr>
            <a:r>
              <a:rPr lang="en-US" sz="2200" b="1" dirty="0" smtClean="0">
                <a:latin typeface="+mn-lt"/>
              </a:rPr>
              <a:t>Modeling of relationship style in group that is readily transferable to use with children.</a:t>
            </a:r>
          </a:p>
          <a:p>
            <a:pPr eaLnBrk="1" hangingPunct="1">
              <a:lnSpc>
                <a:spcPct val="90000"/>
              </a:lnSpc>
              <a:buFont typeface="Wingdings" pitchFamily="2" charset="2"/>
              <a:buChar char="v"/>
              <a:defRPr/>
            </a:pPr>
            <a:r>
              <a:rPr lang="en-US" sz="2200" b="1" dirty="0" smtClean="0">
                <a:latin typeface="+mn-lt"/>
              </a:rPr>
              <a:t>In collaboration with caregivers, group leader stimulates parents to generate solutions based on their experiences with their child and with their family’s cultural and individual background.</a:t>
            </a:r>
          </a:p>
          <a:p>
            <a:pPr eaLnBrk="1" hangingPunct="1">
              <a:lnSpc>
                <a:spcPct val="90000"/>
              </a:lnSpc>
              <a:buFont typeface="Wingdings" pitchFamily="2" charset="2"/>
              <a:buChar char="v"/>
              <a:defRPr/>
            </a:pPr>
            <a:r>
              <a:rPr lang="en-US" sz="2200" b="1" dirty="0" smtClean="0">
                <a:latin typeface="+mn-lt"/>
              </a:rPr>
              <a:t>Weekly follow-up phone calls with group facilitator to monitor progress and assist in application of materials.</a:t>
            </a:r>
          </a:p>
          <a:p>
            <a:pPr eaLnBrk="1" hangingPunct="1">
              <a:lnSpc>
                <a:spcPct val="90000"/>
              </a:lnSpc>
              <a:buFont typeface="Wingdings" charset="2"/>
              <a:buChar char=""/>
              <a:defRPr/>
            </a:pPr>
            <a:endParaRPr lang="en-US" sz="2200" b="1" dirty="0" smtClean="0">
              <a:effectLst>
                <a:outerShdw blurRad="38100" dist="38100" dir="2700000" algn="tl">
                  <a:srgbClr val="0064E2"/>
                </a:outerShdw>
              </a:effectLst>
              <a:latin typeface="+mn-lt"/>
            </a:endParaRPr>
          </a:p>
        </p:txBody>
      </p:sp>
      <p:pic>
        <p:nvPicPr>
          <p:cNvPr id="5"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7"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160051417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4">
                    <a:lumMod val="50000"/>
                  </a:schemeClr>
                </a:solidFill>
                <a:effectLst/>
                <a:latin typeface="+mn-lt"/>
              </a:rPr>
              <a:t>Intervention</a:t>
            </a:r>
            <a:endParaRPr lang="en-US" b="1" dirty="0">
              <a:solidFill>
                <a:schemeClr val="accent4">
                  <a:lumMod val="50000"/>
                </a:schemeClr>
              </a:solidFill>
              <a:effectLst/>
              <a:latin typeface="+mn-lt"/>
            </a:endParaRPr>
          </a:p>
        </p:txBody>
      </p:sp>
      <p:sp>
        <p:nvSpPr>
          <p:cNvPr id="3" name="Content Placeholder 2"/>
          <p:cNvSpPr>
            <a:spLocks noGrp="1"/>
          </p:cNvSpPr>
          <p:nvPr>
            <p:ph idx="1"/>
          </p:nvPr>
        </p:nvSpPr>
        <p:spPr/>
        <p:txBody>
          <a:bodyPr/>
          <a:lstStyle/>
          <a:p>
            <a:pPr>
              <a:buFont typeface="Wingdings" pitchFamily="2" charset="2"/>
              <a:buChar char="v"/>
            </a:pPr>
            <a:r>
              <a:rPr lang="en-US" b="1" dirty="0" smtClean="0">
                <a:latin typeface="+mn-lt"/>
              </a:rPr>
              <a:t>Support and skill enhancement education program</a:t>
            </a:r>
          </a:p>
          <a:p>
            <a:pPr>
              <a:buFont typeface="Wingdings" pitchFamily="2" charset="2"/>
              <a:buChar char="v"/>
            </a:pPr>
            <a:r>
              <a:rPr lang="en-US" b="1" dirty="0" smtClean="0">
                <a:latin typeface="+mn-lt"/>
              </a:rPr>
              <a:t>Foster and Kinship Caregivers</a:t>
            </a:r>
          </a:p>
          <a:p>
            <a:pPr>
              <a:buFont typeface="Wingdings" pitchFamily="2" charset="2"/>
              <a:buChar char="v"/>
            </a:pPr>
            <a:r>
              <a:rPr lang="en-US" b="1" dirty="0" smtClean="0">
                <a:latin typeface="+mn-lt"/>
              </a:rPr>
              <a:t>Children aged 5-12</a:t>
            </a:r>
          </a:p>
          <a:p>
            <a:pPr>
              <a:buFont typeface="Wingdings" pitchFamily="2" charset="2"/>
              <a:buChar char="v"/>
            </a:pPr>
            <a:r>
              <a:rPr lang="en-US" b="1" dirty="0" smtClean="0">
                <a:latin typeface="+mn-lt"/>
              </a:rPr>
              <a:t>16 weekly 90 minutes sessions</a:t>
            </a:r>
          </a:p>
          <a:p>
            <a:pPr>
              <a:buFont typeface="Wingdings" pitchFamily="2" charset="2"/>
              <a:buChar char="v"/>
            </a:pPr>
            <a:r>
              <a:rPr lang="en-US" b="1" dirty="0" smtClean="0">
                <a:latin typeface="+mn-lt"/>
              </a:rPr>
              <a:t>Interactive and participatory</a:t>
            </a:r>
            <a:endParaRPr lang="en-US" b="1" dirty="0">
              <a:latin typeface="+mn-lt"/>
            </a:endParaRPr>
          </a:p>
        </p:txBody>
      </p:sp>
      <p:pic>
        <p:nvPicPr>
          <p:cNvPr id="4"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6"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14645834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p:cNvSpPr>
          <p:nvPr>
            <p:ph type="title"/>
          </p:nvPr>
        </p:nvSpPr>
        <p:spPr bwMode="auto">
          <a:xfrm>
            <a:off x="609600" y="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400" dirty="0" smtClean="0">
                <a:effectLst/>
              </a:rPr>
              <a:t>  </a:t>
            </a:r>
          </a:p>
        </p:txBody>
      </p:sp>
      <p:sp>
        <p:nvSpPr>
          <p:cNvPr id="87043" name="Rectangle 3"/>
          <p:cNvSpPr>
            <a:spLocks noGrp="1"/>
          </p:cNvSpPr>
          <p:nvPr>
            <p:ph idx="1"/>
          </p:nvPr>
        </p:nvSpPr>
        <p:spPr bwMode="auto">
          <a:xfrm>
            <a:off x="2133600" y="1981200"/>
            <a:ext cx="86360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000" dirty="0" smtClean="0">
                <a:effectLst/>
              </a:rPr>
              <a:t>Welcome and Overview</a:t>
            </a:r>
          </a:p>
          <a:p>
            <a:pPr>
              <a:lnSpc>
                <a:spcPct val="90000"/>
              </a:lnSpc>
            </a:pPr>
            <a:r>
              <a:rPr lang="en-US" sz="2000" dirty="0" smtClean="0">
                <a:effectLst/>
              </a:rPr>
              <a:t>Parents as Teachers – Importance of Cooperation</a:t>
            </a:r>
          </a:p>
          <a:p>
            <a:pPr>
              <a:lnSpc>
                <a:spcPct val="90000"/>
              </a:lnSpc>
            </a:pPr>
            <a:r>
              <a:rPr lang="en-US" sz="2000" dirty="0" smtClean="0">
                <a:effectLst/>
              </a:rPr>
              <a:t>Parents as Teachers – Teaching New Behaviors</a:t>
            </a:r>
          </a:p>
          <a:p>
            <a:pPr>
              <a:lnSpc>
                <a:spcPct val="90000"/>
              </a:lnSpc>
            </a:pPr>
            <a:r>
              <a:rPr lang="en-US" sz="2000" dirty="0" smtClean="0">
                <a:effectLst/>
              </a:rPr>
              <a:t>Using Charts and Incentives</a:t>
            </a:r>
          </a:p>
          <a:p>
            <a:pPr>
              <a:lnSpc>
                <a:spcPct val="90000"/>
              </a:lnSpc>
            </a:pPr>
            <a:r>
              <a:rPr lang="en-US" sz="2000" dirty="0" smtClean="0">
                <a:effectLst/>
              </a:rPr>
              <a:t>Setting Limits</a:t>
            </a:r>
          </a:p>
          <a:p>
            <a:pPr>
              <a:lnSpc>
                <a:spcPct val="90000"/>
              </a:lnSpc>
            </a:pPr>
            <a:r>
              <a:rPr lang="en-US" sz="2000" dirty="0" smtClean="0">
                <a:effectLst/>
              </a:rPr>
              <a:t>Discipline Strategies</a:t>
            </a:r>
          </a:p>
          <a:p>
            <a:pPr>
              <a:lnSpc>
                <a:spcPct val="90000"/>
              </a:lnSpc>
            </a:pPr>
            <a:r>
              <a:rPr lang="en-US" sz="2000" dirty="0" smtClean="0">
                <a:effectLst/>
              </a:rPr>
              <a:t>Balancing Encouragement and Limit Setting</a:t>
            </a:r>
          </a:p>
          <a:p>
            <a:pPr>
              <a:lnSpc>
                <a:spcPct val="90000"/>
              </a:lnSpc>
            </a:pPr>
            <a:r>
              <a:rPr lang="en-US" sz="2000" dirty="0" smtClean="0">
                <a:effectLst/>
              </a:rPr>
              <a:t>Avoiding Power Struggles</a:t>
            </a:r>
          </a:p>
          <a:p>
            <a:pPr>
              <a:lnSpc>
                <a:spcPct val="90000"/>
              </a:lnSpc>
            </a:pPr>
            <a:r>
              <a:rPr lang="en-US" sz="2000" dirty="0" smtClean="0">
                <a:effectLst/>
              </a:rPr>
              <a:t>Pre-Teaching</a:t>
            </a:r>
          </a:p>
          <a:p>
            <a:pPr>
              <a:lnSpc>
                <a:spcPct val="90000"/>
              </a:lnSpc>
            </a:pPr>
            <a:r>
              <a:rPr lang="en-US" sz="2000" dirty="0" smtClean="0">
                <a:effectLst/>
              </a:rPr>
              <a:t>Super Tough Behaviors</a:t>
            </a:r>
          </a:p>
          <a:p>
            <a:pPr>
              <a:lnSpc>
                <a:spcPct val="90000"/>
              </a:lnSpc>
            </a:pPr>
            <a:r>
              <a:rPr lang="en-US" sz="2000" dirty="0" smtClean="0">
                <a:effectLst/>
              </a:rPr>
              <a:t>Promoting School Success</a:t>
            </a:r>
          </a:p>
          <a:p>
            <a:pPr>
              <a:lnSpc>
                <a:spcPct val="90000"/>
              </a:lnSpc>
            </a:pPr>
            <a:r>
              <a:rPr lang="en-US" sz="2000" dirty="0" smtClean="0">
                <a:effectLst/>
              </a:rPr>
              <a:t>Promoting Positive Peer Relations</a:t>
            </a:r>
          </a:p>
          <a:p>
            <a:pPr>
              <a:lnSpc>
                <a:spcPct val="90000"/>
              </a:lnSpc>
            </a:pPr>
            <a:r>
              <a:rPr lang="en-US" sz="2000" dirty="0" smtClean="0">
                <a:effectLst/>
              </a:rPr>
              <a:t>Managing Stress</a:t>
            </a:r>
          </a:p>
        </p:txBody>
      </p:sp>
      <p:sp>
        <p:nvSpPr>
          <p:cNvPr id="18434" name="Rectangle 2"/>
          <p:cNvSpPr>
            <a:spLocks noChangeArrowheads="1"/>
          </p:cNvSpPr>
          <p:nvPr/>
        </p:nvSpPr>
        <p:spPr bwMode="auto">
          <a:xfrm>
            <a:off x="914400" y="152400"/>
            <a:ext cx="10363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r>
              <a:rPr lang="en-US" sz="4000" b="1" dirty="0">
                <a:solidFill>
                  <a:srgbClr val="FFB91D"/>
                </a:solidFill>
                <a:effectLst>
                  <a:outerShdw blurRad="38100" dist="38100" dir="2700000" algn="tl">
                    <a:srgbClr val="FFFFFF"/>
                  </a:outerShdw>
                </a:effectLst>
                <a:latin typeface="Calibri"/>
                <a:ea typeface="ＭＳ Ｐゴシック" charset="-128"/>
              </a:rPr>
              <a:t>Content of Group Sessions </a:t>
            </a:r>
          </a:p>
          <a:p>
            <a:pPr algn="ctr" fontAlgn="base">
              <a:spcBef>
                <a:spcPct val="0"/>
              </a:spcBef>
              <a:spcAft>
                <a:spcPct val="0"/>
              </a:spcAft>
              <a:defRPr/>
            </a:pPr>
            <a:r>
              <a:rPr lang="en-US" sz="2800" b="1" dirty="0">
                <a:solidFill>
                  <a:srgbClr val="FFB91D"/>
                </a:solidFill>
                <a:effectLst>
                  <a:outerShdw blurRad="38100" dist="38100" dir="2700000" algn="tl">
                    <a:srgbClr val="FFFFFF"/>
                  </a:outerShdw>
                </a:effectLst>
                <a:latin typeface="Calibri"/>
                <a:ea typeface="ＭＳ Ｐゴシック" charset="-128"/>
              </a:rPr>
              <a:t>(Children ages 5 to </a:t>
            </a:r>
            <a:r>
              <a:rPr lang="en-US" sz="2800" b="1" dirty="0" smtClean="0">
                <a:solidFill>
                  <a:srgbClr val="FFB91D"/>
                </a:solidFill>
                <a:effectLst>
                  <a:outerShdw blurRad="38100" dist="38100" dir="2700000" algn="tl">
                    <a:srgbClr val="FFFFFF"/>
                  </a:outerShdw>
                </a:effectLst>
                <a:latin typeface="Calibri"/>
                <a:ea typeface="ＭＳ Ｐゴシック" charset="-128"/>
              </a:rPr>
              <a:t>12 </a:t>
            </a:r>
            <a:r>
              <a:rPr lang="en-US" sz="2800" b="1" dirty="0">
                <a:solidFill>
                  <a:srgbClr val="FFB91D"/>
                </a:solidFill>
                <a:effectLst>
                  <a:outerShdw blurRad="38100" dist="38100" dir="2700000" algn="tl">
                    <a:srgbClr val="FFFFFF"/>
                  </a:outerShdw>
                </a:effectLst>
                <a:latin typeface="Calibri"/>
                <a:ea typeface="ＭＳ Ｐゴシック" charset="-128"/>
              </a:rPr>
              <a:t>version)</a:t>
            </a:r>
          </a:p>
        </p:txBody>
      </p:sp>
    </p:spTree>
    <p:extLst>
      <p:ext uri="{BB962C8B-B14F-4D97-AF65-F5344CB8AC3E}">
        <p14:creationId xmlns:p14="http://schemas.microsoft.com/office/powerpoint/2010/main" val="2612182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03200" y="152400"/>
            <a:ext cx="11785600" cy="1341438"/>
          </a:xfrm>
        </p:spPr>
        <p:txBody>
          <a:bodyPr>
            <a:noAutofit/>
          </a:bodyPr>
          <a:lstStyle/>
          <a:p>
            <a:pPr>
              <a:defRPr/>
            </a:pPr>
            <a:r>
              <a:rPr lang="en-US" sz="4800" b="1" dirty="0" smtClean="0">
                <a:effectLst>
                  <a:outerShdw blurRad="38100" dist="38100" dir="2700000" algn="tl">
                    <a:srgbClr val="FFFFFF"/>
                  </a:outerShdw>
                </a:effectLst>
              </a:rPr>
              <a:t>KEEP</a:t>
            </a:r>
            <a:r>
              <a:rPr lang="en-US" sz="4800" b="1" dirty="0" smtClean="0">
                <a:solidFill>
                  <a:srgbClr val="FFB91D"/>
                </a:solidFill>
                <a:effectLst>
                  <a:outerShdw blurRad="38100" dist="38100" dir="2700000" algn="tl">
                    <a:srgbClr val="FFFFFF"/>
                  </a:outerShdw>
                </a:effectLst>
              </a:rPr>
              <a:t> </a:t>
            </a:r>
            <a:r>
              <a:rPr lang="en-US" sz="4800" b="1" dirty="0" smtClean="0">
                <a:effectLst>
                  <a:outerShdw blurRad="38100" dist="38100" dir="2700000" algn="tl">
                    <a:srgbClr val="FFFFFF"/>
                  </a:outerShdw>
                </a:effectLst>
              </a:rPr>
              <a:t>Intervention Studies</a:t>
            </a:r>
          </a:p>
        </p:txBody>
      </p:sp>
      <p:sp>
        <p:nvSpPr>
          <p:cNvPr id="44035" name="Rectangle 3"/>
          <p:cNvSpPr>
            <a:spLocks noGrp="1" noChangeArrowheads="1"/>
          </p:cNvSpPr>
          <p:nvPr>
            <p:ph idx="1"/>
          </p:nvPr>
        </p:nvSpPr>
        <p:spPr>
          <a:xfrm>
            <a:off x="304800" y="1295400"/>
            <a:ext cx="11176000" cy="4800600"/>
          </a:xfrm>
        </p:spPr>
        <p:txBody>
          <a:bodyPr>
            <a:normAutofit/>
          </a:bodyPr>
          <a:lstStyle/>
          <a:p>
            <a:pPr algn="ctr">
              <a:lnSpc>
                <a:spcPct val="80000"/>
              </a:lnSpc>
              <a:defRPr/>
            </a:pPr>
            <a:r>
              <a:rPr lang="en-US" sz="2800" b="1" dirty="0" smtClean="0">
                <a:solidFill>
                  <a:srgbClr val="FFB91D"/>
                </a:solidFill>
                <a:effectLst>
                  <a:outerShdw blurRad="38100" dist="38100" dir="2700000" algn="tl">
                    <a:srgbClr val="FFFFFF"/>
                  </a:outerShdw>
                </a:effectLst>
              </a:rPr>
              <a:t>Study 1 (1999 – 2005):  Is the KEEP Intervention Effective in Reducing Child Behavior Problems and Impacting Placement Disruptions?   </a:t>
            </a:r>
            <a:r>
              <a:rPr lang="en-US" sz="2000" b="1" dirty="0" smtClean="0">
                <a:solidFill>
                  <a:srgbClr val="92D050"/>
                </a:solidFill>
                <a:effectLst>
                  <a:outerShdw blurRad="38100" dist="38100" dir="2700000" algn="tl">
                    <a:srgbClr val="FFFFFF"/>
                  </a:outerShdw>
                </a:effectLst>
              </a:rPr>
              <a:t>Funding: NIMH</a:t>
            </a:r>
          </a:p>
          <a:p>
            <a:pPr>
              <a:lnSpc>
                <a:spcPct val="80000"/>
              </a:lnSpc>
              <a:spcBef>
                <a:spcPts val="2000"/>
              </a:spcBef>
              <a:buFont typeface="Wingdings" pitchFamily="2" charset="2"/>
              <a:buChar char="v"/>
              <a:defRPr/>
            </a:pPr>
            <a:r>
              <a:rPr lang="en-US" sz="2600" b="1" dirty="0" smtClean="0">
                <a:cs typeface="Arial" pitchFamily="34" charset="0"/>
              </a:rPr>
              <a:t>702 foster and relative families (359 treatment and 343 control) with a child between the ages of 5-12.</a:t>
            </a:r>
          </a:p>
          <a:p>
            <a:pPr>
              <a:lnSpc>
                <a:spcPct val="80000"/>
              </a:lnSpc>
              <a:spcBef>
                <a:spcPts val="2000"/>
              </a:spcBef>
              <a:buFont typeface="Wingdings" pitchFamily="2" charset="2"/>
              <a:buChar char="v"/>
              <a:defRPr/>
            </a:pPr>
            <a:endParaRPr lang="en-US" sz="2600" dirty="0" smtClean="0">
              <a:effectLst>
                <a:outerShdw blurRad="38100" dist="38100" dir="2700000" algn="tl">
                  <a:srgbClr val="0064E2"/>
                </a:outerShdw>
              </a:effectLst>
            </a:endParaRPr>
          </a:p>
          <a:p>
            <a:pPr algn="ctr">
              <a:lnSpc>
                <a:spcPct val="80000"/>
              </a:lnSpc>
              <a:defRPr/>
            </a:pPr>
            <a:r>
              <a:rPr lang="en-US" sz="2800" b="1" dirty="0" smtClean="0">
                <a:solidFill>
                  <a:srgbClr val="FFB91D"/>
                </a:solidFill>
                <a:effectLst>
                  <a:outerShdw blurRad="38100" dist="38100" dir="2700000" algn="tl">
                    <a:srgbClr val="FFFFFF"/>
                  </a:outerShdw>
                </a:effectLst>
              </a:rPr>
              <a:t>Study 2 (2005 – 2008) : Can Effects of the Intervention be Maintained when Delivered by Community Mental Health Provider</a:t>
            </a:r>
            <a:r>
              <a:rPr lang="en-US" sz="2800" b="1" dirty="0" smtClean="0">
                <a:solidFill>
                  <a:srgbClr val="FFC000"/>
                </a:solidFill>
                <a:effectLst>
                  <a:outerShdw blurRad="38100" dist="38100" dir="2700000" algn="tl">
                    <a:srgbClr val="FFFFFF"/>
                  </a:outerShdw>
                </a:effectLst>
              </a:rPr>
              <a:t>? </a:t>
            </a:r>
            <a:endParaRPr lang="en-US" sz="2000" b="1" dirty="0" smtClean="0">
              <a:solidFill>
                <a:srgbClr val="92D050"/>
              </a:solidFill>
              <a:effectLst>
                <a:outerShdw blurRad="38100" dist="38100" dir="2700000" algn="tl">
                  <a:srgbClr val="FFFFFF"/>
                </a:outerShdw>
              </a:effectLst>
            </a:endParaRPr>
          </a:p>
          <a:p>
            <a:pPr eaLnBrk="1" hangingPunct="1">
              <a:lnSpc>
                <a:spcPct val="80000"/>
              </a:lnSpc>
              <a:buFont typeface="Wingdings" pitchFamily="2" charset="2"/>
              <a:buChar char="v"/>
              <a:defRPr/>
            </a:pPr>
            <a:r>
              <a:rPr lang="en-US" sz="2600" b="1" dirty="0" smtClean="0"/>
              <a:t>100+ Families served-352 children</a:t>
            </a:r>
          </a:p>
          <a:p>
            <a:pPr eaLnBrk="1" hangingPunct="1">
              <a:lnSpc>
                <a:spcPct val="80000"/>
              </a:lnSpc>
              <a:buFontTx/>
              <a:buNone/>
              <a:defRPr/>
            </a:pPr>
            <a:endParaRPr lang="en-US" sz="2600" dirty="0" smtClean="0">
              <a:effectLst>
                <a:outerShdw blurRad="38100" dist="38100" dir="2700000" algn="tl">
                  <a:srgbClr val="0064E2"/>
                </a:outerShdw>
              </a:effectLst>
            </a:endParaRPr>
          </a:p>
          <a:p>
            <a:pPr eaLnBrk="1" hangingPunct="1">
              <a:lnSpc>
                <a:spcPct val="80000"/>
              </a:lnSpc>
              <a:buFontTx/>
              <a:buNone/>
              <a:defRPr/>
            </a:pPr>
            <a:endParaRPr lang="en-US" sz="2600" dirty="0" smtClean="0">
              <a:effectLst>
                <a:outerShdw blurRad="38100" dist="38100" dir="2700000" algn="tl">
                  <a:srgbClr val="0064E2"/>
                </a:outerShdw>
              </a:effectLst>
            </a:endParaRPr>
          </a:p>
          <a:p>
            <a:pPr eaLnBrk="1" hangingPunct="1">
              <a:lnSpc>
                <a:spcPct val="80000"/>
              </a:lnSpc>
              <a:buFont typeface="Wingdings" charset="2"/>
              <a:buChar char=""/>
              <a:defRPr/>
            </a:pPr>
            <a:endParaRPr lang="en-US" sz="2600" dirty="0" smtClean="0">
              <a:effectLst>
                <a:outerShdw blurRad="38100" dist="38100" dir="2700000" algn="tl">
                  <a:srgbClr val="0064E2"/>
                </a:outerShdw>
              </a:effectLst>
            </a:endParaRPr>
          </a:p>
          <a:p>
            <a:pPr lvl="1" algn="ctr">
              <a:lnSpc>
                <a:spcPct val="80000"/>
              </a:lnSpc>
              <a:buNone/>
              <a:defRPr/>
            </a:pPr>
            <a:endParaRPr lang="en-US" b="1" dirty="0" smtClean="0">
              <a:solidFill>
                <a:schemeClr val="accent1"/>
              </a:solidFill>
            </a:endParaRPr>
          </a:p>
          <a:p>
            <a:pPr lvl="1" algn="ctr">
              <a:lnSpc>
                <a:spcPct val="80000"/>
              </a:lnSpc>
              <a:buNone/>
              <a:defRPr/>
            </a:pPr>
            <a:endParaRPr lang="en-US" b="1" dirty="0" smtClean="0">
              <a:solidFill>
                <a:schemeClr val="accent1"/>
              </a:solidFill>
            </a:endParaRPr>
          </a:p>
          <a:p>
            <a:pPr lvl="1" algn="ctr">
              <a:lnSpc>
                <a:spcPct val="80000"/>
              </a:lnSpc>
              <a:buNone/>
              <a:defRPr/>
            </a:pPr>
            <a:endParaRPr lang="en-US" b="1" dirty="0" smtClean="0">
              <a:solidFill>
                <a:schemeClr val="accent1"/>
              </a:solidFill>
            </a:endParaRPr>
          </a:p>
        </p:txBody>
      </p:sp>
      <p:sp>
        <p:nvSpPr>
          <p:cNvPr id="4" name="Rectangle 3"/>
          <p:cNvSpPr/>
          <p:nvPr/>
        </p:nvSpPr>
        <p:spPr>
          <a:xfrm>
            <a:off x="203200" y="1676409"/>
            <a:ext cx="11684000" cy="2246769"/>
          </a:xfrm>
          <a:prstGeom prst="rect">
            <a:avLst/>
          </a:prstGeom>
        </p:spPr>
        <p:txBody>
          <a:bodyPr wrap="square">
            <a:spAutoFit/>
          </a:bodyPr>
          <a:lstStyle/>
          <a:p>
            <a:pPr algn="ctr">
              <a:defRPr/>
            </a:pPr>
            <a:endParaRPr lang="en-US" sz="2800" b="1" dirty="0" smtClean="0">
              <a:solidFill>
                <a:srgbClr val="FFB91D"/>
              </a:solidFill>
              <a:effectLst>
                <a:outerShdw blurRad="38100" dist="38100" dir="2700000" algn="tl">
                  <a:srgbClr val="FFFFFF"/>
                </a:outerShdw>
              </a:effectLst>
              <a:latin typeface="Calibri"/>
            </a:endParaRPr>
          </a:p>
          <a:p>
            <a:pPr algn="ctr">
              <a:defRPr/>
            </a:pPr>
            <a:endParaRPr lang="en-US" sz="2800" b="1" dirty="0" smtClean="0">
              <a:solidFill>
                <a:srgbClr val="FFB91D"/>
              </a:solidFill>
              <a:effectLst>
                <a:outerShdw blurRad="38100" dist="38100" dir="2700000" algn="tl">
                  <a:srgbClr val="FFFFFF"/>
                </a:outerShdw>
              </a:effectLst>
              <a:latin typeface="Calibri"/>
            </a:endParaRPr>
          </a:p>
          <a:p>
            <a:pPr algn="ctr">
              <a:defRPr/>
            </a:pPr>
            <a:endParaRPr lang="en-US" sz="2800" b="1" dirty="0" smtClean="0">
              <a:solidFill>
                <a:srgbClr val="FFB91D"/>
              </a:solidFill>
              <a:effectLst>
                <a:outerShdw blurRad="38100" dist="38100" dir="2700000" algn="tl">
                  <a:srgbClr val="FFFFFF"/>
                </a:outerShdw>
              </a:effectLst>
              <a:latin typeface="Calibri"/>
            </a:endParaRPr>
          </a:p>
          <a:p>
            <a:pPr algn="ctr">
              <a:defRPr/>
            </a:pPr>
            <a:endParaRPr lang="en-US" sz="2800" b="1" dirty="0" smtClean="0">
              <a:solidFill>
                <a:srgbClr val="FFB91D"/>
              </a:solidFill>
              <a:effectLst>
                <a:outerShdw blurRad="38100" dist="38100" dir="2700000" algn="tl">
                  <a:srgbClr val="FFFFFF"/>
                </a:outerShdw>
              </a:effectLst>
              <a:latin typeface="Calibri"/>
            </a:endParaRPr>
          </a:p>
          <a:p>
            <a:pPr algn="ctr">
              <a:defRPr/>
            </a:pPr>
            <a:endParaRPr lang="en-US" sz="2800" b="1" dirty="0" smtClean="0">
              <a:solidFill>
                <a:srgbClr val="92D050"/>
              </a:solidFill>
              <a:effectLst>
                <a:outerShdw blurRad="38100" dist="38100" dir="2700000" algn="tl">
                  <a:srgbClr val="FFFFFF"/>
                </a:outerShdw>
              </a:effectLst>
              <a:latin typeface="Calibri"/>
            </a:endParaRPr>
          </a:p>
        </p:txBody>
      </p:sp>
    </p:spTree>
    <p:extLst>
      <p:ext uri="{BB962C8B-B14F-4D97-AF65-F5344CB8AC3E}">
        <p14:creationId xmlns:p14="http://schemas.microsoft.com/office/powerpoint/2010/main" val="175308399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FFFFFF"/>
                  </a:outerShdw>
                </a:effectLst>
              </a:rPr>
              <a:t>KEEP Intervention Studies</a:t>
            </a:r>
            <a:endParaRPr lang="en-US" dirty="0"/>
          </a:p>
        </p:txBody>
      </p:sp>
      <p:sp>
        <p:nvSpPr>
          <p:cNvPr id="3" name="Content Placeholder 2"/>
          <p:cNvSpPr>
            <a:spLocks noGrp="1"/>
          </p:cNvSpPr>
          <p:nvPr>
            <p:ph idx="1"/>
          </p:nvPr>
        </p:nvSpPr>
        <p:spPr/>
        <p:txBody>
          <a:bodyPr>
            <a:normAutofit/>
          </a:bodyPr>
          <a:lstStyle/>
          <a:p>
            <a:pPr algn="ctr">
              <a:defRPr/>
            </a:pPr>
            <a:r>
              <a:rPr lang="en-US" sz="2800" b="1" dirty="0" smtClean="0">
                <a:solidFill>
                  <a:srgbClr val="FFC000"/>
                </a:solidFill>
                <a:effectLst>
                  <a:outerShdw blurRad="38100" dist="38100" dir="2700000" algn="tl">
                    <a:srgbClr val="FFFFFF"/>
                  </a:outerShdw>
                </a:effectLst>
              </a:rPr>
              <a:t>Study 3 (2009-2014): Can the Effects of the Keep Intervention be Generalizing to other children? </a:t>
            </a:r>
          </a:p>
          <a:p>
            <a:pPr algn="ctr">
              <a:defRPr/>
            </a:pPr>
            <a:r>
              <a:rPr lang="en-US" sz="2400" b="1" dirty="0" smtClean="0">
                <a:solidFill>
                  <a:srgbClr val="92D050"/>
                </a:solidFill>
                <a:effectLst>
                  <a:outerShdw blurRad="38100" dist="38100" dir="2700000" algn="tl">
                    <a:srgbClr val="FFFFFF"/>
                  </a:outerShdw>
                </a:effectLst>
              </a:rPr>
              <a:t>Funding NIMH </a:t>
            </a:r>
          </a:p>
          <a:p>
            <a:pPr algn="ctr">
              <a:buFont typeface="Wingdings" pitchFamily="2" charset="2"/>
              <a:buChar char="v"/>
              <a:defRPr/>
            </a:pPr>
            <a:r>
              <a:rPr lang="en-US" sz="2400" b="1" dirty="0" smtClean="0"/>
              <a:t>Examined the </a:t>
            </a:r>
            <a:r>
              <a:rPr lang="en-US" sz="2400" b="1" dirty="0" err="1" smtClean="0"/>
              <a:t>generalizability</a:t>
            </a:r>
            <a:r>
              <a:rPr lang="en-US" sz="2400" b="1" dirty="0" smtClean="0"/>
              <a:t> of the effects of the KEEP intervention (4 - 12 year olds) to other children in the home: to </a:t>
            </a:r>
            <a:r>
              <a:rPr lang="en-US" sz="2400" b="1" dirty="0" smtClean="0">
                <a:solidFill>
                  <a:srgbClr val="00B0F0"/>
                </a:solidFill>
              </a:rPr>
              <a:t>focal child </a:t>
            </a:r>
            <a:r>
              <a:rPr lang="en-US" sz="2400" b="1" dirty="0" smtClean="0"/>
              <a:t>and </a:t>
            </a:r>
            <a:r>
              <a:rPr lang="en-US" sz="2400" b="1" dirty="0" smtClean="0">
                <a:solidFill>
                  <a:srgbClr val="92D050"/>
                </a:solidFill>
              </a:rPr>
              <a:t>focal sibling</a:t>
            </a:r>
            <a:r>
              <a:rPr lang="en-US" sz="2400" b="1" dirty="0" smtClean="0"/>
              <a:t>.</a:t>
            </a:r>
          </a:p>
          <a:p>
            <a:pPr algn="ctr">
              <a:defRPr/>
            </a:pPr>
            <a:r>
              <a:rPr lang="en-US" sz="2800" b="1" dirty="0" smtClean="0">
                <a:solidFill>
                  <a:srgbClr val="FFC000"/>
                </a:solidFill>
                <a:effectLst>
                  <a:outerShdw blurRad="38100" dist="38100" dir="2700000" algn="tl">
                    <a:srgbClr val="FFFFFF"/>
                  </a:outerShdw>
                </a:effectLst>
              </a:rPr>
              <a:t>Study 4 (2013-present) Can effects of the KEEP Intervention Continued to be Maintained when Delivered by Community Mental Health Provider?</a:t>
            </a:r>
            <a:r>
              <a:rPr lang="en-US" sz="2800" b="1" dirty="0" smtClean="0">
                <a:solidFill>
                  <a:srgbClr val="92D050"/>
                </a:solidFill>
                <a:effectLst>
                  <a:outerShdw blurRad="38100" dist="38100" dir="2700000" algn="tl">
                    <a:srgbClr val="FFFFFF"/>
                  </a:outerShdw>
                </a:effectLst>
              </a:rPr>
              <a:t> </a:t>
            </a:r>
            <a:r>
              <a:rPr lang="en-US" sz="2400" b="1" dirty="0" smtClean="0">
                <a:solidFill>
                  <a:srgbClr val="92D050"/>
                </a:solidFill>
                <a:effectLst>
                  <a:outerShdw blurRad="38100" dist="38100" dir="2700000" algn="tl">
                    <a:srgbClr val="FFFFFF"/>
                  </a:outerShdw>
                </a:effectLst>
              </a:rPr>
              <a:t>Funding SD Child Welfare</a:t>
            </a:r>
          </a:p>
          <a:p>
            <a:pPr algn="ctr">
              <a:defRPr/>
            </a:pPr>
            <a:endParaRPr lang="en-US" sz="2400" b="1" dirty="0" smtClean="0">
              <a:solidFill>
                <a:srgbClr val="92D050"/>
              </a:solidFill>
              <a:effectLst>
                <a:outerShdw blurRad="38100" dist="38100" dir="2700000" algn="tl">
                  <a:srgbClr val="FFFFFF"/>
                </a:outerShdw>
              </a:effectLst>
            </a:endParaRPr>
          </a:p>
          <a:p>
            <a:pPr algn="ctr">
              <a:defRPr/>
            </a:pPr>
            <a:endParaRPr lang="en-US" sz="2400" dirty="0" smtClean="0">
              <a:solidFill>
                <a:srgbClr val="92D050"/>
              </a:solidFill>
            </a:endParaRPr>
          </a:p>
          <a:p>
            <a:endParaRPr lang="en-US" dirty="0"/>
          </a:p>
        </p:txBody>
      </p:sp>
    </p:spTree>
    <p:extLst>
      <p:ext uri="{BB962C8B-B14F-4D97-AF65-F5344CB8AC3E}">
        <p14:creationId xmlns:p14="http://schemas.microsoft.com/office/powerpoint/2010/main" val="281036594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Predictors of Exits from Placement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5318212"/>
              </p:ext>
            </p:extLst>
          </p:nvPr>
        </p:nvGraphicFramePr>
        <p:xfrm>
          <a:off x="609600" y="2057400"/>
          <a:ext cx="10972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913185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1320800" y="533400"/>
            <a:ext cx="9753600" cy="5486400"/>
          </a:xfrm>
          <a:prstGeom prst="rect">
            <a:avLst/>
          </a:prstGeom>
        </p:spPr>
        <p:txBody>
          <a:bodyPr>
            <a:normAutofit/>
          </a:bodyPr>
          <a:lstStyle/>
          <a:p>
            <a:pPr eaLnBrk="1" hangingPunct="1">
              <a:lnSpc>
                <a:spcPct val="80000"/>
              </a:lnSpc>
              <a:spcBef>
                <a:spcPts val="2000"/>
              </a:spcBef>
              <a:defRPr/>
            </a:pPr>
            <a:endParaRPr lang="en-US" sz="2600" b="1" dirty="0" smtClean="0">
              <a:effectLst>
                <a:outerShdw blurRad="38100" dist="38100" dir="2700000" algn="tl">
                  <a:srgbClr val="0064E2"/>
                </a:outerShdw>
              </a:effectLst>
              <a:latin typeface="+mn-lt"/>
              <a:ea typeface="ＭＳ Ｐゴシック"/>
            </a:endParaRPr>
          </a:p>
          <a:p>
            <a:pPr marL="45720" indent="0" algn="ctr">
              <a:lnSpc>
                <a:spcPct val="70000"/>
              </a:lnSpc>
              <a:buNone/>
              <a:defRPr/>
            </a:pPr>
            <a:r>
              <a:rPr lang="en-US" sz="3900" b="1" dirty="0" smtClean="0">
                <a:solidFill>
                  <a:schemeClr val="accent4">
                    <a:lumMod val="50000"/>
                  </a:schemeClr>
                </a:solidFill>
                <a:latin typeface="+mn-lt"/>
              </a:rPr>
              <a:t>Key Findings</a:t>
            </a:r>
            <a:endParaRPr lang="en-US" sz="3900" b="1" dirty="0">
              <a:solidFill>
                <a:schemeClr val="accent4">
                  <a:lumMod val="50000"/>
                </a:schemeClr>
              </a:solidFill>
              <a:latin typeface="+mn-lt"/>
            </a:endParaRPr>
          </a:p>
          <a:p>
            <a:pPr marL="45720" indent="0" algn="ctr">
              <a:lnSpc>
                <a:spcPct val="70000"/>
              </a:lnSpc>
              <a:buNone/>
              <a:defRPr/>
            </a:pPr>
            <a:endParaRPr lang="en-US" sz="1000" b="1" dirty="0">
              <a:effectLst>
                <a:outerShdw blurRad="38100" dist="38100" dir="2700000" algn="tl">
                  <a:srgbClr val="0064E2"/>
                </a:outerShdw>
              </a:effectLst>
              <a:latin typeface="+mn-lt"/>
            </a:endParaRPr>
          </a:p>
          <a:p>
            <a:pPr eaLnBrk="1" hangingPunct="1">
              <a:lnSpc>
                <a:spcPct val="80000"/>
              </a:lnSpc>
              <a:spcBef>
                <a:spcPts val="2000"/>
              </a:spcBef>
              <a:buFont typeface="Wingdings" pitchFamily="2" charset="2"/>
              <a:buChar char="v"/>
              <a:defRPr/>
            </a:pPr>
            <a:r>
              <a:rPr lang="en-US" sz="2600" b="1" dirty="0">
                <a:latin typeface="+mn-lt"/>
                <a:cs typeface="Arial" pitchFamily="34" charset="0"/>
              </a:rPr>
              <a:t>The KEEP intervention was  effective in reducing behavior problems of children in regular foster care.</a:t>
            </a:r>
          </a:p>
          <a:p>
            <a:pPr eaLnBrk="1" hangingPunct="1">
              <a:lnSpc>
                <a:spcPct val="80000"/>
              </a:lnSpc>
              <a:spcBef>
                <a:spcPts val="2000"/>
              </a:spcBef>
              <a:buFont typeface="Wingdings" pitchFamily="2" charset="2"/>
              <a:buChar char="v"/>
              <a:defRPr/>
            </a:pPr>
            <a:r>
              <a:rPr lang="en-US" sz="2600" b="1" dirty="0">
                <a:latin typeface="+mn-lt"/>
                <a:cs typeface="Arial" pitchFamily="34" charset="0"/>
              </a:rPr>
              <a:t>Improving parenting skills contributed to decreases in child behavior problems.  </a:t>
            </a:r>
          </a:p>
          <a:p>
            <a:pPr eaLnBrk="1" hangingPunct="1">
              <a:lnSpc>
                <a:spcPct val="80000"/>
              </a:lnSpc>
              <a:spcBef>
                <a:spcPts val="2000"/>
              </a:spcBef>
              <a:buFont typeface="Wingdings" pitchFamily="2" charset="2"/>
              <a:buChar char="v"/>
              <a:defRPr/>
            </a:pPr>
            <a:r>
              <a:rPr lang="en-US" sz="2600" b="1" dirty="0">
                <a:latin typeface="+mn-lt"/>
                <a:cs typeface="Arial" pitchFamily="34" charset="0"/>
              </a:rPr>
              <a:t>The KEEP intervention contributed to increases in positive exits (e.g., placement with a relative, adoption), and served to mitigate the negative influences of placement history on negative exits</a:t>
            </a:r>
          </a:p>
        </p:txBody>
      </p:sp>
      <p:sp>
        <p:nvSpPr>
          <p:cNvPr id="4" name="Slide Number Placeholder 4"/>
          <p:cNvSpPr>
            <a:spLocks noGrp="1"/>
          </p:cNvSpPr>
          <p:nvPr>
            <p:ph type="sldNum" sz="quarter" idx="12"/>
          </p:nvPr>
        </p:nvSpPr>
        <p:spPr>
          <a:xfrm>
            <a:off x="5080000" y="6172209"/>
            <a:ext cx="2438400" cy="365125"/>
          </a:xfrm>
        </p:spPr>
        <p:txBody>
          <a:bodyPr/>
          <a:lstStyle/>
          <a:p>
            <a:fld id="{BAB9DD17-F39A-E74F-B323-E1F9F35BF675}" type="slidenum">
              <a:rPr lang="en-US" smtClean="0">
                <a:solidFill>
                  <a:prstClr val="black">
                    <a:tint val="75000"/>
                  </a:prstClr>
                </a:solidFill>
                <a:latin typeface="Calibri"/>
              </a:rPr>
              <a:pPr/>
              <a:t>77</a:t>
            </a:fld>
            <a:endParaRPr lang="en-US" dirty="0">
              <a:solidFill>
                <a:prstClr val="black">
                  <a:tint val="75000"/>
                </a:prstClr>
              </a:solidFill>
              <a:latin typeface="Calibri"/>
            </a:endParaRPr>
          </a:p>
        </p:txBody>
      </p:sp>
      <p:pic>
        <p:nvPicPr>
          <p:cNvPr id="5"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7"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283898793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sz="3600" dirty="0" smtClean="0">
                <a:effectLst>
                  <a:outerShdw blurRad="38100" dist="38100" dir="2700000" algn="tl">
                    <a:srgbClr val="FFFFFF"/>
                  </a:outerShdw>
                </a:effectLst>
              </a:rPr>
              <a:t>General Conclusions</a:t>
            </a:r>
          </a:p>
        </p:txBody>
      </p:sp>
      <p:sp>
        <p:nvSpPr>
          <p:cNvPr id="35843" name="Rectangle 3"/>
          <p:cNvSpPr>
            <a:spLocks noGrp="1" noChangeArrowheads="1"/>
          </p:cNvSpPr>
          <p:nvPr>
            <p:ph idx="1"/>
          </p:nvPr>
        </p:nvSpPr>
        <p:spPr>
          <a:xfrm>
            <a:off x="0" y="1676400"/>
            <a:ext cx="12192000" cy="5181600"/>
          </a:xfrm>
        </p:spPr>
        <p:txBody>
          <a:bodyPr>
            <a:normAutofit/>
          </a:bodyPr>
          <a:lstStyle/>
          <a:p>
            <a:pPr>
              <a:lnSpc>
                <a:spcPct val="80000"/>
              </a:lnSpc>
              <a:spcBef>
                <a:spcPts val="2000"/>
              </a:spcBef>
              <a:buFont typeface="Wingdings" pitchFamily="2" charset="2"/>
              <a:buChar char="v"/>
              <a:defRPr/>
            </a:pPr>
            <a:r>
              <a:rPr lang="en-US" sz="2600" b="1" dirty="0" smtClean="0">
                <a:cs typeface="Arial" pitchFamily="34" charset="0"/>
              </a:rPr>
              <a:t>The KEEP intervention (improving parenting skills) was  effective in reducing behavior problems of children in regular foster care.</a:t>
            </a:r>
          </a:p>
          <a:p>
            <a:pPr eaLnBrk="1" hangingPunct="1">
              <a:lnSpc>
                <a:spcPct val="80000"/>
              </a:lnSpc>
              <a:buFont typeface="Wingdings" pitchFamily="2" charset="2"/>
              <a:buChar char="v"/>
            </a:pPr>
            <a:r>
              <a:rPr lang="en-US" altLang="en-US" sz="2600" b="1" dirty="0" smtClean="0"/>
              <a:t>The KEEP intervention can remain effective when delivered by a community agency that is unrelated to the intervention developers. </a:t>
            </a:r>
          </a:p>
          <a:p>
            <a:pPr eaLnBrk="1" hangingPunct="1">
              <a:lnSpc>
                <a:spcPct val="80000"/>
              </a:lnSpc>
              <a:buFont typeface="Wingdings" pitchFamily="2" charset="2"/>
              <a:buChar char="v"/>
            </a:pPr>
            <a:r>
              <a:rPr lang="en-US" altLang="en-US" sz="2600" b="1" dirty="0" smtClean="0"/>
              <a:t>The KEEP intervention has remained effective for 10 + years, across an ethnically diverse population, two language groups, the transition from research effectiveness trial to county wide implementation, and changes in intervention and agency personnel.   Children served in SD County: 944. </a:t>
            </a:r>
          </a:p>
          <a:p>
            <a:pPr eaLnBrk="1" hangingPunct="1">
              <a:lnSpc>
                <a:spcPct val="80000"/>
              </a:lnSpc>
              <a:buFont typeface="Wingdings" pitchFamily="2" charset="2"/>
              <a:buChar char="v"/>
            </a:pPr>
            <a:r>
              <a:rPr lang="en-US" altLang="en-US" sz="2600" b="1" dirty="0" smtClean="0"/>
              <a:t>Training and supervision remain key components of effectiveness of the intervention.</a:t>
            </a:r>
          </a:p>
        </p:txBody>
      </p:sp>
    </p:spTree>
    <p:extLst>
      <p:ext uri="{BB962C8B-B14F-4D97-AF65-F5344CB8AC3E}">
        <p14:creationId xmlns:p14="http://schemas.microsoft.com/office/powerpoint/2010/main" val="253467642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p:cNvSpPr>
          <p:nvPr>
            <p:ph idx="1"/>
          </p:nvPr>
        </p:nvSpPr>
        <p:spPr bwMode="auto">
          <a:xfrm>
            <a:off x="609600" y="609600"/>
            <a:ext cx="10972800" cy="5257800"/>
          </a:xfrm>
          <a:prstGeom prst="rect">
            <a:avLst/>
          </a:prstGeom>
          <a:noFill/>
        </p:spPr>
        <p:txBody>
          <a:bodyPr>
            <a:normAutofit lnSpcReduction="10000"/>
          </a:bodyPr>
          <a:lstStyle/>
          <a:p>
            <a:pPr marL="45720" indent="0" algn="ctr">
              <a:buNone/>
            </a:pPr>
            <a:r>
              <a:rPr lang="en-US" sz="3600" b="1" dirty="0">
                <a:solidFill>
                  <a:schemeClr val="accent4">
                    <a:lumMod val="50000"/>
                  </a:schemeClr>
                </a:solidFill>
                <a:latin typeface="+mn-lt"/>
                <a:ea typeface="ＭＳ Ｐゴシック"/>
              </a:rPr>
              <a:t>Implementing KEEP in San Diego County</a:t>
            </a:r>
          </a:p>
          <a:p>
            <a:endParaRPr lang="en-US" sz="3600" b="1" dirty="0" smtClean="0">
              <a:effectLst/>
              <a:latin typeface="+mn-lt"/>
              <a:ea typeface="ＭＳ Ｐゴシック"/>
            </a:endParaRPr>
          </a:p>
          <a:p>
            <a:pPr>
              <a:buFont typeface="Wingdings" pitchFamily="2" charset="2"/>
              <a:buChar char="v"/>
            </a:pPr>
            <a:r>
              <a:rPr lang="en-US" sz="2400" b="1" dirty="0" smtClean="0">
                <a:effectLst/>
                <a:latin typeface="+mn-lt"/>
                <a:ea typeface="ＭＳ Ｐゴシック"/>
                <a:cs typeface="Arial" pitchFamily="34" charset="0"/>
              </a:rPr>
              <a:t>What was in place:</a:t>
            </a:r>
          </a:p>
          <a:p>
            <a:pPr lvl="1">
              <a:buClrTx/>
              <a:buFont typeface="Arial" pitchFamily="34" charset="0"/>
              <a:buChar char="•"/>
            </a:pPr>
            <a:r>
              <a:rPr lang="en-US" b="1" dirty="0" smtClean="0">
                <a:effectLst/>
                <a:latin typeface="+mn-lt"/>
                <a:ea typeface="ＭＳ Ｐゴシック"/>
                <a:cs typeface="Arial" pitchFamily="34" charset="0"/>
              </a:rPr>
              <a:t>Interest at CWS in implementing KEEP </a:t>
            </a:r>
          </a:p>
          <a:p>
            <a:pPr lvl="1">
              <a:buClrTx/>
              <a:buFont typeface="Arial" pitchFamily="34" charset="0"/>
              <a:buChar char="•"/>
            </a:pPr>
            <a:r>
              <a:rPr lang="en-US" b="1" dirty="0" smtClean="0">
                <a:effectLst/>
                <a:latin typeface="+mn-lt"/>
                <a:ea typeface="ＭＳ Ｐゴシック"/>
                <a:cs typeface="Arial" pitchFamily="34" charset="0"/>
              </a:rPr>
              <a:t>Intervention material and process guidelines</a:t>
            </a:r>
          </a:p>
          <a:p>
            <a:pPr lvl="1">
              <a:buClrTx/>
              <a:buFont typeface="Arial" pitchFamily="34" charset="0"/>
              <a:buChar char="•"/>
            </a:pPr>
            <a:r>
              <a:rPr lang="en-US" b="1" dirty="0" smtClean="0">
                <a:effectLst/>
                <a:latin typeface="+mn-lt"/>
                <a:ea typeface="ＭＳ Ｐゴシック"/>
                <a:cs typeface="Arial" pitchFamily="34" charset="0"/>
              </a:rPr>
              <a:t>Mechanism for training</a:t>
            </a:r>
          </a:p>
          <a:p>
            <a:pPr lvl="1">
              <a:buClrTx/>
              <a:buFont typeface="Arial" pitchFamily="34" charset="0"/>
              <a:buChar char="•"/>
            </a:pPr>
            <a:r>
              <a:rPr lang="en-US" b="1" dirty="0" smtClean="0">
                <a:effectLst/>
                <a:latin typeface="+mn-lt"/>
                <a:ea typeface="ＭＳ Ｐゴシック"/>
                <a:cs typeface="Arial" pitchFamily="34" charset="0"/>
              </a:rPr>
              <a:t>Supervisor and means of supervision</a:t>
            </a:r>
          </a:p>
          <a:p>
            <a:pPr lvl="1">
              <a:buClrTx/>
              <a:buFont typeface="Arial" pitchFamily="34" charset="0"/>
              <a:buChar char="•"/>
            </a:pPr>
            <a:r>
              <a:rPr lang="en-US" b="1" dirty="0" smtClean="0">
                <a:effectLst/>
                <a:latin typeface="+mn-lt"/>
                <a:ea typeface="ＭＳ Ｐゴシック"/>
                <a:cs typeface="Arial" pitchFamily="34" charset="0"/>
              </a:rPr>
              <a:t>Outcome assessments</a:t>
            </a:r>
          </a:p>
          <a:p>
            <a:pPr lvl="1">
              <a:buClrTx/>
              <a:buFont typeface="Arial" pitchFamily="34" charset="0"/>
              <a:buChar char="•"/>
            </a:pPr>
            <a:r>
              <a:rPr lang="en-US" b="1" dirty="0" smtClean="0">
                <a:effectLst/>
                <a:latin typeface="+mn-lt"/>
                <a:ea typeface="ＭＳ Ｐゴシック"/>
                <a:cs typeface="Arial" pitchFamily="34" charset="0"/>
              </a:rPr>
              <a:t>Meeting locations throughout San Diego County</a:t>
            </a:r>
          </a:p>
          <a:p>
            <a:pPr lvl="1">
              <a:buClrTx/>
              <a:buFont typeface="Arial" pitchFamily="34" charset="0"/>
              <a:buChar char="•"/>
            </a:pPr>
            <a:r>
              <a:rPr lang="en-US" b="1" dirty="0" smtClean="0">
                <a:effectLst/>
                <a:latin typeface="+mn-lt"/>
                <a:ea typeface="ＭＳ Ｐゴシック"/>
                <a:cs typeface="Arial" pitchFamily="34" charset="0"/>
              </a:rPr>
              <a:t>Foster parent community familiar with KEEP </a:t>
            </a:r>
          </a:p>
          <a:p>
            <a:pPr lvl="1">
              <a:buFont typeface="Wingdings" pitchFamily="2" charset="2"/>
              <a:buNone/>
            </a:pPr>
            <a:endParaRPr lang="en-US" b="1" dirty="0" smtClean="0">
              <a:effectLst/>
              <a:latin typeface="+mn-lt"/>
              <a:ea typeface="ＭＳ Ｐゴシック"/>
            </a:endParaRPr>
          </a:p>
        </p:txBody>
      </p:sp>
      <p:sp>
        <p:nvSpPr>
          <p:cNvPr id="4" name="Slide Number Placeholder 4"/>
          <p:cNvSpPr>
            <a:spLocks noGrp="1"/>
          </p:cNvSpPr>
          <p:nvPr>
            <p:ph type="sldNum" sz="quarter" idx="12"/>
          </p:nvPr>
        </p:nvSpPr>
        <p:spPr>
          <a:xfrm>
            <a:off x="5080000" y="6172209"/>
            <a:ext cx="2438400" cy="365125"/>
          </a:xfrm>
        </p:spPr>
        <p:txBody>
          <a:bodyPr/>
          <a:lstStyle/>
          <a:p>
            <a:fld id="{BAB9DD17-F39A-E74F-B323-E1F9F35BF675}" type="slidenum">
              <a:rPr lang="en-US" smtClean="0">
                <a:solidFill>
                  <a:prstClr val="black">
                    <a:tint val="75000"/>
                  </a:prstClr>
                </a:solidFill>
                <a:latin typeface="Calibri"/>
              </a:rPr>
              <a:pPr/>
              <a:t>79</a:t>
            </a:fld>
            <a:endParaRPr lang="en-US" dirty="0">
              <a:solidFill>
                <a:prstClr val="black">
                  <a:tint val="75000"/>
                </a:prstClr>
              </a:solidFill>
              <a:latin typeface="Calibri"/>
            </a:endParaRPr>
          </a:p>
        </p:txBody>
      </p:sp>
      <p:pic>
        <p:nvPicPr>
          <p:cNvPr id="5"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7" name="Picture 3" descr="S:\CCWS\PPS\Logos\SET Logos\SETLogo.png"/>
          <p:cNvPicPr>
            <a:picLocks noChangeAspect="1" noChangeArrowheads="1"/>
          </p:cNvPicPr>
          <p:nvPr/>
        </p:nvPicPr>
        <p:blipFill>
          <a:blip r:embed="rId3" cstate="print"/>
          <a:srcRect/>
          <a:stretch>
            <a:fillRect/>
          </a:stretch>
        </p:blipFill>
        <p:spPr bwMode="auto">
          <a:xfrm>
            <a:off x="508003" y="5867409"/>
            <a:ext cx="2296172" cy="769559"/>
          </a:xfrm>
          <a:prstGeom prst="rect">
            <a:avLst/>
          </a:prstGeom>
          <a:noFill/>
        </p:spPr>
      </p:pic>
    </p:spTree>
    <p:extLst>
      <p:ext uri="{BB962C8B-B14F-4D97-AF65-F5344CB8AC3E}">
        <p14:creationId xmlns:p14="http://schemas.microsoft.com/office/powerpoint/2010/main" val="186129279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983998"/>
            <a:ext cx="10363200" cy="1470025"/>
          </a:xfrm>
        </p:spPr>
        <p:txBody>
          <a:bodyPr>
            <a:normAutofit/>
          </a:bodyPr>
          <a:lstStyle/>
          <a:p>
            <a:r>
              <a:rPr lang="en-US" dirty="0">
                <a:effectLst/>
              </a:rPr>
              <a:t/>
            </a:r>
            <a:br>
              <a:rPr lang="en-US" dirty="0">
                <a:effectLst/>
              </a:rPr>
            </a:br>
            <a:endParaRPr lang="en-US" dirty="0"/>
          </a:p>
        </p:txBody>
      </p:sp>
      <p:pic>
        <p:nvPicPr>
          <p:cNvPr id="5" name="Picture 4" descr="CCWCPM Logo_P5a.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9" y="434376"/>
            <a:ext cx="10363201" cy="9099214"/>
          </a:xfrm>
          <a:prstGeom prst="rect">
            <a:avLst/>
          </a:prstGeom>
        </p:spPr>
      </p:pic>
    </p:spTree>
    <p:extLst>
      <p:ext uri="{BB962C8B-B14F-4D97-AF65-F5344CB8AC3E}">
        <p14:creationId xmlns:p14="http://schemas.microsoft.com/office/powerpoint/2010/main" val="39660401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idx="1"/>
          </p:nvPr>
        </p:nvSpPr>
        <p:spPr bwMode="auto">
          <a:xfrm>
            <a:off x="711200" y="533400"/>
            <a:ext cx="10972800" cy="5486400"/>
          </a:xfrm>
          <a:prstGeom prst="rect">
            <a:avLst/>
          </a:prstGeom>
          <a:noFill/>
        </p:spPr>
        <p:txBody>
          <a:bodyPr>
            <a:normAutofit fontScale="92500" lnSpcReduction="10000"/>
          </a:bodyPr>
          <a:lstStyle/>
          <a:p>
            <a:pPr marL="45720" indent="0" algn="ctr">
              <a:buNone/>
            </a:pPr>
            <a:r>
              <a:rPr lang="en-US" sz="3600" b="1" dirty="0" smtClean="0">
                <a:solidFill>
                  <a:schemeClr val="accent4">
                    <a:lumMod val="50000"/>
                  </a:schemeClr>
                </a:solidFill>
                <a:effectLst/>
                <a:latin typeface="+mn-lt"/>
                <a:ea typeface="ＭＳ Ｐゴシック"/>
              </a:rPr>
              <a:t>Implementing KEEP in San Diego County</a:t>
            </a:r>
          </a:p>
          <a:p>
            <a:endParaRPr lang="en-US" b="1" dirty="0">
              <a:latin typeface="+mn-lt"/>
              <a:ea typeface="ＭＳ Ｐゴシック"/>
            </a:endParaRPr>
          </a:p>
          <a:p>
            <a:pPr>
              <a:buFont typeface="Wingdings" pitchFamily="2" charset="2"/>
              <a:buChar char="v"/>
            </a:pPr>
            <a:r>
              <a:rPr lang="en-US" sz="2600" b="1" dirty="0" smtClean="0">
                <a:effectLst/>
                <a:latin typeface="+mn-lt"/>
                <a:ea typeface="ＭＳ Ｐゴシック"/>
                <a:cs typeface="Arial" pitchFamily="34" charset="0"/>
              </a:rPr>
              <a:t>Challenges</a:t>
            </a:r>
          </a:p>
          <a:p>
            <a:pPr lvl="1">
              <a:buClrTx/>
              <a:buFont typeface="Arial" pitchFamily="34" charset="0"/>
              <a:buChar char="•"/>
            </a:pPr>
            <a:r>
              <a:rPr lang="en-US" sz="2400" b="1" dirty="0" smtClean="0">
                <a:effectLst/>
                <a:latin typeface="+mn-lt"/>
                <a:ea typeface="ＭＳ Ｐゴシック"/>
                <a:cs typeface="Arial" pitchFamily="34" charset="0"/>
              </a:rPr>
              <a:t>Obtaining funding</a:t>
            </a:r>
          </a:p>
          <a:p>
            <a:pPr lvl="1">
              <a:buClrTx/>
              <a:buFont typeface="Arial" pitchFamily="34" charset="0"/>
              <a:buChar char="•"/>
            </a:pPr>
            <a:r>
              <a:rPr lang="en-US" sz="2400" b="1" dirty="0" smtClean="0">
                <a:effectLst/>
                <a:latin typeface="+mn-lt"/>
                <a:ea typeface="ＭＳ Ｐゴシック"/>
                <a:cs typeface="Arial" pitchFamily="34" charset="0"/>
              </a:rPr>
              <a:t>Identifying community agency to deliver intervention:                </a:t>
            </a:r>
            <a:r>
              <a:rPr lang="en-US" sz="2400" b="1" i="1" dirty="0" smtClean="0">
                <a:effectLst/>
                <a:latin typeface="+mn-lt"/>
                <a:ea typeface="ＭＳ Ｐゴシック"/>
                <a:cs typeface="Arial" pitchFamily="34" charset="0"/>
              </a:rPr>
              <a:t>Social Advocates for Youth</a:t>
            </a:r>
            <a:r>
              <a:rPr lang="en-US" sz="2400" b="1" dirty="0" smtClean="0">
                <a:effectLst/>
                <a:latin typeface="+mn-lt"/>
                <a:ea typeface="ＭＳ Ｐゴシック"/>
                <a:cs typeface="Arial" pitchFamily="34" charset="0"/>
              </a:rPr>
              <a:t> (SAY San Diego) </a:t>
            </a:r>
          </a:p>
          <a:p>
            <a:pPr lvl="2">
              <a:buClrTx/>
              <a:buFont typeface="Courier New" pitchFamily="49" charset="0"/>
              <a:buChar char="o"/>
            </a:pPr>
            <a:r>
              <a:rPr lang="en-US" sz="2200" b="1" dirty="0" smtClean="0">
                <a:effectLst/>
                <a:latin typeface="+mn-lt"/>
                <a:ea typeface="ＭＳ Ｐゴシック"/>
                <a:cs typeface="Arial" pitchFamily="34" charset="0"/>
              </a:rPr>
              <a:t>Began in central region and expanded: 175 families served</a:t>
            </a:r>
          </a:p>
          <a:p>
            <a:pPr lvl="2">
              <a:buClrTx/>
              <a:buFont typeface="Courier New" pitchFamily="49" charset="0"/>
              <a:buChar char="o"/>
            </a:pPr>
            <a:r>
              <a:rPr lang="en-US" sz="2200" b="1" dirty="0" smtClean="0">
                <a:effectLst/>
                <a:latin typeface="+mn-lt"/>
                <a:ea typeface="ＭＳ Ｐゴシック"/>
                <a:cs typeface="Arial" pitchFamily="34" charset="0"/>
              </a:rPr>
              <a:t>Hiring qualified facilitators</a:t>
            </a:r>
          </a:p>
          <a:p>
            <a:pPr lvl="1">
              <a:buClrTx/>
              <a:buFont typeface="Arial" pitchFamily="34" charset="0"/>
              <a:buChar char="•"/>
            </a:pPr>
            <a:r>
              <a:rPr lang="en-US" sz="2400" b="1" dirty="0" smtClean="0">
                <a:effectLst/>
                <a:latin typeface="+mn-lt"/>
                <a:ea typeface="ＭＳ Ｐゴシック"/>
                <a:cs typeface="Arial" pitchFamily="34" charset="0"/>
              </a:rPr>
              <a:t>Training agency staff</a:t>
            </a:r>
          </a:p>
          <a:p>
            <a:pPr lvl="2">
              <a:buClrTx/>
              <a:buFont typeface="Courier New" pitchFamily="49" charset="0"/>
              <a:buChar char="o"/>
            </a:pPr>
            <a:r>
              <a:rPr lang="en-US" sz="2200" b="1" dirty="0" smtClean="0">
                <a:solidFill>
                  <a:schemeClr val="tx1"/>
                </a:solidFill>
                <a:effectLst/>
                <a:latin typeface="+mn-lt"/>
                <a:ea typeface="ＭＳ Ｐゴシック"/>
                <a:cs typeface="Arial" pitchFamily="34" charset="0"/>
              </a:rPr>
              <a:t>In intervention model</a:t>
            </a:r>
          </a:p>
          <a:p>
            <a:pPr lvl="2">
              <a:buClrTx/>
              <a:buFont typeface="Courier New" pitchFamily="49" charset="0"/>
              <a:buChar char="o"/>
            </a:pPr>
            <a:r>
              <a:rPr lang="en-US" sz="2200" b="1" dirty="0" smtClean="0">
                <a:solidFill>
                  <a:schemeClr val="tx1"/>
                </a:solidFill>
                <a:effectLst/>
                <a:latin typeface="+mn-lt"/>
                <a:ea typeface="ＭＳ Ｐゴシック"/>
                <a:cs typeface="Arial" pitchFamily="34" charset="0"/>
              </a:rPr>
              <a:t>Recruitment procedures</a:t>
            </a:r>
          </a:p>
          <a:p>
            <a:pPr lvl="2">
              <a:buClrTx/>
              <a:buFont typeface="Courier New" pitchFamily="49" charset="0"/>
              <a:buChar char="o"/>
            </a:pPr>
            <a:r>
              <a:rPr lang="en-US" sz="2200" b="1" dirty="0" smtClean="0">
                <a:solidFill>
                  <a:schemeClr val="tx1"/>
                </a:solidFill>
                <a:effectLst/>
                <a:latin typeface="+mn-lt"/>
                <a:ea typeface="ＭＳ Ｐゴシック"/>
                <a:cs typeface="Arial" pitchFamily="34" charset="0"/>
              </a:rPr>
              <a:t>Evaluation of outcomes</a:t>
            </a:r>
          </a:p>
          <a:p>
            <a:pPr>
              <a:buFont typeface="Wingdings" pitchFamily="2" charset="2"/>
              <a:buChar char="v"/>
            </a:pPr>
            <a:r>
              <a:rPr lang="en-US" sz="2600" b="1" dirty="0" smtClean="0">
                <a:effectLst/>
                <a:latin typeface="+mn-lt"/>
                <a:ea typeface="ＭＳ Ｐゴシック"/>
                <a:cs typeface="Arial" pitchFamily="34" charset="0"/>
              </a:rPr>
              <a:t>Agency/Provider/Researcher partnership: Platform for new research - KEEP Reaching</a:t>
            </a:r>
          </a:p>
          <a:p>
            <a:endParaRPr lang="en-US" b="1" dirty="0" smtClean="0">
              <a:effectLst/>
              <a:latin typeface="+mn-lt"/>
              <a:ea typeface="ＭＳ Ｐゴシック"/>
            </a:endParaRPr>
          </a:p>
          <a:p>
            <a:pPr lvl="1">
              <a:buFont typeface="Wingdings" pitchFamily="2" charset="2"/>
              <a:buNone/>
            </a:pPr>
            <a:endParaRPr lang="en-US" b="1" dirty="0" smtClean="0">
              <a:effectLst/>
              <a:latin typeface="+mn-lt"/>
              <a:ea typeface="ＭＳ Ｐゴシック"/>
            </a:endParaRPr>
          </a:p>
        </p:txBody>
      </p:sp>
      <p:sp>
        <p:nvSpPr>
          <p:cNvPr id="4" name="Slide Number Placeholder 4"/>
          <p:cNvSpPr>
            <a:spLocks noGrp="1"/>
          </p:cNvSpPr>
          <p:nvPr>
            <p:ph type="sldNum" sz="quarter" idx="12"/>
          </p:nvPr>
        </p:nvSpPr>
        <p:spPr>
          <a:xfrm>
            <a:off x="5080000" y="6172209"/>
            <a:ext cx="2438400" cy="365125"/>
          </a:xfrm>
        </p:spPr>
        <p:txBody>
          <a:bodyPr/>
          <a:lstStyle/>
          <a:p>
            <a:fld id="{BAB9DD17-F39A-E74F-B323-E1F9F35BF675}" type="slidenum">
              <a:rPr lang="en-US" smtClean="0">
                <a:solidFill>
                  <a:prstClr val="black">
                    <a:tint val="75000"/>
                  </a:prstClr>
                </a:solidFill>
                <a:latin typeface="Calibri"/>
              </a:rPr>
              <a:pPr/>
              <a:t>80</a:t>
            </a:fld>
            <a:endParaRPr lang="en-US" dirty="0">
              <a:solidFill>
                <a:prstClr val="black">
                  <a:tint val="75000"/>
                </a:prstClr>
              </a:solidFill>
              <a:latin typeface="Calibri"/>
            </a:endParaRPr>
          </a:p>
        </p:txBody>
      </p:sp>
      <p:pic>
        <p:nvPicPr>
          <p:cNvPr id="5"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7"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232997056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708" y="228600"/>
            <a:ext cx="11019693" cy="1066800"/>
          </a:xfrm>
        </p:spPr>
        <p:txBody>
          <a:bodyPr>
            <a:normAutofit fontScale="90000"/>
          </a:bodyPr>
          <a:lstStyle/>
          <a:p>
            <a:r>
              <a:rPr lang="en-US" sz="4400" dirty="0" smtClean="0">
                <a:solidFill>
                  <a:schemeClr val="accent4">
                    <a:lumMod val="50000"/>
                  </a:schemeClr>
                </a:solidFill>
                <a:effectLst/>
                <a:latin typeface="+mn-lt"/>
              </a:rPr>
              <a:t>Program Outcomes</a:t>
            </a:r>
            <a:br>
              <a:rPr lang="en-US" sz="4400" dirty="0" smtClean="0">
                <a:solidFill>
                  <a:schemeClr val="accent4">
                    <a:lumMod val="50000"/>
                  </a:schemeClr>
                </a:solidFill>
                <a:effectLst/>
                <a:latin typeface="+mn-lt"/>
              </a:rPr>
            </a:br>
            <a:r>
              <a:rPr lang="en-US" sz="4400" dirty="0" smtClean="0">
                <a:solidFill>
                  <a:schemeClr val="accent4">
                    <a:lumMod val="50000"/>
                  </a:schemeClr>
                </a:solidFill>
                <a:effectLst/>
                <a:latin typeface="+mn-lt"/>
              </a:rPr>
              <a:t>2014-2015</a:t>
            </a:r>
            <a:endParaRPr lang="en-US" sz="4400" b="1" dirty="0">
              <a:solidFill>
                <a:schemeClr val="accent4">
                  <a:lumMod val="50000"/>
                </a:schemeClr>
              </a:solidFill>
              <a:effectLst/>
              <a:latin typeface="+mn-lt"/>
            </a:endParaRPr>
          </a:p>
        </p:txBody>
      </p:sp>
      <p:sp>
        <p:nvSpPr>
          <p:cNvPr id="3" name="Subtitle 2"/>
          <p:cNvSpPr>
            <a:spLocks noGrp="1"/>
          </p:cNvSpPr>
          <p:nvPr>
            <p:ph type="subTitle" idx="1"/>
          </p:nvPr>
        </p:nvSpPr>
        <p:spPr>
          <a:xfrm>
            <a:off x="1828800" y="1676400"/>
            <a:ext cx="8534400" cy="2895600"/>
          </a:xfrm>
        </p:spPr>
        <p:txBody>
          <a:bodyPr>
            <a:noAutofit/>
          </a:bodyPr>
          <a:lstStyle/>
          <a:p>
            <a:pPr algn="l">
              <a:buFont typeface="Wingdings" pitchFamily="2" charset="2"/>
              <a:buChar char="v"/>
            </a:pPr>
            <a:r>
              <a:rPr lang="en-US" sz="2400" dirty="0" smtClean="0"/>
              <a:t> </a:t>
            </a:r>
            <a:r>
              <a:rPr lang="en-US" sz="2400" b="1" dirty="0" smtClean="0"/>
              <a:t>Completion of 14 groups county wide</a:t>
            </a:r>
          </a:p>
          <a:p>
            <a:pPr algn="l">
              <a:buFont typeface="Wingdings" pitchFamily="2" charset="2"/>
              <a:buChar char="v"/>
            </a:pPr>
            <a:r>
              <a:rPr lang="en-US" sz="2400" b="1" dirty="0" smtClean="0"/>
              <a:t> Served 33 foster, 49 formal kinship and </a:t>
            </a:r>
          </a:p>
          <a:p>
            <a:pPr algn="l"/>
            <a:r>
              <a:rPr lang="en-US" sz="2400" b="1" dirty="0" smtClean="0"/>
              <a:t>     24 informal kinship caregivers</a:t>
            </a:r>
          </a:p>
          <a:p>
            <a:pPr algn="l">
              <a:buFont typeface="Wingdings" pitchFamily="2" charset="2"/>
              <a:buChar char="v"/>
            </a:pPr>
            <a:r>
              <a:rPr lang="en-US" sz="2400" b="1" dirty="0" smtClean="0"/>
              <a:t> Decreased Parental Stress</a:t>
            </a:r>
          </a:p>
          <a:p>
            <a:pPr algn="l">
              <a:buFont typeface="Wingdings" pitchFamily="2" charset="2"/>
              <a:buChar char="v"/>
            </a:pPr>
            <a:r>
              <a:rPr lang="en-US" sz="2400" b="1" dirty="0" smtClean="0"/>
              <a:t>Decreased  Problem Behaviors</a:t>
            </a:r>
            <a:endParaRPr lang="en-US" sz="2400" b="1" dirty="0"/>
          </a:p>
        </p:txBody>
      </p:sp>
      <p:pic>
        <p:nvPicPr>
          <p:cNvPr id="4" name="Picture 2" descr="S:\CCWS\PPS\Logos\HHSA Logos\HHSA_Logo_Blue 1719x566.jpg"/>
          <p:cNvPicPr>
            <a:picLocks noChangeAspect="1" noChangeArrowheads="1"/>
          </p:cNvPicPr>
          <p:nvPr/>
        </p:nvPicPr>
        <p:blipFill>
          <a:blip r:embed="rId2" cstate="print"/>
          <a:srcRect/>
          <a:stretch>
            <a:fillRect/>
          </a:stretch>
        </p:blipFill>
        <p:spPr bwMode="auto">
          <a:xfrm>
            <a:off x="9042406" y="5867400"/>
            <a:ext cx="2660073" cy="658368"/>
          </a:xfrm>
          <a:prstGeom prst="rect">
            <a:avLst/>
          </a:prstGeom>
          <a:noFill/>
        </p:spPr>
      </p:pic>
      <p:pic>
        <p:nvPicPr>
          <p:cNvPr id="6" name="Picture 3" descr="S:\CCWS\PPS\Logos\SET Logos\SETLogo.png"/>
          <p:cNvPicPr>
            <a:picLocks noChangeAspect="1" noChangeArrowheads="1"/>
          </p:cNvPicPr>
          <p:nvPr/>
        </p:nvPicPr>
        <p:blipFill>
          <a:blip r:embed="rId3" cstate="print"/>
          <a:srcRect/>
          <a:stretch>
            <a:fillRect/>
          </a:stretch>
        </p:blipFill>
        <p:spPr bwMode="auto">
          <a:xfrm>
            <a:off x="508003" y="5715009"/>
            <a:ext cx="2296172" cy="769559"/>
          </a:xfrm>
          <a:prstGeom prst="rect">
            <a:avLst/>
          </a:prstGeom>
          <a:noFill/>
        </p:spPr>
      </p:pic>
    </p:spTree>
    <p:extLst>
      <p:ext uri="{BB962C8B-B14F-4D97-AF65-F5344CB8AC3E}">
        <p14:creationId xmlns:p14="http://schemas.microsoft.com/office/powerpoint/2010/main" val="315713973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7400"/>
            <a:ext cx="10972800" cy="2590800"/>
          </a:xfrm>
        </p:spPr>
        <p:txBody>
          <a:bodyPr/>
          <a:lstStyle/>
          <a:p>
            <a:r>
              <a:rPr lang="en-US" dirty="0" smtClean="0">
                <a:solidFill>
                  <a:schemeClr val="accent4">
                    <a:lumMod val="50000"/>
                  </a:schemeClr>
                </a:solidFill>
                <a:effectLst/>
                <a:latin typeface="+mn-lt"/>
              </a:rPr>
              <a:t>QUESTIONS?</a:t>
            </a:r>
            <a:endParaRPr lang="en-US" dirty="0">
              <a:solidFill>
                <a:schemeClr val="accent4">
                  <a:lumMod val="50000"/>
                </a:schemeClr>
              </a:solidFill>
              <a:effectLst/>
              <a:latin typeface="+mn-lt"/>
            </a:endParaRPr>
          </a:p>
        </p:txBody>
      </p:sp>
    </p:spTree>
    <p:extLst>
      <p:ext uri="{BB962C8B-B14F-4D97-AF65-F5344CB8AC3E}">
        <p14:creationId xmlns:p14="http://schemas.microsoft.com/office/powerpoint/2010/main" val="338234951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Can Achieve</a:t>
            </a:r>
            <a:endParaRPr lang="en-US" dirty="0"/>
          </a:p>
        </p:txBody>
      </p:sp>
      <p:sp>
        <p:nvSpPr>
          <p:cNvPr id="11" name="Content Placeholder 5"/>
          <p:cNvSpPr>
            <a:spLocks noGrp="1"/>
          </p:cNvSpPr>
          <p:nvPr>
            <p:ph sz="quarter" idx="4"/>
          </p:nvPr>
        </p:nvSpPr>
        <p:spPr>
          <a:xfrm>
            <a:off x="614573" y="1471353"/>
            <a:ext cx="5577057" cy="4654811"/>
          </a:xfrm>
        </p:spPr>
        <p:txBody>
          <a:bodyPr/>
          <a:lstStyle/>
          <a:p>
            <a:pPr algn="ctr"/>
            <a:endParaRPr lang="en-US" b="1" dirty="0" smtClean="0"/>
          </a:p>
          <a:p>
            <a:pPr algn="ctr"/>
            <a:endParaRPr lang="en-US" b="1" dirty="0"/>
          </a:p>
          <a:p>
            <a:pPr algn="ctr"/>
            <a:endParaRPr lang="en-US" b="1" dirty="0" smtClean="0"/>
          </a:p>
          <a:p>
            <a:pPr algn="ctr"/>
            <a:endParaRPr lang="en-US" b="1" dirty="0"/>
          </a:p>
          <a:p>
            <a:pPr algn="ctr"/>
            <a:r>
              <a:rPr lang="en-US" sz="3600" b="1" dirty="0" smtClean="0"/>
              <a:t>Every child grows up safe and nurtured.</a:t>
            </a:r>
            <a:endParaRPr lang="en-US" sz="3600" b="1"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54"/>
          <a:stretch/>
        </p:blipFill>
        <p:spPr>
          <a:xfrm>
            <a:off x="7152640" y="1200150"/>
            <a:ext cx="5039360" cy="5643562"/>
          </a:xfrm>
          <a:prstGeom prst="rect">
            <a:avLst/>
          </a:prstGeom>
        </p:spPr>
      </p:pic>
    </p:spTree>
    <p:extLst>
      <p:ext uri="{BB962C8B-B14F-4D97-AF65-F5344CB8AC3E}">
        <p14:creationId xmlns:p14="http://schemas.microsoft.com/office/powerpoint/2010/main" val="32382460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562940"/>
          </a:xfrm>
        </p:spPr>
        <p:txBody>
          <a:bodyPr/>
          <a:lstStyle/>
          <a:p>
            <a:pPr marL="0" indent="0">
              <a:buNone/>
            </a:pPr>
            <a:r>
              <a:rPr lang="en-US" sz="2400" b="1" dirty="0" smtClean="0"/>
              <a:t>Quality Parenting Initiative</a:t>
            </a:r>
          </a:p>
          <a:p>
            <a:r>
              <a:rPr lang="en-US" dirty="0" smtClean="0"/>
              <a:t>“</a:t>
            </a:r>
            <a:r>
              <a:rPr lang="en-US" dirty="0" err="1" smtClean="0"/>
              <a:t>Debrands</a:t>
            </a:r>
            <a:r>
              <a:rPr lang="en-US" dirty="0" smtClean="0"/>
              <a:t>” foster care – focuses on aligning foster caregiver expectations and CWS policies and practices.</a:t>
            </a:r>
          </a:p>
          <a:p>
            <a:r>
              <a:rPr lang="en-US" dirty="0"/>
              <a:t>CA </a:t>
            </a:r>
            <a:r>
              <a:rPr lang="en-US" dirty="0" err="1"/>
              <a:t>Partnerhip</a:t>
            </a:r>
            <a:r>
              <a:rPr lang="en-US" dirty="0"/>
              <a:t> Plan articulates mutual </a:t>
            </a:r>
            <a:r>
              <a:rPr lang="en-US" dirty="0" smtClean="0"/>
              <a:t>expectations</a:t>
            </a:r>
          </a:p>
          <a:p>
            <a:r>
              <a:rPr lang="en-US" dirty="0" smtClean="0"/>
              <a:t>Engages relatives, county licensed and certified foster parents with county staff.</a:t>
            </a:r>
          </a:p>
          <a:p>
            <a:r>
              <a:rPr lang="en-US" dirty="0" smtClean="0"/>
              <a:t>County specific strategies developed – not a “one size fits all” approach</a:t>
            </a:r>
          </a:p>
          <a:p>
            <a:r>
              <a:rPr lang="en-US" dirty="0" smtClean="0"/>
              <a:t>18 Counties currently participating – facilitated by Youth Law Center </a:t>
            </a:r>
          </a:p>
          <a:p>
            <a:r>
              <a:rPr lang="en-US" dirty="0" smtClean="0">
                <a:hlinkClick r:id="rId2"/>
              </a:rPr>
              <a:t>www.QPICalifornia.org</a:t>
            </a:r>
            <a:r>
              <a:rPr lang="en-US" dirty="0" smtClean="0"/>
              <a:t> for more information</a:t>
            </a:r>
          </a:p>
          <a:p>
            <a:r>
              <a:rPr lang="en-US" dirty="0" smtClean="0"/>
              <a:t>September 23-24, 2015 Convening in Ventura</a:t>
            </a:r>
          </a:p>
        </p:txBody>
      </p:sp>
      <p:sp>
        <p:nvSpPr>
          <p:cNvPr id="2" name="Slide Number Placeholder 1"/>
          <p:cNvSpPr>
            <a:spLocks noGrp="1"/>
          </p:cNvSpPr>
          <p:nvPr>
            <p:ph type="sldNum" sz="quarter" idx="12"/>
          </p:nvPr>
        </p:nvSpPr>
        <p:spPr/>
        <p:txBody>
          <a:bodyPr/>
          <a:lstStyle/>
          <a:p>
            <a:fld id="{AC4168E9-BD8E-4713-A797-C8B45EA50A32}" type="slidenum">
              <a:rPr lang="en-US" smtClean="0"/>
              <a:t>84</a:t>
            </a:fld>
            <a:endParaRPr lang="en-US"/>
          </a:p>
        </p:txBody>
      </p:sp>
    </p:spTree>
    <p:extLst>
      <p:ext uri="{BB962C8B-B14F-4D97-AF65-F5344CB8AC3E}">
        <p14:creationId xmlns:p14="http://schemas.microsoft.com/office/powerpoint/2010/main" val="2061256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562940"/>
          </a:xfrm>
        </p:spPr>
        <p:txBody>
          <a:bodyPr/>
          <a:lstStyle/>
          <a:p>
            <a:pPr marL="0" indent="0">
              <a:buNone/>
            </a:pPr>
            <a:r>
              <a:rPr lang="en-US" sz="2400" b="1" dirty="0" smtClean="0"/>
              <a:t>Mockingbird Family Model</a:t>
            </a:r>
          </a:p>
          <a:p>
            <a:r>
              <a:rPr lang="en-US" dirty="0" smtClean="0"/>
              <a:t>Started in Washington State; spread to DC and Kentucky</a:t>
            </a:r>
          </a:p>
          <a:p>
            <a:r>
              <a:rPr lang="en-US" dirty="0" smtClean="0"/>
              <a:t>Consists of one “Hub Home” and 6-10 foster/king families living within geographic proximity.</a:t>
            </a:r>
          </a:p>
          <a:p>
            <a:r>
              <a:rPr lang="en-US" dirty="0" smtClean="0"/>
              <a:t>Hub Home keeps 2 beds open for respite/emergency care.</a:t>
            </a:r>
          </a:p>
          <a:p>
            <a:r>
              <a:rPr lang="en-US" dirty="0" smtClean="0"/>
              <a:t>Hub Foster Parent provides support to the constellation, peer mentoring. </a:t>
            </a:r>
          </a:p>
          <a:p>
            <a:r>
              <a:rPr lang="en-US" dirty="0" smtClean="0"/>
              <a:t>Hub Foster Parent paid a small stipend for their effort</a:t>
            </a:r>
          </a:p>
          <a:p>
            <a:r>
              <a:rPr lang="en-US" dirty="0" smtClean="0">
                <a:hlinkClick r:id="rId2"/>
              </a:rPr>
              <a:t>www.mockingbirdsociety.org</a:t>
            </a:r>
            <a:r>
              <a:rPr lang="en-US" dirty="0" smtClean="0"/>
              <a:t> for more information</a:t>
            </a:r>
          </a:p>
          <a:p>
            <a:pPr marL="0" indent="0">
              <a:buNone/>
            </a:pPr>
            <a:endParaRPr lang="en-US" dirty="0" smtClean="0"/>
          </a:p>
        </p:txBody>
      </p:sp>
      <p:sp>
        <p:nvSpPr>
          <p:cNvPr id="2" name="Slide Number Placeholder 1"/>
          <p:cNvSpPr>
            <a:spLocks noGrp="1"/>
          </p:cNvSpPr>
          <p:nvPr>
            <p:ph type="sldNum" sz="quarter" idx="12"/>
          </p:nvPr>
        </p:nvSpPr>
        <p:spPr/>
        <p:txBody>
          <a:bodyPr/>
          <a:lstStyle/>
          <a:p>
            <a:fld id="{AC4168E9-BD8E-4713-A797-C8B45EA50A32}" type="slidenum">
              <a:rPr lang="en-US" smtClean="0"/>
              <a:t>85</a:t>
            </a:fld>
            <a:endParaRPr lang="en-US"/>
          </a:p>
        </p:txBody>
      </p:sp>
    </p:spTree>
    <p:extLst>
      <p:ext uri="{BB962C8B-B14F-4D97-AF65-F5344CB8AC3E}">
        <p14:creationId xmlns:p14="http://schemas.microsoft.com/office/powerpoint/2010/main" val="443197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562940"/>
          </a:xfrm>
        </p:spPr>
        <p:txBody>
          <a:bodyPr/>
          <a:lstStyle/>
          <a:p>
            <a:pPr marL="0" indent="0">
              <a:buNone/>
            </a:pPr>
            <a:r>
              <a:rPr lang="en-US" sz="2400" b="1" dirty="0" smtClean="0"/>
              <a:t>Targeted Recruitment – </a:t>
            </a:r>
            <a:r>
              <a:rPr lang="en-US" sz="2400" b="1" dirty="0" err="1" smtClean="0"/>
              <a:t>Anu</a:t>
            </a:r>
            <a:r>
              <a:rPr lang="en-US" sz="2400" b="1" dirty="0" smtClean="0"/>
              <a:t> Family Services </a:t>
            </a:r>
          </a:p>
          <a:p>
            <a:r>
              <a:rPr lang="en-US" dirty="0" smtClean="0"/>
              <a:t>Private agency serving Wisconsin and Minnesota</a:t>
            </a:r>
          </a:p>
          <a:p>
            <a:r>
              <a:rPr lang="en-US" dirty="0" smtClean="0"/>
              <a:t>Recruits resource families who are focused on healing and well-being. Example: Yoga and massage therapists</a:t>
            </a:r>
          </a:p>
          <a:p>
            <a:r>
              <a:rPr lang="en-US" dirty="0" smtClean="0"/>
              <a:t>40 hours of pre-service training and 30 hours of annual training</a:t>
            </a:r>
          </a:p>
          <a:p>
            <a:r>
              <a:rPr lang="en-US" dirty="0" smtClean="0"/>
              <a:t>Trainings arranged to accommodate working schedules</a:t>
            </a:r>
          </a:p>
          <a:p>
            <a:r>
              <a:rPr lang="en-US" dirty="0"/>
              <a:t>“Healing Parents” paired with other healing parents from the </a:t>
            </a:r>
            <a:r>
              <a:rPr lang="en-US" dirty="0" smtClean="0"/>
              <a:t>start</a:t>
            </a:r>
          </a:p>
          <a:p>
            <a:r>
              <a:rPr lang="en-US" dirty="0" smtClean="0">
                <a:hlinkClick r:id="rId2"/>
              </a:rPr>
              <a:t>www.anufs.org</a:t>
            </a:r>
            <a:r>
              <a:rPr lang="en-US" dirty="0" smtClean="0"/>
              <a:t> for more information</a:t>
            </a:r>
          </a:p>
          <a:p>
            <a:pPr marL="0" indent="0">
              <a:buNone/>
            </a:pPr>
            <a:endParaRPr lang="en-US" dirty="0" smtClean="0"/>
          </a:p>
        </p:txBody>
      </p:sp>
      <p:sp>
        <p:nvSpPr>
          <p:cNvPr id="2" name="Slide Number Placeholder 1"/>
          <p:cNvSpPr>
            <a:spLocks noGrp="1"/>
          </p:cNvSpPr>
          <p:nvPr>
            <p:ph type="sldNum" sz="quarter" idx="12"/>
          </p:nvPr>
        </p:nvSpPr>
        <p:spPr/>
        <p:txBody>
          <a:bodyPr/>
          <a:lstStyle/>
          <a:p>
            <a:fld id="{AC4168E9-BD8E-4713-A797-C8B45EA50A32}" type="slidenum">
              <a:rPr lang="en-US" smtClean="0"/>
              <a:t>86</a:t>
            </a:fld>
            <a:endParaRPr lang="en-US"/>
          </a:p>
        </p:txBody>
      </p:sp>
    </p:spTree>
    <p:extLst>
      <p:ext uri="{BB962C8B-B14F-4D97-AF65-F5344CB8AC3E}">
        <p14:creationId xmlns:p14="http://schemas.microsoft.com/office/powerpoint/2010/main" val="1013546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2"/>
            <a:ext cx="8596668" cy="4691641"/>
          </a:xfrm>
        </p:spPr>
        <p:txBody>
          <a:bodyPr>
            <a:normAutofit/>
          </a:bodyPr>
          <a:lstStyle/>
          <a:p>
            <a:pPr marL="0" indent="0">
              <a:buNone/>
            </a:pPr>
            <a:r>
              <a:rPr lang="en-US" sz="2400" b="1" dirty="0" smtClean="0"/>
              <a:t>Extreme Recruitment</a:t>
            </a:r>
          </a:p>
          <a:p>
            <a:r>
              <a:rPr lang="en-US" dirty="0" smtClean="0"/>
              <a:t>Developed by the Foster and Adoptive Care Coalition for Missouri Children’s Division. Expanded to Illinois and Virginia.</a:t>
            </a:r>
          </a:p>
          <a:p>
            <a:r>
              <a:rPr lang="en-US" dirty="0" smtClean="0"/>
              <a:t>Focuses on children in the system in permanent placements lacking permanency – youth ages 10-18, sibling groups, youth with emotional, developmental or behavioral concerns.</a:t>
            </a:r>
          </a:p>
          <a:p>
            <a:r>
              <a:rPr lang="en-US" dirty="0" smtClean="0"/>
              <a:t>Uses a Private Investigator + Extreme Recruiter (CWS/specialist)</a:t>
            </a:r>
          </a:p>
          <a:p>
            <a:r>
              <a:rPr lang="en-US" dirty="0" smtClean="0"/>
              <a:t>Private investigator finds at least 40 family members and meets personally with those relatives.</a:t>
            </a:r>
          </a:p>
          <a:p>
            <a:r>
              <a:rPr lang="en-US" dirty="0" smtClean="0"/>
              <a:t>Extreme Recruiter manages the engagement and transition for the relatives and youth.</a:t>
            </a:r>
          </a:p>
          <a:p>
            <a:r>
              <a:rPr lang="en-US" dirty="0" smtClean="0"/>
              <a:t>Strong youth engagement component. </a:t>
            </a:r>
          </a:p>
          <a:p>
            <a:r>
              <a:rPr lang="en-US" dirty="0" smtClean="0"/>
              <a:t>Low caseloads, team-based approach</a:t>
            </a:r>
          </a:p>
          <a:p>
            <a:pPr marL="0" indent="0">
              <a:buNone/>
            </a:pPr>
            <a:endParaRPr lang="en-US" dirty="0" smtClean="0"/>
          </a:p>
        </p:txBody>
      </p:sp>
      <p:sp>
        <p:nvSpPr>
          <p:cNvPr id="2" name="Slide Number Placeholder 1"/>
          <p:cNvSpPr>
            <a:spLocks noGrp="1"/>
          </p:cNvSpPr>
          <p:nvPr>
            <p:ph type="sldNum" sz="quarter" idx="12"/>
          </p:nvPr>
        </p:nvSpPr>
        <p:spPr/>
        <p:txBody>
          <a:bodyPr/>
          <a:lstStyle/>
          <a:p>
            <a:fld id="{AC4168E9-BD8E-4713-A797-C8B45EA50A32}" type="slidenum">
              <a:rPr lang="en-US" smtClean="0"/>
              <a:t>87</a:t>
            </a:fld>
            <a:endParaRPr lang="en-US"/>
          </a:p>
        </p:txBody>
      </p:sp>
    </p:spTree>
    <p:extLst>
      <p:ext uri="{BB962C8B-B14F-4D97-AF65-F5344CB8AC3E}">
        <p14:creationId xmlns:p14="http://schemas.microsoft.com/office/powerpoint/2010/main" val="3887094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928064"/>
          </a:xfrm>
        </p:spPr>
        <p:txBody>
          <a:bodyPr>
            <a:normAutofit/>
          </a:bodyPr>
          <a:lstStyle/>
          <a:p>
            <a:pPr marL="0" indent="0">
              <a:buNone/>
            </a:pPr>
            <a:r>
              <a:rPr lang="en-US" sz="2400" b="1" dirty="0" smtClean="0"/>
              <a:t>30 Days to Family</a:t>
            </a:r>
          </a:p>
          <a:p>
            <a:r>
              <a:rPr lang="en-US" dirty="0" smtClean="0"/>
              <a:t>Also Developed </a:t>
            </a:r>
            <a:r>
              <a:rPr lang="en-US" dirty="0"/>
              <a:t>by the Foster and Adoptive Care Coalition for Missouri Children’s Division. </a:t>
            </a:r>
            <a:endParaRPr lang="en-US" dirty="0" smtClean="0"/>
          </a:p>
          <a:p>
            <a:r>
              <a:rPr lang="en-US" dirty="0" smtClean="0"/>
              <a:t>Focuses on front-end family finding. 80 family members at minimum in 30 days.</a:t>
            </a:r>
          </a:p>
          <a:p>
            <a:r>
              <a:rPr lang="en-US" dirty="0" smtClean="0"/>
              <a:t>Identifies one primary relative caregiver and 1-2 back up relative caregivers.</a:t>
            </a:r>
          </a:p>
          <a:p>
            <a:r>
              <a:rPr lang="en-US" dirty="0" smtClean="0"/>
              <a:t>Non-case carrying specialist social worker (helps 2-3 “cases” at a time):</a:t>
            </a:r>
          </a:p>
          <a:p>
            <a:pPr marL="341313" indent="0">
              <a:buNone/>
            </a:pPr>
            <a:r>
              <a:rPr lang="en-US" dirty="0" smtClean="0"/>
              <a:t>--Collects information on relatives;</a:t>
            </a:r>
          </a:p>
          <a:p>
            <a:pPr marL="341313" indent="0">
              <a:buNone/>
            </a:pPr>
            <a:r>
              <a:rPr lang="en-US" dirty="0" smtClean="0"/>
              <a:t>--Helps relatives complete licensing requirements;</a:t>
            </a:r>
          </a:p>
          <a:p>
            <a:pPr marL="341313" indent="0">
              <a:buNone/>
            </a:pPr>
            <a:r>
              <a:rPr lang="en-US" dirty="0" smtClean="0"/>
              <a:t>--Facilitates communication with case worker and team;</a:t>
            </a:r>
          </a:p>
          <a:p>
            <a:pPr marL="341313" indent="0">
              <a:buNone/>
            </a:pPr>
            <a:r>
              <a:rPr lang="en-US" dirty="0" smtClean="0"/>
              <a:t>--Attends all team meetings and court hearings to support the relative;</a:t>
            </a:r>
          </a:p>
          <a:p>
            <a:pPr marL="341313" indent="0">
              <a:buNone/>
            </a:pPr>
            <a:r>
              <a:rPr lang="en-US" dirty="0" smtClean="0"/>
              <a:t>--Conducts follow up assessments on child and family functioning.</a:t>
            </a:r>
          </a:p>
          <a:p>
            <a:pPr marL="0" indent="0">
              <a:buNone/>
            </a:pPr>
            <a:endParaRPr lang="en-US" dirty="0" smtClean="0"/>
          </a:p>
        </p:txBody>
      </p:sp>
      <p:sp>
        <p:nvSpPr>
          <p:cNvPr id="2" name="Slide Number Placeholder 1"/>
          <p:cNvSpPr>
            <a:spLocks noGrp="1"/>
          </p:cNvSpPr>
          <p:nvPr>
            <p:ph type="sldNum" sz="quarter" idx="12"/>
          </p:nvPr>
        </p:nvSpPr>
        <p:spPr/>
        <p:txBody>
          <a:bodyPr/>
          <a:lstStyle/>
          <a:p>
            <a:fld id="{AC4168E9-BD8E-4713-A797-C8B45EA50A32}" type="slidenum">
              <a:rPr lang="en-US" smtClean="0"/>
              <a:t>88</a:t>
            </a:fld>
            <a:endParaRPr lang="en-US"/>
          </a:p>
        </p:txBody>
      </p:sp>
    </p:spTree>
    <p:extLst>
      <p:ext uri="{BB962C8B-B14F-4D97-AF65-F5344CB8AC3E}">
        <p14:creationId xmlns:p14="http://schemas.microsoft.com/office/powerpoint/2010/main" val="7528808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928064"/>
          </a:xfrm>
        </p:spPr>
        <p:txBody>
          <a:bodyPr>
            <a:normAutofit/>
          </a:bodyPr>
          <a:lstStyle/>
          <a:p>
            <a:pPr marL="0" indent="0">
              <a:buNone/>
            </a:pPr>
            <a:r>
              <a:rPr lang="en-US" sz="2400" b="1" dirty="0" smtClean="0"/>
              <a:t>Resource Family Approval Process (RFA)</a:t>
            </a:r>
          </a:p>
          <a:p>
            <a:r>
              <a:rPr lang="en-US" dirty="0" smtClean="0"/>
              <a:t>New Training Requirements for Relative Caregivers</a:t>
            </a:r>
          </a:p>
          <a:p>
            <a:pPr marL="341313" indent="0">
              <a:buNone/>
            </a:pPr>
            <a:r>
              <a:rPr lang="en-US" dirty="0" smtClean="0"/>
              <a:t>--Better preparation for their role as foster parents</a:t>
            </a:r>
          </a:p>
          <a:p>
            <a:pPr marL="341313" indent="0">
              <a:buNone/>
            </a:pPr>
            <a:r>
              <a:rPr lang="en-US" dirty="0" smtClean="0"/>
              <a:t>--Connects with other resource families</a:t>
            </a:r>
          </a:p>
          <a:p>
            <a:pPr marL="341313" indent="0">
              <a:buNone/>
            </a:pPr>
            <a:r>
              <a:rPr lang="en-US" dirty="0" smtClean="0"/>
              <a:t>--Provides them with opportunities for shared learning experiences</a:t>
            </a:r>
          </a:p>
          <a:p>
            <a:pPr marL="341313" indent="0">
              <a:buNone/>
            </a:pPr>
            <a:r>
              <a:rPr lang="en-US" dirty="0" smtClean="0"/>
              <a:t>--Helps to legitimize their role as a foster parent; sense of “value”</a:t>
            </a:r>
          </a:p>
          <a:p>
            <a:r>
              <a:rPr lang="en-US" dirty="0" smtClean="0"/>
              <a:t>Permanency Assessments for all Resource Families</a:t>
            </a:r>
          </a:p>
          <a:p>
            <a:pPr marL="631825" indent="-169863">
              <a:buNone/>
            </a:pPr>
            <a:r>
              <a:rPr lang="en-US" dirty="0" smtClean="0"/>
              <a:t>--Gives us more information early about their strengths and needs and can thus direct supports up front.</a:t>
            </a:r>
          </a:p>
          <a:p>
            <a:pPr marL="631825" indent="-169863">
              <a:buNone/>
            </a:pPr>
            <a:r>
              <a:rPr lang="en-US" dirty="0" smtClean="0"/>
              <a:t>--Eliminates uncertainty that resource family won’t be approved for adoption</a:t>
            </a:r>
          </a:p>
          <a:p>
            <a:r>
              <a:rPr lang="en-US" dirty="0" smtClean="0"/>
              <a:t>A natural fit with QPI.</a:t>
            </a:r>
          </a:p>
        </p:txBody>
      </p:sp>
      <p:sp>
        <p:nvSpPr>
          <p:cNvPr id="2" name="Slide Number Placeholder 1"/>
          <p:cNvSpPr>
            <a:spLocks noGrp="1"/>
          </p:cNvSpPr>
          <p:nvPr>
            <p:ph type="sldNum" sz="quarter" idx="12"/>
          </p:nvPr>
        </p:nvSpPr>
        <p:spPr/>
        <p:txBody>
          <a:bodyPr/>
          <a:lstStyle/>
          <a:p>
            <a:fld id="{AC4168E9-BD8E-4713-A797-C8B45EA50A32}" type="slidenum">
              <a:rPr lang="en-US" smtClean="0"/>
              <a:t>89</a:t>
            </a:fld>
            <a:endParaRPr lang="en-US"/>
          </a:p>
        </p:txBody>
      </p:sp>
    </p:spTree>
    <p:extLst>
      <p:ext uri="{BB962C8B-B14F-4D97-AF65-F5344CB8AC3E}">
        <p14:creationId xmlns:p14="http://schemas.microsoft.com/office/powerpoint/2010/main" val="326882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
            <a:ext cx="13487400" cy="6858000"/>
          </a:xfrm>
          <a:prstGeom prst="rect">
            <a:avLst/>
          </a:prstGeom>
        </p:spPr>
      </p:pic>
      <p:sp>
        <p:nvSpPr>
          <p:cNvPr id="2" name="Title 1"/>
          <p:cNvSpPr>
            <a:spLocks noGrp="1"/>
          </p:cNvSpPr>
          <p:nvPr>
            <p:ph type="title"/>
          </p:nvPr>
        </p:nvSpPr>
        <p:spPr/>
        <p:txBody>
          <a:bodyPr>
            <a:normAutofit/>
          </a:bodyPr>
          <a:lstStyle/>
          <a:p>
            <a:pPr algn="r"/>
            <a:r>
              <a:rPr lang="en-US" b="1" dirty="0" smtClean="0">
                <a:solidFill>
                  <a:schemeClr val="bg1"/>
                </a:solidFill>
              </a:rPr>
              <a:t>Guiding Vision</a:t>
            </a:r>
            <a:endParaRPr lang="en-US" b="1" dirty="0">
              <a:solidFill>
                <a:schemeClr val="bg1"/>
              </a:solidFill>
            </a:endParaRPr>
          </a:p>
        </p:txBody>
      </p:sp>
      <p:sp>
        <p:nvSpPr>
          <p:cNvPr id="3" name="Content Placeholder 2"/>
          <p:cNvSpPr>
            <a:spLocks noGrp="1"/>
          </p:cNvSpPr>
          <p:nvPr>
            <p:ph idx="1"/>
          </p:nvPr>
        </p:nvSpPr>
        <p:spPr>
          <a:xfrm>
            <a:off x="4064011" y="1171575"/>
            <a:ext cx="7518399" cy="5263092"/>
          </a:xfrm>
        </p:spPr>
        <p:txBody>
          <a:bodyPr>
            <a:noAutofit/>
          </a:bodyPr>
          <a:lstStyle/>
          <a:p>
            <a:pPr lvl="1" algn="r"/>
            <a:r>
              <a:rPr lang="en-US" b="1" i="1" dirty="0" smtClean="0">
                <a:solidFill>
                  <a:schemeClr val="bg1"/>
                </a:solidFill>
              </a:rPr>
              <a:t>California’s </a:t>
            </a:r>
            <a:r>
              <a:rPr lang="en-US" b="1" i="1" dirty="0">
                <a:solidFill>
                  <a:schemeClr val="bg1"/>
                </a:solidFill>
              </a:rPr>
              <a:t>58 counties embrace one practice model that guides their individual Child Welfare Services programs by integrating successful practices into a framework that supports the achievement of safety, permanency and well-being for children and their families in the Child Welfare Services system</a:t>
            </a:r>
            <a:r>
              <a:rPr lang="en-US" b="1" i="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1105007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5" y="609603"/>
            <a:ext cx="8596668" cy="766273"/>
          </a:xfrm>
        </p:spPr>
        <p:txBody>
          <a:bodyPr>
            <a:normAutofit/>
          </a:bodyPr>
          <a:lstStyle/>
          <a:p>
            <a:r>
              <a:rPr lang="en-US" sz="3400" dirty="0" smtClean="0"/>
              <a:t>Innovative Strategies in CA &amp; Other States</a:t>
            </a:r>
            <a:endParaRPr lang="en-US" sz="3400" dirty="0"/>
          </a:p>
        </p:txBody>
      </p:sp>
      <p:sp>
        <p:nvSpPr>
          <p:cNvPr id="4" name="Content Placeholder 3"/>
          <p:cNvSpPr>
            <a:spLocks noGrp="1"/>
          </p:cNvSpPr>
          <p:nvPr>
            <p:ph idx="1"/>
          </p:nvPr>
        </p:nvSpPr>
        <p:spPr>
          <a:xfrm>
            <a:off x="677335" y="1478423"/>
            <a:ext cx="8596668" cy="4928064"/>
          </a:xfrm>
        </p:spPr>
        <p:txBody>
          <a:bodyPr>
            <a:normAutofit/>
          </a:bodyPr>
          <a:lstStyle/>
          <a:p>
            <a:pPr marL="0" indent="0">
              <a:buNone/>
            </a:pPr>
            <a:r>
              <a:rPr lang="en-US" sz="2400" b="1" smtClean="0"/>
              <a:t>California’s Connections </a:t>
            </a:r>
            <a:r>
              <a:rPr lang="en-US" sz="2400" b="1" dirty="0" smtClean="0"/>
              <a:t>Project</a:t>
            </a:r>
          </a:p>
          <a:p>
            <a:pPr marL="0" indent="0">
              <a:buNone/>
            </a:pPr>
            <a:r>
              <a:rPr lang="en-US" sz="2400" b="1" dirty="0" smtClean="0"/>
              <a:t>Wisconsin Recruitment</a:t>
            </a:r>
          </a:p>
          <a:p>
            <a:endParaRPr lang="en-US" sz="2400" b="1" dirty="0" smtClean="0"/>
          </a:p>
        </p:txBody>
      </p:sp>
      <p:sp>
        <p:nvSpPr>
          <p:cNvPr id="2" name="Slide Number Placeholder 1"/>
          <p:cNvSpPr>
            <a:spLocks noGrp="1"/>
          </p:cNvSpPr>
          <p:nvPr>
            <p:ph type="sldNum" sz="quarter" idx="12"/>
          </p:nvPr>
        </p:nvSpPr>
        <p:spPr/>
        <p:txBody>
          <a:bodyPr/>
          <a:lstStyle/>
          <a:p>
            <a:fld id="{AC4168E9-BD8E-4713-A797-C8B45EA50A32}" type="slidenum">
              <a:rPr lang="en-US" smtClean="0"/>
              <a:t>90</a:t>
            </a:fld>
            <a:endParaRPr lang="en-US"/>
          </a:p>
        </p:txBody>
      </p:sp>
    </p:spTree>
    <p:extLst>
      <p:ext uri="{BB962C8B-B14F-4D97-AF65-F5344CB8AC3E}">
        <p14:creationId xmlns:p14="http://schemas.microsoft.com/office/powerpoint/2010/main" val="4175118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16"/>
            <a:ext cx="12192000" cy="1470025"/>
          </a:xfrm>
        </p:spPr>
        <p:txBody>
          <a:bodyPr>
            <a:normAutofit/>
          </a:bodyPr>
          <a:lstStyle/>
          <a:p>
            <a:pPr algn="ctr"/>
            <a:r>
              <a:rPr lang="en-US" sz="5400" b="1" dirty="0" smtClean="0">
                <a:solidFill>
                  <a:schemeClr val="tx1"/>
                </a:solidFill>
                <a:effectLst>
                  <a:outerShdw blurRad="38100" dist="38100" dir="2700000" algn="tl">
                    <a:srgbClr val="000000">
                      <a:alpha val="43137"/>
                    </a:srgbClr>
                  </a:outerShdw>
                </a:effectLst>
                <a:latin typeface="Arial Black" panose="020B0A04020102020204" pitchFamily="34" charset="0"/>
              </a:rPr>
              <a:t>My Wish Campaign</a:t>
            </a:r>
            <a:r>
              <a:rPr lang="en-US" sz="5400" b="1" dirty="0">
                <a:solidFill>
                  <a:schemeClr val="tx1"/>
                </a:solidFill>
                <a:effectLst>
                  <a:outerShdw blurRad="38100" dist="38100" dir="2700000" algn="tl">
                    <a:srgbClr val="000000">
                      <a:alpha val="43137"/>
                    </a:srgbClr>
                  </a:outerShdw>
                </a:effectLst>
                <a:latin typeface="Arial Black" panose="020B0A04020102020204" pitchFamily="34" charset="0"/>
              </a:rPr>
              <a:t>:</a:t>
            </a:r>
            <a:r>
              <a:rPr lang="en-US" sz="5400" b="1" dirty="0" smtClean="0">
                <a:solidFill>
                  <a:schemeClr val="tx1"/>
                </a:solidFill>
                <a:effectLst>
                  <a:outerShdw blurRad="38100" dist="38100" dir="2700000" algn="tl">
                    <a:srgbClr val="000000">
                      <a:alpha val="43137"/>
                    </a:srgbClr>
                  </a:outerShdw>
                </a:effectLst>
                <a:latin typeface="Arial Black" panose="020B0A04020102020204" pitchFamily="34" charset="0"/>
              </a:rPr>
              <a:t> </a:t>
            </a:r>
            <a:endParaRPr lang="en-US" sz="54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p:cNvSpPr>
            <a:spLocks noGrp="1"/>
          </p:cNvSpPr>
          <p:nvPr>
            <p:ph type="subTitle" idx="1"/>
          </p:nvPr>
        </p:nvSpPr>
        <p:spPr>
          <a:xfrm>
            <a:off x="720728" y="2250280"/>
            <a:ext cx="10750549" cy="3388520"/>
          </a:xfrm>
        </p:spPr>
        <p:txBody>
          <a:bodyPr>
            <a:normAutofit/>
          </a:bodyPr>
          <a:lstStyle/>
          <a:p>
            <a:endParaRPr lang="en-US" dirty="0" smtClean="0"/>
          </a:p>
          <a:p>
            <a:endParaRPr lang="en-US" dirty="0" smtClean="0"/>
          </a:p>
          <a:p>
            <a:pPr algn="ctr"/>
            <a:r>
              <a:rPr lang="en-US" dirty="0" smtClean="0">
                <a:solidFill>
                  <a:schemeClr val="tx1"/>
                </a:solidFill>
                <a:latin typeface="Arial Black" panose="020B0A04020102020204" pitchFamily="34" charset="0"/>
                <a:cs typeface="Arial" panose="020B0604020202020204" pitchFamily="34" charset="0"/>
              </a:rPr>
              <a:t>A Peace Corps style </a:t>
            </a:r>
            <a:r>
              <a:rPr lang="en-US" dirty="0">
                <a:solidFill>
                  <a:schemeClr val="tx1"/>
                </a:solidFill>
                <a:latin typeface="Arial Black" panose="020B0A04020102020204" pitchFamily="34" charset="0"/>
                <a:cs typeface="Arial" panose="020B0604020202020204" pitchFamily="34" charset="0"/>
              </a:rPr>
              <a:t>m</a:t>
            </a:r>
            <a:r>
              <a:rPr lang="en-US" dirty="0" smtClean="0">
                <a:solidFill>
                  <a:schemeClr val="tx1"/>
                </a:solidFill>
                <a:latin typeface="Arial Black" panose="020B0A04020102020204" pitchFamily="34" charset="0"/>
                <a:cs typeface="Arial" panose="020B0604020202020204" pitchFamily="34" charset="0"/>
              </a:rPr>
              <a:t>arketing </a:t>
            </a:r>
            <a:r>
              <a:rPr lang="en-US" dirty="0">
                <a:solidFill>
                  <a:schemeClr val="tx1"/>
                </a:solidFill>
                <a:latin typeface="Arial Black" panose="020B0A04020102020204" pitchFamily="34" charset="0"/>
                <a:cs typeface="Arial" panose="020B0604020202020204" pitchFamily="34" charset="0"/>
              </a:rPr>
              <a:t>a</a:t>
            </a:r>
            <a:r>
              <a:rPr lang="en-US" dirty="0" smtClean="0">
                <a:solidFill>
                  <a:schemeClr val="tx1"/>
                </a:solidFill>
                <a:latin typeface="Arial Black" panose="020B0A04020102020204" pitchFamily="34" charset="0"/>
                <a:cs typeface="Arial" panose="020B0604020202020204" pitchFamily="34" charset="0"/>
              </a:rPr>
              <a:t>pproach for recruiting resource family homes for youth in care.</a:t>
            </a:r>
            <a:endParaRPr lang="en-US"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19281453"/>
      </p:ext>
    </p:extLst>
  </p:cSld>
  <p:clrMapOvr>
    <a:masterClrMapping/>
  </p:clrMapOvr>
  <mc:AlternateContent xmlns:mc="http://schemas.openxmlformats.org/markup-compatibility/2006" xmlns:p14="http://schemas.microsoft.com/office/powerpoint/2010/main">
    <mc:Choice Requires="p14">
      <p:transition spd="slow" advClick="0" advTm="10000">
        <p14:prism isContent="1"/>
      </p:transition>
    </mc:Choice>
    <mc:Fallback xmlns="">
      <p:transition spd="slow" advClick="0" advTm="10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200" y="1066809"/>
            <a:ext cx="10769600" cy="487680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18638821"/>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1143000"/>
            <a:ext cx="10769600" cy="4648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967955681"/>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1066800"/>
            <a:ext cx="107696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847463278"/>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1066800"/>
            <a:ext cx="107696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468405173"/>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1066801"/>
            <a:ext cx="10769600" cy="4876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191923251"/>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400" y="457200"/>
            <a:ext cx="5588000" cy="6019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08737479"/>
      </p:ext>
    </p:extLst>
  </p:cSld>
  <p:clrMapOvr>
    <a:masterClrMapping/>
  </p:clrMapOvr>
  <mc:AlternateContent xmlns:mc="http://schemas.openxmlformats.org/markup-compatibility/2006" xmlns:p14="http://schemas.microsoft.com/office/powerpoint/2010/main">
    <mc:Choice Requires="p14">
      <p:transition spd="slow" p14:dur="2000" advClick="0" advTm="7000">
        <p14:prism isContent="1"/>
      </p:transition>
    </mc:Choice>
    <mc:Fallback xmlns="">
      <p:transition spd="slow" advClick="0" advTm="7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7494"/>
            <a:ext cx="10972800" cy="2170906"/>
          </a:xfrm>
        </p:spPr>
        <p:txBody>
          <a:bodyPr>
            <a:normAutofit/>
          </a:bodyPr>
          <a:lstStyle/>
          <a:p>
            <a:pPr algn="ctr"/>
            <a:r>
              <a:rPr lang="en-US" sz="4000" b="1" u="sng" dirty="0" smtClean="0">
                <a:solidFill>
                  <a:schemeClr val="tx1"/>
                </a:solidFill>
                <a:effectLst/>
                <a:latin typeface="Aharoni" panose="02010803020104030203" pitchFamily="2" charset="-79"/>
                <a:cs typeface="Aharoni" panose="02010803020104030203" pitchFamily="2" charset="-79"/>
              </a:rPr>
              <a:t>My Wish Campaign Resources:</a:t>
            </a:r>
            <a:endParaRPr lang="en-US" sz="4000" b="1" u="sng" dirty="0">
              <a:solidFill>
                <a:schemeClr val="tx1"/>
              </a:solidFill>
              <a:effectLst/>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09600" y="2743200"/>
            <a:ext cx="10972800" cy="3711608"/>
          </a:xfrm>
        </p:spPr>
        <p:txBody>
          <a:bodyPr>
            <a:normAutofit/>
          </a:bodyPr>
          <a:lstStyle/>
          <a:p>
            <a:pPr>
              <a:buFont typeface="Wingdings" panose="05000000000000000000" pitchFamily="2" charset="2"/>
              <a:buChar char="Ø"/>
            </a:pPr>
            <a:r>
              <a:rPr lang="en-US" sz="3600" b="1" dirty="0" smtClean="0">
                <a:latin typeface="Cambria" panose="02040503050406030204" pitchFamily="18" charset="0"/>
                <a:cs typeface="Aharoni" panose="02010803020104030203" pitchFamily="2" charset="-79"/>
              </a:rPr>
              <a:t>www.fosterparentsrock.org</a:t>
            </a:r>
          </a:p>
          <a:p>
            <a:pPr marL="64008" indent="0">
              <a:buNone/>
            </a:pPr>
            <a:endParaRPr lang="en-US" sz="3600" b="1" dirty="0" smtClean="0">
              <a:latin typeface="Cambria" panose="02040503050406030204" pitchFamily="18" charset="0"/>
              <a:cs typeface="Aharoni" panose="02010803020104030203" pitchFamily="2" charset="-79"/>
            </a:endParaRPr>
          </a:p>
          <a:p>
            <a:pPr>
              <a:buFont typeface="Wingdings" panose="05000000000000000000" pitchFamily="2" charset="2"/>
              <a:buChar char="Ø"/>
            </a:pPr>
            <a:r>
              <a:rPr lang="en-US" sz="3600" b="1" dirty="0" smtClean="0">
                <a:latin typeface="Cambria" panose="02040503050406030204" pitchFamily="18" charset="0"/>
                <a:cs typeface="Aharoni" panose="02010803020104030203" pitchFamily="2" charset="-79"/>
              </a:rPr>
              <a:t>www.wifostercareandadoption.org</a:t>
            </a:r>
          </a:p>
          <a:p>
            <a:pPr marL="64008" indent="0">
              <a:buNone/>
            </a:pPr>
            <a:endParaRPr lang="en-US" sz="3600" b="1" dirty="0" smtClean="0">
              <a:latin typeface="Cambria" panose="02040503050406030204" pitchFamily="18" charset="0"/>
              <a:cs typeface="Aharoni" panose="02010803020104030203" pitchFamily="2" charset="-79"/>
            </a:endParaRPr>
          </a:p>
          <a:p>
            <a:pPr>
              <a:buFont typeface="Wingdings" panose="05000000000000000000" pitchFamily="2" charset="2"/>
              <a:buChar char="Ø"/>
            </a:pPr>
            <a:r>
              <a:rPr lang="en-US" sz="3600" b="1" dirty="0" smtClean="0">
                <a:latin typeface="Cambria" panose="02040503050406030204" pitchFamily="18" charset="0"/>
                <a:cs typeface="Aharoni" panose="02010803020104030203" pitchFamily="2" charset="-79"/>
              </a:rPr>
              <a:t>www.nrcdr.org</a:t>
            </a:r>
          </a:p>
          <a:p>
            <a:pPr marL="64008" indent="0">
              <a:buNone/>
            </a:pPr>
            <a:endParaRPr lang="en-US" sz="4000" b="1" dirty="0">
              <a:latin typeface="Cambria" panose="02040503050406030204" pitchFamily="18" charset="0"/>
              <a:cs typeface="Aharoni" panose="02010803020104030203" pitchFamily="2" charset="-79"/>
            </a:endParaRPr>
          </a:p>
        </p:txBody>
      </p:sp>
    </p:spTree>
    <p:extLst>
      <p:ext uri="{BB962C8B-B14F-4D97-AF65-F5344CB8AC3E}">
        <p14:creationId xmlns:p14="http://schemas.microsoft.com/office/powerpoint/2010/main" val="1616977923"/>
      </p:ext>
    </p:extLst>
  </p:cSld>
  <p:clrMapOvr>
    <a:masterClrMapping/>
  </p:clrMapOvr>
  <mc:AlternateContent xmlns:mc="http://schemas.openxmlformats.org/markup-compatibility/2006" xmlns:p14="http://schemas.microsoft.com/office/powerpoint/2010/main">
    <mc:Choice Requires="p14">
      <p:transition spd="slow" p14:dur="2000" advClick="0" advTm="10000">
        <p14:prism isContent="1"/>
      </p:transition>
    </mc:Choice>
    <mc:Fallback xmlns="">
      <p:transition spd="slow" advClick="0" advTm="10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C4168E9-BD8E-4713-A797-C8B45EA50A32}" type="slidenum">
              <a:rPr lang="en-US" smtClean="0"/>
              <a:t>99</a:t>
            </a:fld>
            <a:endParaRPr lang="en-US"/>
          </a:p>
        </p:txBody>
      </p:sp>
      <p:sp>
        <p:nvSpPr>
          <p:cNvPr id="3" name="TextBox 2"/>
          <p:cNvSpPr txBox="1"/>
          <p:nvPr/>
        </p:nvSpPr>
        <p:spPr>
          <a:xfrm>
            <a:off x="1145019" y="2102967"/>
            <a:ext cx="8930650" cy="3323987"/>
          </a:xfrm>
          <a:prstGeom prst="rect">
            <a:avLst/>
          </a:prstGeom>
          <a:noFill/>
        </p:spPr>
        <p:txBody>
          <a:bodyPr wrap="none" rtlCol="0">
            <a:spAutoFit/>
          </a:bodyPr>
          <a:lstStyle/>
          <a:p>
            <a:r>
              <a:rPr lang="en-US" sz="3200" dirty="0" smtClean="0"/>
              <a:t>County Conversations:</a:t>
            </a:r>
          </a:p>
          <a:p>
            <a:endParaRPr lang="en-US" sz="3200" dirty="0"/>
          </a:p>
          <a:p>
            <a:pPr marL="457200" indent="-457200">
              <a:buFont typeface="Arial"/>
              <a:buChar char="•"/>
            </a:pPr>
            <a:r>
              <a:rPr lang="en-US" sz="3200" dirty="0" smtClean="0"/>
              <a:t>What Would Success Look Like?</a:t>
            </a:r>
          </a:p>
          <a:p>
            <a:pPr marL="457200" indent="-457200">
              <a:buFont typeface="Arial"/>
              <a:buChar char="•"/>
            </a:pPr>
            <a:r>
              <a:rPr lang="en-US" sz="3200" dirty="0" smtClean="0"/>
              <a:t>What Are You Doing Now?</a:t>
            </a:r>
          </a:p>
          <a:p>
            <a:pPr marL="457200" indent="-457200">
              <a:buFont typeface="Arial"/>
              <a:buChar char="•"/>
            </a:pPr>
            <a:r>
              <a:rPr lang="en-US" sz="3200" dirty="0" smtClean="0"/>
              <a:t>What Are the Barriers to Implementing CCR</a:t>
            </a:r>
          </a:p>
          <a:p>
            <a:pPr marL="457200" indent="-457200">
              <a:buFont typeface="Arial"/>
              <a:buChar char="•"/>
            </a:pPr>
            <a:r>
              <a:rPr lang="en-US" sz="3200" dirty="0" smtClean="0"/>
              <a:t>What Are Other Strategies/Needs to Address?</a:t>
            </a:r>
          </a:p>
          <a:p>
            <a:endParaRPr lang="en-US" dirty="0" smtClean="0"/>
          </a:p>
        </p:txBody>
      </p:sp>
    </p:spTree>
    <p:extLst>
      <p:ext uri="{BB962C8B-B14F-4D97-AF65-F5344CB8AC3E}">
        <p14:creationId xmlns:p14="http://schemas.microsoft.com/office/powerpoint/2010/main" val="358635942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erv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1297</TotalTime>
  <Words>5146</Words>
  <Application>Microsoft Macintosh PowerPoint</Application>
  <PresentationFormat>Widescreen</PresentationFormat>
  <Paragraphs>717</Paragraphs>
  <Slides>101</Slides>
  <Notes>27</Notes>
  <HiddenSlides>2</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3</vt:i4>
      </vt:variant>
      <vt:variant>
        <vt:lpstr>Slide Titles</vt:lpstr>
      </vt:variant>
      <vt:variant>
        <vt:i4>101</vt:i4>
      </vt:variant>
    </vt:vector>
  </HeadingPairs>
  <TitlesOfParts>
    <vt:vector size="133" baseType="lpstr">
      <vt:lpstr>Aharoni</vt:lpstr>
      <vt:lpstr>Arial Black</vt:lpstr>
      <vt:lpstr>Cambria</vt:lpstr>
      <vt:lpstr>Century Gothic</vt:lpstr>
      <vt:lpstr>Courier New</vt:lpstr>
      <vt:lpstr>ＭＳ Ｐゴシック</vt:lpstr>
      <vt:lpstr>Verdana</vt:lpstr>
      <vt:lpstr>Wingdings 2</vt:lpstr>
      <vt:lpstr>Wingdings 3</vt:lpstr>
      <vt:lpstr>Amazone BT</vt:lpstr>
      <vt:lpstr>Americana XBdCn BT</vt:lpstr>
      <vt:lpstr>Arial</vt:lpstr>
      <vt:lpstr>Arial Narrow</vt:lpstr>
      <vt:lpstr>Brush Script MT</vt:lpstr>
      <vt:lpstr>Calibri</vt:lpstr>
      <vt:lpstr>Impact</vt:lpstr>
      <vt:lpstr>Lucida Calligraphy</vt:lpstr>
      <vt:lpstr>Symbol</vt:lpstr>
      <vt:lpstr>Times New Roman</vt:lpstr>
      <vt:lpstr>Trebuchet MS</vt:lpstr>
      <vt:lpstr>Wingdings</vt:lpstr>
      <vt:lpstr>Facet</vt:lpstr>
      <vt:lpstr>Office Theme</vt:lpstr>
      <vt:lpstr>Verve</vt:lpstr>
      <vt:lpstr>1_Office Theme</vt:lpstr>
      <vt:lpstr>2_Office Theme</vt:lpstr>
      <vt:lpstr>Beam</vt:lpstr>
      <vt:lpstr>1_Beam</vt:lpstr>
      <vt:lpstr>2_Beam</vt:lpstr>
      <vt:lpstr>Microsoft Organization Chart</vt:lpstr>
      <vt:lpstr>Bitmap Image</vt:lpstr>
      <vt:lpstr>Adobe Acrobat Document</vt:lpstr>
      <vt:lpstr>Continuum of Care(CCR) Resource Family Retention, Recruitment and Support Convening </vt:lpstr>
      <vt:lpstr>Meeting Goals</vt:lpstr>
      <vt:lpstr>Today’s Agenda</vt:lpstr>
      <vt:lpstr>Welcome :   Karen Gunderson and Diana Boyer</vt:lpstr>
      <vt:lpstr>State Budget 2015-16</vt:lpstr>
      <vt:lpstr>PowerPoint Presentation</vt:lpstr>
      <vt:lpstr>PowerPoint Presentation</vt:lpstr>
      <vt:lpstr> </vt:lpstr>
      <vt:lpstr>Guiding Vision</vt:lpstr>
      <vt:lpstr>PowerPoint Presentation</vt:lpstr>
      <vt:lpstr>Practice Model  Elements</vt:lpstr>
      <vt:lpstr>Theoretical Framework</vt:lpstr>
      <vt:lpstr>Theoretical Framework</vt:lpstr>
      <vt:lpstr>Values</vt:lpstr>
      <vt:lpstr>PowerPoint Presentation</vt:lpstr>
      <vt:lpstr>Casework  Components:  This is What  We Do</vt:lpstr>
      <vt:lpstr>Practice Elements: This is How We Do It</vt:lpstr>
      <vt:lpstr>Practice Behaviors</vt:lpstr>
      <vt:lpstr>Behaviors</vt:lpstr>
      <vt:lpstr>Behaviors</vt:lpstr>
      <vt:lpstr>Behaviors</vt:lpstr>
      <vt:lpstr>Behaviors</vt:lpstr>
      <vt:lpstr>Next Steps</vt:lpstr>
      <vt:lpstr>Relevance to CCR</vt:lpstr>
      <vt:lpstr>PowerPoint Presentation</vt:lpstr>
      <vt:lpstr>Yolo County Children Adopted from Foster Care Because You Care… </vt:lpstr>
      <vt:lpstr>Our Goal is to Build a Sustainable System of Local Caregivers through:</vt:lpstr>
      <vt:lpstr>Foster Parent Recruitment</vt:lpstr>
      <vt:lpstr>We Value Our Caregivers</vt:lpstr>
      <vt:lpstr>Program Enhancement  through Grants</vt:lpstr>
      <vt:lpstr> When they “sit up and take notice”          We want to hold on to the respect of our Community  &amp; to Build Public Awareness toward Foster Care  </vt:lpstr>
      <vt:lpstr>http://www.yolofostercare.com/</vt:lpstr>
      <vt:lpstr>Recruitment Efforts</vt:lpstr>
      <vt:lpstr>PowerPoint Presentation</vt:lpstr>
      <vt:lpstr>Recruitment Efforts</vt:lpstr>
      <vt:lpstr>Foster &amp; Kinship Care Education</vt:lpstr>
      <vt:lpstr>PowerPoint Presentation</vt:lpstr>
      <vt:lpstr>FKCE Program at WCC</vt:lpstr>
      <vt:lpstr>PowerPoint Presentation</vt:lpstr>
      <vt:lpstr>Nuts &amp; Bolts Refresher Classes</vt:lpstr>
      <vt:lpstr>Retention</vt:lpstr>
      <vt:lpstr>Foster Family Hubs</vt:lpstr>
      <vt:lpstr>PowerPoint Presentation</vt:lpstr>
      <vt:lpstr>Chinese Proverb</vt:lpstr>
      <vt:lpstr>Target Essential Shopping</vt:lpstr>
      <vt:lpstr>PowerPoint Presentation</vt:lpstr>
      <vt:lpstr>Holiday Parties We Celebrate in Style</vt:lpstr>
      <vt:lpstr>PowerPoint Presentation</vt:lpstr>
      <vt:lpstr>Contact Information</vt:lpstr>
      <vt:lpstr>PowerPoint Presentation</vt:lpstr>
      <vt:lpstr>Lilliput </vt:lpstr>
      <vt:lpstr>PowerPoint Presentation</vt:lpstr>
      <vt:lpstr>Our Journey into Kinship Care</vt:lpstr>
      <vt:lpstr>Federal Connections Grant: A Public/Private Partnership</vt:lpstr>
      <vt:lpstr>Guiding Principles</vt:lpstr>
      <vt:lpstr>Kinnections Initiative</vt:lpstr>
      <vt:lpstr>PowerPoint Presentation</vt:lpstr>
      <vt:lpstr>Foster Certification of Relatives</vt:lpstr>
      <vt:lpstr>Foster Certification of Relatives</vt:lpstr>
      <vt:lpstr>Challenges</vt:lpstr>
      <vt:lpstr>Successes</vt:lpstr>
      <vt:lpstr>Promising Outcomes</vt:lpstr>
      <vt:lpstr>Promising Outcomes</vt:lpstr>
      <vt:lpstr>PowerPoint Presentation</vt:lpstr>
      <vt:lpstr>PowerPoint Presentation</vt:lpstr>
      <vt:lpstr>Evidenced Based Practice</vt:lpstr>
      <vt:lpstr>Overview</vt:lpstr>
      <vt:lpstr>Rationale for Interventions to Address Externalizing Behavior Problems</vt:lpstr>
      <vt:lpstr>Predictors of Levels of Foster Parent Stress (Perry &amp; Price)</vt:lpstr>
      <vt:lpstr>  Collaborative Relations Among    KEEP Partners   Effectiveness Trial 1999 – 2005   Implementation Trail 2005- 2008 </vt:lpstr>
      <vt:lpstr>Intervention Model</vt:lpstr>
      <vt:lpstr>Intervention</vt:lpstr>
      <vt:lpstr>  </vt:lpstr>
      <vt:lpstr>KEEP Intervention Studies</vt:lpstr>
      <vt:lpstr>KEEP Intervention Studies</vt:lpstr>
      <vt:lpstr>Predictors of Exits from Placement</vt:lpstr>
      <vt:lpstr>PowerPoint Presentation</vt:lpstr>
      <vt:lpstr>General Conclusions</vt:lpstr>
      <vt:lpstr>PowerPoint Presentation</vt:lpstr>
      <vt:lpstr>PowerPoint Presentation</vt:lpstr>
      <vt:lpstr>Program Outcomes 2014-2015</vt:lpstr>
      <vt:lpstr>QUESTIONS?</vt:lpstr>
      <vt:lpstr>What We Can Achieve</vt:lpstr>
      <vt:lpstr>Innovative Strategies in CA &amp; Other States</vt:lpstr>
      <vt:lpstr>Innovative Strategies in CA &amp; Other States</vt:lpstr>
      <vt:lpstr>Innovative Strategies in CA &amp; Other States</vt:lpstr>
      <vt:lpstr>Innovative Strategies in CA &amp; Other States</vt:lpstr>
      <vt:lpstr>Innovative Strategies in CA &amp; Other States</vt:lpstr>
      <vt:lpstr>Innovative Strategies in CA &amp; Other States</vt:lpstr>
      <vt:lpstr>Innovative Strategies in CA &amp; Other States</vt:lpstr>
      <vt:lpstr>My Wish Campaign: </vt:lpstr>
      <vt:lpstr>PowerPoint Presentation</vt:lpstr>
      <vt:lpstr>PowerPoint Presentation</vt:lpstr>
      <vt:lpstr>PowerPoint Presentation</vt:lpstr>
      <vt:lpstr>PowerPoint Presentation</vt:lpstr>
      <vt:lpstr>PowerPoint Presentation</vt:lpstr>
      <vt:lpstr>PowerPoint Presentation</vt:lpstr>
      <vt:lpstr>My Wish Campaign Resources:</vt:lpstr>
      <vt:lpstr>PowerPoint Presentation</vt:lpstr>
      <vt:lpstr>Room Assignments</vt:lpstr>
      <vt:lpstr>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SVC</dc:creator>
  <cp:lastModifiedBy>stuart.oppenheim@gmail.com</cp:lastModifiedBy>
  <cp:revision>54</cp:revision>
  <dcterms:created xsi:type="dcterms:W3CDTF">2015-07-17T17:29:31Z</dcterms:created>
  <dcterms:modified xsi:type="dcterms:W3CDTF">2015-09-01T21:33:40Z</dcterms:modified>
</cp:coreProperties>
</file>