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5" r:id="rId15"/>
    <p:sldId id="279" r:id="rId16"/>
    <p:sldId id="270" r:id="rId17"/>
    <p:sldId id="271" r:id="rId18"/>
    <p:sldId id="280" r:id="rId19"/>
    <p:sldId id="272" r:id="rId20"/>
    <p:sldId id="273" r:id="rId21"/>
    <p:sldId id="276" r:id="rId22"/>
    <p:sldId id="268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>
    <p:restoredLeft sz="34587" autoAdjust="0"/>
    <p:restoredTop sz="35484" autoAdjust="0"/>
  </p:normalViewPr>
  <p:slideViewPr>
    <p:cSldViewPr snapToGrid="0" snapToObjects="1">
      <p:cViewPr>
        <p:scale>
          <a:sx n="66" d="100"/>
          <a:sy n="66" d="100"/>
        </p:scale>
        <p:origin x="-1188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-1008" y="0"/>
    </p:cViewPr>
  </p:sorterViewPr>
  <p:notesViewPr>
    <p:cSldViewPr snapToGrid="0" snapToObjects="1">
      <p:cViewPr varScale="1">
        <p:scale>
          <a:sx n="94" d="100"/>
          <a:sy n="94" d="100"/>
        </p:scale>
        <p:origin x="3064" y="2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57761-AC0E-47EB-8F51-ACD6E1AADEB5}" type="doc">
      <dgm:prSet loTypeId="urn:microsoft.com/office/officeart/2005/8/layout/venn3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DD6CE28-058A-44E5-A77E-57E153E4754A}">
      <dgm:prSet phldrT="[Text]" custT="1"/>
      <dgm:spPr/>
      <dgm:t>
        <a:bodyPr/>
        <a:lstStyle/>
        <a:p>
          <a:pPr algn="ctr"/>
          <a:r>
            <a:rPr lang="en-US" sz="1200" dirty="0" smtClean="0">
              <a:latin typeface="Century Gothic" pitchFamily="34" charset="0"/>
            </a:rPr>
            <a:t>Therapeutic Residential Services Settings/FFA Program &amp; Licensing</a:t>
          </a:r>
          <a:endParaRPr lang="en-US" sz="1800" dirty="0">
            <a:latin typeface="Century Gothic" pitchFamily="34" charset="0"/>
          </a:endParaRPr>
        </a:p>
      </dgm:t>
    </dgm:pt>
    <dgm:pt modelId="{A3AC74DE-C6B0-418A-BA28-9A24A3F432C6}" type="parTrans" cxnId="{8AA37AE9-2BF2-4161-A89D-8098E32255A4}">
      <dgm:prSet/>
      <dgm:spPr/>
      <dgm:t>
        <a:bodyPr/>
        <a:lstStyle/>
        <a:p>
          <a:endParaRPr lang="en-US" sz="2800">
            <a:latin typeface="Century Gothic" pitchFamily="34" charset="0"/>
          </a:endParaRPr>
        </a:p>
      </dgm:t>
    </dgm:pt>
    <dgm:pt modelId="{6B10F43F-D609-41F2-BE05-5F1CF041EB7B}" type="sibTrans" cxnId="{8AA37AE9-2BF2-4161-A89D-8098E32255A4}">
      <dgm:prSet/>
      <dgm:spPr/>
      <dgm:t>
        <a:bodyPr/>
        <a:lstStyle/>
        <a:p>
          <a:endParaRPr lang="en-US" sz="2800">
            <a:latin typeface="Century Gothic" pitchFamily="34" charset="0"/>
          </a:endParaRPr>
        </a:p>
      </dgm:t>
    </dgm:pt>
    <dgm:pt modelId="{F19D0B2F-2036-4484-AF17-0720A66B93B9}">
      <dgm:prSet phldrT="[Text]" custT="1"/>
      <dgm:spPr/>
      <dgm:t>
        <a:bodyPr/>
        <a:lstStyle/>
        <a:p>
          <a:r>
            <a:rPr lang="en-US" sz="1200" dirty="0" smtClean="0">
              <a:latin typeface="Century Gothic" pitchFamily="34" charset="0"/>
            </a:rPr>
            <a:t>Accountability </a:t>
          </a:r>
        </a:p>
        <a:p>
          <a:r>
            <a:rPr lang="en-US" sz="1200" dirty="0" smtClean="0">
              <a:latin typeface="Century Gothic" pitchFamily="34" charset="0"/>
            </a:rPr>
            <a:t>Framework</a:t>
          </a:r>
          <a:endParaRPr lang="en-US" sz="1200" dirty="0">
            <a:latin typeface="Century Gothic" pitchFamily="34" charset="0"/>
          </a:endParaRPr>
        </a:p>
      </dgm:t>
    </dgm:pt>
    <dgm:pt modelId="{CEB47755-115E-4300-8C2A-31E7147DFD8C}" type="parTrans" cxnId="{A09C8540-A03C-473F-B0ED-8D9CE9C74471}">
      <dgm:prSet/>
      <dgm:spPr/>
      <dgm:t>
        <a:bodyPr/>
        <a:lstStyle/>
        <a:p>
          <a:endParaRPr lang="en-US" sz="2800">
            <a:latin typeface="Century Gothic" pitchFamily="34" charset="0"/>
          </a:endParaRPr>
        </a:p>
      </dgm:t>
    </dgm:pt>
    <dgm:pt modelId="{27D4D42C-1A58-4D33-8C04-17EE85F7435C}" type="sibTrans" cxnId="{A09C8540-A03C-473F-B0ED-8D9CE9C74471}">
      <dgm:prSet/>
      <dgm:spPr/>
      <dgm:t>
        <a:bodyPr/>
        <a:lstStyle/>
        <a:p>
          <a:endParaRPr lang="en-US" sz="2800">
            <a:latin typeface="Century Gothic" pitchFamily="34" charset="0"/>
          </a:endParaRPr>
        </a:p>
      </dgm:t>
    </dgm:pt>
    <dgm:pt modelId="{7AB2CCE5-0558-440B-A608-34CA3C3E20CE}">
      <dgm:prSet custT="1"/>
      <dgm:spPr/>
      <dgm:t>
        <a:bodyPr/>
        <a:lstStyle/>
        <a:p>
          <a:r>
            <a:rPr lang="en-US" sz="1200" dirty="0" smtClean="0">
              <a:latin typeface="Century Gothic" pitchFamily="34" charset="0"/>
            </a:rPr>
            <a:t>RFA Implementation</a:t>
          </a:r>
        </a:p>
      </dgm:t>
    </dgm:pt>
    <dgm:pt modelId="{72CE752E-44B3-442A-8103-13D0A2264E06}" type="parTrans" cxnId="{D81C49EA-91CB-4697-A81F-FB09CBFAAA15}">
      <dgm:prSet/>
      <dgm:spPr/>
      <dgm:t>
        <a:bodyPr/>
        <a:lstStyle/>
        <a:p>
          <a:endParaRPr lang="en-US" sz="2800">
            <a:latin typeface="Century Gothic" pitchFamily="34" charset="0"/>
          </a:endParaRPr>
        </a:p>
      </dgm:t>
    </dgm:pt>
    <dgm:pt modelId="{AF6569A1-C4BD-49F3-B969-B54BCF014EAF}" type="sibTrans" cxnId="{D81C49EA-91CB-4697-A81F-FB09CBFAAA15}">
      <dgm:prSet/>
      <dgm:spPr/>
      <dgm:t>
        <a:bodyPr/>
        <a:lstStyle/>
        <a:p>
          <a:endParaRPr lang="en-US" sz="2800">
            <a:latin typeface="Century Gothic" pitchFamily="34" charset="0"/>
          </a:endParaRPr>
        </a:p>
      </dgm:t>
    </dgm:pt>
    <dgm:pt modelId="{ACE5BE3D-4F7A-4197-97FD-ACA34ECDD20A}">
      <dgm:prSet custT="1"/>
      <dgm:spPr/>
      <dgm:t>
        <a:bodyPr/>
        <a:lstStyle/>
        <a:p>
          <a:r>
            <a:rPr lang="en-US" sz="1200" smtClean="0">
              <a:latin typeface="Century Gothic" pitchFamily="34" charset="0"/>
            </a:rPr>
            <a:t>Training</a:t>
          </a:r>
          <a:endParaRPr lang="en-US" sz="1200" dirty="0" smtClean="0">
            <a:latin typeface="Century Gothic" pitchFamily="34" charset="0"/>
          </a:endParaRPr>
        </a:p>
      </dgm:t>
    </dgm:pt>
    <dgm:pt modelId="{45D88157-4DCB-4DA0-808D-0D14885DD8BF}" type="parTrans" cxnId="{48E36295-6AA8-488D-9F5E-677F797BDC51}">
      <dgm:prSet/>
      <dgm:spPr/>
      <dgm:t>
        <a:bodyPr/>
        <a:lstStyle/>
        <a:p>
          <a:endParaRPr lang="en-US" sz="2800"/>
        </a:p>
      </dgm:t>
    </dgm:pt>
    <dgm:pt modelId="{AD5450A6-40FC-4A53-9D47-510EA6913769}" type="sibTrans" cxnId="{48E36295-6AA8-488D-9F5E-677F797BDC51}">
      <dgm:prSet/>
      <dgm:spPr/>
      <dgm:t>
        <a:bodyPr/>
        <a:lstStyle/>
        <a:p>
          <a:endParaRPr lang="en-US" sz="2800"/>
        </a:p>
      </dgm:t>
    </dgm:pt>
    <dgm:pt modelId="{2C47433C-0B2F-49DD-96C8-4CDB2A22C7E2}">
      <dgm:prSet custT="1"/>
      <dgm:spPr/>
      <dgm:t>
        <a:bodyPr/>
        <a:lstStyle/>
        <a:p>
          <a:r>
            <a:rPr lang="en-US" sz="1200" dirty="0" smtClean="0">
              <a:latin typeface="Century Gothic" pitchFamily="34" charset="0"/>
            </a:rPr>
            <a:t>Rate Structures</a:t>
          </a:r>
          <a:endParaRPr lang="en-US" sz="1200" dirty="0">
            <a:latin typeface="Century Gothic" pitchFamily="34" charset="0"/>
          </a:endParaRPr>
        </a:p>
      </dgm:t>
    </dgm:pt>
    <dgm:pt modelId="{92AB0653-6B74-4270-947E-B15DAE719877}" type="parTrans" cxnId="{78952C5B-37EB-4DD3-AC74-AD8C316F678A}">
      <dgm:prSet/>
      <dgm:spPr/>
      <dgm:t>
        <a:bodyPr/>
        <a:lstStyle/>
        <a:p>
          <a:endParaRPr lang="en-US" sz="2800"/>
        </a:p>
      </dgm:t>
    </dgm:pt>
    <dgm:pt modelId="{B8933296-1991-454B-ADF6-2BD90D20FA74}" type="sibTrans" cxnId="{78952C5B-37EB-4DD3-AC74-AD8C316F678A}">
      <dgm:prSet/>
      <dgm:spPr/>
      <dgm:t>
        <a:bodyPr/>
        <a:lstStyle/>
        <a:p>
          <a:endParaRPr lang="en-US" sz="2800"/>
        </a:p>
      </dgm:t>
    </dgm:pt>
    <dgm:pt modelId="{0632ACBA-507D-4FA6-AE8F-E6C22C68B732}" type="pres">
      <dgm:prSet presAssocID="{BC657761-AC0E-47EB-8F51-ACD6E1AADE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B3D70-9A5A-4FC9-9B34-7DD5AA57AE57}" type="pres">
      <dgm:prSet presAssocID="{6DD6CE28-058A-44E5-A77E-57E153E4754A}" presName="Name5" presStyleLbl="vennNode1" presStyleIdx="0" presStyleCnt="5" custScaleX="112965" custLinFactX="-5022" custLinFactNeighborX="-100000" custLinFactNeighborY="-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2DA721-7EA5-4080-A867-C06C40AF5B6A}" type="pres">
      <dgm:prSet presAssocID="{6B10F43F-D609-41F2-BE05-5F1CF041EB7B}" presName="space" presStyleCnt="0"/>
      <dgm:spPr/>
      <dgm:t>
        <a:bodyPr/>
        <a:lstStyle/>
        <a:p>
          <a:endParaRPr lang="en-US"/>
        </a:p>
      </dgm:t>
    </dgm:pt>
    <dgm:pt modelId="{7EA82BAF-4A39-432E-9FFB-C9DCA7F98634}" type="pres">
      <dgm:prSet presAssocID="{2C47433C-0B2F-49DD-96C8-4CDB2A22C7E2}" presName="Name5" presStyleLbl="vennNode1" presStyleIdx="1" presStyleCnt="5" custScaleX="109270" custLinFactNeighborX="-66713" custLinFactNeighborY="-2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4597F-C981-42E6-929E-D8A8A2D97CA4}" type="pres">
      <dgm:prSet presAssocID="{B8933296-1991-454B-ADF6-2BD90D20FA74}" presName="space" presStyleCnt="0"/>
      <dgm:spPr/>
    </dgm:pt>
    <dgm:pt modelId="{6A916D77-AB37-4257-972E-27F418389503}" type="pres">
      <dgm:prSet presAssocID="{F19D0B2F-2036-4484-AF17-0720A66B93B9}" presName="Name5" presStyleLbl="vennNode1" presStyleIdx="2" presStyleCnt="5" custScaleX="131533" custLinFactNeighborX="10157" custLinFactNeighborY="2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534B1-A04C-4D28-977B-996556FE3A29}" type="pres">
      <dgm:prSet presAssocID="{27D4D42C-1A58-4D33-8C04-17EE85F7435C}" presName="space" presStyleCnt="0"/>
      <dgm:spPr/>
      <dgm:t>
        <a:bodyPr/>
        <a:lstStyle/>
        <a:p>
          <a:endParaRPr lang="en-US"/>
        </a:p>
      </dgm:t>
    </dgm:pt>
    <dgm:pt modelId="{67ADEA3E-D186-4F74-ABC9-815A2F9B826B}" type="pres">
      <dgm:prSet presAssocID="{7AB2CCE5-0558-440B-A608-34CA3C3E20CE}" presName="Name5" presStyleLbl="vennNode1" presStyleIdx="3" presStyleCnt="5" custScaleX="140982" custLinFactNeighborX="85240" custLinFactNeighborY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BA279-16D2-40D3-A964-43A0180541E5}" type="pres">
      <dgm:prSet presAssocID="{AF6569A1-C4BD-49F3-B969-B54BCF014EAF}" presName="space" presStyleCnt="0"/>
      <dgm:spPr/>
    </dgm:pt>
    <dgm:pt modelId="{6035BAC0-394B-4BA6-A70A-D31AE1065910}" type="pres">
      <dgm:prSet presAssocID="{ACE5BE3D-4F7A-4197-97FD-ACA34ECDD20A}" presName="Name5" presStyleLbl="vennNode1" presStyleIdx="4" presStyleCnt="5" custScaleX="120363" custLinFactX="4357" custLinFactNeighborX="100000" custLinFactNeighborY="1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D4C744-8EB4-4915-ADD6-A775A2DB6F2E}" type="presOf" srcId="{2C47433C-0B2F-49DD-96C8-4CDB2A22C7E2}" destId="{7EA82BAF-4A39-432E-9FFB-C9DCA7F98634}" srcOrd="0" destOrd="0" presId="urn:microsoft.com/office/officeart/2005/8/layout/venn3"/>
    <dgm:cxn modelId="{7BFD925D-E93F-41EB-8966-2F292EBADDD9}" type="presOf" srcId="{7AB2CCE5-0558-440B-A608-34CA3C3E20CE}" destId="{67ADEA3E-D186-4F74-ABC9-815A2F9B826B}" srcOrd="0" destOrd="0" presId="urn:microsoft.com/office/officeart/2005/8/layout/venn3"/>
    <dgm:cxn modelId="{A09C8540-A03C-473F-B0ED-8D9CE9C74471}" srcId="{BC657761-AC0E-47EB-8F51-ACD6E1AADEB5}" destId="{F19D0B2F-2036-4484-AF17-0720A66B93B9}" srcOrd="2" destOrd="0" parTransId="{CEB47755-115E-4300-8C2A-31E7147DFD8C}" sibTransId="{27D4D42C-1A58-4D33-8C04-17EE85F7435C}"/>
    <dgm:cxn modelId="{2EC948E5-E310-4871-A313-A4CA999B9458}" type="presOf" srcId="{ACE5BE3D-4F7A-4197-97FD-ACA34ECDD20A}" destId="{6035BAC0-394B-4BA6-A70A-D31AE1065910}" srcOrd="0" destOrd="0" presId="urn:microsoft.com/office/officeart/2005/8/layout/venn3"/>
    <dgm:cxn modelId="{9FBBE122-5078-4B80-9EA8-6B21BC34A4E9}" type="presOf" srcId="{BC657761-AC0E-47EB-8F51-ACD6E1AADEB5}" destId="{0632ACBA-507D-4FA6-AE8F-E6C22C68B732}" srcOrd="0" destOrd="0" presId="urn:microsoft.com/office/officeart/2005/8/layout/venn3"/>
    <dgm:cxn modelId="{8AA37AE9-2BF2-4161-A89D-8098E32255A4}" srcId="{BC657761-AC0E-47EB-8F51-ACD6E1AADEB5}" destId="{6DD6CE28-058A-44E5-A77E-57E153E4754A}" srcOrd="0" destOrd="0" parTransId="{A3AC74DE-C6B0-418A-BA28-9A24A3F432C6}" sibTransId="{6B10F43F-D609-41F2-BE05-5F1CF041EB7B}"/>
    <dgm:cxn modelId="{BE637FC1-44A4-4471-A739-8E3AB92FAE7B}" type="presOf" srcId="{6DD6CE28-058A-44E5-A77E-57E153E4754A}" destId="{6F6B3D70-9A5A-4FC9-9B34-7DD5AA57AE57}" srcOrd="0" destOrd="0" presId="urn:microsoft.com/office/officeart/2005/8/layout/venn3"/>
    <dgm:cxn modelId="{D81C49EA-91CB-4697-A81F-FB09CBFAAA15}" srcId="{BC657761-AC0E-47EB-8F51-ACD6E1AADEB5}" destId="{7AB2CCE5-0558-440B-A608-34CA3C3E20CE}" srcOrd="3" destOrd="0" parTransId="{72CE752E-44B3-442A-8103-13D0A2264E06}" sibTransId="{AF6569A1-C4BD-49F3-B969-B54BCF014EAF}"/>
    <dgm:cxn modelId="{347C3ABF-014C-4668-8D22-5CD3AE1266CD}" type="presOf" srcId="{F19D0B2F-2036-4484-AF17-0720A66B93B9}" destId="{6A916D77-AB37-4257-972E-27F418389503}" srcOrd="0" destOrd="0" presId="urn:microsoft.com/office/officeart/2005/8/layout/venn3"/>
    <dgm:cxn modelId="{78952C5B-37EB-4DD3-AC74-AD8C316F678A}" srcId="{BC657761-AC0E-47EB-8F51-ACD6E1AADEB5}" destId="{2C47433C-0B2F-49DD-96C8-4CDB2A22C7E2}" srcOrd="1" destOrd="0" parTransId="{92AB0653-6B74-4270-947E-B15DAE719877}" sibTransId="{B8933296-1991-454B-ADF6-2BD90D20FA74}"/>
    <dgm:cxn modelId="{48E36295-6AA8-488D-9F5E-677F797BDC51}" srcId="{BC657761-AC0E-47EB-8F51-ACD6E1AADEB5}" destId="{ACE5BE3D-4F7A-4197-97FD-ACA34ECDD20A}" srcOrd="4" destOrd="0" parTransId="{45D88157-4DCB-4DA0-808D-0D14885DD8BF}" sibTransId="{AD5450A6-40FC-4A53-9D47-510EA6913769}"/>
    <dgm:cxn modelId="{F87F46AA-52EC-4122-A827-3979A3014187}" type="presParOf" srcId="{0632ACBA-507D-4FA6-AE8F-E6C22C68B732}" destId="{6F6B3D70-9A5A-4FC9-9B34-7DD5AA57AE57}" srcOrd="0" destOrd="0" presId="urn:microsoft.com/office/officeart/2005/8/layout/venn3"/>
    <dgm:cxn modelId="{08488215-D1D9-494F-ACBD-6C9A010949F0}" type="presParOf" srcId="{0632ACBA-507D-4FA6-AE8F-E6C22C68B732}" destId="{9E2DA721-7EA5-4080-A867-C06C40AF5B6A}" srcOrd="1" destOrd="0" presId="urn:microsoft.com/office/officeart/2005/8/layout/venn3"/>
    <dgm:cxn modelId="{8B279724-70FE-45E9-A3DC-872ABE226A3B}" type="presParOf" srcId="{0632ACBA-507D-4FA6-AE8F-E6C22C68B732}" destId="{7EA82BAF-4A39-432E-9FFB-C9DCA7F98634}" srcOrd="2" destOrd="0" presId="urn:microsoft.com/office/officeart/2005/8/layout/venn3"/>
    <dgm:cxn modelId="{68E3FD35-79B0-40B1-9A07-CF5767BEA81F}" type="presParOf" srcId="{0632ACBA-507D-4FA6-AE8F-E6C22C68B732}" destId="{3F24597F-C981-42E6-929E-D8A8A2D97CA4}" srcOrd="3" destOrd="0" presId="urn:microsoft.com/office/officeart/2005/8/layout/venn3"/>
    <dgm:cxn modelId="{9121BD11-7967-493E-AC54-584C2318BBD0}" type="presParOf" srcId="{0632ACBA-507D-4FA6-AE8F-E6C22C68B732}" destId="{6A916D77-AB37-4257-972E-27F418389503}" srcOrd="4" destOrd="0" presId="urn:microsoft.com/office/officeart/2005/8/layout/venn3"/>
    <dgm:cxn modelId="{71C29DF3-5670-403A-8A57-08B6B21BDCB7}" type="presParOf" srcId="{0632ACBA-507D-4FA6-AE8F-E6C22C68B732}" destId="{753534B1-A04C-4D28-977B-996556FE3A29}" srcOrd="5" destOrd="0" presId="urn:microsoft.com/office/officeart/2005/8/layout/venn3"/>
    <dgm:cxn modelId="{B13EA4B3-3AD7-4907-9FB1-A06FB31936C8}" type="presParOf" srcId="{0632ACBA-507D-4FA6-AE8F-E6C22C68B732}" destId="{67ADEA3E-D186-4F74-ABC9-815A2F9B826B}" srcOrd="6" destOrd="0" presId="urn:microsoft.com/office/officeart/2005/8/layout/venn3"/>
    <dgm:cxn modelId="{195DEDD2-F958-43FB-856D-DC6BDC241596}" type="presParOf" srcId="{0632ACBA-507D-4FA6-AE8F-E6C22C68B732}" destId="{D27BA279-16D2-40D3-A964-43A0180541E5}" srcOrd="7" destOrd="0" presId="urn:microsoft.com/office/officeart/2005/8/layout/venn3"/>
    <dgm:cxn modelId="{AA032351-D4F5-4223-B278-0805F65B6142}" type="presParOf" srcId="{0632ACBA-507D-4FA6-AE8F-E6C22C68B732}" destId="{6035BAC0-394B-4BA6-A70A-D31AE1065910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8D0A3-2312-4FAB-A6E1-4BE01096302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DDD23A-DD74-4968-834C-EBC941BBA330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Children in Resource Families </a:t>
          </a:r>
          <a:endParaRPr lang="en-US" dirty="0">
            <a:latin typeface="Candara" panose="020E0502030303020204" pitchFamily="34" charset="0"/>
          </a:endParaRPr>
        </a:p>
      </dgm:t>
    </dgm:pt>
    <dgm:pt modelId="{6791538A-5BDB-4ECF-BD5C-409EEEC38552}" type="parTrans" cxnId="{1B344641-D056-4B85-AA24-E702C20DCC3C}">
      <dgm:prSet/>
      <dgm:spPr/>
      <dgm:t>
        <a:bodyPr/>
        <a:lstStyle/>
        <a:p>
          <a:endParaRPr lang="en-US"/>
        </a:p>
      </dgm:t>
    </dgm:pt>
    <dgm:pt modelId="{E36437C4-EC18-4737-97BA-BD28A55D5399}" type="sibTrans" cxnId="{1B344641-D056-4B85-AA24-E702C20DCC3C}">
      <dgm:prSet/>
      <dgm:spPr/>
      <dgm:t>
        <a:bodyPr/>
        <a:lstStyle/>
        <a:p>
          <a:endParaRPr lang="en-US"/>
        </a:p>
      </dgm:t>
    </dgm:pt>
    <dgm:pt modelId="{295081E1-FCC6-4031-8E68-8275F7594A5C}">
      <dgm:prSet phldrT="[Text]"/>
      <dgm:spPr/>
      <dgm:t>
        <a:bodyPr/>
        <a:lstStyle/>
        <a:p>
          <a:r>
            <a:rPr lang="en-US" dirty="0" smtClean="0">
              <a:latin typeface="Candara" panose="020E0502030303020204" pitchFamily="34" charset="0"/>
            </a:rPr>
            <a:t>Children in Congregate Care</a:t>
          </a:r>
          <a:endParaRPr lang="en-US" dirty="0">
            <a:latin typeface="Candara" panose="020E0502030303020204" pitchFamily="34" charset="0"/>
          </a:endParaRPr>
        </a:p>
      </dgm:t>
    </dgm:pt>
    <dgm:pt modelId="{A375133C-6BF2-4803-92EF-30CEBAC9636E}" type="parTrans" cxnId="{D101408C-C21C-42D4-A6CA-6D23D6AF017D}">
      <dgm:prSet/>
      <dgm:spPr/>
      <dgm:t>
        <a:bodyPr/>
        <a:lstStyle/>
        <a:p>
          <a:endParaRPr lang="en-US"/>
        </a:p>
      </dgm:t>
    </dgm:pt>
    <dgm:pt modelId="{F8162681-99CD-4937-B194-E60E9F64F83B}" type="sibTrans" cxnId="{D101408C-C21C-42D4-A6CA-6D23D6AF017D}">
      <dgm:prSet/>
      <dgm:spPr/>
      <dgm:t>
        <a:bodyPr/>
        <a:lstStyle/>
        <a:p>
          <a:endParaRPr lang="en-US"/>
        </a:p>
      </dgm:t>
    </dgm:pt>
    <dgm:pt modelId="{32976829-2A06-4A78-B4A1-AEE44CC00A69}" type="pres">
      <dgm:prSet presAssocID="{CB18D0A3-2312-4FAB-A6E1-4BE01096302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66B2C9-0210-4EEA-B350-9617BDA38CC7}" type="pres">
      <dgm:prSet presAssocID="{CB18D0A3-2312-4FAB-A6E1-4BE01096302A}" presName="divider" presStyleLbl="fgShp" presStyleIdx="0" presStyleCnt="1"/>
      <dgm:spPr/>
    </dgm:pt>
    <dgm:pt modelId="{0DFE93CE-28A1-4863-8A30-102C158682C5}" type="pres">
      <dgm:prSet presAssocID="{6DDDD23A-DD74-4968-834C-EBC941BBA330}" presName="downArrow" presStyleLbl="node1" presStyleIdx="0" presStyleCnt="2"/>
      <dgm:spPr/>
    </dgm:pt>
    <dgm:pt modelId="{BFBAAFAD-AD54-47BC-B5FD-6F69949EFB35}" type="pres">
      <dgm:prSet presAssocID="{6DDDD23A-DD74-4968-834C-EBC941BBA33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B752C9-BDE8-48CE-80A0-59DABEFB71C6}" type="pres">
      <dgm:prSet presAssocID="{295081E1-FCC6-4031-8E68-8275F7594A5C}" presName="upArrow" presStyleLbl="node1" presStyleIdx="1" presStyleCnt="2"/>
      <dgm:spPr/>
    </dgm:pt>
    <dgm:pt modelId="{50CDF3E2-0269-47EA-9AFA-DCFE50096682}" type="pres">
      <dgm:prSet presAssocID="{295081E1-FCC6-4031-8E68-8275F7594A5C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344641-D056-4B85-AA24-E702C20DCC3C}" srcId="{CB18D0A3-2312-4FAB-A6E1-4BE01096302A}" destId="{6DDDD23A-DD74-4968-834C-EBC941BBA330}" srcOrd="0" destOrd="0" parTransId="{6791538A-5BDB-4ECF-BD5C-409EEEC38552}" sibTransId="{E36437C4-EC18-4737-97BA-BD28A55D5399}"/>
    <dgm:cxn modelId="{358A01C7-5F95-41A0-ABA9-C00507F4B6AB}" type="presOf" srcId="{295081E1-FCC6-4031-8E68-8275F7594A5C}" destId="{50CDF3E2-0269-47EA-9AFA-DCFE50096682}" srcOrd="0" destOrd="0" presId="urn:microsoft.com/office/officeart/2005/8/layout/arrow3"/>
    <dgm:cxn modelId="{D101408C-C21C-42D4-A6CA-6D23D6AF017D}" srcId="{CB18D0A3-2312-4FAB-A6E1-4BE01096302A}" destId="{295081E1-FCC6-4031-8E68-8275F7594A5C}" srcOrd="1" destOrd="0" parTransId="{A375133C-6BF2-4803-92EF-30CEBAC9636E}" sibTransId="{F8162681-99CD-4937-B194-E60E9F64F83B}"/>
    <dgm:cxn modelId="{94848F63-A72C-4A39-AC3D-1AA568B114DC}" type="presOf" srcId="{CB18D0A3-2312-4FAB-A6E1-4BE01096302A}" destId="{32976829-2A06-4A78-B4A1-AEE44CC00A69}" srcOrd="0" destOrd="0" presId="urn:microsoft.com/office/officeart/2005/8/layout/arrow3"/>
    <dgm:cxn modelId="{07F3BC5B-CCC6-40D1-B8DF-529BA0D9B9AC}" type="presOf" srcId="{6DDDD23A-DD74-4968-834C-EBC941BBA330}" destId="{BFBAAFAD-AD54-47BC-B5FD-6F69949EFB35}" srcOrd="0" destOrd="0" presId="urn:microsoft.com/office/officeart/2005/8/layout/arrow3"/>
    <dgm:cxn modelId="{B76E0899-ADE4-4CE9-8570-E85EF121F0DB}" type="presParOf" srcId="{32976829-2A06-4A78-B4A1-AEE44CC00A69}" destId="{5866B2C9-0210-4EEA-B350-9617BDA38CC7}" srcOrd="0" destOrd="0" presId="urn:microsoft.com/office/officeart/2005/8/layout/arrow3"/>
    <dgm:cxn modelId="{853B111A-4EA1-430F-9E5F-49053F6BE497}" type="presParOf" srcId="{32976829-2A06-4A78-B4A1-AEE44CC00A69}" destId="{0DFE93CE-28A1-4863-8A30-102C158682C5}" srcOrd="1" destOrd="0" presId="urn:microsoft.com/office/officeart/2005/8/layout/arrow3"/>
    <dgm:cxn modelId="{F07FC84B-CC7E-4D44-9578-4E82D43636E6}" type="presParOf" srcId="{32976829-2A06-4A78-B4A1-AEE44CC00A69}" destId="{BFBAAFAD-AD54-47BC-B5FD-6F69949EFB35}" srcOrd="2" destOrd="0" presId="urn:microsoft.com/office/officeart/2005/8/layout/arrow3"/>
    <dgm:cxn modelId="{1C37FB98-2947-4550-A2F1-301339F2F487}" type="presParOf" srcId="{32976829-2A06-4A78-B4A1-AEE44CC00A69}" destId="{A1B752C9-BDE8-48CE-80A0-59DABEFB71C6}" srcOrd="3" destOrd="0" presId="urn:microsoft.com/office/officeart/2005/8/layout/arrow3"/>
    <dgm:cxn modelId="{42B3D8C9-C4CB-4EBE-96A6-603FD1D8D3D9}" type="presParOf" srcId="{32976829-2A06-4A78-B4A1-AEE44CC00A69}" destId="{50CDF3E2-0269-47EA-9AFA-DCFE5009668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438CC8-76EE-4FFE-9D12-15266BEF29D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69342E7E-43C7-4BD7-9028-E65CF137E3BF}">
      <dgm:prSet phldrT="[Text]" custT="1"/>
      <dgm:spPr/>
      <dgm:t>
        <a:bodyPr/>
        <a:lstStyle/>
        <a:p>
          <a:r>
            <a:rPr lang="en-US" sz="1800" dirty="0" smtClean="0">
              <a:latin typeface="Candara" panose="020E0502030303020204" pitchFamily="34" charset="0"/>
            </a:rPr>
            <a:t>CCR</a:t>
          </a:r>
          <a:r>
            <a:rPr lang="en-US" sz="1800" dirty="0" smtClean="0"/>
            <a:t> Report</a:t>
          </a:r>
          <a:endParaRPr lang="en-US" sz="1800" dirty="0"/>
        </a:p>
      </dgm:t>
    </dgm:pt>
    <dgm:pt modelId="{73D77F72-DE76-407B-AA25-266D07A40BF5}" type="parTrans" cxnId="{35C77D33-8B05-40B4-95C9-0068C290D345}">
      <dgm:prSet/>
      <dgm:spPr/>
      <dgm:t>
        <a:bodyPr/>
        <a:lstStyle/>
        <a:p>
          <a:endParaRPr lang="en-US"/>
        </a:p>
      </dgm:t>
    </dgm:pt>
    <dgm:pt modelId="{E001A1D6-584C-4042-A558-BF273CE23870}" type="sibTrans" cxnId="{35C77D33-8B05-40B4-95C9-0068C290D345}">
      <dgm:prSet/>
      <dgm:spPr/>
      <dgm:t>
        <a:bodyPr/>
        <a:lstStyle/>
        <a:p>
          <a:endParaRPr lang="en-US"/>
        </a:p>
      </dgm:t>
    </dgm:pt>
    <dgm:pt modelId="{0A6AC3D3-69C3-4281-8E0E-3976718B4D0C}">
      <dgm:prSet phldrT="[Text]" custT="1"/>
      <dgm:spPr/>
      <dgm:t>
        <a:bodyPr/>
        <a:lstStyle/>
        <a:p>
          <a:r>
            <a:rPr lang="en-US" sz="1800" dirty="0" smtClean="0"/>
            <a:t>AB 403</a:t>
          </a:r>
          <a:endParaRPr lang="en-US" sz="1800" dirty="0"/>
        </a:p>
      </dgm:t>
    </dgm:pt>
    <dgm:pt modelId="{6A180230-DF88-4381-93D7-0CEDF205CE3A}" type="parTrans" cxnId="{4D66AEAE-4958-4E24-8B8F-6481348091F8}">
      <dgm:prSet/>
      <dgm:spPr/>
      <dgm:t>
        <a:bodyPr/>
        <a:lstStyle/>
        <a:p>
          <a:endParaRPr lang="en-US"/>
        </a:p>
      </dgm:t>
    </dgm:pt>
    <dgm:pt modelId="{F8ABC948-47C6-4697-8974-ACC0F021F830}" type="sibTrans" cxnId="{4D66AEAE-4958-4E24-8B8F-6481348091F8}">
      <dgm:prSet/>
      <dgm:spPr/>
      <dgm:t>
        <a:bodyPr/>
        <a:lstStyle/>
        <a:p>
          <a:endParaRPr lang="en-US"/>
        </a:p>
      </dgm:t>
    </dgm:pt>
    <dgm:pt modelId="{A76F7FB0-7D2D-4A6A-BE89-C5349594930B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Preparation</a:t>
          </a:r>
          <a:endParaRPr lang="en-US" sz="1600" dirty="0">
            <a:latin typeface="Candara" panose="020E0502030303020204" pitchFamily="34" charset="0"/>
          </a:endParaRPr>
        </a:p>
      </dgm:t>
    </dgm:pt>
    <dgm:pt modelId="{A0EED088-AB4B-40CF-A647-6281430CEA1D}" type="parTrans" cxnId="{2DBF7524-F83B-4598-AA30-1F3D2CFAA64E}">
      <dgm:prSet/>
      <dgm:spPr/>
      <dgm:t>
        <a:bodyPr/>
        <a:lstStyle/>
        <a:p>
          <a:endParaRPr lang="en-US"/>
        </a:p>
      </dgm:t>
    </dgm:pt>
    <dgm:pt modelId="{0BC237E8-E018-4546-8B6B-73A01FC60004}" type="sibTrans" cxnId="{2DBF7524-F83B-4598-AA30-1F3D2CFAA64E}">
      <dgm:prSet/>
      <dgm:spPr/>
      <dgm:t>
        <a:bodyPr/>
        <a:lstStyle/>
        <a:p>
          <a:endParaRPr lang="en-US"/>
        </a:p>
      </dgm:t>
    </dgm:pt>
    <dgm:pt modelId="{4C557CBC-4959-41DD-BA52-0F154D3D3F8F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Applications</a:t>
          </a:r>
          <a:endParaRPr lang="en-US" sz="1600" dirty="0">
            <a:latin typeface="Candara" panose="020E0502030303020204" pitchFamily="34" charset="0"/>
          </a:endParaRPr>
        </a:p>
      </dgm:t>
    </dgm:pt>
    <dgm:pt modelId="{4BAFC9CD-6E28-4B03-889B-45BB6D900CEA}" type="parTrans" cxnId="{FB8F89D7-98D3-4D11-A808-DFCDD7CC77A2}">
      <dgm:prSet/>
      <dgm:spPr/>
      <dgm:t>
        <a:bodyPr/>
        <a:lstStyle/>
        <a:p>
          <a:endParaRPr lang="en-US"/>
        </a:p>
      </dgm:t>
    </dgm:pt>
    <dgm:pt modelId="{0D3E525E-3B3B-46E6-A9BD-58A0B5F38260}" type="sibTrans" cxnId="{FB8F89D7-98D3-4D11-A808-DFCDD7CC77A2}">
      <dgm:prSet/>
      <dgm:spPr/>
      <dgm:t>
        <a:bodyPr/>
        <a:lstStyle/>
        <a:p>
          <a:endParaRPr lang="en-US"/>
        </a:p>
      </dgm:t>
    </dgm:pt>
    <dgm:pt modelId="{69A20BD8-F980-40F1-BC06-1D042BB95F20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Reviews</a:t>
          </a:r>
          <a:endParaRPr lang="en-US" sz="1600" dirty="0">
            <a:latin typeface="Candara" panose="020E0502030303020204" pitchFamily="34" charset="0"/>
          </a:endParaRPr>
        </a:p>
      </dgm:t>
    </dgm:pt>
    <dgm:pt modelId="{90004F58-E383-41F4-851E-BBD38FCD2988}" type="parTrans" cxnId="{0CE92A42-98D5-48AD-A118-D2E0CF8DD038}">
      <dgm:prSet/>
      <dgm:spPr/>
      <dgm:t>
        <a:bodyPr/>
        <a:lstStyle/>
        <a:p>
          <a:endParaRPr lang="en-US"/>
        </a:p>
      </dgm:t>
    </dgm:pt>
    <dgm:pt modelId="{2585FA60-56B7-4721-9061-737492301EA3}" type="sibTrans" cxnId="{0CE92A42-98D5-48AD-A118-D2E0CF8DD038}">
      <dgm:prSet/>
      <dgm:spPr/>
      <dgm:t>
        <a:bodyPr/>
        <a:lstStyle/>
        <a:p>
          <a:endParaRPr lang="en-US"/>
        </a:p>
      </dgm:t>
    </dgm:pt>
    <dgm:pt modelId="{B9C9FA42-2FB5-4242-BDD3-20E8DD29F80D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Licenses</a:t>
          </a:r>
          <a:endParaRPr lang="en-US" sz="1600" dirty="0">
            <a:latin typeface="Candara" panose="020E0502030303020204" pitchFamily="34" charset="0"/>
          </a:endParaRPr>
        </a:p>
      </dgm:t>
    </dgm:pt>
    <dgm:pt modelId="{A438DD87-4E48-481F-9844-F3C758B19A5F}" type="parTrans" cxnId="{6E047FCA-217C-4317-AE20-237D43EFE9BA}">
      <dgm:prSet/>
      <dgm:spPr/>
      <dgm:t>
        <a:bodyPr/>
        <a:lstStyle/>
        <a:p>
          <a:endParaRPr lang="en-US"/>
        </a:p>
      </dgm:t>
    </dgm:pt>
    <dgm:pt modelId="{18BD873E-984C-4BB8-9518-A0D3188189E2}" type="sibTrans" cxnId="{6E047FCA-217C-4317-AE20-237D43EFE9BA}">
      <dgm:prSet/>
      <dgm:spPr/>
      <dgm:t>
        <a:bodyPr/>
        <a:lstStyle/>
        <a:p>
          <a:endParaRPr lang="en-US"/>
        </a:p>
      </dgm:t>
    </dgm:pt>
    <dgm:pt modelId="{A238C20F-D282-409F-AA9A-75A0F7B66C0F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Data testing</a:t>
          </a:r>
          <a:endParaRPr lang="en-US" sz="1600" dirty="0">
            <a:latin typeface="Candara" panose="020E0502030303020204" pitchFamily="34" charset="0"/>
          </a:endParaRPr>
        </a:p>
      </dgm:t>
    </dgm:pt>
    <dgm:pt modelId="{6B6952F5-6458-4C9D-A5A8-EC07359BF15D}" type="parTrans" cxnId="{4D634484-0715-4402-9C08-6D74EA004771}">
      <dgm:prSet/>
      <dgm:spPr/>
      <dgm:t>
        <a:bodyPr/>
        <a:lstStyle/>
        <a:p>
          <a:endParaRPr lang="en-US"/>
        </a:p>
      </dgm:t>
    </dgm:pt>
    <dgm:pt modelId="{D6CD8226-308A-4E99-B280-2572C3D4A105}" type="sibTrans" cxnId="{4D634484-0715-4402-9C08-6D74EA004771}">
      <dgm:prSet/>
      <dgm:spPr/>
      <dgm:t>
        <a:bodyPr/>
        <a:lstStyle/>
        <a:p>
          <a:endParaRPr lang="en-US"/>
        </a:p>
      </dgm:t>
    </dgm:pt>
    <dgm:pt modelId="{1EEABC0B-26D1-4529-8D0F-1399525E8429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Pre-Implementation</a:t>
          </a:r>
          <a:endParaRPr lang="en-US" sz="1600" dirty="0">
            <a:latin typeface="Candara" panose="020E0502030303020204" pitchFamily="34" charset="0"/>
          </a:endParaRPr>
        </a:p>
      </dgm:t>
    </dgm:pt>
    <dgm:pt modelId="{E692C508-341B-4A90-8627-DA93A17581BD}" type="parTrans" cxnId="{FCDE0F95-3C8F-4BB9-9C7A-53E243758266}">
      <dgm:prSet/>
      <dgm:spPr/>
      <dgm:t>
        <a:bodyPr/>
        <a:lstStyle/>
        <a:p>
          <a:endParaRPr lang="en-US"/>
        </a:p>
      </dgm:t>
    </dgm:pt>
    <dgm:pt modelId="{2C20BFBC-13FB-49A4-A4BA-6DEE72C48873}" type="sibTrans" cxnId="{FCDE0F95-3C8F-4BB9-9C7A-53E243758266}">
      <dgm:prSet/>
      <dgm:spPr/>
      <dgm:t>
        <a:bodyPr/>
        <a:lstStyle/>
        <a:p>
          <a:endParaRPr lang="en-US"/>
        </a:p>
      </dgm:t>
    </dgm:pt>
    <dgm:pt modelId="{58E71552-3712-42FB-9BD0-411ED638C50B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Policies</a:t>
          </a:r>
          <a:endParaRPr lang="en-US" sz="1600" dirty="0">
            <a:latin typeface="Candara" panose="020E0502030303020204" pitchFamily="34" charset="0"/>
          </a:endParaRPr>
        </a:p>
      </dgm:t>
    </dgm:pt>
    <dgm:pt modelId="{89A3F800-7690-45C6-AB85-1EBC7390B1D8}" type="parTrans" cxnId="{9F242778-B5DF-45AB-A2D8-DADCA3477891}">
      <dgm:prSet/>
      <dgm:spPr/>
      <dgm:t>
        <a:bodyPr/>
        <a:lstStyle/>
        <a:p>
          <a:endParaRPr lang="en-US"/>
        </a:p>
      </dgm:t>
    </dgm:pt>
    <dgm:pt modelId="{27D7E115-F830-495A-AD28-245FE1B27148}" type="sibTrans" cxnId="{9F242778-B5DF-45AB-A2D8-DADCA3477891}">
      <dgm:prSet/>
      <dgm:spPr/>
      <dgm:t>
        <a:bodyPr/>
        <a:lstStyle/>
        <a:p>
          <a:endParaRPr lang="en-US"/>
        </a:p>
      </dgm:t>
    </dgm:pt>
    <dgm:pt modelId="{4ECC4EE0-1207-4402-89F4-C84C9DC8D38A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Rates</a:t>
          </a:r>
          <a:endParaRPr lang="en-US" sz="1600" dirty="0">
            <a:latin typeface="Candara" panose="020E0502030303020204" pitchFamily="34" charset="0"/>
          </a:endParaRPr>
        </a:p>
      </dgm:t>
    </dgm:pt>
    <dgm:pt modelId="{F541E20D-966E-4507-A18E-F64517364AFE}" type="parTrans" cxnId="{C11AB424-3F2B-41F6-B585-37C5C7A9E4BC}">
      <dgm:prSet/>
      <dgm:spPr/>
      <dgm:t>
        <a:bodyPr/>
        <a:lstStyle/>
        <a:p>
          <a:endParaRPr lang="en-US"/>
        </a:p>
      </dgm:t>
    </dgm:pt>
    <dgm:pt modelId="{ED2D1AA3-B1F0-4417-9542-267D505415D2}" type="sibTrans" cxnId="{C11AB424-3F2B-41F6-B585-37C5C7A9E4BC}">
      <dgm:prSet/>
      <dgm:spPr/>
      <dgm:t>
        <a:bodyPr/>
        <a:lstStyle/>
        <a:p>
          <a:endParaRPr lang="en-US"/>
        </a:p>
      </dgm:t>
    </dgm:pt>
    <dgm:pt modelId="{F265D27F-0B25-4195-AA0B-B63C8D49C22C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Outreach</a:t>
          </a:r>
          <a:endParaRPr lang="en-US" sz="1600" dirty="0">
            <a:latin typeface="Candara" panose="020E0502030303020204" pitchFamily="34" charset="0"/>
          </a:endParaRPr>
        </a:p>
      </dgm:t>
    </dgm:pt>
    <dgm:pt modelId="{B79BB367-0B15-4C31-9BDD-647310BBE01F}" type="parTrans" cxnId="{3722495A-969F-4538-B00B-73180274E175}">
      <dgm:prSet/>
      <dgm:spPr/>
      <dgm:t>
        <a:bodyPr/>
        <a:lstStyle/>
        <a:p>
          <a:endParaRPr lang="en-US"/>
        </a:p>
      </dgm:t>
    </dgm:pt>
    <dgm:pt modelId="{A401B57B-C127-4591-9B1F-8FFFCE29248C}" type="sibTrans" cxnId="{3722495A-969F-4538-B00B-73180274E175}">
      <dgm:prSet/>
      <dgm:spPr/>
      <dgm:t>
        <a:bodyPr/>
        <a:lstStyle/>
        <a:p>
          <a:endParaRPr lang="en-US"/>
        </a:p>
      </dgm:t>
    </dgm:pt>
    <dgm:pt modelId="{96B81647-6832-4FF3-8942-1053B8D9015E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Tools</a:t>
          </a:r>
          <a:endParaRPr lang="en-US" sz="1600" dirty="0">
            <a:latin typeface="Candara" panose="020E0502030303020204" pitchFamily="34" charset="0"/>
          </a:endParaRPr>
        </a:p>
      </dgm:t>
    </dgm:pt>
    <dgm:pt modelId="{DAF2E25A-9DD4-44B0-837B-6008E71E0C45}" type="parTrans" cxnId="{0AEB9FC0-D832-45FD-ADB4-BB225B7EFF2A}">
      <dgm:prSet/>
      <dgm:spPr/>
      <dgm:t>
        <a:bodyPr/>
        <a:lstStyle/>
        <a:p>
          <a:endParaRPr lang="en-US"/>
        </a:p>
      </dgm:t>
    </dgm:pt>
    <dgm:pt modelId="{12E2C914-D381-44EA-AC00-61325077B9FD}" type="sibTrans" cxnId="{0AEB9FC0-D832-45FD-ADB4-BB225B7EFF2A}">
      <dgm:prSet/>
      <dgm:spPr/>
      <dgm:t>
        <a:bodyPr/>
        <a:lstStyle/>
        <a:p>
          <a:endParaRPr lang="en-US"/>
        </a:p>
      </dgm:t>
    </dgm:pt>
    <dgm:pt modelId="{321B1475-3612-4A72-9C32-414797E81C5D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Training</a:t>
          </a:r>
          <a:endParaRPr lang="en-US" sz="1600" dirty="0">
            <a:latin typeface="Candara" panose="020E0502030303020204" pitchFamily="34" charset="0"/>
          </a:endParaRPr>
        </a:p>
      </dgm:t>
    </dgm:pt>
    <dgm:pt modelId="{1F1844A8-2518-40AA-8A52-E50BDF7AB72A}" type="parTrans" cxnId="{A3EB7DDF-9392-4CB0-8B33-9237889F4EDD}">
      <dgm:prSet/>
      <dgm:spPr/>
      <dgm:t>
        <a:bodyPr/>
        <a:lstStyle/>
        <a:p>
          <a:endParaRPr lang="en-US"/>
        </a:p>
      </dgm:t>
    </dgm:pt>
    <dgm:pt modelId="{5E116E08-01AD-43CB-ACF2-9A91D1DE25F1}" type="sibTrans" cxnId="{A3EB7DDF-9392-4CB0-8B33-9237889F4EDD}">
      <dgm:prSet/>
      <dgm:spPr/>
      <dgm:t>
        <a:bodyPr/>
        <a:lstStyle/>
        <a:p>
          <a:endParaRPr lang="en-US"/>
        </a:p>
      </dgm:t>
    </dgm:pt>
    <dgm:pt modelId="{7D5C1807-4B83-4468-AB24-5D03BFD5D1DF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Accountability</a:t>
          </a:r>
          <a:endParaRPr lang="en-US" sz="1600" dirty="0">
            <a:latin typeface="Candara" panose="020E0502030303020204" pitchFamily="34" charset="0"/>
          </a:endParaRPr>
        </a:p>
      </dgm:t>
    </dgm:pt>
    <dgm:pt modelId="{08A616FA-656B-470B-9647-5F367A8FAF43}" type="parTrans" cxnId="{D5D8D133-9476-457C-82CD-599E838D3D6A}">
      <dgm:prSet/>
      <dgm:spPr/>
      <dgm:t>
        <a:bodyPr/>
        <a:lstStyle/>
        <a:p>
          <a:endParaRPr lang="en-US"/>
        </a:p>
      </dgm:t>
    </dgm:pt>
    <dgm:pt modelId="{A6FC2179-9059-4FB7-9663-BE1DFEA2FAA7}" type="sibTrans" cxnId="{D5D8D133-9476-457C-82CD-599E838D3D6A}">
      <dgm:prSet/>
      <dgm:spPr/>
      <dgm:t>
        <a:bodyPr/>
        <a:lstStyle/>
        <a:p>
          <a:endParaRPr lang="en-US"/>
        </a:p>
      </dgm:t>
    </dgm:pt>
    <dgm:pt modelId="{E45B1F1D-071B-421B-8D37-02A1940249FB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Training &amp; TA</a:t>
          </a:r>
          <a:endParaRPr lang="en-US" sz="1600" dirty="0">
            <a:latin typeface="Candara" panose="020E0502030303020204" pitchFamily="34" charset="0"/>
          </a:endParaRPr>
        </a:p>
      </dgm:t>
    </dgm:pt>
    <dgm:pt modelId="{4AEA2A57-61F4-4A6F-8AF6-E03884775C7C}" type="parTrans" cxnId="{3F331C84-0CA5-44EF-8CF8-345E50421499}">
      <dgm:prSet/>
      <dgm:spPr/>
      <dgm:t>
        <a:bodyPr/>
        <a:lstStyle/>
        <a:p>
          <a:endParaRPr lang="en-US"/>
        </a:p>
      </dgm:t>
    </dgm:pt>
    <dgm:pt modelId="{62EB6645-B651-41B4-A815-4689402970D4}" type="sibTrans" cxnId="{3F331C84-0CA5-44EF-8CF8-345E50421499}">
      <dgm:prSet/>
      <dgm:spPr/>
      <dgm:t>
        <a:bodyPr/>
        <a:lstStyle/>
        <a:p>
          <a:endParaRPr lang="en-US"/>
        </a:p>
      </dgm:t>
    </dgm:pt>
    <dgm:pt modelId="{043005C2-D121-43A8-9634-EE0AA9BAAA38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Orientations</a:t>
          </a:r>
          <a:endParaRPr lang="en-US" sz="1600" dirty="0">
            <a:latin typeface="Candara" panose="020E0502030303020204" pitchFamily="34" charset="0"/>
          </a:endParaRPr>
        </a:p>
      </dgm:t>
    </dgm:pt>
    <dgm:pt modelId="{0788D8B0-450B-4C6D-8E04-5D89FA1737D8}" type="parTrans" cxnId="{902DB097-3C52-4BD1-B4EA-5DFD1C5BBF07}">
      <dgm:prSet/>
      <dgm:spPr/>
      <dgm:t>
        <a:bodyPr/>
        <a:lstStyle/>
        <a:p>
          <a:endParaRPr lang="en-US"/>
        </a:p>
      </dgm:t>
    </dgm:pt>
    <dgm:pt modelId="{498734A2-970C-4931-B690-DE26A8930476}" type="sibTrans" cxnId="{902DB097-3C52-4BD1-B4EA-5DFD1C5BBF07}">
      <dgm:prSet/>
      <dgm:spPr/>
      <dgm:t>
        <a:bodyPr/>
        <a:lstStyle/>
        <a:p>
          <a:endParaRPr lang="en-US"/>
        </a:p>
      </dgm:t>
    </dgm:pt>
    <dgm:pt modelId="{755ECAD8-6C37-403B-88D4-340C55BD363E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Recruitment</a:t>
          </a:r>
          <a:endParaRPr lang="en-US" sz="1600" dirty="0">
            <a:latin typeface="Candara" panose="020E0502030303020204" pitchFamily="34" charset="0"/>
          </a:endParaRPr>
        </a:p>
      </dgm:t>
    </dgm:pt>
    <dgm:pt modelId="{F80413B8-4295-4626-9405-B3D003648DF3}" type="parTrans" cxnId="{BD60B814-66BE-43D7-A40E-E575AA5550F3}">
      <dgm:prSet/>
      <dgm:spPr/>
      <dgm:t>
        <a:bodyPr/>
        <a:lstStyle/>
        <a:p>
          <a:endParaRPr lang="en-US"/>
        </a:p>
      </dgm:t>
    </dgm:pt>
    <dgm:pt modelId="{E71A707A-81B8-419E-9492-472A363F8641}" type="sibTrans" cxnId="{BD60B814-66BE-43D7-A40E-E575AA5550F3}">
      <dgm:prSet/>
      <dgm:spPr/>
      <dgm:t>
        <a:bodyPr/>
        <a:lstStyle/>
        <a:p>
          <a:endParaRPr lang="en-US"/>
        </a:p>
      </dgm:t>
    </dgm:pt>
    <dgm:pt modelId="{74494701-8624-4ECC-8418-D51836D1F944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Performance measures</a:t>
          </a:r>
          <a:endParaRPr lang="en-US" sz="1600" dirty="0">
            <a:latin typeface="Candara" panose="020E0502030303020204" pitchFamily="34" charset="0"/>
          </a:endParaRPr>
        </a:p>
      </dgm:t>
    </dgm:pt>
    <dgm:pt modelId="{2636B7D6-ABEF-4831-9A3A-7B9F13C66929}" type="parTrans" cxnId="{BD269969-1A2B-4CEB-9795-FCC9BB49E0C5}">
      <dgm:prSet/>
      <dgm:spPr/>
      <dgm:t>
        <a:bodyPr/>
        <a:lstStyle/>
        <a:p>
          <a:endParaRPr lang="en-US"/>
        </a:p>
      </dgm:t>
    </dgm:pt>
    <dgm:pt modelId="{0EC5F628-C504-4515-B747-776486F0C9E1}" type="sibTrans" cxnId="{BD269969-1A2B-4CEB-9795-FCC9BB49E0C5}">
      <dgm:prSet/>
      <dgm:spPr/>
      <dgm:t>
        <a:bodyPr/>
        <a:lstStyle/>
        <a:p>
          <a:endParaRPr lang="en-US"/>
        </a:p>
      </dgm:t>
    </dgm:pt>
    <dgm:pt modelId="{72395D22-9328-4BA4-AEF9-98738F61C3B7}">
      <dgm:prSet phldrT="[Text]" custT="1"/>
      <dgm:spPr/>
      <dgm:t>
        <a:bodyPr/>
        <a:lstStyle/>
        <a:p>
          <a:r>
            <a:rPr lang="en-US" sz="1600" dirty="0" smtClean="0">
              <a:latin typeface="Candara" panose="020E0502030303020204" pitchFamily="34" charset="0"/>
            </a:rPr>
            <a:t>Mental Health Certification</a:t>
          </a:r>
          <a:endParaRPr lang="en-US" sz="1600" dirty="0">
            <a:latin typeface="Candara" panose="020E0502030303020204" pitchFamily="34" charset="0"/>
          </a:endParaRPr>
        </a:p>
      </dgm:t>
    </dgm:pt>
    <dgm:pt modelId="{DBF13D08-BF6B-4DD2-8500-551022445D9B}" type="parTrans" cxnId="{000B3B25-A6C2-4C2E-80DC-2214FAE5376B}">
      <dgm:prSet/>
      <dgm:spPr/>
      <dgm:t>
        <a:bodyPr/>
        <a:lstStyle/>
        <a:p>
          <a:endParaRPr lang="en-US"/>
        </a:p>
      </dgm:t>
    </dgm:pt>
    <dgm:pt modelId="{211CCE11-92C0-40E6-9819-C05B477B06EF}" type="sibTrans" cxnId="{000B3B25-A6C2-4C2E-80DC-2214FAE5376B}">
      <dgm:prSet/>
      <dgm:spPr/>
      <dgm:t>
        <a:bodyPr/>
        <a:lstStyle/>
        <a:p>
          <a:endParaRPr lang="en-US"/>
        </a:p>
      </dgm:t>
    </dgm:pt>
    <dgm:pt modelId="{5E5CD55A-5AA9-4204-95B0-1C7F259C4FB2}" type="pres">
      <dgm:prSet presAssocID="{93438CC8-76EE-4FFE-9D12-15266BEF29D3}" presName="arrowDiagram" presStyleCnt="0">
        <dgm:presLayoutVars>
          <dgm:chMax val="5"/>
          <dgm:dir/>
          <dgm:resizeHandles val="exact"/>
        </dgm:presLayoutVars>
      </dgm:prSet>
      <dgm:spPr/>
    </dgm:pt>
    <dgm:pt modelId="{A35883FE-F3E2-4771-88A3-9FD0EAEA7E7B}" type="pres">
      <dgm:prSet presAssocID="{93438CC8-76EE-4FFE-9D12-15266BEF29D3}" presName="arrow" presStyleLbl="bgShp" presStyleIdx="0" presStyleCnt="1" custLinFactNeighborX="635"/>
      <dgm:spPr/>
    </dgm:pt>
    <dgm:pt modelId="{EA307985-DDCA-4608-A429-5188EEC63386}" type="pres">
      <dgm:prSet presAssocID="{93438CC8-76EE-4FFE-9D12-15266BEF29D3}" presName="arrowDiagram4" presStyleCnt="0"/>
      <dgm:spPr/>
    </dgm:pt>
    <dgm:pt modelId="{32138113-0E8E-4EEF-B5E2-BBD9BB0ED22C}" type="pres">
      <dgm:prSet presAssocID="{69342E7E-43C7-4BD7-9028-E65CF137E3BF}" presName="bullet4a" presStyleLbl="node1" presStyleIdx="0" presStyleCnt="4"/>
      <dgm:spPr/>
    </dgm:pt>
    <dgm:pt modelId="{17AEAD4B-2FF9-4A70-BDD8-FA470499D675}" type="pres">
      <dgm:prSet presAssocID="{69342E7E-43C7-4BD7-9028-E65CF137E3B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5484F2-805A-48EC-A3DB-734B66623F5B}" type="pres">
      <dgm:prSet presAssocID="{0A6AC3D3-69C3-4281-8E0E-3976718B4D0C}" presName="bullet4b" presStyleLbl="node1" presStyleIdx="1" presStyleCnt="4"/>
      <dgm:spPr/>
    </dgm:pt>
    <dgm:pt modelId="{14A1501B-7699-4E18-BC0B-BEC1167A30A6}" type="pres">
      <dgm:prSet presAssocID="{0A6AC3D3-69C3-4281-8E0E-3976718B4D0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13637-C5F1-4D4B-A550-01D965795123}" type="pres">
      <dgm:prSet presAssocID="{A76F7FB0-7D2D-4A6A-BE89-C5349594930B}" presName="bullet4c" presStyleLbl="node1" presStyleIdx="2" presStyleCnt="4"/>
      <dgm:spPr/>
    </dgm:pt>
    <dgm:pt modelId="{1AA8EF7B-37ED-43AB-94F1-79B5BFFB0AD3}" type="pres">
      <dgm:prSet presAssocID="{A76F7FB0-7D2D-4A6A-BE89-C5349594930B}" presName="textBox4c" presStyleLbl="revTx" presStyleIdx="2" presStyleCnt="4" custScaleX="138527" custScaleY="77024" custLinFactNeighborX="-2095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831E2-70AC-423E-A5D6-9CE5837F9CB7}" type="pres">
      <dgm:prSet presAssocID="{1EEABC0B-26D1-4529-8D0F-1399525E8429}" presName="bullet4d" presStyleLbl="node1" presStyleIdx="3" presStyleCnt="4"/>
      <dgm:spPr/>
    </dgm:pt>
    <dgm:pt modelId="{B2FE8D77-F4C7-4F00-883C-CEAE9C26F2AB}" type="pres">
      <dgm:prSet presAssocID="{1EEABC0B-26D1-4529-8D0F-1399525E8429}" presName="textBox4d" presStyleLbl="revTx" presStyleIdx="3" presStyleCnt="4" custScaleX="139606" custScaleY="86601" custLinFactNeighborX="-9347" custLinFactNeighborY="4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E92A42-98D5-48AD-A118-D2E0CF8DD038}" srcId="{1EEABC0B-26D1-4529-8D0F-1399525E8429}" destId="{69A20BD8-F980-40F1-BC06-1D042BB95F20}" srcOrd="1" destOrd="0" parTransId="{90004F58-E383-41F4-851E-BBD38FCD2988}" sibTransId="{2585FA60-56B7-4721-9061-737492301EA3}"/>
    <dgm:cxn modelId="{4D66AEAE-4958-4E24-8B8F-6481348091F8}" srcId="{93438CC8-76EE-4FFE-9D12-15266BEF29D3}" destId="{0A6AC3D3-69C3-4281-8E0E-3976718B4D0C}" srcOrd="1" destOrd="0" parTransId="{6A180230-DF88-4381-93D7-0CEDF205CE3A}" sibTransId="{F8ABC948-47C6-4697-8974-ACC0F021F830}"/>
    <dgm:cxn modelId="{AEF7B803-FC85-4882-A172-2D42314EC54D}" type="presOf" srcId="{A238C20F-D282-409F-AA9A-75A0F7B66C0F}" destId="{B2FE8D77-F4C7-4F00-883C-CEAE9C26F2AB}" srcOrd="0" destOrd="5" presId="urn:microsoft.com/office/officeart/2005/8/layout/arrow2"/>
    <dgm:cxn modelId="{1F8964F1-BFD8-4C9F-930D-42956D6B6596}" type="presOf" srcId="{B9C9FA42-2FB5-4242-BDD3-20E8DD29F80D}" destId="{B2FE8D77-F4C7-4F00-883C-CEAE9C26F2AB}" srcOrd="0" destOrd="3" presId="urn:microsoft.com/office/officeart/2005/8/layout/arrow2"/>
    <dgm:cxn modelId="{FB8F89D7-98D3-4D11-A808-DFCDD7CC77A2}" srcId="{1EEABC0B-26D1-4529-8D0F-1399525E8429}" destId="{4C557CBC-4959-41DD-BA52-0F154D3D3F8F}" srcOrd="0" destOrd="0" parTransId="{4BAFC9CD-6E28-4B03-889B-45BB6D900CEA}" sibTransId="{0D3E525E-3B3B-46E6-A9BD-58A0B5F38260}"/>
    <dgm:cxn modelId="{0AEB9FC0-D832-45FD-ADB4-BB225B7EFF2A}" srcId="{A76F7FB0-7D2D-4A6A-BE89-C5349594930B}" destId="{96B81647-6832-4FF3-8942-1053B8D9015E}" srcOrd="4" destOrd="0" parTransId="{DAF2E25A-9DD4-44B0-837B-6008E71E0C45}" sibTransId="{12E2C914-D381-44EA-AC00-61325077B9FD}"/>
    <dgm:cxn modelId="{35C77D33-8B05-40B4-95C9-0068C290D345}" srcId="{93438CC8-76EE-4FFE-9D12-15266BEF29D3}" destId="{69342E7E-43C7-4BD7-9028-E65CF137E3BF}" srcOrd="0" destOrd="0" parTransId="{73D77F72-DE76-407B-AA25-266D07A40BF5}" sibTransId="{E001A1D6-584C-4042-A558-BF273CE23870}"/>
    <dgm:cxn modelId="{4D634484-0715-4402-9C08-6D74EA004771}" srcId="{1EEABC0B-26D1-4529-8D0F-1399525E8429}" destId="{A238C20F-D282-409F-AA9A-75A0F7B66C0F}" srcOrd="4" destOrd="0" parTransId="{6B6952F5-6458-4C9D-A5A8-EC07359BF15D}" sibTransId="{D6CD8226-308A-4E99-B280-2572C3D4A105}"/>
    <dgm:cxn modelId="{BD269969-1A2B-4CEB-9795-FCC9BB49E0C5}" srcId="{A76F7FB0-7D2D-4A6A-BE89-C5349594930B}" destId="{74494701-8624-4ECC-8418-D51836D1F944}" srcOrd="8" destOrd="0" parTransId="{2636B7D6-ABEF-4831-9A3A-7B9F13C66929}" sibTransId="{0EC5F628-C504-4515-B747-776486F0C9E1}"/>
    <dgm:cxn modelId="{E8B40F44-DABE-4FF9-9769-A4D689896140}" type="presOf" srcId="{F265D27F-0B25-4195-AA0B-B63C8D49C22C}" destId="{1AA8EF7B-37ED-43AB-94F1-79B5BFFB0AD3}" srcOrd="0" destOrd="3" presId="urn:microsoft.com/office/officeart/2005/8/layout/arrow2"/>
    <dgm:cxn modelId="{BD60B814-66BE-43D7-A40E-E575AA5550F3}" srcId="{A76F7FB0-7D2D-4A6A-BE89-C5349594930B}" destId="{755ECAD8-6C37-403B-88D4-340C55BD363E}" srcOrd="7" destOrd="0" parTransId="{F80413B8-4295-4626-9405-B3D003648DF3}" sibTransId="{E71A707A-81B8-419E-9492-472A363F8641}"/>
    <dgm:cxn modelId="{2DBF7524-F83B-4598-AA30-1F3D2CFAA64E}" srcId="{93438CC8-76EE-4FFE-9D12-15266BEF29D3}" destId="{A76F7FB0-7D2D-4A6A-BE89-C5349594930B}" srcOrd="2" destOrd="0" parTransId="{A0EED088-AB4B-40CF-A647-6281430CEA1D}" sibTransId="{0BC237E8-E018-4546-8B6B-73A01FC60004}"/>
    <dgm:cxn modelId="{0164EE03-DC48-4FD3-A79F-6A137A1BC023}" type="presOf" srcId="{93438CC8-76EE-4FFE-9D12-15266BEF29D3}" destId="{5E5CD55A-5AA9-4204-95B0-1C7F259C4FB2}" srcOrd="0" destOrd="0" presId="urn:microsoft.com/office/officeart/2005/8/layout/arrow2"/>
    <dgm:cxn modelId="{902DB097-3C52-4BD1-B4EA-5DFD1C5BBF07}" srcId="{A76F7FB0-7D2D-4A6A-BE89-C5349594930B}" destId="{043005C2-D121-43A8-9634-EE0AA9BAAA38}" srcOrd="3" destOrd="0" parTransId="{0788D8B0-450B-4C6D-8E04-5D89FA1737D8}" sibTransId="{498734A2-970C-4931-B690-DE26A8930476}"/>
    <dgm:cxn modelId="{C11AB424-3F2B-41F6-B585-37C5C7A9E4BC}" srcId="{A76F7FB0-7D2D-4A6A-BE89-C5349594930B}" destId="{4ECC4EE0-1207-4402-89F4-C84C9DC8D38A}" srcOrd="1" destOrd="0" parTransId="{F541E20D-966E-4507-A18E-F64517364AFE}" sibTransId="{ED2D1AA3-B1F0-4417-9542-267D505415D2}"/>
    <dgm:cxn modelId="{74ADB881-DA21-4CCC-972C-1C3A0AE16961}" type="presOf" srcId="{321B1475-3612-4A72-9C32-414797E81C5D}" destId="{1AA8EF7B-37ED-43AB-94F1-79B5BFFB0AD3}" srcOrd="0" destOrd="6" presId="urn:microsoft.com/office/officeart/2005/8/layout/arrow2"/>
    <dgm:cxn modelId="{71B87AA8-D72D-4AB1-A26A-BC40D2711D55}" type="presOf" srcId="{043005C2-D121-43A8-9634-EE0AA9BAAA38}" destId="{1AA8EF7B-37ED-43AB-94F1-79B5BFFB0AD3}" srcOrd="0" destOrd="4" presId="urn:microsoft.com/office/officeart/2005/8/layout/arrow2"/>
    <dgm:cxn modelId="{DC00F5A1-3E20-42CC-A8F9-28087DCD01D0}" type="presOf" srcId="{74494701-8624-4ECC-8418-D51836D1F944}" destId="{1AA8EF7B-37ED-43AB-94F1-79B5BFFB0AD3}" srcOrd="0" destOrd="9" presId="urn:microsoft.com/office/officeart/2005/8/layout/arrow2"/>
    <dgm:cxn modelId="{55ECE0A3-931D-4664-8FF5-8FD5B5901D23}" type="presOf" srcId="{7D5C1807-4B83-4468-AB24-5D03BFD5D1DF}" destId="{1AA8EF7B-37ED-43AB-94F1-79B5BFFB0AD3}" srcOrd="0" destOrd="7" presId="urn:microsoft.com/office/officeart/2005/8/layout/arrow2"/>
    <dgm:cxn modelId="{BADD849A-9F27-4D06-8C63-ED9204854EE4}" type="presOf" srcId="{1EEABC0B-26D1-4529-8D0F-1399525E8429}" destId="{B2FE8D77-F4C7-4F00-883C-CEAE9C26F2AB}" srcOrd="0" destOrd="0" presId="urn:microsoft.com/office/officeart/2005/8/layout/arrow2"/>
    <dgm:cxn modelId="{5ED27422-B5AF-4558-9797-4B6EC2A8573E}" type="presOf" srcId="{A76F7FB0-7D2D-4A6A-BE89-C5349594930B}" destId="{1AA8EF7B-37ED-43AB-94F1-79B5BFFB0AD3}" srcOrd="0" destOrd="0" presId="urn:microsoft.com/office/officeart/2005/8/layout/arrow2"/>
    <dgm:cxn modelId="{FCDE0F95-3C8F-4BB9-9C7A-53E243758266}" srcId="{93438CC8-76EE-4FFE-9D12-15266BEF29D3}" destId="{1EEABC0B-26D1-4529-8D0F-1399525E8429}" srcOrd="3" destOrd="0" parTransId="{E692C508-341B-4A90-8627-DA93A17581BD}" sibTransId="{2C20BFBC-13FB-49A4-A4BA-6DEE72C48873}"/>
    <dgm:cxn modelId="{D5D8D133-9476-457C-82CD-599E838D3D6A}" srcId="{A76F7FB0-7D2D-4A6A-BE89-C5349594930B}" destId="{7D5C1807-4B83-4468-AB24-5D03BFD5D1DF}" srcOrd="6" destOrd="0" parTransId="{08A616FA-656B-470B-9647-5F367A8FAF43}" sibTransId="{A6FC2179-9059-4FB7-9663-BE1DFEA2FAA7}"/>
    <dgm:cxn modelId="{3F331C84-0CA5-44EF-8CF8-345E50421499}" srcId="{1EEABC0B-26D1-4529-8D0F-1399525E8429}" destId="{E45B1F1D-071B-421B-8D37-02A1940249FB}" srcOrd="5" destOrd="0" parTransId="{4AEA2A57-61F4-4A6F-8AF6-E03884775C7C}" sibTransId="{62EB6645-B651-41B4-A815-4689402970D4}"/>
    <dgm:cxn modelId="{BF96840A-94D2-4F0B-B388-3AC929680A46}" type="presOf" srcId="{0A6AC3D3-69C3-4281-8E0E-3976718B4D0C}" destId="{14A1501B-7699-4E18-BC0B-BEC1167A30A6}" srcOrd="0" destOrd="0" presId="urn:microsoft.com/office/officeart/2005/8/layout/arrow2"/>
    <dgm:cxn modelId="{963D803D-489B-4C50-9B28-99F8860177CD}" type="presOf" srcId="{96B81647-6832-4FF3-8942-1053B8D9015E}" destId="{1AA8EF7B-37ED-43AB-94F1-79B5BFFB0AD3}" srcOrd="0" destOrd="5" presId="urn:microsoft.com/office/officeart/2005/8/layout/arrow2"/>
    <dgm:cxn modelId="{63456B43-5177-4AA6-882C-67841C149607}" type="presOf" srcId="{72395D22-9328-4BA4-AEF9-98738F61C3B7}" destId="{B2FE8D77-F4C7-4F00-883C-CEAE9C26F2AB}" srcOrd="0" destOrd="4" presId="urn:microsoft.com/office/officeart/2005/8/layout/arrow2"/>
    <dgm:cxn modelId="{1A03B68B-3EE9-4D68-AD4B-65D4D087057C}" type="presOf" srcId="{4C557CBC-4959-41DD-BA52-0F154D3D3F8F}" destId="{B2FE8D77-F4C7-4F00-883C-CEAE9C26F2AB}" srcOrd="0" destOrd="1" presId="urn:microsoft.com/office/officeart/2005/8/layout/arrow2"/>
    <dgm:cxn modelId="{CAC3A753-5F81-445A-865D-9F0848C27D1F}" type="presOf" srcId="{58E71552-3712-42FB-9BD0-411ED638C50B}" destId="{1AA8EF7B-37ED-43AB-94F1-79B5BFFB0AD3}" srcOrd="0" destOrd="1" presId="urn:microsoft.com/office/officeart/2005/8/layout/arrow2"/>
    <dgm:cxn modelId="{006A661B-162A-4969-86E2-3B71C72D4C86}" type="presOf" srcId="{69A20BD8-F980-40F1-BC06-1D042BB95F20}" destId="{B2FE8D77-F4C7-4F00-883C-CEAE9C26F2AB}" srcOrd="0" destOrd="2" presId="urn:microsoft.com/office/officeart/2005/8/layout/arrow2"/>
    <dgm:cxn modelId="{697AF3B7-2D30-4179-B036-72B664102ABD}" type="presOf" srcId="{755ECAD8-6C37-403B-88D4-340C55BD363E}" destId="{1AA8EF7B-37ED-43AB-94F1-79B5BFFB0AD3}" srcOrd="0" destOrd="8" presId="urn:microsoft.com/office/officeart/2005/8/layout/arrow2"/>
    <dgm:cxn modelId="{94B99C6A-7793-49E1-B785-62A1073EEB20}" type="presOf" srcId="{69342E7E-43C7-4BD7-9028-E65CF137E3BF}" destId="{17AEAD4B-2FF9-4A70-BDD8-FA470499D675}" srcOrd="0" destOrd="0" presId="urn:microsoft.com/office/officeart/2005/8/layout/arrow2"/>
    <dgm:cxn modelId="{DA263234-601E-4384-8576-ABF5DA695E54}" type="presOf" srcId="{4ECC4EE0-1207-4402-89F4-C84C9DC8D38A}" destId="{1AA8EF7B-37ED-43AB-94F1-79B5BFFB0AD3}" srcOrd="0" destOrd="2" presId="urn:microsoft.com/office/officeart/2005/8/layout/arrow2"/>
    <dgm:cxn modelId="{000B3B25-A6C2-4C2E-80DC-2214FAE5376B}" srcId="{1EEABC0B-26D1-4529-8D0F-1399525E8429}" destId="{72395D22-9328-4BA4-AEF9-98738F61C3B7}" srcOrd="3" destOrd="0" parTransId="{DBF13D08-BF6B-4DD2-8500-551022445D9B}" sibTransId="{211CCE11-92C0-40E6-9819-C05B477B06EF}"/>
    <dgm:cxn modelId="{9F242778-B5DF-45AB-A2D8-DADCA3477891}" srcId="{A76F7FB0-7D2D-4A6A-BE89-C5349594930B}" destId="{58E71552-3712-42FB-9BD0-411ED638C50B}" srcOrd="0" destOrd="0" parTransId="{89A3F800-7690-45C6-AB85-1EBC7390B1D8}" sibTransId="{27D7E115-F830-495A-AD28-245FE1B27148}"/>
    <dgm:cxn modelId="{6E047FCA-217C-4317-AE20-237D43EFE9BA}" srcId="{1EEABC0B-26D1-4529-8D0F-1399525E8429}" destId="{B9C9FA42-2FB5-4242-BDD3-20E8DD29F80D}" srcOrd="2" destOrd="0" parTransId="{A438DD87-4E48-481F-9844-F3C758B19A5F}" sibTransId="{18BD873E-984C-4BB8-9518-A0D3188189E2}"/>
    <dgm:cxn modelId="{3722495A-969F-4538-B00B-73180274E175}" srcId="{A76F7FB0-7D2D-4A6A-BE89-C5349594930B}" destId="{F265D27F-0B25-4195-AA0B-B63C8D49C22C}" srcOrd="2" destOrd="0" parTransId="{B79BB367-0B15-4C31-9BDD-647310BBE01F}" sibTransId="{A401B57B-C127-4591-9B1F-8FFFCE29248C}"/>
    <dgm:cxn modelId="{48B9647A-29D3-4CE8-8AD5-E3FFA7D3F082}" type="presOf" srcId="{E45B1F1D-071B-421B-8D37-02A1940249FB}" destId="{B2FE8D77-F4C7-4F00-883C-CEAE9C26F2AB}" srcOrd="0" destOrd="6" presId="urn:microsoft.com/office/officeart/2005/8/layout/arrow2"/>
    <dgm:cxn modelId="{A3EB7DDF-9392-4CB0-8B33-9237889F4EDD}" srcId="{A76F7FB0-7D2D-4A6A-BE89-C5349594930B}" destId="{321B1475-3612-4A72-9C32-414797E81C5D}" srcOrd="5" destOrd="0" parTransId="{1F1844A8-2518-40AA-8A52-E50BDF7AB72A}" sibTransId="{5E116E08-01AD-43CB-ACF2-9A91D1DE25F1}"/>
    <dgm:cxn modelId="{95B8651D-FE23-47FD-9523-35CDA70AF5BC}" type="presParOf" srcId="{5E5CD55A-5AA9-4204-95B0-1C7F259C4FB2}" destId="{A35883FE-F3E2-4771-88A3-9FD0EAEA7E7B}" srcOrd="0" destOrd="0" presId="urn:microsoft.com/office/officeart/2005/8/layout/arrow2"/>
    <dgm:cxn modelId="{73D0CBB6-7497-498E-BA3D-2B2DF481510C}" type="presParOf" srcId="{5E5CD55A-5AA9-4204-95B0-1C7F259C4FB2}" destId="{EA307985-DDCA-4608-A429-5188EEC63386}" srcOrd="1" destOrd="0" presId="urn:microsoft.com/office/officeart/2005/8/layout/arrow2"/>
    <dgm:cxn modelId="{7CEAD2A8-5897-4F79-8677-20A735264626}" type="presParOf" srcId="{EA307985-DDCA-4608-A429-5188EEC63386}" destId="{32138113-0E8E-4EEF-B5E2-BBD9BB0ED22C}" srcOrd="0" destOrd="0" presId="urn:microsoft.com/office/officeart/2005/8/layout/arrow2"/>
    <dgm:cxn modelId="{683F867F-84FC-4827-8B04-CB885907188B}" type="presParOf" srcId="{EA307985-DDCA-4608-A429-5188EEC63386}" destId="{17AEAD4B-2FF9-4A70-BDD8-FA470499D675}" srcOrd="1" destOrd="0" presId="urn:microsoft.com/office/officeart/2005/8/layout/arrow2"/>
    <dgm:cxn modelId="{CE5C2FE9-32D7-4A04-88FA-E5B074691DF7}" type="presParOf" srcId="{EA307985-DDCA-4608-A429-5188EEC63386}" destId="{FE5484F2-805A-48EC-A3DB-734B66623F5B}" srcOrd="2" destOrd="0" presId="urn:microsoft.com/office/officeart/2005/8/layout/arrow2"/>
    <dgm:cxn modelId="{155A9EE6-6D3C-4707-802D-BF2C6801C2E9}" type="presParOf" srcId="{EA307985-DDCA-4608-A429-5188EEC63386}" destId="{14A1501B-7699-4E18-BC0B-BEC1167A30A6}" srcOrd="3" destOrd="0" presId="urn:microsoft.com/office/officeart/2005/8/layout/arrow2"/>
    <dgm:cxn modelId="{755ADEA1-5DE9-4C38-9276-6A57FAAA4622}" type="presParOf" srcId="{EA307985-DDCA-4608-A429-5188EEC63386}" destId="{92A13637-C5F1-4D4B-A550-01D965795123}" srcOrd="4" destOrd="0" presId="urn:microsoft.com/office/officeart/2005/8/layout/arrow2"/>
    <dgm:cxn modelId="{F8D9FEF9-BA32-4263-AFD5-82D0720A9CE9}" type="presParOf" srcId="{EA307985-DDCA-4608-A429-5188EEC63386}" destId="{1AA8EF7B-37ED-43AB-94F1-79B5BFFB0AD3}" srcOrd="5" destOrd="0" presId="urn:microsoft.com/office/officeart/2005/8/layout/arrow2"/>
    <dgm:cxn modelId="{28365785-EFCB-48F2-A025-4A96B234CF02}" type="presParOf" srcId="{EA307985-DDCA-4608-A429-5188EEC63386}" destId="{A99831E2-70AC-423E-A5D6-9CE5837F9CB7}" srcOrd="6" destOrd="0" presId="urn:microsoft.com/office/officeart/2005/8/layout/arrow2"/>
    <dgm:cxn modelId="{E09FAC2D-E319-4ACA-86CE-26A941EA07D9}" type="presParOf" srcId="{EA307985-DDCA-4608-A429-5188EEC63386}" destId="{B2FE8D77-F4C7-4F00-883C-CEAE9C26F2A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B3D70-9A5A-4FC9-9B34-7DD5AA57AE57}">
      <dsp:nvSpPr>
        <dsp:cNvPr id="0" name=""/>
        <dsp:cNvSpPr/>
      </dsp:nvSpPr>
      <dsp:spPr>
        <a:xfrm>
          <a:off x="0" y="0"/>
          <a:ext cx="1635234" cy="1447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664" tIns="15240" rIns="7966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Therapeutic Residential Services Settings/FFA Program &amp; Licensing</a:t>
          </a:r>
          <a:endParaRPr lang="en-US" sz="1800" kern="1200" dirty="0">
            <a:latin typeface="Century Gothic" pitchFamily="34" charset="0"/>
          </a:endParaRPr>
        </a:p>
      </dsp:txBody>
      <dsp:txXfrm>
        <a:off x="239474" y="211990"/>
        <a:ext cx="1156286" cy="1023578"/>
      </dsp:txXfrm>
    </dsp:sp>
    <dsp:sp modelId="{7EA82BAF-4A39-432E-9FFB-C9DCA7F98634}">
      <dsp:nvSpPr>
        <dsp:cNvPr id="0" name=""/>
        <dsp:cNvSpPr/>
      </dsp:nvSpPr>
      <dsp:spPr>
        <a:xfrm>
          <a:off x="1508644" y="0"/>
          <a:ext cx="1581746" cy="1447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664" tIns="15240" rIns="7966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Rate Structures</a:t>
          </a:r>
          <a:endParaRPr lang="en-US" sz="1200" kern="1200" dirty="0">
            <a:latin typeface="Century Gothic" pitchFamily="34" charset="0"/>
          </a:endParaRPr>
        </a:p>
      </dsp:txBody>
      <dsp:txXfrm>
        <a:off x="1740285" y="211990"/>
        <a:ext cx="1118464" cy="1023578"/>
      </dsp:txXfrm>
    </dsp:sp>
    <dsp:sp modelId="{6A916D77-AB37-4257-972E-27F418389503}">
      <dsp:nvSpPr>
        <dsp:cNvPr id="0" name=""/>
        <dsp:cNvSpPr/>
      </dsp:nvSpPr>
      <dsp:spPr>
        <a:xfrm>
          <a:off x="3023427" y="241"/>
          <a:ext cx="1904016" cy="1447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664" tIns="15240" rIns="7966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Accountability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Framework</a:t>
          </a:r>
          <a:endParaRPr lang="en-US" sz="1200" kern="1200" dirty="0">
            <a:latin typeface="Century Gothic" pitchFamily="34" charset="0"/>
          </a:endParaRPr>
        </a:p>
      </dsp:txBody>
      <dsp:txXfrm>
        <a:off x="3302264" y="212231"/>
        <a:ext cx="1346342" cy="1023578"/>
      </dsp:txXfrm>
    </dsp:sp>
    <dsp:sp modelId="{67ADEA3E-D186-4F74-ABC9-815A2F9B826B}">
      <dsp:nvSpPr>
        <dsp:cNvPr id="0" name=""/>
        <dsp:cNvSpPr/>
      </dsp:nvSpPr>
      <dsp:spPr>
        <a:xfrm>
          <a:off x="4855306" y="236"/>
          <a:ext cx="2040796" cy="1447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664" tIns="15240" rIns="7966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 Gothic" pitchFamily="34" charset="0"/>
            </a:rPr>
            <a:t>RFA Implementation</a:t>
          </a:r>
        </a:p>
      </dsp:txBody>
      <dsp:txXfrm>
        <a:off x="5154174" y="212226"/>
        <a:ext cx="1443060" cy="1023578"/>
      </dsp:txXfrm>
    </dsp:sp>
    <dsp:sp modelId="{6035BAC0-394B-4BA6-A70A-D31AE1065910}">
      <dsp:nvSpPr>
        <dsp:cNvPr id="0" name=""/>
        <dsp:cNvSpPr/>
      </dsp:nvSpPr>
      <dsp:spPr>
        <a:xfrm>
          <a:off x="6712393" y="241"/>
          <a:ext cx="1742324" cy="144755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9664" tIns="15240" rIns="79664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>
              <a:latin typeface="Century Gothic" pitchFamily="34" charset="0"/>
            </a:rPr>
            <a:t>Training</a:t>
          </a:r>
          <a:endParaRPr lang="en-US" sz="1200" kern="1200" dirty="0" smtClean="0">
            <a:latin typeface="Century Gothic" pitchFamily="34" charset="0"/>
          </a:endParaRPr>
        </a:p>
      </dsp:txBody>
      <dsp:txXfrm>
        <a:off x="6967550" y="212231"/>
        <a:ext cx="1232010" cy="1023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6B2C9-0210-4EEA-B350-9617BDA38CC7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E93CE-28A1-4863-8A30-102C158682C5}">
      <dsp:nvSpPr>
        <dsp:cNvPr id="0" name=""/>
        <dsp:cNvSpPr/>
      </dsp:nvSpPr>
      <dsp:spPr>
        <a:xfrm>
          <a:off x="987552" y="226298"/>
          <a:ext cx="2468880" cy="18103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AAFAD-AD54-47BC-B5FD-6F69949EFB35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Candara" panose="020E0502030303020204" pitchFamily="34" charset="0"/>
            </a:rPr>
            <a:t>Children in Resource Families </a:t>
          </a:r>
          <a:endParaRPr lang="en-US" sz="3300" kern="1200" dirty="0">
            <a:latin typeface="Candara" panose="020E0502030303020204" pitchFamily="34" charset="0"/>
          </a:endParaRPr>
        </a:p>
      </dsp:txBody>
      <dsp:txXfrm>
        <a:off x="4361687" y="0"/>
        <a:ext cx="2633472" cy="1900904"/>
      </dsp:txXfrm>
    </dsp:sp>
    <dsp:sp modelId="{A1B752C9-BDE8-48CE-80A0-59DABEFB71C6}">
      <dsp:nvSpPr>
        <dsp:cNvPr id="0" name=""/>
        <dsp:cNvSpPr/>
      </dsp:nvSpPr>
      <dsp:spPr>
        <a:xfrm>
          <a:off x="4773168" y="2489279"/>
          <a:ext cx="2468880" cy="18103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DF3E2-0269-47EA-9AFA-DCFE50096682}">
      <dsp:nvSpPr>
        <dsp:cNvPr id="0" name=""/>
        <dsp:cNvSpPr/>
      </dsp:nvSpPr>
      <dsp:spPr>
        <a:xfrm>
          <a:off x="1234440" y="2625057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Candara" panose="020E0502030303020204" pitchFamily="34" charset="0"/>
            </a:rPr>
            <a:t>Children in Congregate Care</a:t>
          </a:r>
          <a:endParaRPr lang="en-US" sz="3300" kern="1200" dirty="0">
            <a:latin typeface="Candara" panose="020E0502030303020204" pitchFamily="34" charset="0"/>
          </a:endParaRPr>
        </a:p>
      </dsp:txBody>
      <dsp:txXfrm>
        <a:off x="1234440" y="2625057"/>
        <a:ext cx="2633472" cy="1900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883FE-F3E2-4771-88A3-9FD0EAEA7E7B}">
      <dsp:nvSpPr>
        <dsp:cNvPr id="0" name=""/>
        <dsp:cNvSpPr/>
      </dsp:nvSpPr>
      <dsp:spPr>
        <a:xfrm>
          <a:off x="88885" y="0"/>
          <a:ext cx="6997700" cy="43735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38113-0E8E-4EEF-B5E2-BBD9BB0ED22C}">
      <dsp:nvSpPr>
        <dsp:cNvPr id="0" name=""/>
        <dsp:cNvSpPr/>
      </dsp:nvSpPr>
      <dsp:spPr>
        <a:xfrm>
          <a:off x="733723" y="3252181"/>
          <a:ext cx="160947" cy="160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EAD4B-2FF9-4A70-BDD8-FA470499D675}">
      <dsp:nvSpPr>
        <dsp:cNvPr id="0" name=""/>
        <dsp:cNvSpPr/>
      </dsp:nvSpPr>
      <dsp:spPr>
        <a:xfrm>
          <a:off x="814196" y="3332655"/>
          <a:ext cx="1196606" cy="1040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28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ndara" panose="020E0502030303020204" pitchFamily="34" charset="0"/>
            </a:rPr>
            <a:t>CCR</a:t>
          </a:r>
          <a:r>
            <a:rPr lang="en-US" sz="1800" kern="1200" dirty="0" smtClean="0"/>
            <a:t> Report</a:t>
          </a:r>
          <a:endParaRPr lang="en-US" sz="1800" kern="1200" dirty="0"/>
        </a:p>
      </dsp:txBody>
      <dsp:txXfrm>
        <a:off x="814196" y="3332655"/>
        <a:ext cx="1196606" cy="1040907"/>
      </dsp:txXfrm>
    </dsp:sp>
    <dsp:sp modelId="{FE5484F2-805A-48EC-A3DB-734B66623F5B}">
      <dsp:nvSpPr>
        <dsp:cNvPr id="0" name=""/>
        <dsp:cNvSpPr/>
      </dsp:nvSpPr>
      <dsp:spPr>
        <a:xfrm>
          <a:off x="1870849" y="2234890"/>
          <a:ext cx="279908" cy="2799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A1501B-7699-4E18-BC0B-BEC1167A30A6}">
      <dsp:nvSpPr>
        <dsp:cNvPr id="0" name=""/>
        <dsp:cNvSpPr/>
      </dsp:nvSpPr>
      <dsp:spPr>
        <a:xfrm>
          <a:off x="2010803" y="2374844"/>
          <a:ext cx="1469517" cy="19987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1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AB 403</a:t>
          </a:r>
          <a:endParaRPr lang="en-US" sz="1800" kern="1200" dirty="0"/>
        </a:p>
      </dsp:txBody>
      <dsp:txXfrm>
        <a:off x="2010803" y="2374844"/>
        <a:ext cx="1469517" cy="1998718"/>
      </dsp:txXfrm>
    </dsp:sp>
    <dsp:sp modelId="{92A13637-C5F1-4D4B-A550-01D965795123}">
      <dsp:nvSpPr>
        <dsp:cNvPr id="0" name=""/>
        <dsp:cNvSpPr/>
      </dsp:nvSpPr>
      <dsp:spPr>
        <a:xfrm>
          <a:off x="3322872" y="1485261"/>
          <a:ext cx="370878" cy="37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8EF7B-37ED-43AB-94F1-79B5BFFB0AD3}">
      <dsp:nvSpPr>
        <dsp:cNvPr id="0" name=""/>
        <dsp:cNvSpPr/>
      </dsp:nvSpPr>
      <dsp:spPr>
        <a:xfrm>
          <a:off x="2917323" y="1981205"/>
          <a:ext cx="2035678" cy="208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52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 panose="020E0502030303020204" pitchFamily="34" charset="0"/>
            </a:rPr>
            <a:t>Preparation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Policies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Rates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Outreach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Orientations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Tools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Training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Accountability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Recruitment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Performance measures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2917323" y="1981205"/>
        <a:ext cx="2035678" cy="2081852"/>
      </dsp:txXfrm>
    </dsp:sp>
    <dsp:sp modelId="{A99831E2-70AC-423E-A5D6-9CE5837F9CB7}">
      <dsp:nvSpPr>
        <dsp:cNvPr id="0" name=""/>
        <dsp:cNvSpPr/>
      </dsp:nvSpPr>
      <dsp:spPr>
        <a:xfrm>
          <a:off x="4904352" y="989299"/>
          <a:ext cx="496836" cy="4968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E8D77-F4C7-4F00-883C-CEAE9C26F2AB}">
      <dsp:nvSpPr>
        <dsp:cNvPr id="0" name=""/>
        <dsp:cNvSpPr/>
      </dsp:nvSpPr>
      <dsp:spPr>
        <a:xfrm>
          <a:off x="4724406" y="1600206"/>
          <a:ext cx="2051534" cy="2715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26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ndara" panose="020E0502030303020204" pitchFamily="34" charset="0"/>
            </a:rPr>
            <a:t>Pre-Implementation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Applications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Reviews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Licenses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Mental Health Certification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Data testing</a:t>
          </a:r>
          <a:endParaRPr lang="en-US" sz="1600" kern="1200" dirty="0">
            <a:latin typeface="Candara" panose="020E05020303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Candara" panose="020E0502030303020204" pitchFamily="34" charset="0"/>
            </a:rPr>
            <a:t>Training &amp; TA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4724406" y="1600206"/>
        <a:ext cx="2051534" cy="271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F3875C-C3BD-6A4E-AECB-825C7B70A01D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DC89B8-2465-2346-955D-C04843D75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187F6A-CC6D-4A28-B84C-50CA3D637F0E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E93ADD-1672-4EA4-AFE9-7D0242668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68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9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42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52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69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91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07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27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494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62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9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4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1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2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3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28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3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8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93ADD-1672-4EA4-AFE9-7D0242668E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tif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C8AB-E97F-2C48-94D7-32C12DE827DF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8BAAA-F1CB-0C46-885C-0267CA16C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64129-DAB8-FF4C-9BE3-6F412C67DC5B}" type="datetimeFigureOut">
              <a:rPr lang="en-US" smtClean="0"/>
              <a:pPr/>
              <a:t>8/2/16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98390-5EA4-BB42-8B58-8A657EEFD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cr@dss.ca.gov" TargetMode="External"/><Relationship Id="rId4" Type="http://schemas.openxmlformats.org/officeDocument/2006/relationships/hyperlink" Target="http://www.cdss.ca.gov/cdssweb/default.htm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0" y="6160168"/>
            <a:ext cx="9144000" cy="6978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600" y="2751221"/>
            <a:ext cx="8259597" cy="346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ndara" pitchFamily="34" charset="0"/>
              </a:rPr>
              <a:t>California’s Child Welfare</a:t>
            </a:r>
            <a:br>
              <a:rPr lang="en-US" dirty="0" smtClean="0">
                <a:latin typeface="Candara" pitchFamily="34" charset="0"/>
              </a:rPr>
            </a:br>
            <a:r>
              <a:rPr lang="en-US" sz="4800" b="1" dirty="0" smtClean="0">
                <a:latin typeface="Candara" pitchFamily="34" charset="0"/>
              </a:rPr>
              <a:t>Continuum of Care Reform (CCR)</a:t>
            </a:r>
            <a:br>
              <a:rPr lang="en-US" sz="4800" b="1" dirty="0" smtClean="0">
                <a:latin typeface="Candara" pitchFamily="34" charset="0"/>
              </a:rPr>
            </a:br>
            <a:r>
              <a:rPr lang="en-US" sz="6000" b="1" dirty="0" smtClean="0">
                <a:latin typeface="Candara" pitchFamily="34" charset="0"/>
              </a:rPr>
              <a:t>Overview</a:t>
            </a:r>
            <a:br>
              <a:rPr lang="en-US" sz="6000" b="1" dirty="0" smtClean="0">
                <a:latin typeface="Candara" pitchFamily="34" charset="0"/>
              </a:rPr>
            </a:br>
            <a:r>
              <a:rPr lang="en-US" sz="4500" dirty="0" smtClean="0">
                <a:latin typeface="Candara" pitchFamily="34" charset="0"/>
              </a:rPr>
              <a:t/>
            </a:r>
            <a:br>
              <a:rPr lang="en-US" sz="4500" dirty="0" smtClean="0">
                <a:latin typeface="Candara" pitchFamily="34" charset="0"/>
              </a:rPr>
            </a:br>
            <a:r>
              <a:rPr lang="en-US" sz="3600" dirty="0" smtClean="0">
                <a:latin typeface="Candara" pitchFamily="34" charset="0"/>
              </a:rPr>
              <a:t> California Department of Social Services</a:t>
            </a:r>
            <a:br>
              <a:rPr lang="en-US" sz="3600" dirty="0" smtClean="0">
                <a:latin typeface="Candara" pitchFamily="34" charset="0"/>
              </a:rPr>
            </a:br>
            <a:r>
              <a:rPr lang="en-US" sz="3600" dirty="0" smtClean="0">
                <a:latin typeface="Candara" pitchFamily="34" charset="0"/>
              </a:rPr>
              <a:t/>
            </a:r>
            <a:br>
              <a:rPr lang="en-US" sz="3600" dirty="0" smtClean="0">
                <a:latin typeface="Candara" pitchFamily="34" charset="0"/>
              </a:rPr>
            </a:br>
            <a:r>
              <a:rPr lang="en-US" sz="3600" dirty="0" smtClean="0">
                <a:latin typeface="Candara" pitchFamily="34" charset="0"/>
              </a:rPr>
              <a:t>January 2016</a:t>
            </a:r>
            <a:br>
              <a:rPr lang="en-US" sz="3600" dirty="0" smtClean="0">
                <a:latin typeface="Candara" pitchFamily="34" charset="0"/>
              </a:rPr>
            </a:br>
            <a:endParaRPr lang="en-US" sz="2700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0" y="1329267"/>
            <a:ext cx="7819958" cy="4461934"/>
          </a:xfrm>
        </p:spPr>
        <p:txBody>
          <a:bodyPr>
            <a:normAutofit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en-US" dirty="0" smtClean="0">
                <a:latin typeface="Candara" panose="020E0502030303020204" pitchFamily="34" charset="0"/>
              </a:rPr>
              <a:t>Existing efforts to improve and increase the capacity of home-based family care: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Quality Parenting Initiative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Resource Family Approval Process 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Approved Relative Caregiver (ARC) Funding Option Program (2014: $30 million investment)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anose="020E0502030303020204" pitchFamily="34" charset="0"/>
              </a:rPr>
              <a:t>Tribally-approved homes/Tribal access to background information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7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Building Family Care Capacity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81000" y="1417637"/>
            <a:ext cx="8229600" cy="4325437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Resource family approval by counties,  Foster Family Agencies (FFAs) and Therapeutic Residential Services Settings</a:t>
            </a:r>
            <a:endParaRPr lang="en-US" sz="2000" dirty="0">
              <a:latin typeface="Candara" panose="020E0502030303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000" dirty="0">
                <a:latin typeface="Candara" panose="020E0502030303020204" pitchFamily="34" charset="0"/>
              </a:rPr>
              <a:t>F</a:t>
            </a:r>
            <a:r>
              <a:rPr lang="en-US" sz="2000" dirty="0" smtClean="0">
                <a:latin typeface="Candara" panose="020E0502030303020204" pitchFamily="34" charset="0"/>
              </a:rPr>
              <a:t>unding for support, retention, recruitment and training of resource families &amp; relatives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Foster </a:t>
            </a:r>
            <a:r>
              <a:rPr lang="en-US" sz="2000" dirty="0">
                <a:latin typeface="Candara" panose="020E0502030303020204" pitchFamily="34" charset="0"/>
              </a:rPr>
              <a:t>Family Agencies </a:t>
            </a:r>
            <a:r>
              <a:rPr lang="en-US" sz="2000" dirty="0" smtClean="0">
                <a:latin typeface="Candara" panose="020E0502030303020204" pitchFamily="34" charset="0"/>
              </a:rPr>
              <a:t>provide Core Services: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ndara" panose="020E0502030303020204" pitchFamily="34" charset="0"/>
              </a:rPr>
              <a:t>Trauma Informed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ndara" panose="020E0502030303020204" pitchFamily="34" charset="0"/>
              </a:rPr>
              <a:t>Culturally relevant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ndara" panose="020E0502030303020204" pitchFamily="34" charset="0"/>
              </a:rPr>
              <a:t>Accreditation through COA, CARF &amp; JCAHO</a:t>
            </a:r>
          </a:p>
          <a:p>
            <a:pPr lvl="1">
              <a:spcBef>
                <a:spcPts val="1200"/>
              </a:spcBef>
            </a:pPr>
            <a:r>
              <a:rPr lang="en-US" sz="1800" dirty="0" smtClean="0">
                <a:latin typeface="Candara" panose="020E0502030303020204" pitchFamily="34" charset="0"/>
              </a:rPr>
              <a:t>May provide core services to children in county approved families and relatives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Updated and expanded training requirements across provider and caregiver categories</a:t>
            </a: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Increasing Capacity for </a:t>
            </a:r>
            <a:br>
              <a:rPr lang="en-US" sz="3600" dirty="0" smtClean="0">
                <a:latin typeface="Candara" panose="020E0502030303020204" pitchFamily="34" charset="0"/>
              </a:rPr>
            </a:br>
            <a:r>
              <a:rPr lang="en-US" sz="3600" dirty="0" smtClean="0">
                <a:latin typeface="Candara" panose="020E0502030303020204" pitchFamily="34" charset="0"/>
              </a:rPr>
              <a:t>Home-Based Family Care</a:t>
            </a:r>
            <a:endParaRPr lang="en-US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7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331496"/>
            <a:ext cx="8229600" cy="4485104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</a:pPr>
            <a:r>
              <a:rPr lang="en-US" sz="2800" dirty="0" smtClean="0">
                <a:latin typeface="Candara" panose="020E0502030303020204" pitchFamily="34" charset="0"/>
              </a:rPr>
              <a:t>Transition County Shelter </a:t>
            </a:r>
            <a:r>
              <a:rPr lang="en-US" sz="2800" dirty="0" smtClean="0">
                <a:latin typeface="Candara" panose="020E0502030303020204" pitchFamily="34" charset="0"/>
                <a:sym typeface="Wingdings" panose="05000000000000000000" pitchFamily="2" charset="2"/>
              </a:rPr>
              <a:t> Temporary Shelter Care Facility</a:t>
            </a:r>
            <a:endParaRPr lang="en-US" sz="2800" dirty="0" smtClean="0">
              <a:latin typeface="Candara" panose="020E0502030303020204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800" dirty="0" smtClean="0">
                <a:latin typeface="Candara" panose="020E0502030303020204" pitchFamily="34" charset="0"/>
              </a:rPr>
              <a:t>Group Home </a:t>
            </a:r>
            <a:r>
              <a:rPr lang="en-US" sz="2800" dirty="0">
                <a:latin typeface="Candara" panose="020E0502030303020204" pitchFamily="34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Candara" panose="020E0502030303020204" pitchFamily="34" charset="0"/>
              </a:rPr>
              <a:t> </a:t>
            </a:r>
            <a:r>
              <a:rPr lang="en-US" sz="2800" dirty="0" smtClean="0">
                <a:latin typeface="Candara" panose="020E0502030303020204" pitchFamily="34" charset="0"/>
              </a:rPr>
              <a:t>Therapeutic Residential  Services Settings that provide Core Services: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ndara" panose="020E0502030303020204" pitchFamily="34" charset="0"/>
              </a:rPr>
              <a:t>Trauma Informed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andara" panose="020E0502030303020204" pitchFamily="34" charset="0"/>
              </a:rPr>
              <a:t>Culturally relevant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Candara" panose="020E0502030303020204" pitchFamily="34" charset="0"/>
              </a:rPr>
              <a:t>Capacity to transition to children to family care by approving resource families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Limited Use of Congregate Care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58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ndara" panose="020E0502030303020204" pitchFamily="34" charset="0"/>
              </a:rPr>
              <a:t>Meeting the needs of Probation Youth:</a:t>
            </a:r>
            <a:endParaRPr lang="en-US" sz="3200" b="1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074"/>
            <a:ext cx="8229600" cy="4955089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Collaboration and coordination will be necessary in order for CCR to be successful for Probation Youth.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Identify the training and supports families need to parent probation youth in FFAs and for Therapeutic Residential Services Settings to develop programs targeted at probation youth.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Programs developed and/or maintained for probation youth who are in need of substance use disorder treatment, sex offender treatment and behavior modification programming.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 </a:t>
            </a:r>
            <a:r>
              <a:rPr lang="en-US" sz="2400" dirty="0">
                <a:latin typeface="Candara" panose="020E0502030303020204" pitchFamily="34" charset="0"/>
              </a:rPr>
              <a:t>A</a:t>
            </a:r>
            <a:r>
              <a:rPr lang="en-US" sz="2400" dirty="0" smtClean="0">
                <a:latin typeface="Candara" panose="020E0502030303020204" pitchFamily="34" charset="0"/>
              </a:rPr>
              <a:t>fter-care services as a central component to ensuring a youth’s successful and sustaining transition back into his/her family home.</a:t>
            </a:r>
          </a:p>
          <a:p>
            <a:endParaRPr lang="en-U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4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Meeting the needs of Probation Youth: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242"/>
            <a:ext cx="8229600" cy="4890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Extensions for Probation Youth are linked to the progress tied to specific benchmarks. In the year ahead the CDSS will be: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Engaging FFAs and other community based organizations to develop strategies to recruit and support specialized foster homes.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Defining outcome measures to be collected and analyzed to assess implementation of CCR and the impact on Probation.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Working with Providers, Courts and County </a:t>
            </a:r>
            <a:r>
              <a:rPr lang="en-US" sz="2400" dirty="0">
                <a:latin typeface="Candara" panose="020E0502030303020204" pitchFamily="34" charset="0"/>
              </a:rPr>
              <a:t>P</a:t>
            </a:r>
            <a:r>
              <a:rPr lang="en-US" sz="2400" dirty="0" smtClean="0">
                <a:latin typeface="Candara" panose="020E0502030303020204" pitchFamily="34" charset="0"/>
              </a:rPr>
              <a:t>robation Departments to develop capacity for home-based family care.</a:t>
            </a:r>
          </a:p>
          <a:p>
            <a:r>
              <a:rPr lang="en-US" sz="2400" dirty="0" smtClean="0">
                <a:latin typeface="Candara" panose="020E0502030303020204" pitchFamily="34" charset="0"/>
              </a:rPr>
              <a:t>Working with Therapeutic Residential Services Settings to address treatment needs of specific Probation populations.</a:t>
            </a:r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53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Candara" panose="020E0502030303020204" pitchFamily="34" charset="0"/>
              </a:rPr>
              <a:t>FFAs and Therapeutic Residential Services Settings make available core services either directly or through formal agreements: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Access to specialty mental </a:t>
            </a:r>
            <a:r>
              <a:rPr lang="en-US" sz="2000" dirty="0">
                <a:latin typeface="Candara" panose="020E0502030303020204" pitchFamily="34" charset="0"/>
              </a:rPr>
              <a:t>h</a:t>
            </a:r>
            <a:r>
              <a:rPr lang="en-US" sz="2000" dirty="0" smtClean="0">
                <a:latin typeface="Candara" panose="020E0502030303020204" pitchFamily="34" charset="0"/>
              </a:rPr>
              <a:t>ealth services 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Transitional support services for placement changes, permanency; aftercare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Education, physical, behavioral and mental health supports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Activities to support youth achieving a successful adulthood</a:t>
            </a:r>
          </a:p>
          <a:p>
            <a:pPr>
              <a:spcBef>
                <a:spcPts val="1200"/>
              </a:spcBef>
            </a:pPr>
            <a:r>
              <a:rPr lang="en-US" sz="2000" dirty="0" smtClean="0">
                <a:latin typeface="Candara" panose="020E0502030303020204" pitchFamily="34" charset="0"/>
              </a:rPr>
              <a:t>Services to achieve permanency &amp; maintain/establish family connections</a:t>
            </a:r>
          </a:p>
          <a:p>
            <a:r>
              <a:rPr lang="en-US" sz="2000" dirty="0">
                <a:latin typeface="Candara" panose="020E0502030303020204" pitchFamily="34" charset="0"/>
              </a:rPr>
              <a:t>Active efforts for ICWA-Eligible </a:t>
            </a:r>
            <a:r>
              <a:rPr lang="en-US" sz="2000" dirty="0" smtClean="0">
                <a:latin typeface="Candara" panose="020E0502030303020204" pitchFamily="34" charset="0"/>
              </a:rPr>
              <a:t>children</a:t>
            </a:r>
          </a:p>
          <a:p>
            <a:pPr>
              <a:buNone/>
            </a:pPr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Core Services 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57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26" y="4831797"/>
            <a:ext cx="3304674" cy="2026202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01591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ndara" panose="020E0502030303020204" pitchFamily="34" charset="0"/>
              </a:rPr>
              <a:t>National Accreditation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ndara" panose="020E0502030303020204" pitchFamily="34" charset="0"/>
              </a:rPr>
              <a:t>Cross Departmental Oversight Framework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ndara" panose="020E0502030303020204" pitchFamily="34" charset="0"/>
              </a:rPr>
              <a:t>Evaluate provider performance along common domains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ndara" panose="020E0502030303020204" pitchFamily="34" charset="0"/>
              </a:rPr>
              <a:t>Youth, caregiver and stakeholder satisfaction surveys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latin typeface="Candara" panose="020E0502030303020204" pitchFamily="34" charset="0"/>
              </a:rPr>
              <a:t>Public transparency of provider performance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ndara" panose="020E0502030303020204" pitchFamily="34" charset="0"/>
              </a:rPr>
              <a:t>Oversight, Accountability &amp; Provider Performance Measures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453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ndara" panose="020E0502030303020204" pitchFamily="34" charset="0"/>
              </a:rPr>
              <a:t>Accreditation: FFAs and Therapeutic Residential Services Settings</a:t>
            </a:r>
            <a:endParaRPr lang="en-US" sz="3600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2126"/>
            <a:ext cx="8229600" cy="4554038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latin typeface="Candara" panose="020E0502030303020204" pitchFamily="34" charset="0"/>
              </a:rPr>
              <a:t>Accreditation will be accepted from:</a:t>
            </a:r>
          </a:p>
          <a:p>
            <a:pPr lvl="1"/>
            <a:r>
              <a:rPr lang="en-US" sz="2600" dirty="0" smtClean="0">
                <a:latin typeface="Candara" panose="020E0502030303020204" pitchFamily="34" charset="0"/>
              </a:rPr>
              <a:t>Joint Commission on Accreditation of Healthcare Organizations (JCAHO)</a:t>
            </a:r>
          </a:p>
          <a:p>
            <a:pPr lvl="1"/>
            <a:r>
              <a:rPr lang="en-US" sz="2600" dirty="0" smtClean="0">
                <a:latin typeface="Candara" panose="020E0502030303020204" pitchFamily="34" charset="0"/>
              </a:rPr>
              <a:t>Commission on Accreditation of Rehabilitation Facilities (CARF)</a:t>
            </a:r>
          </a:p>
          <a:p>
            <a:pPr lvl="1"/>
            <a:r>
              <a:rPr lang="en-US" sz="2600" dirty="0" smtClean="0">
                <a:latin typeface="Candara" panose="020E0502030303020204" pitchFamily="34" charset="0"/>
              </a:rPr>
              <a:t>Accreditation through Council on Accreditation (COA)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Candara" panose="020E0502030303020204" pitchFamily="34" charset="0"/>
              </a:rPr>
              <a:t>CDSS is engaging with agencies and will continue to address specific needs of the State, Counties, and Providers regarding accreditation and CCR requirements.</a:t>
            </a:r>
          </a:p>
        </p:txBody>
      </p:sp>
    </p:spTree>
    <p:extLst>
      <p:ext uri="{BB962C8B-B14F-4D97-AF65-F5344CB8AC3E}">
        <p14:creationId xmlns:p14="http://schemas.microsoft.com/office/powerpoint/2010/main" val="547439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283368"/>
            <a:ext cx="8229600" cy="472392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New provider rate structure: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Sunset RCL system (1-14)</a:t>
            </a:r>
          </a:p>
          <a:p>
            <a:pPr marL="457200" lvl="1" indent="0">
              <a:buNone/>
            </a:pPr>
            <a:r>
              <a:rPr lang="en-US" dirty="0">
                <a:latin typeface="Candara" panose="020E0502030303020204" pitchFamily="34" charset="0"/>
              </a:rPr>
              <a:t>	</a:t>
            </a:r>
            <a:r>
              <a:rPr lang="en-US" dirty="0" smtClean="0">
                <a:latin typeface="Candara" panose="020E0502030303020204" pitchFamily="34" charset="0"/>
              </a:rPr>
              <a:t>*A single Therapeutic Residential Services Settings rate (IV-E)</a:t>
            </a:r>
          </a:p>
          <a:p>
            <a:pPr marL="457200" lvl="1" indent="0">
              <a:buNone/>
            </a:pPr>
            <a:r>
              <a:rPr lang="en-US" dirty="0">
                <a:latin typeface="Candara" panose="020E0502030303020204" pitchFamily="34" charset="0"/>
              </a:rPr>
              <a:t>	</a:t>
            </a:r>
            <a:r>
              <a:rPr lang="en-US" dirty="0" smtClean="0">
                <a:latin typeface="Candara" panose="020E0502030303020204" pitchFamily="34" charset="0"/>
              </a:rPr>
              <a:t>*A tiered resource family care rate structure based on level of need for the resource 	family and resource family agency</a:t>
            </a:r>
          </a:p>
          <a:p>
            <a:pPr marL="457200" lvl="1" indent="0">
              <a:buNone/>
            </a:pPr>
            <a:r>
              <a:rPr lang="en-US" dirty="0">
                <a:latin typeface="Candara" panose="020E0502030303020204" pitchFamily="34" charset="0"/>
              </a:rPr>
              <a:t>	</a:t>
            </a:r>
            <a:r>
              <a:rPr lang="en-US" dirty="0" smtClean="0">
                <a:latin typeface="Candara" panose="020E0502030303020204" pitchFamily="34" charset="0"/>
              </a:rPr>
              <a:t>*Therapeutic Residential Services Settings rate will not be blended with Title XIX (rates 	for mental health services is status quo)</a:t>
            </a:r>
          </a:p>
          <a:p>
            <a:pPr marL="457200" lvl="1" indent="0">
              <a:buNone/>
            </a:pPr>
            <a:r>
              <a:rPr lang="en-US" dirty="0">
                <a:latin typeface="Candara" panose="020E0502030303020204" pitchFamily="34" charset="0"/>
              </a:rPr>
              <a:t>	</a:t>
            </a:r>
            <a:r>
              <a:rPr lang="en-US" dirty="0" smtClean="0">
                <a:latin typeface="Candara" panose="020E0502030303020204" pitchFamily="34" charset="0"/>
              </a:rPr>
              <a:t>*Therapeutic Foster Care Rate (Katie A)</a:t>
            </a:r>
          </a:p>
          <a:p>
            <a:pPr marL="457200" lvl="1" indent="0">
              <a:buNone/>
            </a:pPr>
            <a:endParaRPr lang="en-US" dirty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Multi-year implementation: 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New requirements take effect 1/1/2017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Provisions for extensions up to two years</a:t>
            </a:r>
          </a:p>
          <a:p>
            <a:pPr lvl="1"/>
            <a:r>
              <a:rPr lang="en-US" dirty="0" smtClean="0">
                <a:latin typeface="Candara" panose="020E0502030303020204" pitchFamily="34" charset="0"/>
              </a:rPr>
              <a:t>Additional extensions for providers and longer for those serving probation youth</a:t>
            </a:r>
          </a:p>
          <a:p>
            <a:pPr lvl="1"/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Therapeutic Residential Services Settings and FFA may be public or private.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Design a new program audit that aligns with required program and treatment competencies and accreditation standards; coordinates program, fiscal, and health &amp; safety reviews (DHCS, CCLD, CDSS).</a:t>
            </a:r>
          </a:p>
          <a:p>
            <a:pPr marL="0" indent="0">
              <a:buNone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andara" panose="020E0502030303020204" pitchFamily="34" charset="0"/>
              </a:rPr>
              <a:t>New </a:t>
            </a:r>
            <a:r>
              <a:rPr lang="en-US" sz="3200" b="1" dirty="0" smtClean="0">
                <a:latin typeface="Candara" panose="020E0502030303020204" pitchFamily="34" charset="0"/>
              </a:rPr>
              <a:t>Provider Rate Structure</a:t>
            </a:r>
            <a:endParaRPr lang="en-US" sz="32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77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257800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andara" panose="020E0502030303020204" pitchFamily="34" charset="0"/>
              </a:rPr>
              <a:t>The Work Ahead…</a:t>
            </a:r>
            <a:endParaRPr lang="en-US" sz="4000" dirty="0">
              <a:latin typeface="Candara" panose="020E0502030303020204" pitchFamily="34" charset="0"/>
            </a:endParaRP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544322"/>
              </p:ext>
            </p:extLst>
          </p:nvPr>
        </p:nvGraphicFramePr>
        <p:xfrm>
          <a:off x="0" y="914400"/>
          <a:ext cx="7086600" cy="4373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2667000"/>
            <a:ext cx="25164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Implementation: </a:t>
            </a:r>
          </a:p>
          <a:p>
            <a:r>
              <a:rPr lang="en-US" sz="1600" b="1" dirty="0" smtClean="0"/>
              <a:t>Children &amp; families </a:t>
            </a:r>
          </a:p>
          <a:p>
            <a:r>
              <a:rPr lang="en-US" sz="1600" b="1" dirty="0" smtClean="0">
                <a:latin typeface="Candara" panose="020E0502030303020204" pitchFamily="34" charset="0"/>
              </a:rPr>
              <a:t>served</a:t>
            </a:r>
            <a:r>
              <a:rPr lang="en-US" sz="1600" b="1" dirty="0" smtClean="0"/>
              <a:t> differently!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733800"/>
            <a:ext cx="19280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Extensions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Candara" panose="020E0502030303020204" pitchFamily="34" charset="0"/>
              </a:rPr>
              <a:t>Data</a:t>
            </a:r>
            <a:r>
              <a:rPr lang="en-US" sz="1600" dirty="0" smtClean="0"/>
              <a:t> collection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Monitoring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Technical Assistance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Policy Revision</a:t>
            </a:r>
          </a:p>
        </p:txBody>
      </p:sp>
      <p:sp>
        <p:nvSpPr>
          <p:cNvPr id="8" name="Explosion 2 7"/>
          <p:cNvSpPr/>
          <p:nvPr/>
        </p:nvSpPr>
        <p:spPr>
          <a:xfrm>
            <a:off x="6834346" y="381000"/>
            <a:ext cx="2309654" cy="243129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auhaus 93" pitchFamily="82" charset="0"/>
              </a:rPr>
              <a:t>1-1-17</a:t>
            </a:r>
            <a:endParaRPr lang="en-US" sz="2000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9906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Will take “a village”!  </a:t>
            </a:r>
          </a:p>
          <a:p>
            <a:endParaRPr lang="en-US" dirty="0" smtClean="0">
              <a:latin typeface="Candara" panose="020E0502030303020204" pitchFamily="34" charset="0"/>
            </a:endParaRPr>
          </a:p>
          <a:p>
            <a:r>
              <a:rPr lang="en-US" dirty="0" smtClean="0">
                <a:latin typeface="Candara" panose="020E0502030303020204" pitchFamily="34" charset="0"/>
              </a:rPr>
              <a:t>CDSS will be collaborating with a wide array of stakeholders in the implementation work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05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7175" y="11430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atin typeface="Candara" pitchFamily="34" charset="0"/>
                <a:cs typeface="Arial" pitchFamily="34" charset="0"/>
              </a:rPr>
              <a:t>Legislative mandate*: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itchFamily="34" charset="0"/>
                <a:cs typeface="Arial" pitchFamily="34" charset="0"/>
              </a:rPr>
              <a:t>Reform Group Homes and Foster Family Agencies with robust and diverse stakeholder input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ndara" pitchFamily="34" charset="0"/>
                <a:cs typeface="Arial" pitchFamily="34" charset="0"/>
              </a:rPr>
              <a:t>Legislative report with recommendations</a:t>
            </a:r>
            <a:endParaRPr lang="en-US" sz="2400" dirty="0" smtClean="0">
              <a:latin typeface="Candara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latin typeface="Candara" pitchFamily="34" charset="0"/>
                <a:cs typeface="Arial" pitchFamily="34" charset="0"/>
              </a:rPr>
              <a:t>Builds on previous reform efforts: SB 933, RBS Reform</a:t>
            </a:r>
          </a:p>
          <a:p>
            <a:pPr algn="l"/>
            <a:r>
              <a:rPr lang="en-US" sz="2400" dirty="0" smtClean="0">
                <a:latin typeface="Candara" pitchFamily="34" charset="0"/>
                <a:cs typeface="Arial" pitchFamily="34" charset="0"/>
              </a:rPr>
              <a:t>Continuum of Care Reform: </a:t>
            </a:r>
          </a:p>
          <a:p>
            <a:pPr algn="l"/>
            <a:r>
              <a:rPr lang="en-US" sz="1800" dirty="0" smtClean="0">
                <a:latin typeface="Candara" pitchFamily="34" charset="0"/>
                <a:cs typeface="Arial" pitchFamily="34" charset="0"/>
              </a:rPr>
              <a:t>	A comprehensive framework that supports children, youth and families across 	placement settings (from relatives to congregate care) in achieving 	permanency. Includes:</a:t>
            </a:r>
          </a:p>
          <a:p>
            <a:pPr lvl="1" algn="l"/>
            <a:r>
              <a:rPr lang="en-US" sz="1800" dirty="0" smtClean="0">
                <a:latin typeface="Candara" pitchFamily="34" charset="0"/>
                <a:cs typeface="Arial" pitchFamily="34" charset="0"/>
              </a:rPr>
              <a:t>Increased engagement with children, youth and families</a:t>
            </a:r>
          </a:p>
          <a:p>
            <a:pPr lvl="1" algn="l"/>
            <a:r>
              <a:rPr lang="en-US" sz="1800" dirty="0" smtClean="0">
                <a:latin typeface="Candara" pitchFamily="34" charset="0"/>
                <a:cs typeface="Arial" pitchFamily="34" charset="0"/>
              </a:rPr>
              <a:t>Increased capacity for home-based family care</a:t>
            </a:r>
          </a:p>
          <a:p>
            <a:pPr lvl="1" algn="l"/>
            <a:r>
              <a:rPr lang="en-US" sz="1800" dirty="0" smtClean="0">
                <a:latin typeface="Candara" pitchFamily="34" charset="0"/>
                <a:cs typeface="Arial" pitchFamily="34" charset="0"/>
              </a:rPr>
              <a:t>Limited use of congregate care</a:t>
            </a:r>
          </a:p>
          <a:p>
            <a:pPr lvl="1" algn="l"/>
            <a:r>
              <a:rPr lang="en-US" sz="1800" dirty="0" smtClean="0">
                <a:latin typeface="Candara" pitchFamily="34" charset="0"/>
                <a:cs typeface="Arial" pitchFamily="34" charset="0"/>
              </a:rPr>
              <a:t>Systemic and infrastructure changes: rates, training, accreditation, accountability &amp; performance, mental health services</a:t>
            </a:r>
          </a:p>
          <a:p>
            <a:endParaRPr lang="en-US" sz="2400" dirty="0" smtClean="0">
              <a:latin typeface="Candara" pitchFamily="34" charset="0"/>
              <a:cs typeface="Arial" pitchFamily="34" charset="0"/>
            </a:endParaRPr>
          </a:p>
          <a:p>
            <a:pPr marL="2801938" lvl="1" indent="-2409825"/>
            <a:r>
              <a:rPr lang="en-US" sz="1200" dirty="0" smtClean="0">
                <a:latin typeface="Candara" pitchFamily="34" charset="0"/>
              </a:rPr>
              <a:t>*</a:t>
            </a:r>
            <a:r>
              <a:rPr lang="en-US" sz="1000" dirty="0" smtClean="0">
                <a:latin typeface="Candara" pitchFamily="34" charset="0"/>
                <a:cs typeface="Arial" pitchFamily="34" charset="0"/>
              </a:rPr>
              <a:t> Senate Bill 1013 (Chapter 35, Statutes of 2012)</a:t>
            </a:r>
            <a:endParaRPr lang="en-US" sz="1200" dirty="0">
              <a:latin typeface="Candar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1775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latin typeface="Candara" pitchFamily="34" charset="0"/>
              </a:rPr>
              <a:t>Background</a:t>
            </a:r>
            <a:endParaRPr lang="en-US" b="1" dirty="0"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Licensing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CDSS Community Care Licensing (CCL) will review applications for group homes transitioning to “STRTCs”.</a:t>
            </a:r>
          </a:p>
          <a:p>
            <a:r>
              <a:rPr lang="en-US" dirty="0" smtClean="0"/>
              <a:t>Applications for licensing will include the Plan Of Operation/Program Statements and licensing forms that need to be updated.</a:t>
            </a:r>
          </a:p>
          <a:p>
            <a:r>
              <a:rPr lang="en-US" dirty="0" smtClean="0"/>
              <a:t>Provisional licensure may be issued in order to secure accreditation.</a:t>
            </a:r>
          </a:p>
          <a:p>
            <a:r>
              <a:rPr lang="en-US" dirty="0" smtClean="0"/>
              <a:t>Providers will submit an application with revisions of the updated Plan Of Operation/Program Statement to their local CCL Regional Office.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37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sz="3000" dirty="0" smtClean="0">
                <a:latin typeface="Candara" panose="020E0502030303020204" pitchFamily="34" charset="0"/>
              </a:rPr>
              <a:t>Questions can be sent to: </a:t>
            </a:r>
            <a:r>
              <a:rPr lang="en-US" sz="3000" dirty="0" smtClean="0">
                <a:latin typeface="Candara" panose="020E0502030303020204" pitchFamily="34" charset="0"/>
                <a:hlinkClick r:id="rId3"/>
              </a:rPr>
              <a:t>ccr@dss.ca.gov</a:t>
            </a:r>
            <a:endParaRPr lang="en-US" sz="3000" dirty="0" smtClean="0">
              <a:latin typeface="Candara" panose="020E0502030303020204" pitchFamily="34" charset="0"/>
            </a:endParaRPr>
          </a:p>
          <a:p>
            <a:endParaRPr lang="en-US" sz="3000" dirty="0">
              <a:latin typeface="Candara" panose="020E0502030303020204" pitchFamily="34" charset="0"/>
            </a:endParaRPr>
          </a:p>
          <a:p>
            <a:r>
              <a:rPr lang="en-US" sz="3000" dirty="0" smtClean="0">
                <a:latin typeface="Candara" panose="020E0502030303020204" pitchFamily="34" charset="0"/>
              </a:rPr>
              <a:t>Additional information on the </a:t>
            </a:r>
            <a:r>
              <a:rPr lang="en-US" sz="3000" dirty="0">
                <a:latin typeface="Candara" panose="020E0502030303020204" pitchFamily="34" charset="0"/>
              </a:rPr>
              <a:t>CDSS website at: </a:t>
            </a:r>
            <a:r>
              <a:rPr lang="en-US" sz="3000" dirty="0">
                <a:latin typeface="Candara" panose="020E0502030303020204" pitchFamily="34" charset="0"/>
                <a:hlinkClick r:id="rId4"/>
              </a:rPr>
              <a:t>http://</a:t>
            </a:r>
            <a:r>
              <a:rPr lang="en-US" sz="3000" dirty="0" smtClean="0">
                <a:latin typeface="Candara" panose="020E0502030303020204" pitchFamily="34" charset="0"/>
                <a:hlinkClick r:id="rId4"/>
              </a:rPr>
              <a:t>www.cdss.ca.gov/cdssweb/default.htm</a:t>
            </a:r>
            <a:r>
              <a:rPr lang="en-US" sz="3000" dirty="0" smtClean="0">
                <a:latin typeface="Candara" panose="020E0502030303020204" pitchFamily="34" charset="0"/>
              </a:rPr>
              <a:t> </a:t>
            </a:r>
            <a:endParaRPr lang="en-US" sz="3000" dirty="0">
              <a:latin typeface="Candara" panose="020E0502030303020204" pitchFamily="34" charset="0"/>
            </a:endParaRPr>
          </a:p>
          <a:p>
            <a:endParaRPr lang="en-US" dirty="0" smtClean="0">
              <a:latin typeface="Candara" panose="020E0502030303020204" pitchFamily="34" charset="0"/>
            </a:endParaRP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ndara" panose="020E0502030303020204" pitchFamily="34" charset="0"/>
              </a:rPr>
              <a:t>Questions and Contact Info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543800" cy="3962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300" dirty="0" smtClean="0">
                <a:latin typeface="Candara" pitchFamily="34" charset="0"/>
              </a:rPr>
              <a:t>All children live with a committed, permanent and nurturing family  </a:t>
            </a:r>
          </a:p>
          <a:p>
            <a:pPr>
              <a:spcBef>
                <a:spcPts val="1200"/>
              </a:spcBef>
            </a:pPr>
            <a:r>
              <a:rPr lang="en-US" sz="2300" dirty="0" smtClean="0">
                <a:latin typeface="Candara" pitchFamily="34" charset="0"/>
              </a:rPr>
              <a:t>Individualized and coordinated services and supports </a:t>
            </a:r>
          </a:p>
          <a:p>
            <a:pPr>
              <a:spcBef>
                <a:spcPts val="1200"/>
              </a:spcBef>
            </a:pPr>
            <a:r>
              <a:rPr lang="en-US" sz="2300" dirty="0" smtClean="0">
                <a:latin typeface="Candara" pitchFamily="34" charset="0"/>
              </a:rPr>
              <a:t>Focus on permanent family and preparation for successful adulthood</a:t>
            </a:r>
          </a:p>
          <a:p>
            <a:pPr>
              <a:spcBef>
                <a:spcPts val="1200"/>
              </a:spcBef>
            </a:pPr>
            <a:r>
              <a:rPr lang="en-US" sz="2300" dirty="0" smtClean="0">
                <a:latin typeface="Candara" pitchFamily="34" charset="0"/>
              </a:rPr>
              <a:t>When needed, congregate care is a short-term, high quality, intensive intervention that is just one part of a continuum of care available for children, youth and young adults</a:t>
            </a:r>
            <a:endParaRPr lang="en-US" sz="2300" dirty="0">
              <a:latin typeface="Candar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ndara" pitchFamily="34" charset="0"/>
              </a:rPr>
              <a:t>Vision</a:t>
            </a:r>
            <a:endParaRPr lang="en-US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20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802105" y="1171074"/>
            <a:ext cx="6785811" cy="544131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itchFamily="34" charset="0"/>
              </a:rPr>
              <a:t>The child, youth and family’s experience is valued in: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latin typeface="Candara" pitchFamily="34" charset="0"/>
              </a:rPr>
              <a:t>Assessment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ndara" pitchFamily="34" charset="0"/>
              </a:rPr>
              <a:t>S</a:t>
            </a:r>
            <a:r>
              <a:rPr lang="en-US" sz="2000" dirty="0" smtClean="0">
                <a:latin typeface="Candara" pitchFamily="34" charset="0"/>
              </a:rPr>
              <a:t>ervice planning 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latin typeface="Candara" pitchFamily="34" charset="0"/>
              </a:rPr>
              <a:t>P</a:t>
            </a:r>
            <a:r>
              <a:rPr lang="en-US" sz="2000" dirty="0" smtClean="0">
                <a:latin typeface="Candara" pitchFamily="34" charset="0"/>
              </a:rPr>
              <a:t>lacement decisions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itchFamily="34" charset="0"/>
              </a:rPr>
              <a:t>Children shouldn’t change placements to get services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itchFamily="34" charset="0"/>
              </a:rPr>
              <a:t>Cross system and cross-agency collaboration to improve access to services and outcomes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latin typeface="Candara" pitchFamily="34" charset="0"/>
              </a:rPr>
              <a:t>Recognizing the differences in the probation system and among other groups of youth 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Guiding Principles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62" b="69195" l="1333" r="3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0" t="20151" r="63540" b="25235"/>
          <a:stretch/>
        </p:blipFill>
        <p:spPr>
          <a:xfrm>
            <a:off x="7171872" y="0"/>
            <a:ext cx="1926771" cy="21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6567956"/>
              </p:ext>
            </p:extLst>
          </p:nvPr>
        </p:nvGraphicFramePr>
        <p:xfrm>
          <a:off x="419100" y="2857500"/>
          <a:ext cx="8458200" cy="144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own Arrow Callout 4"/>
          <p:cNvSpPr/>
          <p:nvPr/>
        </p:nvSpPr>
        <p:spPr>
          <a:xfrm flipH="1">
            <a:off x="304800" y="4432300"/>
            <a:ext cx="8534400" cy="5334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 pitchFamily="34" charset="0"/>
              </a:rPr>
              <a:t>Deliverables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2425700"/>
            <a:ext cx="8077200" cy="304800"/>
          </a:xfrm>
          <a:prstGeom prst="rect">
            <a:avLst/>
          </a:prstGeom>
          <a:solidFill>
            <a:srgbClr val="7F52F0"/>
          </a:solidFill>
          <a:ln>
            <a:solidFill>
              <a:srgbClr val="0070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entury Gothic" pitchFamily="34" charset="0"/>
              </a:rPr>
              <a:t>CCR Implementation Workgroups</a:t>
            </a:r>
          </a:p>
        </p:txBody>
      </p:sp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228600" y="4953000"/>
            <a:ext cx="2044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US" sz="1200" b="1" dirty="0" smtClean="0">
                <a:latin typeface="Century Gothic" pitchFamily="34" charset="0"/>
              </a:rPr>
              <a:t>Program Instructions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Regulations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ACLs/CFLs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Forms</a:t>
            </a:r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1860885" y="4965700"/>
            <a:ext cx="24063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US" sz="1200" b="1" dirty="0" smtClean="0">
                <a:latin typeface="Century Gothic" pitchFamily="34" charset="0"/>
              </a:rPr>
              <a:t>Capacity Building Activities</a:t>
            </a:r>
            <a:endParaRPr lang="en-US" sz="1200" dirty="0" smtClean="0">
              <a:latin typeface="Century Gothic" pitchFamily="34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Outreach  Activities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Communication Materials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Training Curricula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Mental Health Certification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4363454" y="4953000"/>
            <a:ext cx="2422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>
              <a:defRPr/>
            </a:pPr>
            <a:r>
              <a:rPr lang="en-US" sz="1200" b="1" dirty="0" smtClean="0">
                <a:latin typeface="Century Gothic" pitchFamily="34" charset="0"/>
              </a:rPr>
              <a:t>Accountability &amp; Oversight Framework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Accreditation Process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Application review process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Provider Performance measures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1200" dirty="0" smtClean="0">
                <a:latin typeface="Century Gothic" pitchFamily="34" charset="0"/>
              </a:rPr>
              <a:t>Consumer Survey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1200" dirty="0" smtClean="0">
              <a:latin typeface="Century Gothic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90500" y="228600"/>
            <a:ext cx="106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DRAFT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1025" y="660400"/>
            <a:ext cx="3016250" cy="1562100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State/County Implementation Team</a:t>
            </a:r>
          </a:p>
          <a:p>
            <a:pPr algn="ctr">
              <a:defRPr/>
            </a:pPr>
            <a:r>
              <a:rPr lang="en-US" sz="1200" dirty="0"/>
              <a:t>CDSS, DHCS, CWDA, CPOC, CBHDA, CSAC</a:t>
            </a:r>
          </a:p>
          <a:p>
            <a:pPr algn="ctr">
              <a:defRPr/>
            </a:pPr>
            <a:r>
              <a:rPr lang="en-US" sz="1200" dirty="0"/>
              <a:t>County Representatives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56250" y="685800"/>
            <a:ext cx="3016250" cy="1562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Stakeholder </a:t>
            </a:r>
          </a:p>
          <a:p>
            <a:pPr algn="ctr">
              <a:defRPr/>
            </a:pPr>
            <a:r>
              <a:rPr lang="en-US" sz="1600" dirty="0"/>
              <a:t>Implementation </a:t>
            </a:r>
          </a:p>
          <a:p>
            <a:pPr algn="ctr">
              <a:defRPr/>
            </a:pPr>
            <a:r>
              <a:rPr lang="en-US" sz="1600" dirty="0"/>
              <a:t>Advisory Committee</a:t>
            </a:r>
          </a:p>
          <a:p>
            <a:pPr algn="ctr">
              <a:defRPr/>
            </a:pPr>
            <a:r>
              <a:rPr lang="en-US" sz="1200" dirty="0"/>
              <a:t>Providers, Youth, Caregivers, Tribes, Advocates</a:t>
            </a:r>
            <a:r>
              <a:rPr lang="en-US" sz="1200" dirty="0" smtClean="0"/>
              <a:t>, Counties, </a:t>
            </a:r>
            <a:r>
              <a:rPr lang="en-US" sz="1200" dirty="0"/>
              <a:t>Legislative Staff and others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257300" y="76200"/>
            <a:ext cx="7010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Proposed CCR </a:t>
            </a:r>
            <a:r>
              <a:rPr lang="en-US" dirty="0"/>
              <a:t>Implementation Framework</a:t>
            </a:r>
          </a:p>
        </p:txBody>
      </p:sp>
      <p:sp>
        <p:nvSpPr>
          <p:cNvPr id="14" name="Left-Right-Up Arrow 13"/>
          <p:cNvSpPr/>
          <p:nvPr/>
        </p:nvSpPr>
        <p:spPr>
          <a:xfrm rot="10800000">
            <a:off x="3886200" y="1295400"/>
            <a:ext cx="1371600" cy="1130300"/>
          </a:xfrm>
          <a:prstGeom prst="leftRightUpArrow">
            <a:avLst/>
          </a:prstGeom>
          <a:solidFill>
            <a:srgbClr val="7F52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5811" y="4920642"/>
            <a:ext cx="1925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entury Gothic" panose="020B0502020202020204" pitchFamily="34" charset="0"/>
              </a:rPr>
              <a:t>Rate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entury Gothic" panose="020B0502020202020204" pitchFamily="34" charset="0"/>
              </a:rPr>
              <a:t>New Therapeutic Residential Services Settings &amp; FFA rates and rate structures</a:t>
            </a:r>
          </a:p>
        </p:txBody>
      </p:sp>
    </p:spTree>
    <p:extLst>
      <p:ext uri="{BB962C8B-B14F-4D97-AF65-F5344CB8AC3E}">
        <p14:creationId xmlns:p14="http://schemas.microsoft.com/office/powerpoint/2010/main" val="163272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2514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Candara" panose="020E0502030303020204" pitchFamily="34" charset="0"/>
              </a:rPr>
              <a:t>Group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447800"/>
            <a:ext cx="48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3200" dirty="0" smtClean="0">
                <a:latin typeface="Candara" panose="020E0502030303020204" pitchFamily="34" charset="0"/>
              </a:rPr>
              <a:t>Therapeutic Residential Services Settings </a:t>
            </a:r>
          </a:p>
          <a:p>
            <a:pPr algn="ctr"/>
            <a:r>
              <a:rPr lang="en-US" sz="3200" dirty="0" smtClean="0">
                <a:latin typeface="Candara" panose="020E0502030303020204" pitchFamily="34" charset="0"/>
              </a:rPr>
              <a:t>(aka STRTC)</a:t>
            </a:r>
          </a:p>
          <a:p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2743200" y="1752600"/>
            <a:ext cx="762000" cy="533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" y="38099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ndara" panose="020E0502030303020204" pitchFamily="34" charset="0"/>
              </a:rPr>
              <a:t>The “Paradigm Shift”</a:t>
            </a:r>
            <a:endParaRPr lang="en-US" sz="3200" dirty="0">
              <a:latin typeface="Candara" panose="020E0502030303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857" y="3200400"/>
            <a:ext cx="7620000" cy="224676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ndara" panose="020E0502030303020204" pitchFamily="34" charset="0"/>
              </a:rPr>
              <a:t>Children who cannot be safely placed in a family can receive short-term, residential care with specific care plans and intensive therapeutic interventions and services to support transition to a family.</a:t>
            </a:r>
            <a:endParaRPr lang="en-US" sz="2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9574" y="1340823"/>
            <a:ext cx="3947160" cy="4454653"/>
            <a:chOff x="1303019" y="541273"/>
            <a:chExt cx="3947160" cy="4454653"/>
          </a:xfrm>
        </p:grpSpPr>
        <p:sp>
          <p:nvSpPr>
            <p:cNvPr id="5" name="Oval 4"/>
            <p:cNvSpPr/>
            <p:nvPr/>
          </p:nvSpPr>
          <p:spPr>
            <a:xfrm>
              <a:off x="1452448" y="696341"/>
              <a:ext cx="3637026" cy="1263091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Down Arrow 5"/>
            <p:cNvSpPr/>
            <p:nvPr/>
          </p:nvSpPr>
          <p:spPr>
            <a:xfrm>
              <a:off x="2924175" y="3789222"/>
              <a:ext cx="704850" cy="451104"/>
            </a:xfrm>
            <a:prstGeom prst="downArrow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1584959" y="4150106"/>
              <a:ext cx="3383280" cy="845820"/>
            </a:xfrm>
            <a:custGeom>
              <a:avLst/>
              <a:gdLst>
                <a:gd name="connsiteX0" fmla="*/ 0 w 3383280"/>
                <a:gd name="connsiteY0" fmla="*/ 0 h 845820"/>
                <a:gd name="connsiteX1" fmla="*/ 3383280 w 3383280"/>
                <a:gd name="connsiteY1" fmla="*/ 0 h 845820"/>
                <a:gd name="connsiteX2" fmla="*/ 3383280 w 3383280"/>
                <a:gd name="connsiteY2" fmla="*/ 845820 h 845820"/>
                <a:gd name="connsiteX3" fmla="*/ 0 w 3383280"/>
                <a:gd name="connsiteY3" fmla="*/ 845820 h 845820"/>
                <a:gd name="connsiteX4" fmla="*/ 0 w 3383280"/>
                <a:gd name="connsiteY4" fmla="*/ 0 h 845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280" h="845820">
                  <a:moveTo>
                    <a:pt x="0" y="0"/>
                  </a:moveTo>
                  <a:lnTo>
                    <a:pt x="3383280" y="0"/>
                  </a:lnTo>
                  <a:lnTo>
                    <a:pt x="3383280" y="845820"/>
                  </a:lnTo>
                  <a:lnTo>
                    <a:pt x="0" y="8458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184912" rIns="184912" bIns="184912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600" kern="1200" dirty="0" smtClean="0"/>
                <a:t>Resource Family</a:t>
              </a:r>
              <a:endParaRPr lang="en-US" sz="2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74746" y="2056983"/>
              <a:ext cx="1268730" cy="1268730"/>
            </a:xfrm>
            <a:custGeom>
              <a:avLst/>
              <a:gdLst>
                <a:gd name="connsiteX0" fmla="*/ 0 w 1268730"/>
                <a:gd name="connsiteY0" fmla="*/ 634365 h 1268730"/>
                <a:gd name="connsiteX1" fmla="*/ 634365 w 1268730"/>
                <a:gd name="connsiteY1" fmla="*/ 0 h 1268730"/>
                <a:gd name="connsiteX2" fmla="*/ 1268730 w 1268730"/>
                <a:gd name="connsiteY2" fmla="*/ 634365 h 1268730"/>
                <a:gd name="connsiteX3" fmla="*/ 634365 w 1268730"/>
                <a:gd name="connsiteY3" fmla="*/ 1268730 h 1268730"/>
                <a:gd name="connsiteX4" fmla="*/ 0 w 1268730"/>
                <a:gd name="connsiteY4" fmla="*/ 63436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30" h="1268730">
                  <a:moveTo>
                    <a:pt x="0" y="634365"/>
                  </a:moveTo>
                  <a:cubicBezTo>
                    <a:pt x="0" y="284015"/>
                    <a:pt x="284015" y="0"/>
                    <a:pt x="634365" y="0"/>
                  </a:cubicBezTo>
                  <a:cubicBezTo>
                    <a:pt x="984715" y="0"/>
                    <a:pt x="1268730" y="284015"/>
                    <a:pt x="1268730" y="634365"/>
                  </a:cubicBezTo>
                  <a:cubicBezTo>
                    <a:pt x="1268730" y="984715"/>
                    <a:pt x="984715" y="1268730"/>
                    <a:pt x="634365" y="1268730"/>
                  </a:cubicBezTo>
                  <a:cubicBezTo>
                    <a:pt x="284015" y="1268730"/>
                    <a:pt x="0" y="984715"/>
                    <a:pt x="0" y="634365"/>
                  </a:cubicBezTo>
                  <a:close/>
                </a:path>
              </a:pathLst>
            </a:custGeom>
            <a:solidFill>
              <a:srgbClr val="00823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581" tIns="203581" rIns="203581" bIns="2035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Relative Caregiver</a:t>
              </a:r>
              <a:endParaRPr lang="en-US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866899" y="1105154"/>
              <a:ext cx="1268730" cy="1268730"/>
            </a:xfrm>
            <a:custGeom>
              <a:avLst/>
              <a:gdLst>
                <a:gd name="connsiteX0" fmla="*/ 0 w 1268730"/>
                <a:gd name="connsiteY0" fmla="*/ 634365 h 1268730"/>
                <a:gd name="connsiteX1" fmla="*/ 634365 w 1268730"/>
                <a:gd name="connsiteY1" fmla="*/ 0 h 1268730"/>
                <a:gd name="connsiteX2" fmla="*/ 1268730 w 1268730"/>
                <a:gd name="connsiteY2" fmla="*/ 634365 h 1268730"/>
                <a:gd name="connsiteX3" fmla="*/ 634365 w 1268730"/>
                <a:gd name="connsiteY3" fmla="*/ 1268730 h 1268730"/>
                <a:gd name="connsiteX4" fmla="*/ 0 w 1268730"/>
                <a:gd name="connsiteY4" fmla="*/ 63436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30" h="1268730">
                  <a:moveTo>
                    <a:pt x="0" y="634365"/>
                  </a:moveTo>
                  <a:cubicBezTo>
                    <a:pt x="0" y="284015"/>
                    <a:pt x="284015" y="0"/>
                    <a:pt x="634365" y="0"/>
                  </a:cubicBezTo>
                  <a:cubicBezTo>
                    <a:pt x="984715" y="0"/>
                    <a:pt x="1268730" y="284015"/>
                    <a:pt x="1268730" y="634365"/>
                  </a:cubicBezTo>
                  <a:cubicBezTo>
                    <a:pt x="1268730" y="984715"/>
                    <a:pt x="984715" y="1268730"/>
                    <a:pt x="634365" y="1268730"/>
                  </a:cubicBezTo>
                  <a:cubicBezTo>
                    <a:pt x="284015" y="1268730"/>
                    <a:pt x="0" y="984715"/>
                    <a:pt x="0" y="634365"/>
                  </a:cubicBez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581" tIns="203581" rIns="203581" bIns="2035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Foster Family </a:t>
              </a:r>
              <a:endParaRPr lang="en-US" sz="1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163824" y="798403"/>
              <a:ext cx="1268730" cy="1268730"/>
            </a:xfrm>
            <a:custGeom>
              <a:avLst/>
              <a:gdLst>
                <a:gd name="connsiteX0" fmla="*/ 0 w 1268730"/>
                <a:gd name="connsiteY0" fmla="*/ 634365 h 1268730"/>
                <a:gd name="connsiteX1" fmla="*/ 634365 w 1268730"/>
                <a:gd name="connsiteY1" fmla="*/ 0 h 1268730"/>
                <a:gd name="connsiteX2" fmla="*/ 1268730 w 1268730"/>
                <a:gd name="connsiteY2" fmla="*/ 634365 h 1268730"/>
                <a:gd name="connsiteX3" fmla="*/ 634365 w 1268730"/>
                <a:gd name="connsiteY3" fmla="*/ 1268730 h 1268730"/>
                <a:gd name="connsiteX4" fmla="*/ 0 w 1268730"/>
                <a:gd name="connsiteY4" fmla="*/ 634365 h 1268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8730" h="1268730">
                  <a:moveTo>
                    <a:pt x="0" y="634365"/>
                  </a:moveTo>
                  <a:cubicBezTo>
                    <a:pt x="0" y="284015"/>
                    <a:pt x="284015" y="0"/>
                    <a:pt x="634365" y="0"/>
                  </a:cubicBezTo>
                  <a:cubicBezTo>
                    <a:pt x="984715" y="0"/>
                    <a:pt x="1268730" y="284015"/>
                    <a:pt x="1268730" y="634365"/>
                  </a:cubicBezTo>
                  <a:cubicBezTo>
                    <a:pt x="1268730" y="984715"/>
                    <a:pt x="984715" y="1268730"/>
                    <a:pt x="634365" y="1268730"/>
                  </a:cubicBezTo>
                  <a:cubicBezTo>
                    <a:pt x="284015" y="1268730"/>
                    <a:pt x="0" y="984715"/>
                    <a:pt x="0" y="634365"/>
                  </a:cubicBezTo>
                  <a:close/>
                </a:path>
              </a:pathLst>
            </a:custGeom>
            <a:solidFill>
              <a:srgbClr val="9154D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581" tIns="203581" rIns="203581" bIns="20358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Adoptive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/>
                <a:t>Family</a:t>
              </a:r>
              <a:endParaRPr lang="en-US" sz="1400" kern="1200" dirty="0"/>
            </a:p>
          </p:txBody>
        </p:sp>
        <p:sp>
          <p:nvSpPr>
            <p:cNvPr id="11" name="Shape 10"/>
            <p:cNvSpPr/>
            <p:nvPr/>
          </p:nvSpPr>
          <p:spPr>
            <a:xfrm>
              <a:off x="1303019" y="541273"/>
              <a:ext cx="3947160" cy="3157728"/>
            </a:xfrm>
            <a:prstGeom prst="funnel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extBox 11"/>
          <p:cNvSpPr txBox="1"/>
          <p:nvPr/>
        </p:nvSpPr>
        <p:spPr>
          <a:xfrm>
            <a:off x="4296387" y="1340823"/>
            <a:ext cx="477542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Candara" pitchFamily="34" charset="0"/>
              </a:rPr>
              <a:t>Resource Family Approval: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Related and non-related families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Training for all families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Resource Families still choose the role they play in the system: temporary or permanent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Prepared for permanency-no additional approvals necessary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Candara" pitchFamily="34" charset="0"/>
              </a:rPr>
              <a:t>RFA Process: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Single, unified RFA process will be used for all caregiver families: kin, NREFM, county foster families, FFA foster families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ndara" pitchFamily="34" charset="0"/>
              </a:rPr>
              <a:t>Avoids need for adoption home study and second, more in-depth background check; once approved, families can adopt or become kin-guardians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2881" y="533400"/>
            <a:ext cx="570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ndara" pitchFamily="34" charset="0"/>
              </a:rPr>
              <a:t>Foster Families</a:t>
            </a:r>
            <a:r>
              <a:rPr lang="en-US" sz="2800" dirty="0" smtClean="0">
                <a:latin typeface="Candara" pitchFamily="34" charset="0"/>
                <a:sym typeface="Wingdings"/>
              </a:rPr>
              <a:t> Resource Families</a:t>
            </a:r>
            <a:r>
              <a:rPr lang="en-US" sz="2800" dirty="0" smtClean="0">
                <a:latin typeface="Candara" pitchFamily="34" charset="0"/>
              </a:rPr>
              <a:t> </a:t>
            </a:r>
            <a:endParaRPr lang="en-US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995850"/>
              </p:ext>
            </p:extLst>
          </p:nvPr>
        </p:nvGraphicFramePr>
        <p:xfrm>
          <a:off x="-609600" y="1447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ndara" panose="020E0502030303020204" pitchFamily="34" charset="0"/>
              </a:rPr>
              <a:t>The Goal: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260592" y="20654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0" y="1828800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</a:rPr>
              <a:t>Permanent</a:t>
            </a:r>
          </a:p>
          <a:p>
            <a:pPr algn="ctr"/>
            <a:r>
              <a:rPr lang="en-US" sz="2400" dirty="0" smtClean="0">
                <a:latin typeface="Candara" panose="020E0502030303020204" pitchFamily="34" charset="0"/>
              </a:rPr>
              <a:t>Family</a:t>
            </a:r>
            <a:endParaRPr lang="en-US" sz="2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66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ndara" pitchFamily="34" charset="0"/>
              </a:rPr>
              <a:t> Increased Engagement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2590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Candara" pitchFamily="34" charset="0"/>
              </a:rPr>
              <a:t>Child &amp; Family Team(CFT)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Candara" pitchFamily="34" charset="0"/>
              </a:rPr>
              <a:t>Up-front and continuing assessment along common domains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Candara" pitchFamily="34" charset="0"/>
              </a:rPr>
              <a:t>Aligns with the California Child Welfare Core Practice Model (Statewide Practice Model) &amp; Pathways to Wellness (Katie A. settlement)</a:t>
            </a:r>
          </a:p>
        </p:txBody>
      </p:sp>
      <p:pic>
        <p:nvPicPr>
          <p:cNvPr id="6" name="Picture 5" descr="CCWCPM Logo_P5a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" t="-3775" r="-5081" b="48548"/>
          <a:stretch/>
        </p:blipFill>
        <p:spPr>
          <a:xfrm>
            <a:off x="5438274" y="4281569"/>
            <a:ext cx="3934326" cy="23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6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1167</Words>
  <Application>Microsoft Macintosh PowerPoint</Application>
  <PresentationFormat>On-screen Show (4:3)</PresentationFormat>
  <Paragraphs>222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Bauhaus 93</vt:lpstr>
      <vt:lpstr>Calibri</vt:lpstr>
      <vt:lpstr>Candara</vt:lpstr>
      <vt:lpstr>Century Gothic</vt:lpstr>
      <vt:lpstr>Helvetica</vt:lpstr>
      <vt:lpstr>Wingdings</vt:lpstr>
      <vt:lpstr>Office Theme</vt:lpstr>
      <vt:lpstr>Office Theme</vt:lpstr>
      <vt:lpstr>California’s Child Welfare Continuum of Care Reform (CCR) Overview   California Department of Social Services  January 2016 </vt:lpstr>
      <vt:lpstr>PowerPoint Presentation</vt:lpstr>
      <vt:lpstr>Vision</vt:lpstr>
      <vt:lpstr>Guiding Principles</vt:lpstr>
      <vt:lpstr>PowerPoint Presentation</vt:lpstr>
      <vt:lpstr>PowerPoint Presentation</vt:lpstr>
      <vt:lpstr>PowerPoint Presentation</vt:lpstr>
      <vt:lpstr>The Goal:</vt:lpstr>
      <vt:lpstr> Increased Engagement</vt:lpstr>
      <vt:lpstr>Building Family Care Capacity </vt:lpstr>
      <vt:lpstr>Increasing Capacity for  Home-Based Family Care</vt:lpstr>
      <vt:lpstr>Limited Use of Congregate Care</vt:lpstr>
      <vt:lpstr>Meeting the needs of Probation Youth:</vt:lpstr>
      <vt:lpstr>Meeting the needs of Probation Youth:</vt:lpstr>
      <vt:lpstr>Core Services </vt:lpstr>
      <vt:lpstr>Oversight, Accountability &amp; Provider Performance Measures</vt:lpstr>
      <vt:lpstr>Accreditation: FFAs and Therapeutic Residential Services Settings</vt:lpstr>
      <vt:lpstr>New Provider Rate Structure</vt:lpstr>
      <vt:lpstr>The Work Ahead…</vt:lpstr>
      <vt:lpstr>Provider Licensing </vt:lpstr>
      <vt:lpstr>Questions and Contact Info</vt:lpstr>
    </vt:vector>
  </TitlesOfParts>
  <Company>CDSS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Meeting</dc:title>
  <dc:creator>Randy Pena</dc:creator>
  <cp:lastModifiedBy>Melinda Iremonger</cp:lastModifiedBy>
  <cp:revision>99</cp:revision>
  <cp:lastPrinted>2016-01-19T19:49:02Z</cp:lastPrinted>
  <dcterms:created xsi:type="dcterms:W3CDTF">2015-12-01T22:00:33Z</dcterms:created>
  <dcterms:modified xsi:type="dcterms:W3CDTF">2016-08-02T16:12:54Z</dcterms:modified>
</cp:coreProperties>
</file>