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57"/>
  </p:notesMasterIdLst>
  <p:handoutMasterIdLst>
    <p:handoutMasterId r:id="rId58"/>
  </p:handoutMasterIdLst>
  <p:sldIdLst>
    <p:sldId id="256" r:id="rId2"/>
    <p:sldId id="257" r:id="rId3"/>
    <p:sldId id="259" r:id="rId4"/>
    <p:sldId id="261" r:id="rId5"/>
    <p:sldId id="268" r:id="rId6"/>
    <p:sldId id="265" r:id="rId7"/>
    <p:sldId id="267" r:id="rId8"/>
    <p:sldId id="262" r:id="rId9"/>
    <p:sldId id="263" r:id="rId10"/>
    <p:sldId id="264" r:id="rId11"/>
    <p:sldId id="266" r:id="rId12"/>
    <p:sldId id="281" r:id="rId13"/>
    <p:sldId id="270" r:id="rId14"/>
    <p:sldId id="272" r:id="rId15"/>
    <p:sldId id="269" r:id="rId16"/>
    <p:sldId id="271" r:id="rId17"/>
    <p:sldId id="279" r:id="rId18"/>
    <p:sldId id="274" r:id="rId19"/>
    <p:sldId id="307" r:id="rId20"/>
    <p:sldId id="308" r:id="rId21"/>
    <p:sldId id="309" r:id="rId22"/>
    <p:sldId id="310" r:id="rId23"/>
    <p:sldId id="311" r:id="rId24"/>
    <p:sldId id="312" r:id="rId25"/>
    <p:sldId id="313" r:id="rId26"/>
    <p:sldId id="314" r:id="rId27"/>
    <p:sldId id="276" r:id="rId28"/>
    <p:sldId id="273" r:id="rId29"/>
    <p:sldId id="283" r:id="rId30"/>
    <p:sldId id="282" r:id="rId31"/>
    <p:sldId id="275" r:id="rId32"/>
    <p:sldId id="280" r:id="rId33"/>
    <p:sldId id="292" r:id="rId34"/>
    <p:sldId id="294" r:id="rId35"/>
    <p:sldId id="296" r:id="rId36"/>
    <p:sldId id="295" r:id="rId37"/>
    <p:sldId id="299" r:id="rId38"/>
    <p:sldId id="284" r:id="rId39"/>
    <p:sldId id="297" r:id="rId40"/>
    <p:sldId id="300" r:id="rId41"/>
    <p:sldId id="285" r:id="rId42"/>
    <p:sldId id="286" r:id="rId43"/>
    <p:sldId id="287" r:id="rId44"/>
    <p:sldId id="288" r:id="rId45"/>
    <p:sldId id="289" r:id="rId46"/>
    <p:sldId id="304" r:id="rId47"/>
    <p:sldId id="305" r:id="rId48"/>
    <p:sldId id="303" r:id="rId49"/>
    <p:sldId id="318" r:id="rId50"/>
    <p:sldId id="316" r:id="rId51"/>
    <p:sldId id="290" r:id="rId52"/>
    <p:sldId id="302" r:id="rId53"/>
    <p:sldId id="301" r:id="rId54"/>
    <p:sldId id="306" r:id="rId55"/>
    <p:sldId id="298" r:id="rId5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red C Vermillion" initials="JCV" lastIdx="2" clrIdx="0">
    <p:extLst/>
  </p:cmAuthor>
  <p:cmAuthor id="2" name="Benjamin I Ginsburg" initials="BIG" lastIdx="4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9" d="100"/>
          <a:sy n="119" d="100"/>
        </p:scale>
        <p:origin x="-96" y="-90"/>
      </p:cViewPr>
      <p:guideLst>
        <p:guide orient="horz" pos="2160"/>
        <p:guide pos="3840"/>
      </p:guideLst>
    </p:cSldViewPr>
  </p:slideViewPr>
  <p:notesTextViewPr>
    <p:cViewPr>
      <p:scale>
        <a:sx n="1" d="1"/>
        <a:sy n="1" d="1"/>
      </p:scale>
      <p:origin x="0" y="0"/>
    </p:cViewPr>
  </p:notesTextViewPr>
  <p:sorterViewPr>
    <p:cViewPr varScale="1">
      <p:scale>
        <a:sx n="1" d="1"/>
        <a:sy n="1" d="1"/>
      </p:scale>
      <p:origin x="0" y="-69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1" Type="http://schemas.openxmlformats.org/officeDocument/2006/relationships/image" Target="../media/image17.jpg"/></Relationships>
</file>

<file path=ppt/diagrams/_rels/data3.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A4971-A668-4389-8929-774E5FDCD0D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DE56AE0-98B2-46FD-B1C1-3E5CAC867C37}">
      <dgm:prSet phldrT="[Text]"/>
      <dgm:spPr/>
      <dgm:t>
        <a:bodyPr/>
        <a:lstStyle/>
        <a:p>
          <a:r>
            <a:rPr lang="en-US" dirty="0">
              <a:latin typeface="Palatino Linotype" panose="02040502050505030304" pitchFamily="18" charset="0"/>
            </a:rPr>
            <a:t>CHILDREN, YOUTH, NMDs, PARENTS, FAMILIES</a:t>
          </a:r>
        </a:p>
      </dgm:t>
    </dgm:pt>
    <dgm:pt modelId="{4BBBC568-8A99-4351-B657-DE8FAC9C2EF0}" type="parTrans" cxnId="{EA522D3B-AC26-4819-80AE-B9BCB2B65DE5}">
      <dgm:prSet/>
      <dgm:spPr/>
      <dgm:t>
        <a:bodyPr/>
        <a:lstStyle/>
        <a:p>
          <a:endParaRPr lang="en-US"/>
        </a:p>
      </dgm:t>
    </dgm:pt>
    <dgm:pt modelId="{24D9BEC6-E45E-4742-9463-92B9232D64DC}" type="sibTrans" cxnId="{EA522D3B-AC26-4819-80AE-B9BCB2B65DE5}">
      <dgm:prSet/>
      <dgm:spPr/>
      <dgm:t>
        <a:bodyPr/>
        <a:lstStyle/>
        <a:p>
          <a:endParaRPr lang="en-US"/>
        </a:p>
      </dgm:t>
    </dgm:pt>
    <dgm:pt modelId="{B467735D-B999-4162-9BAD-0A11B4072E10}">
      <dgm:prSet phldrT="[Text]"/>
      <dgm:spPr>
        <a:solidFill>
          <a:schemeClr val="accent2"/>
        </a:solidFill>
      </dgm:spPr>
      <dgm:t>
        <a:bodyPr/>
        <a:lstStyle/>
        <a:p>
          <a:endParaRPr lang="en-US" dirty="0">
            <a:latin typeface="Arial Rounded MT Bold" panose="020F0704030504030204" pitchFamily="34" charset="0"/>
          </a:endParaRPr>
        </a:p>
      </dgm:t>
    </dgm:pt>
    <dgm:pt modelId="{A4E46DE0-01F1-46AC-8740-84CD8A8390EA}" type="parTrans" cxnId="{0DAFF939-4F3F-4052-9F54-2B6493505500}">
      <dgm:prSet/>
      <dgm:spPr/>
      <dgm:t>
        <a:bodyPr/>
        <a:lstStyle/>
        <a:p>
          <a:endParaRPr lang="en-US"/>
        </a:p>
      </dgm:t>
    </dgm:pt>
    <dgm:pt modelId="{16070B7F-CC87-4885-B3AE-EF82E33446E5}" type="sibTrans" cxnId="{0DAFF939-4F3F-4052-9F54-2B6493505500}">
      <dgm:prSet/>
      <dgm:spPr/>
      <dgm:t>
        <a:bodyPr/>
        <a:lstStyle/>
        <a:p>
          <a:endParaRPr lang="en-US"/>
        </a:p>
      </dgm:t>
    </dgm:pt>
    <dgm:pt modelId="{3C913C74-1F31-47D9-99D3-3742BF457FAF}">
      <dgm:prSet phldrT="[Text]"/>
      <dgm:spPr>
        <a:solidFill>
          <a:schemeClr val="accent4"/>
        </a:solidFill>
      </dgm:spPr>
      <dgm:t>
        <a:bodyPr/>
        <a:lstStyle/>
        <a:p>
          <a:endParaRPr lang="en-US" dirty="0">
            <a:latin typeface="Arial Rounded MT Bold" panose="020F0704030504030204" pitchFamily="34" charset="0"/>
          </a:endParaRPr>
        </a:p>
      </dgm:t>
    </dgm:pt>
    <dgm:pt modelId="{EA2D384F-5D8C-409C-8345-86051AF3B9D2}" type="parTrans" cxnId="{A398FC61-27AB-42C7-B1A0-1F78B5FC6716}">
      <dgm:prSet/>
      <dgm:spPr/>
      <dgm:t>
        <a:bodyPr/>
        <a:lstStyle/>
        <a:p>
          <a:endParaRPr lang="en-US"/>
        </a:p>
      </dgm:t>
    </dgm:pt>
    <dgm:pt modelId="{3D6E016F-F562-42B7-83CF-47729C919AF3}" type="sibTrans" cxnId="{A398FC61-27AB-42C7-B1A0-1F78B5FC6716}">
      <dgm:prSet/>
      <dgm:spPr/>
      <dgm:t>
        <a:bodyPr/>
        <a:lstStyle/>
        <a:p>
          <a:endParaRPr lang="en-US"/>
        </a:p>
      </dgm:t>
    </dgm:pt>
    <dgm:pt modelId="{A094D0C0-442C-41F6-B51C-A5B1A4348B7A}">
      <dgm:prSet phldrT="[Text]"/>
      <dgm:spPr>
        <a:solidFill>
          <a:schemeClr val="accent6"/>
        </a:solidFill>
      </dgm:spPr>
      <dgm:t>
        <a:bodyPr/>
        <a:lstStyle/>
        <a:p>
          <a:endParaRPr lang="en-US" dirty="0">
            <a:latin typeface="Arial Rounded MT Bold" panose="020F0704030504030204" pitchFamily="34" charset="0"/>
          </a:endParaRPr>
        </a:p>
      </dgm:t>
    </dgm:pt>
    <dgm:pt modelId="{7E590C90-E752-4D3B-9DE0-F48EB49FC215}" type="parTrans" cxnId="{F7BEFE02-10EB-420A-BA8B-521C224B0406}">
      <dgm:prSet/>
      <dgm:spPr/>
      <dgm:t>
        <a:bodyPr/>
        <a:lstStyle/>
        <a:p>
          <a:endParaRPr lang="en-US"/>
        </a:p>
      </dgm:t>
    </dgm:pt>
    <dgm:pt modelId="{6D6AF546-398A-4490-8AFF-308883A6B1F7}" type="sibTrans" cxnId="{F7BEFE02-10EB-420A-BA8B-521C224B0406}">
      <dgm:prSet/>
      <dgm:spPr/>
      <dgm:t>
        <a:bodyPr/>
        <a:lstStyle/>
        <a:p>
          <a:endParaRPr lang="en-US"/>
        </a:p>
      </dgm:t>
    </dgm:pt>
    <dgm:pt modelId="{75258B7F-742B-48FE-B07A-84D221765240}" type="pres">
      <dgm:prSet presAssocID="{888A4971-A668-4389-8929-774E5FDCD0DA}" presName="cycle" presStyleCnt="0">
        <dgm:presLayoutVars>
          <dgm:chMax val="1"/>
          <dgm:dir/>
          <dgm:animLvl val="ctr"/>
          <dgm:resizeHandles val="exact"/>
        </dgm:presLayoutVars>
      </dgm:prSet>
      <dgm:spPr/>
      <dgm:t>
        <a:bodyPr/>
        <a:lstStyle/>
        <a:p>
          <a:endParaRPr lang="en-US"/>
        </a:p>
      </dgm:t>
    </dgm:pt>
    <dgm:pt modelId="{F00EA5FB-B07C-4B07-8258-B1A3E71DA25E}" type="pres">
      <dgm:prSet presAssocID="{7DE56AE0-98B2-46FD-B1C1-3E5CAC867C37}" presName="centerShape" presStyleLbl="node0" presStyleIdx="0" presStyleCnt="1"/>
      <dgm:spPr/>
      <dgm:t>
        <a:bodyPr/>
        <a:lstStyle/>
        <a:p>
          <a:endParaRPr lang="en-US"/>
        </a:p>
      </dgm:t>
    </dgm:pt>
    <dgm:pt modelId="{3419061C-5108-45A9-9C6B-F55532B27332}" type="pres">
      <dgm:prSet presAssocID="{A4E46DE0-01F1-46AC-8740-84CD8A8390EA}" presName="parTrans" presStyleLbl="bgSibTrans2D1" presStyleIdx="0" presStyleCnt="3"/>
      <dgm:spPr/>
      <dgm:t>
        <a:bodyPr/>
        <a:lstStyle/>
        <a:p>
          <a:endParaRPr lang="en-US"/>
        </a:p>
      </dgm:t>
    </dgm:pt>
    <dgm:pt modelId="{902035D9-4F12-4022-9C4F-0E8201E55874}" type="pres">
      <dgm:prSet presAssocID="{B467735D-B999-4162-9BAD-0A11B4072E10}" presName="node" presStyleLbl="node1" presStyleIdx="0" presStyleCnt="3">
        <dgm:presLayoutVars>
          <dgm:bulletEnabled val="1"/>
        </dgm:presLayoutVars>
      </dgm:prSet>
      <dgm:spPr/>
      <dgm:t>
        <a:bodyPr/>
        <a:lstStyle/>
        <a:p>
          <a:endParaRPr lang="en-US"/>
        </a:p>
      </dgm:t>
    </dgm:pt>
    <dgm:pt modelId="{7435E379-003C-4EED-8A49-D1196E2870EC}" type="pres">
      <dgm:prSet presAssocID="{EA2D384F-5D8C-409C-8345-86051AF3B9D2}" presName="parTrans" presStyleLbl="bgSibTrans2D1" presStyleIdx="1" presStyleCnt="3"/>
      <dgm:spPr/>
      <dgm:t>
        <a:bodyPr/>
        <a:lstStyle/>
        <a:p>
          <a:endParaRPr lang="en-US"/>
        </a:p>
      </dgm:t>
    </dgm:pt>
    <dgm:pt modelId="{723AB078-4350-4CD0-BBAC-4CBF6E895B66}" type="pres">
      <dgm:prSet presAssocID="{3C913C74-1F31-47D9-99D3-3742BF457FAF}" presName="node" presStyleLbl="node1" presStyleIdx="1" presStyleCnt="3">
        <dgm:presLayoutVars>
          <dgm:bulletEnabled val="1"/>
        </dgm:presLayoutVars>
      </dgm:prSet>
      <dgm:spPr/>
      <dgm:t>
        <a:bodyPr/>
        <a:lstStyle/>
        <a:p>
          <a:endParaRPr lang="en-US"/>
        </a:p>
      </dgm:t>
    </dgm:pt>
    <dgm:pt modelId="{0F7078A0-0266-4850-85A1-154DEE5430BF}" type="pres">
      <dgm:prSet presAssocID="{7E590C90-E752-4D3B-9DE0-F48EB49FC215}" presName="parTrans" presStyleLbl="bgSibTrans2D1" presStyleIdx="2" presStyleCnt="3"/>
      <dgm:spPr/>
      <dgm:t>
        <a:bodyPr/>
        <a:lstStyle/>
        <a:p>
          <a:endParaRPr lang="en-US"/>
        </a:p>
      </dgm:t>
    </dgm:pt>
    <dgm:pt modelId="{FFB73DB3-DE5B-4F17-A19E-75CD70106BD4}" type="pres">
      <dgm:prSet presAssocID="{A094D0C0-442C-41F6-B51C-A5B1A4348B7A}" presName="node" presStyleLbl="node1" presStyleIdx="2" presStyleCnt="3">
        <dgm:presLayoutVars>
          <dgm:bulletEnabled val="1"/>
        </dgm:presLayoutVars>
      </dgm:prSet>
      <dgm:spPr/>
      <dgm:t>
        <a:bodyPr/>
        <a:lstStyle/>
        <a:p>
          <a:endParaRPr lang="en-US"/>
        </a:p>
      </dgm:t>
    </dgm:pt>
  </dgm:ptLst>
  <dgm:cxnLst>
    <dgm:cxn modelId="{D511F2E7-0DDB-4F98-AD2A-5A278DDF6050}" type="presOf" srcId="{A094D0C0-442C-41F6-B51C-A5B1A4348B7A}" destId="{FFB73DB3-DE5B-4F17-A19E-75CD70106BD4}" srcOrd="0" destOrd="0" presId="urn:microsoft.com/office/officeart/2005/8/layout/radial4"/>
    <dgm:cxn modelId="{780DAD0F-097B-451A-9F93-5FAEFFDBC93F}" type="presOf" srcId="{3C913C74-1F31-47D9-99D3-3742BF457FAF}" destId="{723AB078-4350-4CD0-BBAC-4CBF6E895B66}" srcOrd="0" destOrd="0" presId="urn:microsoft.com/office/officeart/2005/8/layout/radial4"/>
    <dgm:cxn modelId="{A398FC61-27AB-42C7-B1A0-1F78B5FC6716}" srcId="{7DE56AE0-98B2-46FD-B1C1-3E5CAC867C37}" destId="{3C913C74-1F31-47D9-99D3-3742BF457FAF}" srcOrd="1" destOrd="0" parTransId="{EA2D384F-5D8C-409C-8345-86051AF3B9D2}" sibTransId="{3D6E016F-F562-42B7-83CF-47729C919AF3}"/>
    <dgm:cxn modelId="{EA522D3B-AC26-4819-80AE-B9BCB2B65DE5}" srcId="{888A4971-A668-4389-8929-774E5FDCD0DA}" destId="{7DE56AE0-98B2-46FD-B1C1-3E5CAC867C37}" srcOrd="0" destOrd="0" parTransId="{4BBBC568-8A99-4351-B657-DE8FAC9C2EF0}" sibTransId="{24D9BEC6-E45E-4742-9463-92B9232D64DC}"/>
    <dgm:cxn modelId="{86EC0B28-14F7-485C-B389-D1F9F18128DD}" type="presOf" srcId="{EA2D384F-5D8C-409C-8345-86051AF3B9D2}" destId="{7435E379-003C-4EED-8A49-D1196E2870EC}" srcOrd="0" destOrd="0" presId="urn:microsoft.com/office/officeart/2005/8/layout/radial4"/>
    <dgm:cxn modelId="{DD54EA49-F9F3-4A80-BE58-C016612A135C}" type="presOf" srcId="{888A4971-A668-4389-8929-774E5FDCD0DA}" destId="{75258B7F-742B-48FE-B07A-84D221765240}" srcOrd="0" destOrd="0" presId="urn:microsoft.com/office/officeart/2005/8/layout/radial4"/>
    <dgm:cxn modelId="{4BBD124D-F698-4F95-88C9-EFA43F19E080}" type="presOf" srcId="{A4E46DE0-01F1-46AC-8740-84CD8A8390EA}" destId="{3419061C-5108-45A9-9C6B-F55532B27332}" srcOrd="0" destOrd="0" presId="urn:microsoft.com/office/officeart/2005/8/layout/radial4"/>
    <dgm:cxn modelId="{51237B06-5230-436E-9812-C4FE07513442}" type="presOf" srcId="{7DE56AE0-98B2-46FD-B1C1-3E5CAC867C37}" destId="{F00EA5FB-B07C-4B07-8258-B1A3E71DA25E}" srcOrd="0" destOrd="0" presId="urn:microsoft.com/office/officeart/2005/8/layout/radial4"/>
    <dgm:cxn modelId="{0DAFF939-4F3F-4052-9F54-2B6493505500}" srcId="{7DE56AE0-98B2-46FD-B1C1-3E5CAC867C37}" destId="{B467735D-B999-4162-9BAD-0A11B4072E10}" srcOrd="0" destOrd="0" parTransId="{A4E46DE0-01F1-46AC-8740-84CD8A8390EA}" sibTransId="{16070B7F-CC87-4885-B3AE-EF82E33446E5}"/>
    <dgm:cxn modelId="{D01BCFF2-09AE-47C5-95A4-6EC4EE67CC27}" type="presOf" srcId="{7E590C90-E752-4D3B-9DE0-F48EB49FC215}" destId="{0F7078A0-0266-4850-85A1-154DEE5430BF}" srcOrd="0" destOrd="0" presId="urn:microsoft.com/office/officeart/2005/8/layout/radial4"/>
    <dgm:cxn modelId="{EABED549-6B1F-43F1-91E4-838ACCB8981A}" type="presOf" srcId="{B467735D-B999-4162-9BAD-0A11B4072E10}" destId="{902035D9-4F12-4022-9C4F-0E8201E55874}" srcOrd="0" destOrd="0" presId="urn:microsoft.com/office/officeart/2005/8/layout/radial4"/>
    <dgm:cxn modelId="{F7BEFE02-10EB-420A-BA8B-521C224B0406}" srcId="{7DE56AE0-98B2-46FD-B1C1-3E5CAC867C37}" destId="{A094D0C0-442C-41F6-B51C-A5B1A4348B7A}" srcOrd="2" destOrd="0" parTransId="{7E590C90-E752-4D3B-9DE0-F48EB49FC215}" sibTransId="{6D6AF546-398A-4490-8AFF-308883A6B1F7}"/>
    <dgm:cxn modelId="{E713FB25-BB08-4391-8086-8A2412EDB223}" type="presParOf" srcId="{75258B7F-742B-48FE-B07A-84D221765240}" destId="{F00EA5FB-B07C-4B07-8258-B1A3E71DA25E}" srcOrd="0" destOrd="0" presId="urn:microsoft.com/office/officeart/2005/8/layout/radial4"/>
    <dgm:cxn modelId="{90F4B26C-3E4E-444A-A4BB-83826A5C6F50}" type="presParOf" srcId="{75258B7F-742B-48FE-B07A-84D221765240}" destId="{3419061C-5108-45A9-9C6B-F55532B27332}" srcOrd="1" destOrd="0" presId="urn:microsoft.com/office/officeart/2005/8/layout/radial4"/>
    <dgm:cxn modelId="{FEA7841E-47D3-49D8-885F-9C0559A8DD4D}" type="presParOf" srcId="{75258B7F-742B-48FE-B07A-84D221765240}" destId="{902035D9-4F12-4022-9C4F-0E8201E55874}" srcOrd="2" destOrd="0" presId="urn:microsoft.com/office/officeart/2005/8/layout/radial4"/>
    <dgm:cxn modelId="{AB55CD4D-07CE-4E92-8405-4AB129811FA2}" type="presParOf" srcId="{75258B7F-742B-48FE-B07A-84D221765240}" destId="{7435E379-003C-4EED-8A49-D1196E2870EC}" srcOrd="3" destOrd="0" presId="urn:microsoft.com/office/officeart/2005/8/layout/radial4"/>
    <dgm:cxn modelId="{CECAF094-86C1-4BB2-970F-4A3CAACF2E77}" type="presParOf" srcId="{75258B7F-742B-48FE-B07A-84D221765240}" destId="{723AB078-4350-4CD0-BBAC-4CBF6E895B66}" srcOrd="4" destOrd="0" presId="urn:microsoft.com/office/officeart/2005/8/layout/radial4"/>
    <dgm:cxn modelId="{845E554A-36F0-4661-9D89-F50047706795}" type="presParOf" srcId="{75258B7F-742B-48FE-B07A-84D221765240}" destId="{0F7078A0-0266-4850-85A1-154DEE5430BF}" srcOrd="5" destOrd="0" presId="urn:microsoft.com/office/officeart/2005/8/layout/radial4"/>
    <dgm:cxn modelId="{0BCC7F39-D6F2-4557-9C33-D0FB5AE254A5}" type="presParOf" srcId="{75258B7F-742B-48FE-B07A-84D221765240}" destId="{FFB73DB3-DE5B-4F17-A19E-75CD70106BD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3117F2-CBB8-489E-8CB5-6AA142295FEA}" type="doc">
      <dgm:prSet loTypeId="urn:microsoft.com/office/officeart/2005/8/layout/vList3" loCatId="list" qsTypeId="urn:microsoft.com/office/officeart/2005/8/quickstyle/simple1" qsCatId="simple" csTypeId="urn:microsoft.com/office/officeart/2005/8/colors/accent1_2" csCatId="accent1" phldr="1"/>
      <dgm:spPr/>
    </dgm:pt>
    <dgm:pt modelId="{023BA4F1-68A7-415E-B905-7ADB36B3143E}">
      <dgm:prSet phldrT="[Text]" custT="1"/>
      <dgm:spPr/>
      <dgm:t>
        <a:bodyPr/>
        <a:lstStyle/>
        <a:p>
          <a:r>
            <a:rPr lang="en-US" sz="1400" u="sng" dirty="0">
              <a:latin typeface="Palatino Linotype" panose="02040502050505030304" pitchFamily="18" charset="0"/>
            </a:rPr>
            <a:t>Child, Youth, </a:t>
          </a:r>
          <a:r>
            <a:rPr lang="en-US" sz="1400" u="sng" dirty="0" err="1">
              <a:latin typeface="Palatino Linotype" panose="02040502050505030304" pitchFamily="18" charset="0"/>
            </a:rPr>
            <a:t>Nonminor</a:t>
          </a:r>
          <a:r>
            <a:rPr lang="en-US" sz="1400" u="sng" dirty="0">
              <a:latin typeface="Palatino Linotype" panose="02040502050505030304" pitchFamily="18" charset="0"/>
            </a:rPr>
            <a:t> Dependent </a:t>
          </a:r>
        </a:p>
        <a:p>
          <a:r>
            <a:rPr lang="en-US" sz="1400" dirty="0">
              <a:latin typeface="Palatino Linotype" panose="02040502050505030304" pitchFamily="18" charset="0"/>
            </a:rPr>
            <a:t>Key team member with strengths, knowledge of needs, concerns, and ideas that work and might not work.  </a:t>
          </a:r>
        </a:p>
      </dgm:t>
    </dgm:pt>
    <dgm:pt modelId="{9A88E9D9-B4BB-440B-B3B2-495BA0710531}" type="parTrans" cxnId="{7A40ED42-147B-4B09-B19F-174EBD60F519}">
      <dgm:prSet/>
      <dgm:spPr/>
      <dgm:t>
        <a:bodyPr/>
        <a:lstStyle/>
        <a:p>
          <a:endParaRPr lang="en-US"/>
        </a:p>
      </dgm:t>
    </dgm:pt>
    <dgm:pt modelId="{AA23C704-2631-45C7-A81C-3E8CA38F46EB}" type="sibTrans" cxnId="{7A40ED42-147B-4B09-B19F-174EBD60F519}">
      <dgm:prSet/>
      <dgm:spPr/>
      <dgm:t>
        <a:bodyPr/>
        <a:lstStyle/>
        <a:p>
          <a:endParaRPr lang="en-US"/>
        </a:p>
      </dgm:t>
    </dgm:pt>
    <dgm:pt modelId="{38BDC0A6-91D4-44FF-9762-99AD0435AA71}">
      <dgm:prSet phldrT="[Text]" custT="1"/>
      <dgm:spPr/>
      <dgm:t>
        <a:bodyPr/>
        <a:lstStyle/>
        <a:p>
          <a:r>
            <a:rPr lang="en-US" sz="1400" u="sng" dirty="0">
              <a:latin typeface="Palatino Linotype" panose="02040502050505030304" pitchFamily="18" charset="0"/>
            </a:rPr>
            <a:t>Facilitator</a:t>
          </a:r>
        </a:p>
        <a:p>
          <a:r>
            <a:rPr lang="en-US" sz="1400" dirty="0">
              <a:latin typeface="Palatino Linotype" panose="02040502050505030304" pitchFamily="18" charset="0"/>
            </a:rPr>
            <a:t>A trained and skilled team member who is responsible for team and meeting facilitation,  including CFT process and CFT meetings.</a:t>
          </a:r>
        </a:p>
      </dgm:t>
    </dgm:pt>
    <dgm:pt modelId="{EEB59C0B-573A-4285-B657-B0044942142E}" type="parTrans" cxnId="{F3429489-94B6-4190-964B-D41D64F6F5AE}">
      <dgm:prSet/>
      <dgm:spPr/>
      <dgm:t>
        <a:bodyPr/>
        <a:lstStyle/>
        <a:p>
          <a:endParaRPr lang="en-US"/>
        </a:p>
      </dgm:t>
    </dgm:pt>
    <dgm:pt modelId="{71D68EF5-81FB-4845-817B-9FE675368F49}" type="sibTrans" cxnId="{F3429489-94B6-4190-964B-D41D64F6F5AE}">
      <dgm:prSet/>
      <dgm:spPr/>
      <dgm:t>
        <a:bodyPr/>
        <a:lstStyle/>
        <a:p>
          <a:endParaRPr lang="en-US"/>
        </a:p>
      </dgm:t>
    </dgm:pt>
    <dgm:pt modelId="{5891B9B8-E34C-4A23-B723-A5F244DE2623}">
      <dgm:prSet phldrT="[Text]" custT="1"/>
      <dgm:spPr/>
      <dgm:t>
        <a:bodyPr/>
        <a:lstStyle/>
        <a:p>
          <a:r>
            <a:rPr lang="en-US" sz="1400" u="sng" dirty="0">
              <a:latin typeface="Palatino Linotype" panose="02040502050505030304" pitchFamily="18" charset="0"/>
            </a:rPr>
            <a:t>Agency Worker </a:t>
          </a:r>
        </a:p>
        <a:p>
          <a:r>
            <a:rPr lang="en-US" sz="1400" dirty="0">
              <a:latin typeface="Palatino Linotype" panose="02040502050505030304" pitchFamily="18" charset="0"/>
            </a:rPr>
            <a:t>(Juvenile Probation and/or Child Welfare)</a:t>
          </a:r>
        </a:p>
        <a:p>
          <a:r>
            <a:rPr lang="en-US" sz="1400" dirty="0">
              <a:latin typeface="Palatino Linotype" panose="02040502050505030304" pitchFamily="18" charset="0"/>
            </a:rPr>
            <a:t>Team member responsible for convening the CFT and working with team members to develop the case plan.  Responsible for representing the agency with the team.</a:t>
          </a:r>
        </a:p>
      </dgm:t>
    </dgm:pt>
    <dgm:pt modelId="{9D2760AB-C054-4F5F-83FC-9ED8296846DE}" type="parTrans" cxnId="{2C31F87B-FCE9-46D1-8064-8E526EB51E7F}">
      <dgm:prSet/>
      <dgm:spPr/>
      <dgm:t>
        <a:bodyPr/>
        <a:lstStyle/>
        <a:p>
          <a:endParaRPr lang="en-US"/>
        </a:p>
      </dgm:t>
    </dgm:pt>
    <dgm:pt modelId="{85E0CC7A-BFF7-4E6C-8105-2A4241C71811}" type="sibTrans" cxnId="{2C31F87B-FCE9-46D1-8064-8E526EB51E7F}">
      <dgm:prSet/>
      <dgm:spPr/>
      <dgm:t>
        <a:bodyPr/>
        <a:lstStyle/>
        <a:p>
          <a:endParaRPr lang="en-US"/>
        </a:p>
      </dgm:t>
    </dgm:pt>
    <dgm:pt modelId="{AF2B18AC-BF87-4448-A7AA-7375C7CBAECA}" type="pres">
      <dgm:prSet presAssocID="{563117F2-CBB8-489E-8CB5-6AA142295FEA}" presName="linearFlow" presStyleCnt="0">
        <dgm:presLayoutVars>
          <dgm:dir/>
          <dgm:resizeHandles val="exact"/>
        </dgm:presLayoutVars>
      </dgm:prSet>
      <dgm:spPr/>
    </dgm:pt>
    <dgm:pt modelId="{2B1AAB50-4B6B-46CC-94D0-D8599452C89A}" type="pres">
      <dgm:prSet presAssocID="{023BA4F1-68A7-415E-B905-7ADB36B3143E}" presName="composite" presStyleCnt="0"/>
      <dgm:spPr/>
    </dgm:pt>
    <dgm:pt modelId="{C9CF6F06-D6E4-44F8-B9A5-67CB53AAC046}" type="pres">
      <dgm:prSet presAssocID="{023BA4F1-68A7-415E-B905-7ADB36B3143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pt>
    <dgm:pt modelId="{738F7DE2-AD5E-4377-B052-DCBF28AE7D17}" type="pres">
      <dgm:prSet presAssocID="{023BA4F1-68A7-415E-B905-7ADB36B3143E}" presName="txShp" presStyleLbl="node1" presStyleIdx="0" presStyleCnt="3">
        <dgm:presLayoutVars>
          <dgm:bulletEnabled val="1"/>
        </dgm:presLayoutVars>
      </dgm:prSet>
      <dgm:spPr/>
      <dgm:t>
        <a:bodyPr/>
        <a:lstStyle/>
        <a:p>
          <a:endParaRPr lang="en-US"/>
        </a:p>
      </dgm:t>
    </dgm:pt>
    <dgm:pt modelId="{AF52C347-4A3A-4B39-9ECE-DAB8A24B6386}" type="pres">
      <dgm:prSet presAssocID="{AA23C704-2631-45C7-A81C-3E8CA38F46EB}" presName="spacing" presStyleCnt="0"/>
      <dgm:spPr/>
    </dgm:pt>
    <dgm:pt modelId="{1017B942-DC32-467F-BE24-D68A708DFB9D}" type="pres">
      <dgm:prSet presAssocID="{38BDC0A6-91D4-44FF-9762-99AD0435AA71}" presName="composite" presStyleCnt="0"/>
      <dgm:spPr/>
    </dgm:pt>
    <dgm:pt modelId="{D0F226CB-0743-4868-8EA8-C90C3F6AEC1E}" type="pres">
      <dgm:prSet presAssocID="{38BDC0A6-91D4-44FF-9762-99AD0435AA71}" presName="imgShp" presStyleLbl="fgImgPlace1" presStyleIdx="1" presStyleCnt="3"/>
      <dgm:spPr/>
    </dgm:pt>
    <dgm:pt modelId="{AD314351-D7F0-4362-ABA9-E932B3B2C4D1}" type="pres">
      <dgm:prSet presAssocID="{38BDC0A6-91D4-44FF-9762-99AD0435AA71}" presName="txShp" presStyleLbl="node1" presStyleIdx="1" presStyleCnt="3">
        <dgm:presLayoutVars>
          <dgm:bulletEnabled val="1"/>
        </dgm:presLayoutVars>
      </dgm:prSet>
      <dgm:spPr/>
      <dgm:t>
        <a:bodyPr/>
        <a:lstStyle/>
        <a:p>
          <a:endParaRPr lang="en-US"/>
        </a:p>
      </dgm:t>
    </dgm:pt>
    <dgm:pt modelId="{32FC1F99-D53B-45B0-AD1E-F75ADE6AE2A5}" type="pres">
      <dgm:prSet presAssocID="{71D68EF5-81FB-4845-817B-9FE675368F49}" presName="spacing" presStyleCnt="0"/>
      <dgm:spPr/>
    </dgm:pt>
    <dgm:pt modelId="{F6A231F2-C70D-4177-BAE8-0BE2F38B5B0A}" type="pres">
      <dgm:prSet presAssocID="{5891B9B8-E34C-4A23-B723-A5F244DE2623}" presName="composite" presStyleCnt="0"/>
      <dgm:spPr/>
    </dgm:pt>
    <dgm:pt modelId="{2C3C67A6-7CC1-4439-8052-D47C8886075A}" type="pres">
      <dgm:prSet presAssocID="{5891B9B8-E34C-4A23-B723-A5F244DE2623}" presName="imgShp" presStyleLbl="fgImgPlace1" presStyleIdx="2" presStyleCnt="3"/>
      <dgm:spPr/>
    </dgm:pt>
    <dgm:pt modelId="{C9D2C77C-9F2D-423C-AC05-D0322F8C0754}" type="pres">
      <dgm:prSet presAssocID="{5891B9B8-E34C-4A23-B723-A5F244DE2623}" presName="txShp" presStyleLbl="node1" presStyleIdx="2" presStyleCnt="3">
        <dgm:presLayoutVars>
          <dgm:bulletEnabled val="1"/>
        </dgm:presLayoutVars>
      </dgm:prSet>
      <dgm:spPr/>
      <dgm:t>
        <a:bodyPr/>
        <a:lstStyle/>
        <a:p>
          <a:endParaRPr lang="en-US"/>
        </a:p>
      </dgm:t>
    </dgm:pt>
  </dgm:ptLst>
  <dgm:cxnLst>
    <dgm:cxn modelId="{1759F91B-EFA1-4B01-AF4C-C7D846572BEE}" type="presOf" srcId="{023BA4F1-68A7-415E-B905-7ADB36B3143E}" destId="{738F7DE2-AD5E-4377-B052-DCBF28AE7D17}" srcOrd="0" destOrd="0" presId="urn:microsoft.com/office/officeart/2005/8/layout/vList3"/>
    <dgm:cxn modelId="{79B2EFB5-D83B-4F79-8E2B-7E4AF6B6B357}" type="presOf" srcId="{5891B9B8-E34C-4A23-B723-A5F244DE2623}" destId="{C9D2C77C-9F2D-423C-AC05-D0322F8C0754}" srcOrd="0" destOrd="0" presId="urn:microsoft.com/office/officeart/2005/8/layout/vList3"/>
    <dgm:cxn modelId="{F3429489-94B6-4190-964B-D41D64F6F5AE}" srcId="{563117F2-CBB8-489E-8CB5-6AA142295FEA}" destId="{38BDC0A6-91D4-44FF-9762-99AD0435AA71}" srcOrd="1" destOrd="0" parTransId="{EEB59C0B-573A-4285-B657-B0044942142E}" sibTransId="{71D68EF5-81FB-4845-817B-9FE675368F49}"/>
    <dgm:cxn modelId="{84409050-2947-4813-9CBD-D1B9A2E14802}" type="presOf" srcId="{38BDC0A6-91D4-44FF-9762-99AD0435AA71}" destId="{AD314351-D7F0-4362-ABA9-E932B3B2C4D1}" srcOrd="0" destOrd="0" presId="urn:microsoft.com/office/officeart/2005/8/layout/vList3"/>
    <dgm:cxn modelId="{E63636A7-7956-4961-AF81-9B1A52DA26B1}" type="presOf" srcId="{563117F2-CBB8-489E-8CB5-6AA142295FEA}" destId="{AF2B18AC-BF87-4448-A7AA-7375C7CBAECA}" srcOrd="0" destOrd="0" presId="urn:microsoft.com/office/officeart/2005/8/layout/vList3"/>
    <dgm:cxn modelId="{2C31F87B-FCE9-46D1-8064-8E526EB51E7F}" srcId="{563117F2-CBB8-489E-8CB5-6AA142295FEA}" destId="{5891B9B8-E34C-4A23-B723-A5F244DE2623}" srcOrd="2" destOrd="0" parTransId="{9D2760AB-C054-4F5F-83FC-9ED8296846DE}" sibTransId="{85E0CC7A-BFF7-4E6C-8105-2A4241C71811}"/>
    <dgm:cxn modelId="{7A40ED42-147B-4B09-B19F-174EBD60F519}" srcId="{563117F2-CBB8-489E-8CB5-6AA142295FEA}" destId="{023BA4F1-68A7-415E-B905-7ADB36B3143E}" srcOrd="0" destOrd="0" parTransId="{9A88E9D9-B4BB-440B-B3B2-495BA0710531}" sibTransId="{AA23C704-2631-45C7-A81C-3E8CA38F46EB}"/>
    <dgm:cxn modelId="{834AB5AF-07BD-4734-AD5C-65E2D59B3C20}" type="presParOf" srcId="{AF2B18AC-BF87-4448-A7AA-7375C7CBAECA}" destId="{2B1AAB50-4B6B-46CC-94D0-D8599452C89A}" srcOrd="0" destOrd="0" presId="urn:microsoft.com/office/officeart/2005/8/layout/vList3"/>
    <dgm:cxn modelId="{C297F3E0-A6A6-4003-A4CB-67EBCE8B02A8}" type="presParOf" srcId="{2B1AAB50-4B6B-46CC-94D0-D8599452C89A}" destId="{C9CF6F06-D6E4-44F8-B9A5-67CB53AAC046}" srcOrd="0" destOrd="0" presId="urn:microsoft.com/office/officeart/2005/8/layout/vList3"/>
    <dgm:cxn modelId="{E85A5E03-78A5-420F-9E96-7D95FE8EDEF2}" type="presParOf" srcId="{2B1AAB50-4B6B-46CC-94D0-D8599452C89A}" destId="{738F7DE2-AD5E-4377-B052-DCBF28AE7D17}" srcOrd="1" destOrd="0" presId="urn:microsoft.com/office/officeart/2005/8/layout/vList3"/>
    <dgm:cxn modelId="{845BE69A-7DE2-4E27-A239-4D288D1DD2DD}" type="presParOf" srcId="{AF2B18AC-BF87-4448-A7AA-7375C7CBAECA}" destId="{AF52C347-4A3A-4B39-9ECE-DAB8A24B6386}" srcOrd="1" destOrd="0" presId="urn:microsoft.com/office/officeart/2005/8/layout/vList3"/>
    <dgm:cxn modelId="{FBCE2CB6-3F58-458C-92B1-9C1A89D38483}" type="presParOf" srcId="{AF2B18AC-BF87-4448-A7AA-7375C7CBAECA}" destId="{1017B942-DC32-467F-BE24-D68A708DFB9D}" srcOrd="2" destOrd="0" presId="urn:microsoft.com/office/officeart/2005/8/layout/vList3"/>
    <dgm:cxn modelId="{E470592D-7043-4D68-B2C1-12F12FF24BEB}" type="presParOf" srcId="{1017B942-DC32-467F-BE24-D68A708DFB9D}" destId="{D0F226CB-0743-4868-8EA8-C90C3F6AEC1E}" srcOrd="0" destOrd="0" presId="urn:microsoft.com/office/officeart/2005/8/layout/vList3"/>
    <dgm:cxn modelId="{F89B0257-2DFE-4FDD-9AF2-0B5572732869}" type="presParOf" srcId="{1017B942-DC32-467F-BE24-D68A708DFB9D}" destId="{AD314351-D7F0-4362-ABA9-E932B3B2C4D1}" srcOrd="1" destOrd="0" presId="urn:microsoft.com/office/officeart/2005/8/layout/vList3"/>
    <dgm:cxn modelId="{0A3AFC4D-CEFE-4CF2-9E19-1C612752CA56}" type="presParOf" srcId="{AF2B18AC-BF87-4448-A7AA-7375C7CBAECA}" destId="{32FC1F99-D53B-45B0-AD1E-F75ADE6AE2A5}" srcOrd="3" destOrd="0" presId="urn:microsoft.com/office/officeart/2005/8/layout/vList3"/>
    <dgm:cxn modelId="{409F0842-9A4E-4044-B70B-9E563EDD1DF1}" type="presParOf" srcId="{AF2B18AC-BF87-4448-A7AA-7375C7CBAECA}" destId="{F6A231F2-C70D-4177-BAE8-0BE2F38B5B0A}" srcOrd="4" destOrd="0" presId="urn:microsoft.com/office/officeart/2005/8/layout/vList3"/>
    <dgm:cxn modelId="{C067286F-4C16-4901-B90B-62E5C77DF3B1}" type="presParOf" srcId="{F6A231F2-C70D-4177-BAE8-0BE2F38B5B0A}" destId="{2C3C67A6-7CC1-4439-8052-D47C8886075A}" srcOrd="0" destOrd="0" presId="urn:microsoft.com/office/officeart/2005/8/layout/vList3"/>
    <dgm:cxn modelId="{169D0DA9-837B-4277-96A1-966584A41EF6}" type="presParOf" srcId="{F6A231F2-C70D-4177-BAE8-0BE2F38B5B0A}" destId="{C9D2C77C-9F2D-423C-AC05-D0322F8C075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3117F2-CBB8-489E-8CB5-6AA142295FEA}" type="doc">
      <dgm:prSet loTypeId="urn:microsoft.com/office/officeart/2005/8/layout/vList3" loCatId="list" qsTypeId="urn:microsoft.com/office/officeart/2005/8/quickstyle/simple1" qsCatId="simple" csTypeId="urn:microsoft.com/office/officeart/2005/8/colors/accent1_2" csCatId="accent1" phldr="1"/>
      <dgm:spPr/>
    </dgm:pt>
    <dgm:pt modelId="{023BA4F1-68A7-415E-B905-7ADB36B3143E}">
      <dgm:prSet phldrT="[Text]" custT="1"/>
      <dgm:spPr/>
      <dgm:t>
        <a:bodyPr/>
        <a:lstStyle/>
        <a:p>
          <a:r>
            <a:rPr lang="en-US" sz="1400" u="sng" dirty="0">
              <a:latin typeface="Palatino Linotype" panose="02040502050505030304" pitchFamily="18" charset="0"/>
            </a:rPr>
            <a:t>Parent and/or Caregiver </a:t>
          </a:r>
        </a:p>
        <a:p>
          <a:r>
            <a:rPr lang="en-US" sz="1400" dirty="0">
              <a:latin typeface="Palatino Linotype" panose="02040502050505030304" pitchFamily="18" charset="0"/>
            </a:rPr>
            <a:t>Key team member with strengths, knowledge of needs, concerns, and ideas that work and might not work.  </a:t>
          </a:r>
        </a:p>
      </dgm:t>
    </dgm:pt>
    <dgm:pt modelId="{9A88E9D9-B4BB-440B-B3B2-495BA0710531}" type="parTrans" cxnId="{7A40ED42-147B-4B09-B19F-174EBD60F519}">
      <dgm:prSet/>
      <dgm:spPr/>
      <dgm:t>
        <a:bodyPr/>
        <a:lstStyle/>
        <a:p>
          <a:endParaRPr lang="en-US"/>
        </a:p>
      </dgm:t>
    </dgm:pt>
    <dgm:pt modelId="{AA23C704-2631-45C7-A81C-3E8CA38F46EB}" type="sibTrans" cxnId="{7A40ED42-147B-4B09-B19F-174EBD60F519}">
      <dgm:prSet/>
      <dgm:spPr/>
      <dgm:t>
        <a:bodyPr/>
        <a:lstStyle/>
        <a:p>
          <a:endParaRPr lang="en-US"/>
        </a:p>
      </dgm:t>
    </dgm:pt>
    <dgm:pt modelId="{38BDC0A6-91D4-44FF-9762-99AD0435AA71}">
      <dgm:prSet phldrT="[Text]" custT="1"/>
      <dgm:spPr/>
      <dgm:t>
        <a:bodyPr/>
        <a:lstStyle/>
        <a:p>
          <a:r>
            <a:rPr lang="en-US" sz="1400" u="sng" dirty="0">
              <a:latin typeface="Palatino Linotype" panose="02040502050505030304" pitchFamily="18" charset="0"/>
            </a:rPr>
            <a:t>Mental Health Worker </a:t>
          </a:r>
        </a:p>
        <a:p>
          <a:r>
            <a:rPr lang="en-US" sz="1200" dirty="0">
              <a:latin typeface="Palatino Linotype" panose="02040502050505030304" pitchFamily="18" charset="0"/>
            </a:rPr>
            <a:t>Team member responsible for focus on psychosocial and behavioral needs. Responsible for representing the agencies with the child and team members.</a:t>
          </a:r>
        </a:p>
      </dgm:t>
    </dgm:pt>
    <dgm:pt modelId="{EEB59C0B-573A-4285-B657-B0044942142E}" type="parTrans" cxnId="{F3429489-94B6-4190-964B-D41D64F6F5AE}">
      <dgm:prSet/>
      <dgm:spPr/>
      <dgm:t>
        <a:bodyPr/>
        <a:lstStyle/>
        <a:p>
          <a:endParaRPr lang="en-US"/>
        </a:p>
      </dgm:t>
    </dgm:pt>
    <dgm:pt modelId="{71D68EF5-81FB-4845-817B-9FE675368F49}" type="sibTrans" cxnId="{F3429489-94B6-4190-964B-D41D64F6F5AE}">
      <dgm:prSet/>
      <dgm:spPr/>
      <dgm:t>
        <a:bodyPr/>
        <a:lstStyle/>
        <a:p>
          <a:endParaRPr lang="en-US"/>
        </a:p>
      </dgm:t>
    </dgm:pt>
    <dgm:pt modelId="{5891B9B8-E34C-4A23-B723-A5F244DE2623}">
      <dgm:prSet phldrT="[Text]" custT="1"/>
      <dgm:spPr/>
      <dgm:t>
        <a:bodyPr/>
        <a:lstStyle/>
        <a:p>
          <a:r>
            <a:rPr lang="en-US" sz="1300" u="sng" dirty="0">
              <a:latin typeface="Palatino Linotype" panose="02040502050505030304" pitchFamily="18" charset="0"/>
            </a:rPr>
            <a:t>Community Members </a:t>
          </a:r>
        </a:p>
        <a:p>
          <a:r>
            <a:rPr lang="en-US" sz="1300" u="none" dirty="0">
              <a:latin typeface="Palatino Linotype" panose="02040502050505030304" pitchFamily="18" charset="0"/>
            </a:rPr>
            <a:t>(CASA, Education, Ph.D. Health, AOD Expert, etc.)  </a:t>
          </a:r>
        </a:p>
        <a:p>
          <a:r>
            <a:rPr lang="en-US" sz="1300" dirty="0">
              <a:latin typeface="Palatino Linotype" panose="02040502050505030304" pitchFamily="18" charset="0"/>
            </a:rPr>
            <a:t>Key team members who play a role in the child's life and bring subject matter expertise, resources, and strengths to the team. </a:t>
          </a:r>
        </a:p>
      </dgm:t>
    </dgm:pt>
    <dgm:pt modelId="{9D2760AB-C054-4F5F-83FC-9ED8296846DE}" type="parTrans" cxnId="{2C31F87B-FCE9-46D1-8064-8E526EB51E7F}">
      <dgm:prSet/>
      <dgm:spPr/>
      <dgm:t>
        <a:bodyPr/>
        <a:lstStyle/>
        <a:p>
          <a:endParaRPr lang="en-US"/>
        </a:p>
      </dgm:t>
    </dgm:pt>
    <dgm:pt modelId="{85E0CC7A-BFF7-4E6C-8105-2A4241C71811}" type="sibTrans" cxnId="{2C31F87B-FCE9-46D1-8064-8E526EB51E7F}">
      <dgm:prSet/>
      <dgm:spPr/>
      <dgm:t>
        <a:bodyPr/>
        <a:lstStyle/>
        <a:p>
          <a:endParaRPr lang="en-US"/>
        </a:p>
      </dgm:t>
    </dgm:pt>
    <dgm:pt modelId="{C5412FCE-1418-42A3-B43D-4AD80B965C0B}">
      <dgm:prSet custT="1"/>
      <dgm:spPr/>
      <dgm:t>
        <a:bodyPr/>
        <a:lstStyle/>
        <a:p>
          <a:r>
            <a:rPr lang="en-US" sz="1300" u="sng" dirty="0">
              <a:latin typeface="Palatino Linotype" panose="02040502050505030304" pitchFamily="18" charset="0"/>
            </a:rPr>
            <a:t>Informal Supports</a:t>
          </a:r>
        </a:p>
        <a:p>
          <a:r>
            <a:rPr lang="en-US" sz="1300" u="none" dirty="0">
              <a:latin typeface="Palatino Linotype" panose="02040502050505030304" pitchFamily="18" charset="0"/>
            </a:rPr>
            <a:t>(coaches, pastors, best friends, uncles, others)</a:t>
          </a:r>
        </a:p>
        <a:p>
          <a:r>
            <a:rPr lang="en-US" sz="1300" b="0" i="0" dirty="0">
              <a:latin typeface="Palatino Linotype" panose="02040502050505030304" pitchFamily="18" charset="0"/>
            </a:rPr>
            <a:t>People who are part of the family's personal social network who want to aid in the child, youth, NMD’s, and family’s success. They bring strengths, resources, and knowledge to the team.</a:t>
          </a:r>
          <a:endParaRPr lang="en-US" sz="1300" u="sng" dirty="0">
            <a:latin typeface="Palatino Linotype" panose="02040502050505030304" pitchFamily="18" charset="0"/>
          </a:endParaRPr>
        </a:p>
      </dgm:t>
    </dgm:pt>
    <dgm:pt modelId="{D81C7CA3-10C0-4245-8D4A-D01FF20FB2BD}" type="parTrans" cxnId="{DB705D26-2712-49B9-8AC9-024209877CB2}">
      <dgm:prSet/>
      <dgm:spPr/>
      <dgm:t>
        <a:bodyPr/>
        <a:lstStyle/>
        <a:p>
          <a:endParaRPr lang="en-US"/>
        </a:p>
      </dgm:t>
    </dgm:pt>
    <dgm:pt modelId="{A2951616-C03C-40BD-AB5A-C7CFEE2FFB5E}" type="sibTrans" cxnId="{DB705D26-2712-49B9-8AC9-024209877CB2}">
      <dgm:prSet/>
      <dgm:spPr/>
      <dgm:t>
        <a:bodyPr/>
        <a:lstStyle/>
        <a:p>
          <a:endParaRPr lang="en-US"/>
        </a:p>
      </dgm:t>
    </dgm:pt>
    <dgm:pt modelId="{AF2B18AC-BF87-4448-A7AA-7375C7CBAECA}" type="pres">
      <dgm:prSet presAssocID="{563117F2-CBB8-489E-8CB5-6AA142295FEA}" presName="linearFlow" presStyleCnt="0">
        <dgm:presLayoutVars>
          <dgm:dir/>
          <dgm:resizeHandles val="exact"/>
        </dgm:presLayoutVars>
      </dgm:prSet>
      <dgm:spPr/>
    </dgm:pt>
    <dgm:pt modelId="{2B1AAB50-4B6B-46CC-94D0-D8599452C89A}" type="pres">
      <dgm:prSet presAssocID="{023BA4F1-68A7-415E-B905-7ADB36B3143E}" presName="composite" presStyleCnt="0"/>
      <dgm:spPr/>
    </dgm:pt>
    <dgm:pt modelId="{C9CF6F06-D6E4-44F8-B9A5-67CB53AAC046}" type="pres">
      <dgm:prSet presAssocID="{023BA4F1-68A7-415E-B905-7ADB36B3143E}"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pt>
    <dgm:pt modelId="{738F7DE2-AD5E-4377-B052-DCBF28AE7D17}" type="pres">
      <dgm:prSet presAssocID="{023BA4F1-68A7-415E-B905-7ADB36B3143E}" presName="txShp" presStyleLbl="node1" presStyleIdx="0" presStyleCnt="4">
        <dgm:presLayoutVars>
          <dgm:bulletEnabled val="1"/>
        </dgm:presLayoutVars>
      </dgm:prSet>
      <dgm:spPr/>
      <dgm:t>
        <a:bodyPr/>
        <a:lstStyle/>
        <a:p>
          <a:endParaRPr lang="en-US"/>
        </a:p>
      </dgm:t>
    </dgm:pt>
    <dgm:pt modelId="{AF52C347-4A3A-4B39-9ECE-DAB8A24B6386}" type="pres">
      <dgm:prSet presAssocID="{AA23C704-2631-45C7-A81C-3E8CA38F46EB}" presName="spacing" presStyleCnt="0"/>
      <dgm:spPr/>
    </dgm:pt>
    <dgm:pt modelId="{1017B942-DC32-467F-BE24-D68A708DFB9D}" type="pres">
      <dgm:prSet presAssocID="{38BDC0A6-91D4-44FF-9762-99AD0435AA71}" presName="composite" presStyleCnt="0"/>
      <dgm:spPr/>
    </dgm:pt>
    <dgm:pt modelId="{D0F226CB-0743-4868-8EA8-C90C3F6AEC1E}" type="pres">
      <dgm:prSet presAssocID="{38BDC0A6-91D4-44FF-9762-99AD0435AA71}" presName="imgShp" presStyleLbl="fgImgPlace1" presStyleIdx="1" presStyleCnt="4"/>
      <dgm:spPr/>
    </dgm:pt>
    <dgm:pt modelId="{AD314351-D7F0-4362-ABA9-E932B3B2C4D1}" type="pres">
      <dgm:prSet presAssocID="{38BDC0A6-91D4-44FF-9762-99AD0435AA71}" presName="txShp" presStyleLbl="node1" presStyleIdx="1" presStyleCnt="4">
        <dgm:presLayoutVars>
          <dgm:bulletEnabled val="1"/>
        </dgm:presLayoutVars>
      </dgm:prSet>
      <dgm:spPr/>
      <dgm:t>
        <a:bodyPr/>
        <a:lstStyle/>
        <a:p>
          <a:endParaRPr lang="en-US"/>
        </a:p>
      </dgm:t>
    </dgm:pt>
    <dgm:pt modelId="{32FC1F99-D53B-45B0-AD1E-F75ADE6AE2A5}" type="pres">
      <dgm:prSet presAssocID="{71D68EF5-81FB-4845-817B-9FE675368F49}" presName="spacing" presStyleCnt="0"/>
      <dgm:spPr/>
    </dgm:pt>
    <dgm:pt modelId="{E36292B5-320C-43FF-887F-0DA91056108F}" type="pres">
      <dgm:prSet presAssocID="{C5412FCE-1418-42A3-B43D-4AD80B965C0B}" presName="composite" presStyleCnt="0"/>
      <dgm:spPr/>
    </dgm:pt>
    <dgm:pt modelId="{EBBDCDF5-F569-486D-A8EF-56C9D01A2CF4}" type="pres">
      <dgm:prSet presAssocID="{C5412FCE-1418-42A3-B43D-4AD80B965C0B}" presName="imgShp" presStyleLbl="fgImgPlace1" presStyleIdx="2" presStyleCnt="4"/>
      <dgm:spPr/>
    </dgm:pt>
    <dgm:pt modelId="{7F572C6B-99F4-4A23-B1E3-D90944116A52}" type="pres">
      <dgm:prSet presAssocID="{C5412FCE-1418-42A3-B43D-4AD80B965C0B}" presName="txShp" presStyleLbl="node1" presStyleIdx="2" presStyleCnt="4" custScaleY="114175">
        <dgm:presLayoutVars>
          <dgm:bulletEnabled val="1"/>
        </dgm:presLayoutVars>
      </dgm:prSet>
      <dgm:spPr/>
      <dgm:t>
        <a:bodyPr/>
        <a:lstStyle/>
        <a:p>
          <a:endParaRPr lang="en-US"/>
        </a:p>
      </dgm:t>
    </dgm:pt>
    <dgm:pt modelId="{0A7A42CA-EC21-46E6-9EAB-3BFE84BE4F7E}" type="pres">
      <dgm:prSet presAssocID="{A2951616-C03C-40BD-AB5A-C7CFEE2FFB5E}" presName="spacing" presStyleCnt="0"/>
      <dgm:spPr/>
    </dgm:pt>
    <dgm:pt modelId="{F6A231F2-C70D-4177-BAE8-0BE2F38B5B0A}" type="pres">
      <dgm:prSet presAssocID="{5891B9B8-E34C-4A23-B723-A5F244DE2623}" presName="composite" presStyleCnt="0"/>
      <dgm:spPr/>
    </dgm:pt>
    <dgm:pt modelId="{2C3C67A6-7CC1-4439-8052-D47C8886075A}" type="pres">
      <dgm:prSet presAssocID="{5891B9B8-E34C-4A23-B723-A5F244DE2623}" presName="imgShp" presStyleLbl="fgImgPlace1" presStyleIdx="3" presStyleCnt="4"/>
      <dgm:spPr/>
    </dgm:pt>
    <dgm:pt modelId="{C9D2C77C-9F2D-423C-AC05-D0322F8C0754}" type="pres">
      <dgm:prSet presAssocID="{5891B9B8-E34C-4A23-B723-A5F244DE2623}" presName="txShp" presStyleLbl="node1" presStyleIdx="3" presStyleCnt="4">
        <dgm:presLayoutVars>
          <dgm:bulletEnabled val="1"/>
        </dgm:presLayoutVars>
      </dgm:prSet>
      <dgm:spPr/>
      <dgm:t>
        <a:bodyPr/>
        <a:lstStyle/>
        <a:p>
          <a:endParaRPr lang="en-US"/>
        </a:p>
      </dgm:t>
    </dgm:pt>
  </dgm:ptLst>
  <dgm:cxnLst>
    <dgm:cxn modelId="{5287A9C4-E12D-4BB9-BD8F-43270E4ECC9A}" type="presOf" srcId="{C5412FCE-1418-42A3-B43D-4AD80B965C0B}" destId="{7F572C6B-99F4-4A23-B1E3-D90944116A52}" srcOrd="0" destOrd="0" presId="urn:microsoft.com/office/officeart/2005/8/layout/vList3"/>
    <dgm:cxn modelId="{1759F91B-EFA1-4B01-AF4C-C7D846572BEE}" type="presOf" srcId="{023BA4F1-68A7-415E-B905-7ADB36B3143E}" destId="{738F7DE2-AD5E-4377-B052-DCBF28AE7D17}" srcOrd="0" destOrd="0" presId="urn:microsoft.com/office/officeart/2005/8/layout/vList3"/>
    <dgm:cxn modelId="{79B2EFB5-D83B-4F79-8E2B-7E4AF6B6B357}" type="presOf" srcId="{5891B9B8-E34C-4A23-B723-A5F244DE2623}" destId="{C9D2C77C-9F2D-423C-AC05-D0322F8C0754}" srcOrd="0" destOrd="0" presId="urn:microsoft.com/office/officeart/2005/8/layout/vList3"/>
    <dgm:cxn modelId="{DB705D26-2712-49B9-8AC9-024209877CB2}" srcId="{563117F2-CBB8-489E-8CB5-6AA142295FEA}" destId="{C5412FCE-1418-42A3-B43D-4AD80B965C0B}" srcOrd="2" destOrd="0" parTransId="{D81C7CA3-10C0-4245-8D4A-D01FF20FB2BD}" sibTransId="{A2951616-C03C-40BD-AB5A-C7CFEE2FFB5E}"/>
    <dgm:cxn modelId="{F3429489-94B6-4190-964B-D41D64F6F5AE}" srcId="{563117F2-CBB8-489E-8CB5-6AA142295FEA}" destId="{38BDC0A6-91D4-44FF-9762-99AD0435AA71}" srcOrd="1" destOrd="0" parTransId="{EEB59C0B-573A-4285-B657-B0044942142E}" sibTransId="{71D68EF5-81FB-4845-817B-9FE675368F49}"/>
    <dgm:cxn modelId="{84409050-2947-4813-9CBD-D1B9A2E14802}" type="presOf" srcId="{38BDC0A6-91D4-44FF-9762-99AD0435AA71}" destId="{AD314351-D7F0-4362-ABA9-E932B3B2C4D1}" srcOrd="0" destOrd="0" presId="urn:microsoft.com/office/officeart/2005/8/layout/vList3"/>
    <dgm:cxn modelId="{E63636A7-7956-4961-AF81-9B1A52DA26B1}" type="presOf" srcId="{563117F2-CBB8-489E-8CB5-6AA142295FEA}" destId="{AF2B18AC-BF87-4448-A7AA-7375C7CBAECA}" srcOrd="0" destOrd="0" presId="urn:microsoft.com/office/officeart/2005/8/layout/vList3"/>
    <dgm:cxn modelId="{2C31F87B-FCE9-46D1-8064-8E526EB51E7F}" srcId="{563117F2-CBB8-489E-8CB5-6AA142295FEA}" destId="{5891B9B8-E34C-4A23-B723-A5F244DE2623}" srcOrd="3" destOrd="0" parTransId="{9D2760AB-C054-4F5F-83FC-9ED8296846DE}" sibTransId="{85E0CC7A-BFF7-4E6C-8105-2A4241C71811}"/>
    <dgm:cxn modelId="{7A40ED42-147B-4B09-B19F-174EBD60F519}" srcId="{563117F2-CBB8-489E-8CB5-6AA142295FEA}" destId="{023BA4F1-68A7-415E-B905-7ADB36B3143E}" srcOrd="0" destOrd="0" parTransId="{9A88E9D9-B4BB-440B-B3B2-495BA0710531}" sibTransId="{AA23C704-2631-45C7-A81C-3E8CA38F46EB}"/>
    <dgm:cxn modelId="{834AB5AF-07BD-4734-AD5C-65E2D59B3C20}" type="presParOf" srcId="{AF2B18AC-BF87-4448-A7AA-7375C7CBAECA}" destId="{2B1AAB50-4B6B-46CC-94D0-D8599452C89A}" srcOrd="0" destOrd="0" presId="urn:microsoft.com/office/officeart/2005/8/layout/vList3"/>
    <dgm:cxn modelId="{C297F3E0-A6A6-4003-A4CB-67EBCE8B02A8}" type="presParOf" srcId="{2B1AAB50-4B6B-46CC-94D0-D8599452C89A}" destId="{C9CF6F06-D6E4-44F8-B9A5-67CB53AAC046}" srcOrd="0" destOrd="0" presId="urn:microsoft.com/office/officeart/2005/8/layout/vList3"/>
    <dgm:cxn modelId="{E85A5E03-78A5-420F-9E96-7D95FE8EDEF2}" type="presParOf" srcId="{2B1AAB50-4B6B-46CC-94D0-D8599452C89A}" destId="{738F7DE2-AD5E-4377-B052-DCBF28AE7D17}" srcOrd="1" destOrd="0" presId="urn:microsoft.com/office/officeart/2005/8/layout/vList3"/>
    <dgm:cxn modelId="{845BE69A-7DE2-4E27-A239-4D288D1DD2DD}" type="presParOf" srcId="{AF2B18AC-BF87-4448-A7AA-7375C7CBAECA}" destId="{AF52C347-4A3A-4B39-9ECE-DAB8A24B6386}" srcOrd="1" destOrd="0" presId="urn:microsoft.com/office/officeart/2005/8/layout/vList3"/>
    <dgm:cxn modelId="{FBCE2CB6-3F58-458C-92B1-9C1A89D38483}" type="presParOf" srcId="{AF2B18AC-BF87-4448-A7AA-7375C7CBAECA}" destId="{1017B942-DC32-467F-BE24-D68A708DFB9D}" srcOrd="2" destOrd="0" presId="urn:microsoft.com/office/officeart/2005/8/layout/vList3"/>
    <dgm:cxn modelId="{E470592D-7043-4D68-B2C1-12F12FF24BEB}" type="presParOf" srcId="{1017B942-DC32-467F-BE24-D68A708DFB9D}" destId="{D0F226CB-0743-4868-8EA8-C90C3F6AEC1E}" srcOrd="0" destOrd="0" presId="urn:microsoft.com/office/officeart/2005/8/layout/vList3"/>
    <dgm:cxn modelId="{F89B0257-2DFE-4FDD-9AF2-0B5572732869}" type="presParOf" srcId="{1017B942-DC32-467F-BE24-D68A708DFB9D}" destId="{AD314351-D7F0-4362-ABA9-E932B3B2C4D1}" srcOrd="1" destOrd="0" presId="urn:microsoft.com/office/officeart/2005/8/layout/vList3"/>
    <dgm:cxn modelId="{0A3AFC4D-CEFE-4CF2-9E19-1C612752CA56}" type="presParOf" srcId="{AF2B18AC-BF87-4448-A7AA-7375C7CBAECA}" destId="{32FC1F99-D53B-45B0-AD1E-F75ADE6AE2A5}" srcOrd="3" destOrd="0" presId="urn:microsoft.com/office/officeart/2005/8/layout/vList3"/>
    <dgm:cxn modelId="{6FC18B84-EC71-4221-8DD8-B12DCC25459E}" type="presParOf" srcId="{AF2B18AC-BF87-4448-A7AA-7375C7CBAECA}" destId="{E36292B5-320C-43FF-887F-0DA91056108F}" srcOrd="4" destOrd="0" presId="urn:microsoft.com/office/officeart/2005/8/layout/vList3"/>
    <dgm:cxn modelId="{86F2F94F-7386-47DE-A7E7-0D0A2010AC38}" type="presParOf" srcId="{E36292B5-320C-43FF-887F-0DA91056108F}" destId="{EBBDCDF5-F569-486D-A8EF-56C9D01A2CF4}" srcOrd="0" destOrd="0" presId="urn:microsoft.com/office/officeart/2005/8/layout/vList3"/>
    <dgm:cxn modelId="{72E69453-953D-47EB-AC6C-EF1BA0DE10EF}" type="presParOf" srcId="{E36292B5-320C-43FF-887F-0DA91056108F}" destId="{7F572C6B-99F4-4A23-B1E3-D90944116A52}" srcOrd="1" destOrd="0" presId="urn:microsoft.com/office/officeart/2005/8/layout/vList3"/>
    <dgm:cxn modelId="{E4A490FB-1DC4-4E7D-B43A-0A0137D3F2B3}" type="presParOf" srcId="{AF2B18AC-BF87-4448-A7AA-7375C7CBAECA}" destId="{0A7A42CA-EC21-46E6-9EAB-3BFE84BE4F7E}" srcOrd="5" destOrd="0" presId="urn:microsoft.com/office/officeart/2005/8/layout/vList3"/>
    <dgm:cxn modelId="{409F0842-9A4E-4044-B70B-9E563EDD1DF1}" type="presParOf" srcId="{AF2B18AC-BF87-4448-A7AA-7375C7CBAECA}" destId="{F6A231F2-C70D-4177-BAE8-0BE2F38B5B0A}" srcOrd="6" destOrd="0" presId="urn:microsoft.com/office/officeart/2005/8/layout/vList3"/>
    <dgm:cxn modelId="{C067286F-4C16-4901-B90B-62E5C77DF3B1}" type="presParOf" srcId="{F6A231F2-C70D-4177-BAE8-0BE2F38B5B0A}" destId="{2C3C67A6-7CC1-4439-8052-D47C8886075A}" srcOrd="0" destOrd="0" presId="urn:microsoft.com/office/officeart/2005/8/layout/vList3"/>
    <dgm:cxn modelId="{169D0DA9-837B-4277-96A1-966584A41EF6}" type="presParOf" srcId="{F6A231F2-C70D-4177-BAE8-0BE2F38B5B0A}" destId="{C9D2C77C-9F2D-423C-AC05-D0322F8C0754}"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EA5FB-B07C-4B07-8258-B1A3E71DA25E}">
      <dsp:nvSpPr>
        <dsp:cNvPr id="0" name=""/>
        <dsp:cNvSpPr/>
      </dsp:nvSpPr>
      <dsp:spPr>
        <a:xfrm>
          <a:off x="2409735" y="2787258"/>
          <a:ext cx="2222678" cy="2222678"/>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Palatino Linotype" panose="02040502050505030304" pitchFamily="18" charset="0"/>
            </a:rPr>
            <a:t>CHILDREN, YOUTH, NMDs, PARENTS, FAMILIES</a:t>
          </a:r>
        </a:p>
      </dsp:txBody>
      <dsp:txXfrm>
        <a:off x="2735239" y="3112762"/>
        <a:ext cx="1571670" cy="1571670"/>
      </dsp:txXfrm>
    </dsp:sp>
    <dsp:sp modelId="{3419061C-5108-45A9-9C6B-F55532B27332}">
      <dsp:nvSpPr>
        <dsp:cNvPr id="0" name=""/>
        <dsp:cNvSpPr/>
      </dsp:nvSpPr>
      <dsp:spPr>
        <a:xfrm rot="12900000">
          <a:off x="895867" y="2370863"/>
          <a:ext cx="1791432" cy="63346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2035D9-4F12-4022-9C4F-0E8201E55874}">
      <dsp:nvSpPr>
        <dsp:cNvPr id="0" name=""/>
        <dsp:cNvSpPr/>
      </dsp:nvSpPr>
      <dsp:spPr>
        <a:xfrm>
          <a:off x="2083" y="1329215"/>
          <a:ext cx="2111544" cy="1689235"/>
        </a:xfrm>
        <a:prstGeom prst="roundRect">
          <a:avLst>
            <a:gd name="adj" fmla="val 1000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latin typeface="Arial Rounded MT Bold" panose="020F0704030504030204" pitchFamily="34" charset="0"/>
          </a:endParaRPr>
        </a:p>
      </dsp:txBody>
      <dsp:txXfrm>
        <a:off x="51559" y="1378691"/>
        <a:ext cx="2012592" cy="1590283"/>
      </dsp:txXfrm>
    </dsp:sp>
    <dsp:sp modelId="{7435E379-003C-4EED-8A49-D1196E2870EC}">
      <dsp:nvSpPr>
        <dsp:cNvPr id="0" name=""/>
        <dsp:cNvSpPr/>
      </dsp:nvSpPr>
      <dsp:spPr>
        <a:xfrm rot="16200000">
          <a:off x="2625358" y="1470547"/>
          <a:ext cx="1791432" cy="63346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3AB078-4350-4CD0-BBAC-4CBF6E895B66}">
      <dsp:nvSpPr>
        <dsp:cNvPr id="0" name=""/>
        <dsp:cNvSpPr/>
      </dsp:nvSpPr>
      <dsp:spPr>
        <a:xfrm>
          <a:off x="2465302" y="46945"/>
          <a:ext cx="2111544" cy="1689235"/>
        </a:xfrm>
        <a:prstGeom prst="roundRect">
          <a:avLst>
            <a:gd name="adj" fmla="val 10000"/>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latin typeface="Arial Rounded MT Bold" panose="020F0704030504030204" pitchFamily="34" charset="0"/>
          </a:endParaRPr>
        </a:p>
      </dsp:txBody>
      <dsp:txXfrm>
        <a:off x="2514778" y="96421"/>
        <a:ext cx="2012592" cy="1590283"/>
      </dsp:txXfrm>
    </dsp:sp>
    <dsp:sp modelId="{0F7078A0-0266-4850-85A1-154DEE5430BF}">
      <dsp:nvSpPr>
        <dsp:cNvPr id="0" name=""/>
        <dsp:cNvSpPr/>
      </dsp:nvSpPr>
      <dsp:spPr>
        <a:xfrm rot="19500000">
          <a:off x="4354849" y="2370863"/>
          <a:ext cx="1791432" cy="63346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B73DB3-DE5B-4F17-A19E-75CD70106BD4}">
      <dsp:nvSpPr>
        <dsp:cNvPr id="0" name=""/>
        <dsp:cNvSpPr/>
      </dsp:nvSpPr>
      <dsp:spPr>
        <a:xfrm>
          <a:off x="4928521" y="1329215"/>
          <a:ext cx="2111544" cy="1689235"/>
        </a:xfrm>
        <a:prstGeom prst="roundRect">
          <a:avLst>
            <a:gd name="adj" fmla="val 1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n-US" sz="6500" kern="1200" dirty="0">
            <a:latin typeface="Arial Rounded MT Bold" panose="020F0704030504030204" pitchFamily="34" charset="0"/>
          </a:endParaRPr>
        </a:p>
      </dsp:txBody>
      <dsp:txXfrm>
        <a:off x="4977997" y="1378691"/>
        <a:ext cx="2012592" cy="1590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F7DE2-AD5E-4377-B052-DCBF28AE7D17}">
      <dsp:nvSpPr>
        <dsp:cNvPr id="0" name=""/>
        <dsp:cNvSpPr/>
      </dsp:nvSpPr>
      <dsp:spPr>
        <a:xfrm rot="10800000">
          <a:off x="1592269" y="1095"/>
          <a:ext cx="4856162" cy="1476402"/>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053" tIns="53340" rIns="99568" bIns="53340" numCol="1" spcCol="1270" anchor="ctr" anchorCtr="0">
          <a:noAutofit/>
        </a:bodyPr>
        <a:lstStyle/>
        <a:p>
          <a:pPr lvl="0" algn="ctr" defTabSz="622300">
            <a:lnSpc>
              <a:spcPct val="90000"/>
            </a:lnSpc>
            <a:spcBef>
              <a:spcPct val="0"/>
            </a:spcBef>
            <a:spcAft>
              <a:spcPct val="35000"/>
            </a:spcAft>
          </a:pPr>
          <a:r>
            <a:rPr lang="en-US" sz="1400" u="sng" kern="1200" dirty="0">
              <a:latin typeface="Palatino Linotype" panose="02040502050505030304" pitchFamily="18" charset="0"/>
            </a:rPr>
            <a:t>Child, Youth, </a:t>
          </a:r>
          <a:r>
            <a:rPr lang="en-US" sz="1400" u="sng" kern="1200" dirty="0" err="1">
              <a:latin typeface="Palatino Linotype" panose="02040502050505030304" pitchFamily="18" charset="0"/>
            </a:rPr>
            <a:t>Nonminor</a:t>
          </a:r>
          <a:r>
            <a:rPr lang="en-US" sz="1400" u="sng" kern="1200" dirty="0">
              <a:latin typeface="Palatino Linotype" panose="02040502050505030304" pitchFamily="18" charset="0"/>
            </a:rPr>
            <a:t> Dependent </a:t>
          </a:r>
        </a:p>
        <a:p>
          <a:pPr lvl="0" algn="ctr" defTabSz="622300">
            <a:lnSpc>
              <a:spcPct val="90000"/>
            </a:lnSpc>
            <a:spcBef>
              <a:spcPct val="0"/>
            </a:spcBef>
            <a:spcAft>
              <a:spcPct val="35000"/>
            </a:spcAft>
          </a:pPr>
          <a:r>
            <a:rPr lang="en-US" sz="1400" kern="1200" dirty="0">
              <a:latin typeface="Palatino Linotype" panose="02040502050505030304" pitchFamily="18" charset="0"/>
            </a:rPr>
            <a:t>Key team member with strengths, knowledge of needs, concerns, and ideas that work and might not work.  </a:t>
          </a:r>
        </a:p>
      </dsp:txBody>
      <dsp:txXfrm rot="10800000">
        <a:off x="1961369" y="1095"/>
        <a:ext cx="4487062" cy="1476402"/>
      </dsp:txXfrm>
    </dsp:sp>
    <dsp:sp modelId="{C9CF6F06-D6E4-44F8-B9A5-67CB53AAC046}">
      <dsp:nvSpPr>
        <dsp:cNvPr id="0" name=""/>
        <dsp:cNvSpPr/>
      </dsp:nvSpPr>
      <dsp:spPr>
        <a:xfrm>
          <a:off x="854068" y="1095"/>
          <a:ext cx="1476402" cy="147640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314351-D7F0-4362-ABA9-E932B3B2C4D1}">
      <dsp:nvSpPr>
        <dsp:cNvPr id="0" name=""/>
        <dsp:cNvSpPr/>
      </dsp:nvSpPr>
      <dsp:spPr>
        <a:xfrm rot="10800000">
          <a:off x="1592269" y="1918215"/>
          <a:ext cx="4856162" cy="1476402"/>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053" tIns="53340" rIns="99568" bIns="53340" numCol="1" spcCol="1270" anchor="ctr" anchorCtr="0">
          <a:noAutofit/>
        </a:bodyPr>
        <a:lstStyle/>
        <a:p>
          <a:pPr lvl="0" algn="ctr" defTabSz="622300">
            <a:lnSpc>
              <a:spcPct val="90000"/>
            </a:lnSpc>
            <a:spcBef>
              <a:spcPct val="0"/>
            </a:spcBef>
            <a:spcAft>
              <a:spcPct val="35000"/>
            </a:spcAft>
          </a:pPr>
          <a:r>
            <a:rPr lang="en-US" sz="1400" u="sng" kern="1200" dirty="0">
              <a:latin typeface="Palatino Linotype" panose="02040502050505030304" pitchFamily="18" charset="0"/>
            </a:rPr>
            <a:t>Facilitator</a:t>
          </a:r>
        </a:p>
        <a:p>
          <a:pPr lvl="0" algn="ctr" defTabSz="622300">
            <a:lnSpc>
              <a:spcPct val="90000"/>
            </a:lnSpc>
            <a:spcBef>
              <a:spcPct val="0"/>
            </a:spcBef>
            <a:spcAft>
              <a:spcPct val="35000"/>
            </a:spcAft>
          </a:pPr>
          <a:r>
            <a:rPr lang="en-US" sz="1400" kern="1200" dirty="0">
              <a:latin typeface="Palatino Linotype" panose="02040502050505030304" pitchFamily="18" charset="0"/>
            </a:rPr>
            <a:t>A trained and skilled team member who is responsible for team and meeting facilitation,  including CFT process and CFT meetings.</a:t>
          </a:r>
        </a:p>
      </dsp:txBody>
      <dsp:txXfrm rot="10800000">
        <a:off x="1961369" y="1918215"/>
        <a:ext cx="4487062" cy="1476402"/>
      </dsp:txXfrm>
    </dsp:sp>
    <dsp:sp modelId="{D0F226CB-0743-4868-8EA8-C90C3F6AEC1E}">
      <dsp:nvSpPr>
        <dsp:cNvPr id="0" name=""/>
        <dsp:cNvSpPr/>
      </dsp:nvSpPr>
      <dsp:spPr>
        <a:xfrm>
          <a:off x="854068" y="1918215"/>
          <a:ext cx="1476402" cy="1476402"/>
        </a:xfrm>
        <a:prstGeom prst="ellipse">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D2C77C-9F2D-423C-AC05-D0322F8C0754}">
      <dsp:nvSpPr>
        <dsp:cNvPr id="0" name=""/>
        <dsp:cNvSpPr/>
      </dsp:nvSpPr>
      <dsp:spPr>
        <a:xfrm rot="10800000">
          <a:off x="1592269" y="3835335"/>
          <a:ext cx="4856162" cy="1476402"/>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053" tIns="53340" rIns="99568" bIns="53340" numCol="1" spcCol="1270" anchor="ctr" anchorCtr="0">
          <a:noAutofit/>
        </a:bodyPr>
        <a:lstStyle/>
        <a:p>
          <a:pPr lvl="0" algn="ctr" defTabSz="622300">
            <a:lnSpc>
              <a:spcPct val="90000"/>
            </a:lnSpc>
            <a:spcBef>
              <a:spcPct val="0"/>
            </a:spcBef>
            <a:spcAft>
              <a:spcPct val="35000"/>
            </a:spcAft>
          </a:pPr>
          <a:r>
            <a:rPr lang="en-US" sz="1400" u="sng" kern="1200" dirty="0">
              <a:latin typeface="Palatino Linotype" panose="02040502050505030304" pitchFamily="18" charset="0"/>
            </a:rPr>
            <a:t>Agency Worker </a:t>
          </a:r>
        </a:p>
        <a:p>
          <a:pPr lvl="0" algn="ctr" defTabSz="622300">
            <a:lnSpc>
              <a:spcPct val="90000"/>
            </a:lnSpc>
            <a:spcBef>
              <a:spcPct val="0"/>
            </a:spcBef>
            <a:spcAft>
              <a:spcPct val="35000"/>
            </a:spcAft>
          </a:pPr>
          <a:r>
            <a:rPr lang="en-US" sz="1400" kern="1200" dirty="0">
              <a:latin typeface="Palatino Linotype" panose="02040502050505030304" pitchFamily="18" charset="0"/>
            </a:rPr>
            <a:t>(Juvenile Probation and/or Child Welfare)</a:t>
          </a:r>
        </a:p>
        <a:p>
          <a:pPr lvl="0" algn="ctr" defTabSz="622300">
            <a:lnSpc>
              <a:spcPct val="90000"/>
            </a:lnSpc>
            <a:spcBef>
              <a:spcPct val="0"/>
            </a:spcBef>
            <a:spcAft>
              <a:spcPct val="35000"/>
            </a:spcAft>
          </a:pPr>
          <a:r>
            <a:rPr lang="en-US" sz="1400" kern="1200" dirty="0">
              <a:latin typeface="Palatino Linotype" panose="02040502050505030304" pitchFamily="18" charset="0"/>
            </a:rPr>
            <a:t>Team member responsible for convening the CFT and working with team members to develop the case plan.  Responsible for representing the agency with the team.</a:t>
          </a:r>
        </a:p>
      </dsp:txBody>
      <dsp:txXfrm rot="10800000">
        <a:off x="1961369" y="3835335"/>
        <a:ext cx="4487062" cy="1476402"/>
      </dsp:txXfrm>
    </dsp:sp>
    <dsp:sp modelId="{2C3C67A6-7CC1-4439-8052-D47C8886075A}">
      <dsp:nvSpPr>
        <dsp:cNvPr id="0" name=""/>
        <dsp:cNvSpPr/>
      </dsp:nvSpPr>
      <dsp:spPr>
        <a:xfrm>
          <a:off x="854068" y="3835335"/>
          <a:ext cx="1476402" cy="1476402"/>
        </a:xfrm>
        <a:prstGeom prst="ellipse">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F7DE2-AD5E-4377-B052-DCBF28AE7D17}">
      <dsp:nvSpPr>
        <dsp:cNvPr id="0" name=""/>
        <dsp:cNvSpPr/>
      </dsp:nvSpPr>
      <dsp:spPr>
        <a:xfrm rot="10800000">
          <a:off x="1518210" y="1506"/>
          <a:ext cx="4856162" cy="1180166"/>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421" tIns="53340" rIns="99568" bIns="53340" numCol="1" spcCol="1270" anchor="ctr" anchorCtr="0">
          <a:noAutofit/>
        </a:bodyPr>
        <a:lstStyle/>
        <a:p>
          <a:pPr lvl="0" algn="ctr" defTabSz="622300">
            <a:lnSpc>
              <a:spcPct val="90000"/>
            </a:lnSpc>
            <a:spcBef>
              <a:spcPct val="0"/>
            </a:spcBef>
            <a:spcAft>
              <a:spcPct val="35000"/>
            </a:spcAft>
          </a:pPr>
          <a:r>
            <a:rPr lang="en-US" sz="1400" u="sng" kern="1200" dirty="0">
              <a:latin typeface="Palatino Linotype" panose="02040502050505030304" pitchFamily="18" charset="0"/>
            </a:rPr>
            <a:t>Parent and/or Caregiver </a:t>
          </a:r>
        </a:p>
        <a:p>
          <a:pPr lvl="0" algn="ctr" defTabSz="622300">
            <a:lnSpc>
              <a:spcPct val="90000"/>
            </a:lnSpc>
            <a:spcBef>
              <a:spcPct val="0"/>
            </a:spcBef>
            <a:spcAft>
              <a:spcPct val="35000"/>
            </a:spcAft>
          </a:pPr>
          <a:r>
            <a:rPr lang="en-US" sz="1400" kern="1200" dirty="0">
              <a:latin typeface="Palatino Linotype" panose="02040502050505030304" pitchFamily="18" charset="0"/>
            </a:rPr>
            <a:t>Key team member with strengths, knowledge of needs, concerns, and ideas that work and might not work.  </a:t>
          </a:r>
        </a:p>
      </dsp:txBody>
      <dsp:txXfrm rot="10800000">
        <a:off x="1813251" y="1506"/>
        <a:ext cx="4561121" cy="1180166"/>
      </dsp:txXfrm>
    </dsp:sp>
    <dsp:sp modelId="{C9CF6F06-D6E4-44F8-B9A5-67CB53AAC046}">
      <dsp:nvSpPr>
        <dsp:cNvPr id="0" name=""/>
        <dsp:cNvSpPr/>
      </dsp:nvSpPr>
      <dsp:spPr>
        <a:xfrm>
          <a:off x="928127" y="1506"/>
          <a:ext cx="1180166" cy="11801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314351-D7F0-4362-ABA9-E932B3B2C4D1}">
      <dsp:nvSpPr>
        <dsp:cNvPr id="0" name=""/>
        <dsp:cNvSpPr/>
      </dsp:nvSpPr>
      <dsp:spPr>
        <a:xfrm rot="10800000">
          <a:off x="1518210" y="1533961"/>
          <a:ext cx="4856162" cy="1180166"/>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421" tIns="53340" rIns="99568" bIns="53340" numCol="1" spcCol="1270" anchor="ctr" anchorCtr="0">
          <a:noAutofit/>
        </a:bodyPr>
        <a:lstStyle/>
        <a:p>
          <a:pPr lvl="0" algn="ctr" defTabSz="622300">
            <a:lnSpc>
              <a:spcPct val="90000"/>
            </a:lnSpc>
            <a:spcBef>
              <a:spcPct val="0"/>
            </a:spcBef>
            <a:spcAft>
              <a:spcPct val="35000"/>
            </a:spcAft>
          </a:pPr>
          <a:r>
            <a:rPr lang="en-US" sz="1400" u="sng" kern="1200" dirty="0">
              <a:latin typeface="Palatino Linotype" panose="02040502050505030304" pitchFamily="18" charset="0"/>
            </a:rPr>
            <a:t>Mental Health Worker </a:t>
          </a:r>
        </a:p>
        <a:p>
          <a:pPr lvl="0" algn="ctr" defTabSz="622300">
            <a:lnSpc>
              <a:spcPct val="90000"/>
            </a:lnSpc>
            <a:spcBef>
              <a:spcPct val="0"/>
            </a:spcBef>
            <a:spcAft>
              <a:spcPct val="35000"/>
            </a:spcAft>
          </a:pPr>
          <a:r>
            <a:rPr lang="en-US" sz="1200" kern="1200" dirty="0">
              <a:latin typeface="Palatino Linotype" panose="02040502050505030304" pitchFamily="18" charset="0"/>
            </a:rPr>
            <a:t>Team member responsible for focus on psychosocial and behavioral needs. Responsible for representing the agencies with the child and team members.</a:t>
          </a:r>
        </a:p>
      </dsp:txBody>
      <dsp:txXfrm rot="10800000">
        <a:off x="1813251" y="1533961"/>
        <a:ext cx="4561121" cy="1180166"/>
      </dsp:txXfrm>
    </dsp:sp>
    <dsp:sp modelId="{D0F226CB-0743-4868-8EA8-C90C3F6AEC1E}">
      <dsp:nvSpPr>
        <dsp:cNvPr id="0" name=""/>
        <dsp:cNvSpPr/>
      </dsp:nvSpPr>
      <dsp:spPr>
        <a:xfrm>
          <a:off x="928127" y="1533961"/>
          <a:ext cx="1180166" cy="1180166"/>
        </a:xfrm>
        <a:prstGeom prst="ellipse">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572C6B-99F4-4A23-B1E3-D90944116A52}">
      <dsp:nvSpPr>
        <dsp:cNvPr id="0" name=""/>
        <dsp:cNvSpPr/>
      </dsp:nvSpPr>
      <dsp:spPr>
        <a:xfrm rot="10800000">
          <a:off x="1518210" y="3066416"/>
          <a:ext cx="4856162" cy="1347455"/>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421" tIns="49530" rIns="92456" bIns="49530" numCol="1" spcCol="1270" anchor="ctr" anchorCtr="0">
          <a:noAutofit/>
        </a:bodyPr>
        <a:lstStyle/>
        <a:p>
          <a:pPr lvl="0" algn="ctr" defTabSz="577850">
            <a:lnSpc>
              <a:spcPct val="90000"/>
            </a:lnSpc>
            <a:spcBef>
              <a:spcPct val="0"/>
            </a:spcBef>
            <a:spcAft>
              <a:spcPct val="35000"/>
            </a:spcAft>
          </a:pPr>
          <a:r>
            <a:rPr lang="en-US" sz="1300" u="sng" kern="1200" dirty="0">
              <a:latin typeface="Palatino Linotype" panose="02040502050505030304" pitchFamily="18" charset="0"/>
            </a:rPr>
            <a:t>Informal Supports</a:t>
          </a:r>
        </a:p>
        <a:p>
          <a:pPr lvl="0" algn="ctr" defTabSz="577850">
            <a:lnSpc>
              <a:spcPct val="90000"/>
            </a:lnSpc>
            <a:spcBef>
              <a:spcPct val="0"/>
            </a:spcBef>
            <a:spcAft>
              <a:spcPct val="35000"/>
            </a:spcAft>
          </a:pPr>
          <a:r>
            <a:rPr lang="en-US" sz="1300" u="none" kern="1200" dirty="0">
              <a:latin typeface="Palatino Linotype" panose="02040502050505030304" pitchFamily="18" charset="0"/>
            </a:rPr>
            <a:t>(coaches, pastors, best friends, uncles, others)</a:t>
          </a:r>
        </a:p>
        <a:p>
          <a:pPr lvl="0" algn="ctr" defTabSz="577850">
            <a:lnSpc>
              <a:spcPct val="90000"/>
            </a:lnSpc>
            <a:spcBef>
              <a:spcPct val="0"/>
            </a:spcBef>
            <a:spcAft>
              <a:spcPct val="35000"/>
            </a:spcAft>
          </a:pPr>
          <a:r>
            <a:rPr lang="en-US" sz="1300" b="0" i="0" kern="1200" dirty="0">
              <a:latin typeface="Palatino Linotype" panose="02040502050505030304" pitchFamily="18" charset="0"/>
            </a:rPr>
            <a:t>People who are part of the family's personal social network who want to aid in the child, youth, NMD’s, and family’s success. They bring strengths, resources, and knowledge to the team.</a:t>
          </a:r>
          <a:endParaRPr lang="en-US" sz="1300" u="sng" kern="1200" dirty="0">
            <a:latin typeface="Palatino Linotype" panose="02040502050505030304" pitchFamily="18" charset="0"/>
          </a:endParaRPr>
        </a:p>
      </dsp:txBody>
      <dsp:txXfrm rot="10800000">
        <a:off x="1855074" y="3066416"/>
        <a:ext cx="4519298" cy="1347455"/>
      </dsp:txXfrm>
    </dsp:sp>
    <dsp:sp modelId="{EBBDCDF5-F569-486D-A8EF-56C9D01A2CF4}">
      <dsp:nvSpPr>
        <dsp:cNvPr id="0" name=""/>
        <dsp:cNvSpPr/>
      </dsp:nvSpPr>
      <dsp:spPr>
        <a:xfrm>
          <a:off x="928127" y="3150061"/>
          <a:ext cx="1180166" cy="1180166"/>
        </a:xfrm>
        <a:prstGeom prst="ellipse">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D2C77C-9F2D-423C-AC05-D0322F8C0754}">
      <dsp:nvSpPr>
        <dsp:cNvPr id="0" name=""/>
        <dsp:cNvSpPr/>
      </dsp:nvSpPr>
      <dsp:spPr>
        <a:xfrm rot="10800000">
          <a:off x="1518210" y="4766160"/>
          <a:ext cx="4856162" cy="1180166"/>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421" tIns="49530" rIns="92456" bIns="49530" numCol="1" spcCol="1270" anchor="ctr" anchorCtr="0">
          <a:noAutofit/>
        </a:bodyPr>
        <a:lstStyle/>
        <a:p>
          <a:pPr lvl="0" algn="ctr" defTabSz="577850">
            <a:lnSpc>
              <a:spcPct val="90000"/>
            </a:lnSpc>
            <a:spcBef>
              <a:spcPct val="0"/>
            </a:spcBef>
            <a:spcAft>
              <a:spcPct val="35000"/>
            </a:spcAft>
          </a:pPr>
          <a:r>
            <a:rPr lang="en-US" sz="1300" u="sng" kern="1200" dirty="0">
              <a:latin typeface="Palatino Linotype" panose="02040502050505030304" pitchFamily="18" charset="0"/>
            </a:rPr>
            <a:t>Community Members </a:t>
          </a:r>
        </a:p>
        <a:p>
          <a:pPr lvl="0" algn="ctr" defTabSz="577850">
            <a:lnSpc>
              <a:spcPct val="90000"/>
            </a:lnSpc>
            <a:spcBef>
              <a:spcPct val="0"/>
            </a:spcBef>
            <a:spcAft>
              <a:spcPct val="35000"/>
            </a:spcAft>
          </a:pPr>
          <a:r>
            <a:rPr lang="en-US" sz="1300" u="none" kern="1200" dirty="0">
              <a:latin typeface="Palatino Linotype" panose="02040502050505030304" pitchFamily="18" charset="0"/>
            </a:rPr>
            <a:t>(CASA, Education, Ph.D. Health, AOD Expert, etc.)  </a:t>
          </a:r>
        </a:p>
        <a:p>
          <a:pPr lvl="0" algn="ctr" defTabSz="577850">
            <a:lnSpc>
              <a:spcPct val="90000"/>
            </a:lnSpc>
            <a:spcBef>
              <a:spcPct val="0"/>
            </a:spcBef>
            <a:spcAft>
              <a:spcPct val="35000"/>
            </a:spcAft>
          </a:pPr>
          <a:r>
            <a:rPr lang="en-US" sz="1300" kern="1200" dirty="0">
              <a:latin typeface="Palatino Linotype" panose="02040502050505030304" pitchFamily="18" charset="0"/>
            </a:rPr>
            <a:t>Key team members who play a role in the child's life and bring subject matter expertise, resources, and strengths to the team. </a:t>
          </a:r>
        </a:p>
      </dsp:txBody>
      <dsp:txXfrm rot="10800000">
        <a:off x="1813251" y="4766160"/>
        <a:ext cx="4561121" cy="1180166"/>
      </dsp:txXfrm>
    </dsp:sp>
    <dsp:sp modelId="{2C3C67A6-7CC1-4439-8052-D47C8886075A}">
      <dsp:nvSpPr>
        <dsp:cNvPr id="0" name=""/>
        <dsp:cNvSpPr/>
      </dsp:nvSpPr>
      <dsp:spPr>
        <a:xfrm>
          <a:off x="928127" y="4766160"/>
          <a:ext cx="1180166" cy="1180166"/>
        </a:xfrm>
        <a:prstGeom prst="ellipse">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58CCBE7-754A-4EBA-99C4-598F1CBA2B80}" type="datetimeFigureOut">
              <a:rPr lang="en-US" smtClean="0"/>
              <a:t>4/20/2018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ED6344E-8188-4D82-9D38-A9AED3317CC4}" type="slidenum">
              <a:rPr lang="en-US" smtClean="0"/>
              <a:t>‹#›</a:t>
            </a:fld>
            <a:endParaRPr lang="en-US"/>
          </a:p>
        </p:txBody>
      </p:sp>
    </p:spTree>
    <p:extLst>
      <p:ext uri="{BB962C8B-B14F-4D97-AF65-F5344CB8AC3E}">
        <p14:creationId xmlns:p14="http://schemas.microsoft.com/office/powerpoint/2010/main" val="2828204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EEB80F-2DAD-4D19-A84B-CD8E8D5E7AAE}" type="datetimeFigureOut">
              <a:rPr lang="en-US" smtClean="0"/>
              <a:t>4/20/2018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6D108E-9CB0-4521-AFA4-24DCC42D7141}" type="slidenum">
              <a:rPr lang="en-US" smtClean="0"/>
              <a:t>‹#›</a:t>
            </a:fld>
            <a:endParaRPr lang="en-US"/>
          </a:p>
        </p:txBody>
      </p:sp>
    </p:spTree>
    <p:extLst>
      <p:ext uri="{BB962C8B-B14F-4D97-AF65-F5344CB8AC3E}">
        <p14:creationId xmlns:p14="http://schemas.microsoft.com/office/powerpoint/2010/main" val="272677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C86148-7097-415F-8D6B-7A6A828692B6}" type="slidenum">
              <a:rPr lang="en-US" smtClean="0"/>
              <a:pPr/>
              <a:t>8</a:t>
            </a:fld>
            <a:endParaRPr lang="en-US"/>
          </a:p>
        </p:txBody>
      </p:sp>
    </p:spTree>
    <p:extLst>
      <p:ext uri="{BB962C8B-B14F-4D97-AF65-F5344CB8AC3E}">
        <p14:creationId xmlns:p14="http://schemas.microsoft.com/office/powerpoint/2010/main" val="183086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C86148-7097-415F-8D6B-7A6A828692B6}" type="slidenum">
              <a:rPr lang="en-US" smtClean="0"/>
              <a:pPr/>
              <a:t>9</a:t>
            </a:fld>
            <a:endParaRPr lang="en-US"/>
          </a:p>
        </p:txBody>
      </p:sp>
    </p:spTree>
    <p:extLst>
      <p:ext uri="{BB962C8B-B14F-4D97-AF65-F5344CB8AC3E}">
        <p14:creationId xmlns:p14="http://schemas.microsoft.com/office/powerpoint/2010/main" val="222999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C86148-7097-415F-8D6B-7A6A828692B6}" type="slidenum">
              <a:rPr lang="en-US" smtClean="0"/>
              <a:pPr/>
              <a:t>17</a:t>
            </a:fld>
            <a:endParaRPr lang="en-US"/>
          </a:p>
        </p:txBody>
      </p:sp>
    </p:spTree>
    <p:extLst>
      <p:ext uri="{BB962C8B-B14F-4D97-AF65-F5344CB8AC3E}">
        <p14:creationId xmlns:p14="http://schemas.microsoft.com/office/powerpoint/2010/main" val="111677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C86148-7097-415F-8D6B-7A6A828692B6}" type="slidenum">
              <a:rPr lang="en-US" smtClean="0"/>
              <a:pPr/>
              <a:t>29</a:t>
            </a:fld>
            <a:endParaRPr lang="en-US"/>
          </a:p>
        </p:txBody>
      </p:sp>
    </p:spTree>
    <p:extLst>
      <p:ext uri="{BB962C8B-B14F-4D97-AF65-F5344CB8AC3E}">
        <p14:creationId xmlns:p14="http://schemas.microsoft.com/office/powerpoint/2010/main" val="194965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C86148-7097-415F-8D6B-7A6A828692B6}" type="slidenum">
              <a:rPr lang="en-US" smtClean="0"/>
              <a:pPr/>
              <a:t>30</a:t>
            </a:fld>
            <a:endParaRPr lang="en-US"/>
          </a:p>
        </p:txBody>
      </p:sp>
    </p:spTree>
    <p:extLst>
      <p:ext uri="{BB962C8B-B14F-4D97-AF65-F5344CB8AC3E}">
        <p14:creationId xmlns:p14="http://schemas.microsoft.com/office/powerpoint/2010/main" val="405115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C86148-7097-415F-8D6B-7A6A828692B6}" type="slidenum">
              <a:rPr lang="en-US" smtClean="0"/>
              <a:pPr/>
              <a:t>31</a:t>
            </a:fld>
            <a:endParaRPr lang="en-US"/>
          </a:p>
        </p:txBody>
      </p:sp>
    </p:spTree>
    <p:extLst>
      <p:ext uri="{BB962C8B-B14F-4D97-AF65-F5344CB8AC3E}">
        <p14:creationId xmlns:p14="http://schemas.microsoft.com/office/powerpoint/2010/main" val="377094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C86148-7097-415F-8D6B-7A6A828692B6}" type="slidenum">
              <a:rPr lang="en-US" smtClean="0"/>
              <a:pPr/>
              <a:t>32</a:t>
            </a:fld>
            <a:endParaRPr lang="en-US"/>
          </a:p>
        </p:txBody>
      </p:sp>
    </p:spTree>
    <p:extLst>
      <p:ext uri="{BB962C8B-B14F-4D97-AF65-F5344CB8AC3E}">
        <p14:creationId xmlns:p14="http://schemas.microsoft.com/office/powerpoint/2010/main" val="3270749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C86148-7097-415F-8D6B-7A6A828692B6}" type="slidenum">
              <a:rPr lang="en-US" smtClean="0"/>
              <a:pPr/>
              <a:t>33</a:t>
            </a:fld>
            <a:endParaRPr lang="en-US"/>
          </a:p>
        </p:txBody>
      </p:sp>
    </p:spTree>
    <p:extLst>
      <p:ext uri="{BB962C8B-B14F-4D97-AF65-F5344CB8AC3E}">
        <p14:creationId xmlns:p14="http://schemas.microsoft.com/office/powerpoint/2010/main" val="3475337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pic>
        <p:nvPicPr>
          <p:cNvPr id="10" name="Picture 9"/>
          <p:cNvPicPr>
            <a:picLocks noChangeAspect="1"/>
          </p:cNvPicPr>
          <p:nvPr/>
        </p:nvPicPr>
        <p:blipFill rotWithShape="1">
          <a:blip r:embed="rId2"/>
          <a:srcRect b="21396"/>
          <a:stretch/>
        </p:blipFill>
        <p:spPr>
          <a:xfrm>
            <a:off x="15104" y="6130005"/>
            <a:ext cx="3219450" cy="718759"/>
          </a:xfrm>
          <a:prstGeom prst="rect">
            <a:avLst/>
          </a:prstGeom>
        </p:spPr>
      </p:pic>
      <p:sp>
        <p:nvSpPr>
          <p:cNvPr id="5" name="Footer Placeholder 4"/>
          <p:cNvSpPr>
            <a:spLocks noGrp="1"/>
          </p:cNvSpPr>
          <p:nvPr>
            <p:ph type="ftr" sz="quarter" idx="11"/>
          </p:nvPr>
        </p:nvSpPr>
        <p:spPr/>
        <p:txBody>
          <a:bodyPr/>
          <a:lstStyle/>
          <a:p>
            <a:endParaRPr lang="en-US" dirty="0"/>
          </a:p>
        </p:txBody>
      </p:sp>
      <p:pic>
        <p:nvPicPr>
          <p:cNvPr id="11" name="Picture 10"/>
          <p:cNvPicPr>
            <a:picLocks noChangeAspect="1"/>
          </p:cNvPicPr>
          <p:nvPr/>
        </p:nvPicPr>
        <p:blipFill rotWithShape="1">
          <a:blip r:embed="rId2"/>
          <a:srcRect t="78150" b="-8080"/>
          <a:stretch/>
        </p:blipFill>
        <p:spPr>
          <a:xfrm>
            <a:off x="8796538" y="6607752"/>
            <a:ext cx="3219450" cy="332509"/>
          </a:xfrm>
          <a:prstGeom prst="rect">
            <a:avLst/>
          </a:prstGeom>
        </p:spPr>
      </p:pic>
      <p:pic>
        <p:nvPicPr>
          <p:cNvPr id="9" name="Picture 8">
            <a:extLst>
              <a:ext uri="{FF2B5EF4-FFF2-40B4-BE49-F238E27FC236}">
                <a16:creationId xmlns:a16="http://schemas.microsoft.com/office/drawing/2014/main" xmlns="" id="{E7A94A0F-1857-48FF-B753-C5D486A8D349}"/>
              </a:ext>
            </a:extLst>
          </p:cNvPr>
          <p:cNvPicPr>
            <a:picLocks noChangeAspect="1"/>
          </p:cNvPicPr>
          <p:nvPr userDrawn="1"/>
        </p:nvPicPr>
        <p:blipFill rotWithShape="1">
          <a:blip r:embed="rId2"/>
          <a:srcRect b="21396"/>
          <a:stretch/>
        </p:blipFill>
        <p:spPr>
          <a:xfrm>
            <a:off x="15104" y="6130005"/>
            <a:ext cx="3219450" cy="718759"/>
          </a:xfrm>
          <a:prstGeom prst="rect">
            <a:avLst/>
          </a:prstGeom>
        </p:spPr>
      </p:pic>
      <p:pic>
        <p:nvPicPr>
          <p:cNvPr id="12" name="Picture 11">
            <a:extLst>
              <a:ext uri="{FF2B5EF4-FFF2-40B4-BE49-F238E27FC236}">
                <a16:creationId xmlns:a16="http://schemas.microsoft.com/office/drawing/2014/main" xmlns="" id="{7062FF51-5002-48DB-83E1-948F250C09E4}"/>
              </a:ext>
            </a:extLst>
          </p:cNvPr>
          <p:cNvPicPr>
            <a:picLocks noChangeAspect="1"/>
          </p:cNvPicPr>
          <p:nvPr userDrawn="1"/>
        </p:nvPicPr>
        <p:blipFill rotWithShape="1">
          <a:blip r:embed="rId2"/>
          <a:srcRect t="78150" b="-8080"/>
          <a:stretch/>
        </p:blipFill>
        <p:spPr>
          <a:xfrm>
            <a:off x="8796538" y="6607752"/>
            <a:ext cx="3219450" cy="332509"/>
          </a:xfrm>
          <a:prstGeom prst="rect">
            <a:avLst/>
          </a:prstGeom>
        </p:spPr>
      </p:pic>
    </p:spTree>
    <p:extLst>
      <p:ext uri="{BB962C8B-B14F-4D97-AF65-F5344CB8AC3E}">
        <p14:creationId xmlns:p14="http://schemas.microsoft.com/office/powerpoint/2010/main" val="283686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10" name="Picture 9"/>
          <p:cNvPicPr>
            <a:picLocks noChangeAspect="1"/>
          </p:cNvPicPr>
          <p:nvPr/>
        </p:nvPicPr>
        <p:blipFill rotWithShape="1">
          <a:blip r:embed="rId2"/>
          <a:srcRect b="21396"/>
          <a:stretch/>
        </p:blipFill>
        <p:spPr>
          <a:xfrm>
            <a:off x="15104" y="6130005"/>
            <a:ext cx="3219450" cy="718759"/>
          </a:xfrm>
          <a:prstGeom prst="rect">
            <a:avLst/>
          </a:prstGeom>
        </p:spPr>
      </p:pic>
      <p:pic>
        <p:nvPicPr>
          <p:cNvPr id="11" name="Picture 10"/>
          <p:cNvPicPr>
            <a:picLocks noChangeAspect="1"/>
          </p:cNvPicPr>
          <p:nvPr/>
        </p:nvPicPr>
        <p:blipFill rotWithShape="1">
          <a:blip r:embed="rId2"/>
          <a:srcRect t="78150" b="-8080"/>
          <a:stretch/>
        </p:blipFill>
        <p:spPr>
          <a:xfrm>
            <a:off x="8796538" y="6607752"/>
            <a:ext cx="3219450" cy="332509"/>
          </a:xfrm>
          <a:prstGeom prst="rect">
            <a:avLst/>
          </a:prstGeom>
        </p:spPr>
      </p:pic>
      <p:pic>
        <p:nvPicPr>
          <p:cNvPr id="12" name="Picture 11">
            <a:extLst>
              <a:ext uri="{FF2B5EF4-FFF2-40B4-BE49-F238E27FC236}">
                <a16:creationId xmlns:a16="http://schemas.microsoft.com/office/drawing/2014/main" xmlns="" id="{98AB736D-8794-4374-8363-74BC825463E5}"/>
              </a:ext>
            </a:extLst>
          </p:cNvPr>
          <p:cNvPicPr>
            <a:picLocks noChangeAspect="1"/>
          </p:cNvPicPr>
          <p:nvPr userDrawn="1"/>
        </p:nvPicPr>
        <p:blipFill rotWithShape="1">
          <a:blip r:embed="rId2"/>
          <a:srcRect b="21396"/>
          <a:stretch/>
        </p:blipFill>
        <p:spPr>
          <a:xfrm>
            <a:off x="15104" y="6130005"/>
            <a:ext cx="3219450" cy="718759"/>
          </a:xfrm>
          <a:prstGeom prst="rect">
            <a:avLst/>
          </a:prstGeom>
        </p:spPr>
      </p:pic>
      <p:pic>
        <p:nvPicPr>
          <p:cNvPr id="13" name="Picture 12">
            <a:extLst>
              <a:ext uri="{FF2B5EF4-FFF2-40B4-BE49-F238E27FC236}">
                <a16:creationId xmlns:a16="http://schemas.microsoft.com/office/drawing/2014/main" xmlns="" id="{A90760D3-2B46-44E4-BEF2-197A92DB8695}"/>
              </a:ext>
            </a:extLst>
          </p:cNvPr>
          <p:cNvPicPr>
            <a:picLocks noChangeAspect="1"/>
          </p:cNvPicPr>
          <p:nvPr userDrawn="1"/>
        </p:nvPicPr>
        <p:blipFill rotWithShape="1">
          <a:blip r:embed="rId2"/>
          <a:srcRect t="78150" b="-8080"/>
          <a:stretch/>
        </p:blipFill>
        <p:spPr>
          <a:xfrm>
            <a:off x="8796538" y="6607752"/>
            <a:ext cx="3219450" cy="332509"/>
          </a:xfrm>
          <a:prstGeom prst="rect">
            <a:avLst/>
          </a:prstGeom>
        </p:spPr>
      </p:pic>
    </p:spTree>
    <p:extLst>
      <p:ext uri="{BB962C8B-B14F-4D97-AF65-F5344CB8AC3E}">
        <p14:creationId xmlns:p14="http://schemas.microsoft.com/office/powerpoint/2010/main" val="5915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10" name="Picture 9"/>
          <p:cNvPicPr>
            <a:picLocks noChangeAspect="1"/>
          </p:cNvPicPr>
          <p:nvPr/>
        </p:nvPicPr>
        <p:blipFill rotWithShape="1">
          <a:blip r:embed="rId2"/>
          <a:srcRect b="21396"/>
          <a:stretch/>
        </p:blipFill>
        <p:spPr>
          <a:xfrm>
            <a:off x="15104" y="6130005"/>
            <a:ext cx="3219450" cy="718759"/>
          </a:xfrm>
          <a:prstGeom prst="rect">
            <a:avLst/>
          </a:prstGeom>
        </p:spPr>
      </p:pic>
      <p:pic>
        <p:nvPicPr>
          <p:cNvPr id="11" name="Picture 10"/>
          <p:cNvPicPr>
            <a:picLocks noChangeAspect="1"/>
          </p:cNvPicPr>
          <p:nvPr/>
        </p:nvPicPr>
        <p:blipFill rotWithShape="1">
          <a:blip r:embed="rId2"/>
          <a:srcRect t="78150" b="-8080"/>
          <a:stretch/>
        </p:blipFill>
        <p:spPr>
          <a:xfrm>
            <a:off x="8796538" y="6607752"/>
            <a:ext cx="3219450" cy="332509"/>
          </a:xfrm>
          <a:prstGeom prst="rect">
            <a:avLst/>
          </a:prstGeom>
        </p:spPr>
      </p:pic>
      <p:pic>
        <p:nvPicPr>
          <p:cNvPr id="12" name="Picture 11">
            <a:extLst>
              <a:ext uri="{FF2B5EF4-FFF2-40B4-BE49-F238E27FC236}">
                <a16:creationId xmlns:a16="http://schemas.microsoft.com/office/drawing/2014/main" xmlns="" id="{E45631DD-4F8B-4CCE-B66A-B4627E439993}"/>
              </a:ext>
            </a:extLst>
          </p:cNvPr>
          <p:cNvPicPr>
            <a:picLocks noChangeAspect="1"/>
          </p:cNvPicPr>
          <p:nvPr userDrawn="1"/>
        </p:nvPicPr>
        <p:blipFill rotWithShape="1">
          <a:blip r:embed="rId2"/>
          <a:srcRect b="21396"/>
          <a:stretch/>
        </p:blipFill>
        <p:spPr>
          <a:xfrm>
            <a:off x="15104" y="6130005"/>
            <a:ext cx="3219450" cy="718759"/>
          </a:xfrm>
          <a:prstGeom prst="rect">
            <a:avLst/>
          </a:prstGeom>
        </p:spPr>
      </p:pic>
      <p:pic>
        <p:nvPicPr>
          <p:cNvPr id="13" name="Picture 12">
            <a:extLst>
              <a:ext uri="{FF2B5EF4-FFF2-40B4-BE49-F238E27FC236}">
                <a16:creationId xmlns:a16="http://schemas.microsoft.com/office/drawing/2014/main" xmlns="" id="{8B43E71A-C0C6-4DD5-A60B-B4BFD8B207C7}"/>
              </a:ext>
            </a:extLst>
          </p:cNvPr>
          <p:cNvPicPr>
            <a:picLocks noChangeAspect="1"/>
          </p:cNvPicPr>
          <p:nvPr userDrawn="1"/>
        </p:nvPicPr>
        <p:blipFill rotWithShape="1">
          <a:blip r:embed="rId2"/>
          <a:srcRect t="78150" b="-8080"/>
          <a:stretch/>
        </p:blipFill>
        <p:spPr>
          <a:xfrm>
            <a:off x="8796538" y="6607752"/>
            <a:ext cx="3219450" cy="332509"/>
          </a:xfrm>
          <a:prstGeom prst="rect">
            <a:avLst/>
          </a:prstGeom>
        </p:spPr>
      </p:pic>
    </p:spTree>
    <p:extLst>
      <p:ext uri="{BB962C8B-B14F-4D97-AF65-F5344CB8AC3E}">
        <p14:creationId xmlns:p14="http://schemas.microsoft.com/office/powerpoint/2010/main" val="25714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p:cNvPicPr>
            <a:picLocks noChangeAspect="1"/>
          </p:cNvPicPr>
          <p:nvPr/>
        </p:nvPicPr>
        <p:blipFill rotWithShape="1">
          <a:blip r:embed="rId2"/>
          <a:srcRect b="21396"/>
          <a:stretch/>
        </p:blipFill>
        <p:spPr>
          <a:xfrm>
            <a:off x="15104" y="6130005"/>
            <a:ext cx="3219450" cy="718759"/>
          </a:xfrm>
          <a:prstGeom prst="rect">
            <a:avLst/>
          </a:prstGeom>
        </p:spPr>
      </p:pic>
      <p:pic>
        <p:nvPicPr>
          <p:cNvPr id="8" name="Picture 7"/>
          <p:cNvPicPr>
            <a:picLocks noChangeAspect="1"/>
          </p:cNvPicPr>
          <p:nvPr/>
        </p:nvPicPr>
        <p:blipFill rotWithShape="1">
          <a:blip r:embed="rId2"/>
          <a:srcRect t="78150" b="-8080"/>
          <a:stretch/>
        </p:blipFill>
        <p:spPr>
          <a:xfrm>
            <a:off x="8796538" y="6607752"/>
            <a:ext cx="3219450" cy="332509"/>
          </a:xfrm>
          <a:prstGeom prst="rect">
            <a:avLst/>
          </a:prstGeom>
        </p:spPr>
      </p:pic>
      <p:pic>
        <p:nvPicPr>
          <p:cNvPr id="9" name="Picture 8">
            <a:extLst>
              <a:ext uri="{FF2B5EF4-FFF2-40B4-BE49-F238E27FC236}">
                <a16:creationId xmlns:a16="http://schemas.microsoft.com/office/drawing/2014/main" xmlns="" id="{27498016-56D5-46BB-AF6E-409D26E6655C}"/>
              </a:ext>
            </a:extLst>
          </p:cNvPr>
          <p:cNvPicPr>
            <a:picLocks noChangeAspect="1"/>
          </p:cNvPicPr>
          <p:nvPr userDrawn="1"/>
        </p:nvPicPr>
        <p:blipFill rotWithShape="1">
          <a:blip r:embed="rId2"/>
          <a:srcRect b="21396"/>
          <a:stretch/>
        </p:blipFill>
        <p:spPr>
          <a:xfrm>
            <a:off x="15104" y="6130005"/>
            <a:ext cx="3219450" cy="718759"/>
          </a:xfrm>
          <a:prstGeom prst="rect">
            <a:avLst/>
          </a:prstGeom>
        </p:spPr>
      </p:pic>
      <p:pic>
        <p:nvPicPr>
          <p:cNvPr id="10" name="Picture 9">
            <a:extLst>
              <a:ext uri="{FF2B5EF4-FFF2-40B4-BE49-F238E27FC236}">
                <a16:creationId xmlns:a16="http://schemas.microsoft.com/office/drawing/2014/main" xmlns="" id="{346EA8A9-AC7B-4DFB-868F-DE659CB301CB}"/>
              </a:ext>
            </a:extLst>
          </p:cNvPr>
          <p:cNvPicPr>
            <a:picLocks noChangeAspect="1"/>
          </p:cNvPicPr>
          <p:nvPr userDrawn="1"/>
        </p:nvPicPr>
        <p:blipFill rotWithShape="1">
          <a:blip r:embed="rId2"/>
          <a:srcRect t="78150" b="-8080"/>
          <a:stretch/>
        </p:blipFill>
        <p:spPr>
          <a:xfrm>
            <a:off x="8796538" y="6607752"/>
            <a:ext cx="3219450" cy="332509"/>
          </a:xfrm>
          <a:prstGeom prst="rect">
            <a:avLst/>
          </a:prstGeom>
        </p:spPr>
      </p:pic>
    </p:spTree>
    <p:extLst>
      <p:ext uri="{BB962C8B-B14F-4D97-AF65-F5344CB8AC3E}">
        <p14:creationId xmlns:p14="http://schemas.microsoft.com/office/powerpoint/2010/main" val="11941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p:cNvPicPr>
            <a:picLocks noChangeAspect="1"/>
          </p:cNvPicPr>
          <p:nvPr/>
        </p:nvPicPr>
        <p:blipFill rotWithShape="1">
          <a:blip r:embed="rId2"/>
          <a:srcRect b="21396"/>
          <a:stretch/>
        </p:blipFill>
        <p:spPr>
          <a:xfrm>
            <a:off x="15104" y="6130005"/>
            <a:ext cx="3219450" cy="718759"/>
          </a:xfrm>
          <a:prstGeom prst="rect">
            <a:avLst/>
          </a:prstGeom>
        </p:spPr>
      </p:pic>
      <p:pic>
        <p:nvPicPr>
          <p:cNvPr id="8" name="Picture 7"/>
          <p:cNvPicPr>
            <a:picLocks noChangeAspect="1"/>
          </p:cNvPicPr>
          <p:nvPr/>
        </p:nvPicPr>
        <p:blipFill rotWithShape="1">
          <a:blip r:embed="rId2"/>
          <a:srcRect t="78150" b="-8080"/>
          <a:stretch/>
        </p:blipFill>
        <p:spPr>
          <a:xfrm>
            <a:off x="8796538" y="6607752"/>
            <a:ext cx="3219450" cy="332509"/>
          </a:xfrm>
          <a:prstGeom prst="rect">
            <a:avLst/>
          </a:prstGeom>
        </p:spPr>
      </p:pic>
      <p:pic>
        <p:nvPicPr>
          <p:cNvPr id="9" name="Picture 8">
            <a:extLst>
              <a:ext uri="{FF2B5EF4-FFF2-40B4-BE49-F238E27FC236}">
                <a16:creationId xmlns:a16="http://schemas.microsoft.com/office/drawing/2014/main" xmlns="" id="{4DC95AC3-992C-4276-8560-DFD537D04E2D}"/>
              </a:ext>
            </a:extLst>
          </p:cNvPr>
          <p:cNvPicPr>
            <a:picLocks noChangeAspect="1"/>
          </p:cNvPicPr>
          <p:nvPr userDrawn="1"/>
        </p:nvPicPr>
        <p:blipFill rotWithShape="1">
          <a:blip r:embed="rId2"/>
          <a:srcRect b="21396"/>
          <a:stretch/>
        </p:blipFill>
        <p:spPr>
          <a:xfrm>
            <a:off x="15104" y="6130005"/>
            <a:ext cx="3219450" cy="718759"/>
          </a:xfrm>
          <a:prstGeom prst="rect">
            <a:avLst/>
          </a:prstGeom>
        </p:spPr>
      </p:pic>
      <p:pic>
        <p:nvPicPr>
          <p:cNvPr id="10" name="Picture 9">
            <a:extLst>
              <a:ext uri="{FF2B5EF4-FFF2-40B4-BE49-F238E27FC236}">
                <a16:creationId xmlns:a16="http://schemas.microsoft.com/office/drawing/2014/main" xmlns="" id="{CCEA0AB7-2002-4FAA-9AEA-9BC94E1861EA}"/>
              </a:ext>
            </a:extLst>
          </p:cNvPr>
          <p:cNvPicPr>
            <a:picLocks noChangeAspect="1"/>
          </p:cNvPicPr>
          <p:nvPr userDrawn="1"/>
        </p:nvPicPr>
        <p:blipFill rotWithShape="1">
          <a:blip r:embed="rId2"/>
          <a:srcRect t="78150" b="-8080"/>
          <a:stretch/>
        </p:blipFill>
        <p:spPr>
          <a:xfrm>
            <a:off x="8796538" y="6607752"/>
            <a:ext cx="3219450" cy="332509"/>
          </a:xfrm>
          <a:prstGeom prst="rect">
            <a:avLst/>
          </a:prstGeom>
        </p:spPr>
      </p:pic>
    </p:spTree>
    <p:extLst>
      <p:ext uri="{BB962C8B-B14F-4D97-AF65-F5344CB8AC3E}">
        <p14:creationId xmlns:p14="http://schemas.microsoft.com/office/powerpoint/2010/main" val="51721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4/20/2018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pic>
        <p:nvPicPr>
          <p:cNvPr id="11" name="Picture 10"/>
          <p:cNvPicPr>
            <a:picLocks noChangeAspect="1"/>
          </p:cNvPicPr>
          <p:nvPr/>
        </p:nvPicPr>
        <p:blipFill rotWithShape="1">
          <a:blip r:embed="rId2"/>
          <a:srcRect b="21396"/>
          <a:stretch/>
        </p:blipFill>
        <p:spPr>
          <a:xfrm>
            <a:off x="15104" y="6130005"/>
            <a:ext cx="3219450" cy="718759"/>
          </a:xfrm>
          <a:prstGeom prst="rect">
            <a:avLst/>
          </a:prstGeom>
        </p:spPr>
      </p:pic>
      <p:pic>
        <p:nvPicPr>
          <p:cNvPr id="12" name="Picture 11"/>
          <p:cNvPicPr>
            <a:picLocks noChangeAspect="1"/>
          </p:cNvPicPr>
          <p:nvPr/>
        </p:nvPicPr>
        <p:blipFill rotWithShape="1">
          <a:blip r:embed="rId2"/>
          <a:srcRect t="78150" b="-8080"/>
          <a:stretch/>
        </p:blipFill>
        <p:spPr>
          <a:xfrm>
            <a:off x="8796538" y="6607752"/>
            <a:ext cx="3219450" cy="332509"/>
          </a:xfrm>
          <a:prstGeom prst="rect">
            <a:avLst/>
          </a:prstGeom>
        </p:spPr>
      </p:pic>
      <p:pic>
        <p:nvPicPr>
          <p:cNvPr id="13" name="Picture 12">
            <a:extLst>
              <a:ext uri="{FF2B5EF4-FFF2-40B4-BE49-F238E27FC236}">
                <a16:creationId xmlns:a16="http://schemas.microsoft.com/office/drawing/2014/main" xmlns="" id="{A6C59B0E-B991-4EAF-A4B1-05B648338E5D}"/>
              </a:ext>
            </a:extLst>
          </p:cNvPr>
          <p:cNvPicPr>
            <a:picLocks noChangeAspect="1"/>
          </p:cNvPicPr>
          <p:nvPr userDrawn="1"/>
        </p:nvPicPr>
        <p:blipFill rotWithShape="1">
          <a:blip r:embed="rId2"/>
          <a:srcRect b="21396"/>
          <a:stretch/>
        </p:blipFill>
        <p:spPr>
          <a:xfrm>
            <a:off x="15104" y="6130005"/>
            <a:ext cx="3219450" cy="718759"/>
          </a:xfrm>
          <a:prstGeom prst="rect">
            <a:avLst/>
          </a:prstGeom>
        </p:spPr>
      </p:pic>
      <p:pic>
        <p:nvPicPr>
          <p:cNvPr id="14" name="Picture 13">
            <a:extLst>
              <a:ext uri="{FF2B5EF4-FFF2-40B4-BE49-F238E27FC236}">
                <a16:creationId xmlns:a16="http://schemas.microsoft.com/office/drawing/2014/main" xmlns="" id="{419AC6A7-3AA1-4832-9B35-28687C60575F}"/>
              </a:ext>
            </a:extLst>
          </p:cNvPr>
          <p:cNvPicPr>
            <a:picLocks noChangeAspect="1"/>
          </p:cNvPicPr>
          <p:nvPr userDrawn="1"/>
        </p:nvPicPr>
        <p:blipFill rotWithShape="1">
          <a:blip r:embed="rId2"/>
          <a:srcRect t="78150" b="-8080"/>
          <a:stretch/>
        </p:blipFill>
        <p:spPr>
          <a:xfrm>
            <a:off x="8796538" y="6607752"/>
            <a:ext cx="3219450" cy="332509"/>
          </a:xfrm>
          <a:prstGeom prst="rect">
            <a:avLst/>
          </a:prstGeom>
        </p:spPr>
      </p:pic>
    </p:spTree>
    <p:extLst>
      <p:ext uri="{BB962C8B-B14F-4D97-AF65-F5344CB8AC3E}">
        <p14:creationId xmlns:p14="http://schemas.microsoft.com/office/powerpoint/2010/main" val="323510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4/20/2018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pic>
        <p:nvPicPr>
          <p:cNvPr id="13" name="Picture 12"/>
          <p:cNvPicPr>
            <a:picLocks noChangeAspect="1"/>
          </p:cNvPicPr>
          <p:nvPr/>
        </p:nvPicPr>
        <p:blipFill rotWithShape="1">
          <a:blip r:embed="rId2"/>
          <a:srcRect b="21396"/>
          <a:stretch/>
        </p:blipFill>
        <p:spPr>
          <a:xfrm>
            <a:off x="15104" y="6130005"/>
            <a:ext cx="3219450" cy="718759"/>
          </a:xfrm>
          <a:prstGeom prst="rect">
            <a:avLst/>
          </a:prstGeom>
        </p:spPr>
      </p:pic>
      <p:pic>
        <p:nvPicPr>
          <p:cNvPr id="14" name="Picture 13"/>
          <p:cNvPicPr>
            <a:picLocks noChangeAspect="1"/>
          </p:cNvPicPr>
          <p:nvPr/>
        </p:nvPicPr>
        <p:blipFill rotWithShape="1">
          <a:blip r:embed="rId2"/>
          <a:srcRect t="78150" b="-8080"/>
          <a:stretch/>
        </p:blipFill>
        <p:spPr>
          <a:xfrm>
            <a:off x="8796538" y="6607752"/>
            <a:ext cx="3219450" cy="332509"/>
          </a:xfrm>
          <a:prstGeom prst="rect">
            <a:avLst/>
          </a:prstGeom>
        </p:spPr>
      </p:pic>
      <p:pic>
        <p:nvPicPr>
          <p:cNvPr id="15" name="Picture 14">
            <a:extLst>
              <a:ext uri="{FF2B5EF4-FFF2-40B4-BE49-F238E27FC236}">
                <a16:creationId xmlns:a16="http://schemas.microsoft.com/office/drawing/2014/main" xmlns="" id="{3549F575-9438-4C51-A628-27B8190A6820}"/>
              </a:ext>
            </a:extLst>
          </p:cNvPr>
          <p:cNvPicPr>
            <a:picLocks noChangeAspect="1"/>
          </p:cNvPicPr>
          <p:nvPr userDrawn="1"/>
        </p:nvPicPr>
        <p:blipFill rotWithShape="1">
          <a:blip r:embed="rId2"/>
          <a:srcRect b="21396"/>
          <a:stretch/>
        </p:blipFill>
        <p:spPr>
          <a:xfrm>
            <a:off x="15104" y="6130005"/>
            <a:ext cx="3219450" cy="718759"/>
          </a:xfrm>
          <a:prstGeom prst="rect">
            <a:avLst/>
          </a:prstGeom>
        </p:spPr>
      </p:pic>
      <p:pic>
        <p:nvPicPr>
          <p:cNvPr id="16" name="Picture 15">
            <a:extLst>
              <a:ext uri="{FF2B5EF4-FFF2-40B4-BE49-F238E27FC236}">
                <a16:creationId xmlns:a16="http://schemas.microsoft.com/office/drawing/2014/main" xmlns="" id="{BFBB1B3D-A6E4-4559-B304-81F7B49A68EF}"/>
              </a:ext>
            </a:extLst>
          </p:cNvPr>
          <p:cNvPicPr>
            <a:picLocks noChangeAspect="1"/>
          </p:cNvPicPr>
          <p:nvPr userDrawn="1"/>
        </p:nvPicPr>
        <p:blipFill rotWithShape="1">
          <a:blip r:embed="rId2"/>
          <a:srcRect t="78150" b="-8080"/>
          <a:stretch/>
        </p:blipFill>
        <p:spPr>
          <a:xfrm>
            <a:off x="8796538" y="6607752"/>
            <a:ext cx="3219450" cy="332509"/>
          </a:xfrm>
          <a:prstGeom prst="rect">
            <a:avLst/>
          </a:prstGeom>
        </p:spPr>
      </p:pic>
    </p:spTree>
    <p:extLst>
      <p:ext uri="{BB962C8B-B14F-4D97-AF65-F5344CB8AC3E}">
        <p14:creationId xmlns:p14="http://schemas.microsoft.com/office/powerpoint/2010/main" val="118845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4/20/2018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p:cNvPicPr>
            <a:picLocks noChangeAspect="1"/>
          </p:cNvPicPr>
          <p:nvPr/>
        </p:nvPicPr>
        <p:blipFill rotWithShape="1">
          <a:blip r:embed="rId2"/>
          <a:srcRect b="21396"/>
          <a:stretch/>
        </p:blipFill>
        <p:spPr>
          <a:xfrm>
            <a:off x="15104" y="6130005"/>
            <a:ext cx="3219450" cy="718759"/>
          </a:xfrm>
          <a:prstGeom prst="rect">
            <a:avLst/>
          </a:prstGeom>
        </p:spPr>
      </p:pic>
      <p:pic>
        <p:nvPicPr>
          <p:cNvPr id="10" name="Picture 9"/>
          <p:cNvPicPr>
            <a:picLocks noChangeAspect="1"/>
          </p:cNvPicPr>
          <p:nvPr/>
        </p:nvPicPr>
        <p:blipFill rotWithShape="1">
          <a:blip r:embed="rId2"/>
          <a:srcRect t="78150" b="-8080"/>
          <a:stretch/>
        </p:blipFill>
        <p:spPr>
          <a:xfrm>
            <a:off x="8796538" y="6607752"/>
            <a:ext cx="3219450" cy="332509"/>
          </a:xfrm>
          <a:prstGeom prst="rect">
            <a:avLst/>
          </a:prstGeom>
        </p:spPr>
      </p:pic>
      <p:pic>
        <p:nvPicPr>
          <p:cNvPr id="11" name="Picture 10">
            <a:extLst>
              <a:ext uri="{FF2B5EF4-FFF2-40B4-BE49-F238E27FC236}">
                <a16:creationId xmlns:a16="http://schemas.microsoft.com/office/drawing/2014/main" xmlns="" id="{0768297B-5AA5-4EEB-8468-2A628381889B}"/>
              </a:ext>
            </a:extLst>
          </p:cNvPr>
          <p:cNvPicPr>
            <a:picLocks noChangeAspect="1"/>
          </p:cNvPicPr>
          <p:nvPr userDrawn="1"/>
        </p:nvPicPr>
        <p:blipFill rotWithShape="1">
          <a:blip r:embed="rId2"/>
          <a:srcRect b="21396"/>
          <a:stretch/>
        </p:blipFill>
        <p:spPr>
          <a:xfrm>
            <a:off x="15104" y="6130005"/>
            <a:ext cx="3219450" cy="718759"/>
          </a:xfrm>
          <a:prstGeom prst="rect">
            <a:avLst/>
          </a:prstGeom>
        </p:spPr>
      </p:pic>
      <p:pic>
        <p:nvPicPr>
          <p:cNvPr id="12" name="Picture 11">
            <a:extLst>
              <a:ext uri="{FF2B5EF4-FFF2-40B4-BE49-F238E27FC236}">
                <a16:creationId xmlns:a16="http://schemas.microsoft.com/office/drawing/2014/main" xmlns="" id="{5CBF86DA-FE81-4472-A604-F1A6401DCB04}"/>
              </a:ext>
            </a:extLst>
          </p:cNvPr>
          <p:cNvPicPr>
            <a:picLocks noChangeAspect="1"/>
          </p:cNvPicPr>
          <p:nvPr userDrawn="1"/>
        </p:nvPicPr>
        <p:blipFill rotWithShape="1">
          <a:blip r:embed="rId2"/>
          <a:srcRect t="78150" b="-8080"/>
          <a:stretch/>
        </p:blipFill>
        <p:spPr>
          <a:xfrm>
            <a:off x="8796538" y="6607752"/>
            <a:ext cx="3219450" cy="332509"/>
          </a:xfrm>
          <a:prstGeom prst="rect">
            <a:avLst/>
          </a:prstGeom>
        </p:spPr>
      </p:pic>
    </p:spTree>
    <p:extLst>
      <p:ext uri="{BB962C8B-B14F-4D97-AF65-F5344CB8AC3E}">
        <p14:creationId xmlns:p14="http://schemas.microsoft.com/office/powerpoint/2010/main" val="21704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pic>
        <p:nvPicPr>
          <p:cNvPr id="8" name="Picture 7"/>
          <p:cNvPicPr>
            <a:picLocks noChangeAspect="1"/>
          </p:cNvPicPr>
          <p:nvPr/>
        </p:nvPicPr>
        <p:blipFill rotWithShape="1">
          <a:blip r:embed="rId2"/>
          <a:srcRect b="21396"/>
          <a:stretch/>
        </p:blipFill>
        <p:spPr>
          <a:xfrm>
            <a:off x="15104" y="6130005"/>
            <a:ext cx="3219450" cy="718759"/>
          </a:xfrm>
          <a:prstGeom prst="rect">
            <a:avLst/>
          </a:prstGeom>
        </p:spPr>
      </p:pic>
      <p:pic>
        <p:nvPicPr>
          <p:cNvPr id="9" name="Picture 8"/>
          <p:cNvPicPr>
            <a:picLocks noChangeAspect="1"/>
          </p:cNvPicPr>
          <p:nvPr/>
        </p:nvPicPr>
        <p:blipFill rotWithShape="1">
          <a:blip r:embed="rId2"/>
          <a:srcRect t="78150" b="-8080"/>
          <a:stretch/>
        </p:blipFill>
        <p:spPr>
          <a:xfrm>
            <a:off x="8796538" y="6607752"/>
            <a:ext cx="3219450" cy="332509"/>
          </a:xfrm>
          <a:prstGeom prst="rect">
            <a:avLst/>
          </a:prstGeom>
        </p:spPr>
      </p:pic>
      <p:pic>
        <p:nvPicPr>
          <p:cNvPr id="10" name="Picture 9">
            <a:extLst>
              <a:ext uri="{FF2B5EF4-FFF2-40B4-BE49-F238E27FC236}">
                <a16:creationId xmlns:a16="http://schemas.microsoft.com/office/drawing/2014/main" xmlns="" id="{BC59E73A-0046-4722-BEC8-7F5E0AA29D27}"/>
              </a:ext>
            </a:extLst>
          </p:cNvPr>
          <p:cNvPicPr>
            <a:picLocks noChangeAspect="1"/>
          </p:cNvPicPr>
          <p:nvPr userDrawn="1"/>
        </p:nvPicPr>
        <p:blipFill rotWithShape="1">
          <a:blip r:embed="rId2"/>
          <a:srcRect b="21396"/>
          <a:stretch/>
        </p:blipFill>
        <p:spPr>
          <a:xfrm>
            <a:off x="15104" y="6130005"/>
            <a:ext cx="3219450" cy="718759"/>
          </a:xfrm>
          <a:prstGeom prst="rect">
            <a:avLst/>
          </a:prstGeom>
        </p:spPr>
      </p:pic>
      <p:pic>
        <p:nvPicPr>
          <p:cNvPr id="11" name="Picture 10">
            <a:extLst>
              <a:ext uri="{FF2B5EF4-FFF2-40B4-BE49-F238E27FC236}">
                <a16:creationId xmlns:a16="http://schemas.microsoft.com/office/drawing/2014/main" xmlns="" id="{19591A1A-D6AC-4DF4-AC76-88D71D1A6D5F}"/>
              </a:ext>
            </a:extLst>
          </p:cNvPr>
          <p:cNvPicPr>
            <a:picLocks noChangeAspect="1"/>
          </p:cNvPicPr>
          <p:nvPr userDrawn="1"/>
        </p:nvPicPr>
        <p:blipFill rotWithShape="1">
          <a:blip r:embed="rId2"/>
          <a:srcRect t="78150" b="-8080"/>
          <a:stretch/>
        </p:blipFill>
        <p:spPr>
          <a:xfrm>
            <a:off x="8796538" y="6607752"/>
            <a:ext cx="3219450" cy="332509"/>
          </a:xfrm>
          <a:prstGeom prst="rect">
            <a:avLst/>
          </a:prstGeom>
        </p:spPr>
      </p:pic>
    </p:spTree>
    <p:extLst>
      <p:ext uri="{BB962C8B-B14F-4D97-AF65-F5344CB8AC3E}">
        <p14:creationId xmlns:p14="http://schemas.microsoft.com/office/powerpoint/2010/main" val="101403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4/20/2018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pic>
        <p:nvPicPr>
          <p:cNvPr id="11" name="Picture 10"/>
          <p:cNvPicPr>
            <a:picLocks noChangeAspect="1"/>
          </p:cNvPicPr>
          <p:nvPr/>
        </p:nvPicPr>
        <p:blipFill rotWithShape="1">
          <a:blip r:embed="rId2"/>
          <a:srcRect b="21396"/>
          <a:stretch/>
        </p:blipFill>
        <p:spPr>
          <a:xfrm>
            <a:off x="15104" y="6130005"/>
            <a:ext cx="3219450" cy="718759"/>
          </a:xfrm>
          <a:prstGeom prst="rect">
            <a:avLst/>
          </a:prstGeom>
        </p:spPr>
      </p:pic>
      <p:pic>
        <p:nvPicPr>
          <p:cNvPr id="12" name="Picture 11"/>
          <p:cNvPicPr>
            <a:picLocks noChangeAspect="1"/>
          </p:cNvPicPr>
          <p:nvPr/>
        </p:nvPicPr>
        <p:blipFill rotWithShape="1">
          <a:blip r:embed="rId2"/>
          <a:srcRect t="78150" b="-8080"/>
          <a:stretch/>
        </p:blipFill>
        <p:spPr>
          <a:xfrm>
            <a:off x="8796538" y="6607752"/>
            <a:ext cx="3219450" cy="332509"/>
          </a:xfrm>
          <a:prstGeom prst="rect">
            <a:avLst/>
          </a:prstGeom>
        </p:spPr>
      </p:pic>
      <p:pic>
        <p:nvPicPr>
          <p:cNvPr id="13" name="Picture 12">
            <a:extLst>
              <a:ext uri="{FF2B5EF4-FFF2-40B4-BE49-F238E27FC236}">
                <a16:creationId xmlns:a16="http://schemas.microsoft.com/office/drawing/2014/main" xmlns="" id="{7D66FB17-EECE-471F-AE08-1E2D9D412171}"/>
              </a:ext>
            </a:extLst>
          </p:cNvPr>
          <p:cNvPicPr>
            <a:picLocks noChangeAspect="1"/>
          </p:cNvPicPr>
          <p:nvPr userDrawn="1"/>
        </p:nvPicPr>
        <p:blipFill rotWithShape="1">
          <a:blip r:embed="rId2"/>
          <a:srcRect b="21396"/>
          <a:stretch/>
        </p:blipFill>
        <p:spPr>
          <a:xfrm>
            <a:off x="15104" y="6130005"/>
            <a:ext cx="3219450" cy="718759"/>
          </a:xfrm>
          <a:prstGeom prst="rect">
            <a:avLst/>
          </a:prstGeom>
        </p:spPr>
      </p:pic>
      <p:pic>
        <p:nvPicPr>
          <p:cNvPr id="14" name="Picture 13">
            <a:extLst>
              <a:ext uri="{FF2B5EF4-FFF2-40B4-BE49-F238E27FC236}">
                <a16:creationId xmlns:a16="http://schemas.microsoft.com/office/drawing/2014/main" xmlns="" id="{A52654DE-AA87-46D8-8958-A461AC0F9B45}"/>
              </a:ext>
            </a:extLst>
          </p:cNvPr>
          <p:cNvPicPr>
            <a:picLocks noChangeAspect="1"/>
          </p:cNvPicPr>
          <p:nvPr userDrawn="1"/>
        </p:nvPicPr>
        <p:blipFill rotWithShape="1">
          <a:blip r:embed="rId2"/>
          <a:srcRect t="78150" b="-8080"/>
          <a:stretch/>
        </p:blipFill>
        <p:spPr>
          <a:xfrm>
            <a:off x="8796538" y="6607752"/>
            <a:ext cx="3219450" cy="332509"/>
          </a:xfrm>
          <a:prstGeom prst="rect">
            <a:avLst/>
          </a:prstGeom>
        </p:spPr>
      </p:pic>
    </p:spTree>
    <p:extLst>
      <p:ext uri="{BB962C8B-B14F-4D97-AF65-F5344CB8AC3E}">
        <p14:creationId xmlns:p14="http://schemas.microsoft.com/office/powerpoint/2010/main" val="32544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4/20/2018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pic>
        <p:nvPicPr>
          <p:cNvPr id="11" name="Picture 10"/>
          <p:cNvPicPr>
            <a:picLocks noChangeAspect="1"/>
          </p:cNvPicPr>
          <p:nvPr/>
        </p:nvPicPr>
        <p:blipFill rotWithShape="1">
          <a:blip r:embed="rId2"/>
          <a:srcRect b="21396"/>
          <a:stretch/>
        </p:blipFill>
        <p:spPr>
          <a:xfrm>
            <a:off x="15104" y="6130005"/>
            <a:ext cx="3219450" cy="718759"/>
          </a:xfrm>
          <a:prstGeom prst="rect">
            <a:avLst/>
          </a:prstGeom>
        </p:spPr>
      </p:pic>
      <p:pic>
        <p:nvPicPr>
          <p:cNvPr id="12" name="Picture 11"/>
          <p:cNvPicPr>
            <a:picLocks noChangeAspect="1"/>
          </p:cNvPicPr>
          <p:nvPr/>
        </p:nvPicPr>
        <p:blipFill rotWithShape="1">
          <a:blip r:embed="rId2"/>
          <a:srcRect t="78150" b="-8080"/>
          <a:stretch/>
        </p:blipFill>
        <p:spPr>
          <a:xfrm>
            <a:off x="8796538" y="6607752"/>
            <a:ext cx="3219450" cy="332509"/>
          </a:xfrm>
          <a:prstGeom prst="rect">
            <a:avLst/>
          </a:prstGeom>
        </p:spPr>
      </p:pic>
      <p:pic>
        <p:nvPicPr>
          <p:cNvPr id="13" name="Picture 12">
            <a:extLst>
              <a:ext uri="{FF2B5EF4-FFF2-40B4-BE49-F238E27FC236}">
                <a16:creationId xmlns:a16="http://schemas.microsoft.com/office/drawing/2014/main" xmlns="" id="{8C36FDF5-1ABC-4519-B48D-EEE19E654A97}"/>
              </a:ext>
            </a:extLst>
          </p:cNvPr>
          <p:cNvPicPr>
            <a:picLocks noChangeAspect="1"/>
          </p:cNvPicPr>
          <p:nvPr userDrawn="1"/>
        </p:nvPicPr>
        <p:blipFill rotWithShape="1">
          <a:blip r:embed="rId2"/>
          <a:srcRect b="21396"/>
          <a:stretch/>
        </p:blipFill>
        <p:spPr>
          <a:xfrm>
            <a:off x="15104" y="6130005"/>
            <a:ext cx="3219450" cy="718759"/>
          </a:xfrm>
          <a:prstGeom prst="rect">
            <a:avLst/>
          </a:prstGeom>
        </p:spPr>
      </p:pic>
      <p:pic>
        <p:nvPicPr>
          <p:cNvPr id="14" name="Picture 13">
            <a:extLst>
              <a:ext uri="{FF2B5EF4-FFF2-40B4-BE49-F238E27FC236}">
                <a16:creationId xmlns:a16="http://schemas.microsoft.com/office/drawing/2014/main" xmlns="" id="{B94D69DE-73FF-41DB-B5C0-220519ACCA72}"/>
              </a:ext>
            </a:extLst>
          </p:cNvPr>
          <p:cNvPicPr>
            <a:picLocks noChangeAspect="1"/>
          </p:cNvPicPr>
          <p:nvPr userDrawn="1"/>
        </p:nvPicPr>
        <p:blipFill rotWithShape="1">
          <a:blip r:embed="rId2"/>
          <a:srcRect t="78150" b="-8080"/>
          <a:stretch/>
        </p:blipFill>
        <p:spPr>
          <a:xfrm>
            <a:off x="8796538" y="6607752"/>
            <a:ext cx="3219450" cy="332509"/>
          </a:xfrm>
          <a:prstGeom prst="rect">
            <a:avLst/>
          </a:prstGeom>
        </p:spPr>
      </p:pic>
    </p:spTree>
    <p:extLst>
      <p:ext uri="{BB962C8B-B14F-4D97-AF65-F5344CB8AC3E}">
        <p14:creationId xmlns:p14="http://schemas.microsoft.com/office/powerpoint/2010/main" val="305695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4/20/2018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pic>
        <p:nvPicPr>
          <p:cNvPr id="9" name="Picture 8"/>
          <p:cNvPicPr>
            <a:picLocks noChangeAspect="1"/>
          </p:cNvPicPr>
          <p:nvPr/>
        </p:nvPicPr>
        <p:blipFill rotWithShape="1">
          <a:blip r:embed="rId13"/>
          <a:srcRect b="21396"/>
          <a:stretch/>
        </p:blipFill>
        <p:spPr>
          <a:xfrm>
            <a:off x="15104" y="6130005"/>
            <a:ext cx="3219450" cy="718759"/>
          </a:xfrm>
          <a:prstGeom prst="rect">
            <a:avLst/>
          </a:prstGeom>
        </p:spPr>
      </p:pic>
      <p:pic>
        <p:nvPicPr>
          <p:cNvPr id="10" name="Picture 9"/>
          <p:cNvPicPr>
            <a:picLocks noChangeAspect="1"/>
          </p:cNvPicPr>
          <p:nvPr/>
        </p:nvPicPr>
        <p:blipFill rotWithShape="1">
          <a:blip r:embed="rId13"/>
          <a:srcRect t="78150" b="-8080"/>
          <a:stretch/>
        </p:blipFill>
        <p:spPr>
          <a:xfrm>
            <a:off x="8796538" y="6607752"/>
            <a:ext cx="3219450" cy="332509"/>
          </a:xfrm>
          <a:prstGeom prst="rect">
            <a:avLst/>
          </a:prstGeom>
        </p:spPr>
      </p:pic>
      <p:pic>
        <p:nvPicPr>
          <p:cNvPr id="11" name="Picture 10">
            <a:extLst>
              <a:ext uri="{FF2B5EF4-FFF2-40B4-BE49-F238E27FC236}">
                <a16:creationId xmlns:a16="http://schemas.microsoft.com/office/drawing/2014/main" xmlns="" id="{24CB7D2D-AA40-4D96-9CFC-F981D1ED6EB7}"/>
              </a:ext>
            </a:extLst>
          </p:cNvPr>
          <p:cNvPicPr>
            <a:picLocks noChangeAspect="1"/>
          </p:cNvPicPr>
          <p:nvPr userDrawn="1"/>
        </p:nvPicPr>
        <p:blipFill rotWithShape="1">
          <a:blip r:embed="rId13"/>
          <a:srcRect b="21396"/>
          <a:stretch/>
        </p:blipFill>
        <p:spPr>
          <a:xfrm>
            <a:off x="15104" y="6130005"/>
            <a:ext cx="3219450" cy="718759"/>
          </a:xfrm>
          <a:prstGeom prst="rect">
            <a:avLst/>
          </a:prstGeom>
        </p:spPr>
      </p:pic>
      <p:pic>
        <p:nvPicPr>
          <p:cNvPr id="12" name="Picture 11">
            <a:extLst>
              <a:ext uri="{FF2B5EF4-FFF2-40B4-BE49-F238E27FC236}">
                <a16:creationId xmlns:a16="http://schemas.microsoft.com/office/drawing/2014/main" xmlns="" id="{89278013-86AF-4A94-93D2-B17CBBF9519C}"/>
              </a:ext>
            </a:extLst>
          </p:cNvPr>
          <p:cNvPicPr>
            <a:picLocks noChangeAspect="1"/>
          </p:cNvPicPr>
          <p:nvPr userDrawn="1"/>
        </p:nvPicPr>
        <p:blipFill rotWithShape="1">
          <a:blip r:embed="rId13"/>
          <a:srcRect t="78150" b="-8080"/>
          <a:stretch/>
        </p:blipFill>
        <p:spPr>
          <a:xfrm>
            <a:off x="8796538" y="6607752"/>
            <a:ext cx="3219450" cy="332509"/>
          </a:xfrm>
          <a:prstGeom prst="rect">
            <a:avLst/>
          </a:prstGeom>
        </p:spPr>
      </p:pic>
    </p:spTree>
    <p:extLst>
      <p:ext uri="{BB962C8B-B14F-4D97-AF65-F5344CB8AC3E}">
        <p14:creationId xmlns:p14="http://schemas.microsoft.com/office/powerpoint/2010/main" val="234640321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9.jpeg"/><Relationship Id="rId3" Type="http://schemas.openxmlformats.org/officeDocument/2006/relationships/diagramLayout" Target="../diagrams/layout2.xml"/><Relationship Id="rId7" Type="http://schemas.openxmlformats.org/officeDocument/2006/relationships/image" Target="../media/image18.jpeg"/><Relationship Id="rId12" Type="http://schemas.microsoft.com/office/2007/relationships/diagramDrawing" Target="../diagrams/drawing3.xml"/><Relationship Id="rId2" Type="http://schemas.openxmlformats.org/officeDocument/2006/relationships/diagramData" Target="../diagrams/data2.xml"/><Relationship Id="rId16" Type="http://schemas.openxmlformats.org/officeDocument/2006/relationships/image" Target="../media/image22.jpeg"/><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5" Type="http://schemas.openxmlformats.org/officeDocument/2006/relationships/image" Target="../media/image21.png"/><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 Id="rId1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62323" y="4472993"/>
            <a:ext cx="8981677" cy="1751987"/>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chemeClr val="bg1"/>
              </a:solidFill>
              <a:latin typeface="Palatino Linotype" panose="02040502050505030304" pitchFamily="18" charset="0"/>
            </a:endParaRPr>
          </a:p>
          <a:p>
            <a:pPr algn="l"/>
            <a:r>
              <a:rPr lang="en-US" sz="3000" dirty="0">
                <a:solidFill>
                  <a:schemeClr val="bg1"/>
                </a:solidFill>
                <a:latin typeface="Palatino Linotype" panose="02040502050505030304" pitchFamily="18" charset="0"/>
              </a:rPr>
              <a:t>CFT TRAINING PART 1</a:t>
            </a:r>
          </a:p>
          <a:p>
            <a:pPr algn="l"/>
            <a:r>
              <a:rPr lang="en-US" sz="3000" dirty="0">
                <a:solidFill>
                  <a:schemeClr val="bg1"/>
                </a:solidFill>
                <a:latin typeface="Palatino Linotype" panose="02040502050505030304" pitchFamily="18" charset="0"/>
              </a:rPr>
              <a:t>FOUNDATIONS: CHILD AND FAMILY TEAMS (CFTs</a:t>
            </a:r>
            <a:r>
              <a:rPr lang="en-US" sz="3200" dirty="0">
                <a:solidFill>
                  <a:schemeClr val="bg1"/>
                </a:solidFill>
                <a:latin typeface="Palatino Linotype" panose="02040502050505030304" pitchFamily="18" charset="0"/>
              </a:rPr>
              <a:t>)</a:t>
            </a:r>
            <a:endParaRPr lang="en-US" sz="3200" b="1" u="sng" dirty="0">
              <a:solidFill>
                <a:schemeClr val="bg1"/>
              </a:solidFill>
              <a:latin typeface="Palatino Linotype" panose="02040502050505030304" pitchFamily="18" charset="0"/>
            </a:endParaRPr>
          </a:p>
          <a:p>
            <a:pPr algn="l"/>
            <a:endParaRPr lang="en-US" sz="4000" dirty="0">
              <a:solidFill>
                <a:schemeClr val="bg1"/>
              </a:solidFill>
              <a:latin typeface="Arial" panose="020B0604020202020204" pitchFamily="34" charset="0"/>
              <a:cs typeface="Arial" panose="020B0604020202020204" pitchFamily="34" charset="0"/>
            </a:endParaRPr>
          </a:p>
        </p:txBody>
      </p:sp>
      <p:pic>
        <p:nvPicPr>
          <p:cNvPr id="1026" name="Picture 2" descr="Image result for tea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263" b="99767" l="6000" r="90000">
                        <a14:foregroundMark x1="16133" y1="79021" x2="43467" y2="78322"/>
                        <a14:foregroundMark x1="21467" y1="76224" x2="26800" y2="75291"/>
                        <a14:foregroundMark x1="57200" y1="52214" x2="57200" y2="52214"/>
                        <a14:foregroundMark x1="56133" y1="51515" x2="59333" y2="50117"/>
                        <a14:foregroundMark x1="61067" y1="77389" x2="66133" y2="76690"/>
                        <a14:foregroundMark x1="47600" y1="81119" x2="51333" y2="80420"/>
                        <a14:foregroundMark x1="71067" y1="73893" x2="84533" y2="74359"/>
                        <a14:foregroundMark x1="83733" y1="72028" x2="73333" y2="79487"/>
                        <a14:foregroundMark x1="72800" y1="71096" x2="72800" y2="71096"/>
                        <a14:foregroundMark x1="79067" y1="69231" x2="85467" y2="79254"/>
                        <a14:foregroundMark x1="86400" y1="81119" x2="84000" y2="75291"/>
                        <a14:foregroundMark x1="70133" y1="59907" x2="70533" y2="54312"/>
                        <a14:foregroundMark x1="60000" y1="39161" x2="58800" y2="12121"/>
                        <a14:foregroundMark x1="57067" y1="39161" x2="60000" y2="34266"/>
                        <a14:foregroundMark x1="57333" y1="77389" x2="52533" y2="69930"/>
                        <a14:foregroundMark x1="46933" y1="71096" x2="23600" y2="67832"/>
                      </a14:backgroundRemoval>
                    </a14:imgEffect>
                  </a14:imgLayer>
                </a14:imgProps>
              </a:ext>
              <a:ext uri="{28A0092B-C50C-407E-A947-70E740481C1C}">
                <a14:useLocalDpi xmlns:a14="http://schemas.microsoft.com/office/drawing/2010/main" val="0"/>
              </a:ext>
            </a:extLst>
          </a:blip>
          <a:srcRect/>
          <a:stretch>
            <a:fillRect/>
          </a:stretch>
        </p:blipFill>
        <p:spPr bwMode="auto">
          <a:xfrm>
            <a:off x="1006475" y="823912"/>
            <a:ext cx="7143750" cy="408622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481979" y="793115"/>
            <a:ext cx="2487517" cy="5733484"/>
            <a:chOff x="9481979" y="793115"/>
            <a:chExt cx="2487517" cy="5733484"/>
          </a:xfrm>
        </p:grpSpPr>
        <p:pic>
          <p:nvPicPr>
            <p:cNvPr id="8" name="Picture 2" descr="Image result for black and white picture of tee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9481979" y="793115"/>
              <a:ext cx="2487517" cy="1959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9481979" y="2713430"/>
              <a:ext cx="2487517" cy="19568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black and white picture of single mothe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9481979" y="4642692"/>
              <a:ext cx="2487517" cy="1883907"/>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323" y="207327"/>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563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6000" dirty="0">
                <a:solidFill>
                  <a:schemeClr val="bg1"/>
                </a:solidFill>
                <a:latin typeface="Palatino Linotype" panose="02040502050505030304" pitchFamily="18" charset="0"/>
              </a:rPr>
              <a:t>Child and Family Team (CFT) Foundations </a:t>
            </a:r>
            <a:endParaRPr lang="en-US" dirty="0">
              <a:latin typeface="Palatino Linotype" panose="02040502050505030304" pitchFamily="18" charset="0"/>
            </a:endParaRPr>
          </a:p>
        </p:txBody>
      </p:sp>
      <p:sp>
        <p:nvSpPr>
          <p:cNvPr id="5" name="Subtitle 4"/>
          <p:cNvSpPr>
            <a:spLocks noGrp="1"/>
          </p:cNvSpPr>
          <p:nvPr>
            <p:ph type="subTitle" idx="1"/>
          </p:nvPr>
        </p:nvSpPr>
        <p:spPr/>
        <p:txBody>
          <a:bodyPr/>
          <a:lstStyle/>
          <a:p>
            <a:endParaRPr lang="en-US" dirty="0"/>
          </a:p>
        </p:txBody>
      </p:sp>
      <p:grpSp>
        <p:nvGrpSpPr>
          <p:cNvPr id="6" name="Group 5"/>
          <p:cNvGrpSpPr/>
          <p:nvPr/>
        </p:nvGrpSpPr>
        <p:grpSpPr>
          <a:xfrm>
            <a:off x="9481979" y="793115"/>
            <a:ext cx="2487517" cy="5733484"/>
            <a:chOff x="9481979" y="793115"/>
            <a:chExt cx="2487517" cy="5733484"/>
          </a:xfrm>
        </p:grpSpPr>
        <p:pic>
          <p:nvPicPr>
            <p:cNvPr id="7" name="Picture 2" descr="Image result for black and white picture of tee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481979" y="793115"/>
              <a:ext cx="2487517" cy="19592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lated imag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481979" y="2713430"/>
              <a:ext cx="2487517" cy="1956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black and white picture of single mothe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9481979" y="4642692"/>
              <a:ext cx="2487517" cy="188390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47" y="207327"/>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32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5" name="Rectangle 4"/>
          <p:cNvSpPr/>
          <p:nvPr/>
        </p:nvSpPr>
        <p:spPr>
          <a:xfrm>
            <a:off x="3712464" y="969264"/>
            <a:ext cx="8035036" cy="53035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224526" y="864108"/>
            <a:ext cx="7522973" cy="5120640"/>
          </a:xfrm>
          <a:ln>
            <a:noFill/>
          </a:ln>
        </p:spPr>
        <p:txBody>
          <a:bodyPr>
            <a:noAutofit/>
          </a:bodyPr>
          <a:lstStyle/>
          <a:p>
            <a:pPr marL="0" indent="0">
              <a:buNone/>
            </a:pPr>
            <a:r>
              <a:rPr lang="en-US" sz="2800" b="1" dirty="0">
                <a:solidFill>
                  <a:schemeClr val="bg1"/>
                </a:solidFill>
                <a:latin typeface="Palatino Linotype" panose="02040502050505030304" pitchFamily="18" charset="0"/>
              </a:rPr>
              <a:t>         Child and Family Teams</a:t>
            </a:r>
            <a:r>
              <a:rPr lang="en-US" sz="2800" dirty="0">
                <a:solidFill>
                  <a:schemeClr val="bg1"/>
                </a:solidFill>
                <a:latin typeface="Palatino Linotype" panose="02040502050505030304" pitchFamily="18" charset="0"/>
              </a:rPr>
              <a:t> (CFTs) </a:t>
            </a:r>
          </a:p>
          <a:p>
            <a:pPr marL="0" indent="0">
              <a:buNone/>
            </a:pPr>
            <a:r>
              <a:rPr lang="en-US" sz="2800" dirty="0">
                <a:solidFill>
                  <a:schemeClr val="bg1"/>
                </a:solidFill>
                <a:latin typeface="Palatino Linotype" panose="02040502050505030304" pitchFamily="18" charset="0"/>
              </a:rPr>
              <a:t>A</a:t>
            </a:r>
            <a:r>
              <a:rPr lang="en-US" sz="2800" b="1" dirty="0">
                <a:solidFill>
                  <a:schemeClr val="bg1"/>
                </a:solidFill>
                <a:latin typeface="Palatino Linotype" panose="02040502050505030304" pitchFamily="18" charset="0"/>
              </a:rPr>
              <a:t> </a:t>
            </a:r>
            <a:r>
              <a:rPr lang="en-US" sz="2800" dirty="0">
                <a:solidFill>
                  <a:schemeClr val="bg1"/>
                </a:solidFill>
                <a:latin typeface="Palatino Linotype" panose="02040502050505030304" pitchFamily="18" charset="0"/>
              </a:rPr>
              <a:t>CFT</a:t>
            </a:r>
            <a:r>
              <a:rPr lang="en-US" sz="2800" b="1" dirty="0">
                <a:solidFill>
                  <a:schemeClr val="bg1"/>
                </a:solidFill>
                <a:latin typeface="Palatino Linotype" panose="02040502050505030304" pitchFamily="18" charset="0"/>
              </a:rPr>
              <a:t> </a:t>
            </a:r>
            <a:r>
              <a:rPr lang="en-US" sz="2800" dirty="0">
                <a:solidFill>
                  <a:schemeClr val="bg1"/>
                </a:solidFill>
                <a:latin typeface="Palatino Linotype" panose="02040502050505030304" pitchFamily="18" charset="0"/>
              </a:rPr>
              <a:t>is a team comprised of the child, youth, NMD, family members, friends, foster parents, legal custodians, community specialists, and other interested people identified by the family and agency.  </a:t>
            </a:r>
          </a:p>
          <a:p>
            <a:pPr marL="0" indent="0">
              <a:buNone/>
            </a:pPr>
            <a:r>
              <a:rPr lang="en-US" sz="2800" dirty="0">
                <a:solidFill>
                  <a:schemeClr val="bg1"/>
                </a:solidFill>
                <a:latin typeface="Palatino Linotype" panose="02040502050505030304" pitchFamily="18" charset="0"/>
              </a:rPr>
              <a:t>The CFT joins together to assess, understand, and assist trauma-exposed children, youth, NMDs, and families in trauma-informed ways. </a:t>
            </a:r>
          </a:p>
        </p:txBody>
      </p:sp>
      <p:sp>
        <p:nvSpPr>
          <p:cNvPr id="4" name="TextBox 3"/>
          <p:cNvSpPr txBox="1"/>
          <p:nvPr/>
        </p:nvSpPr>
        <p:spPr>
          <a:xfrm>
            <a:off x="254000" y="190500"/>
            <a:ext cx="11493500" cy="861774"/>
          </a:xfrm>
          <a:prstGeom prst="rect">
            <a:avLst/>
          </a:prstGeom>
          <a:noFill/>
        </p:spPr>
        <p:txBody>
          <a:bodyPr wrap="square" rtlCol="0">
            <a:spAutoFit/>
          </a:bodyPr>
          <a:lstStyle/>
          <a:p>
            <a:pPr lvl="0"/>
            <a:r>
              <a:rPr lang="en-US" sz="3200" dirty="0">
                <a:solidFill>
                  <a:schemeClr val="bg1"/>
                </a:solidFill>
                <a:latin typeface="Palatino Linotype" panose="02040502050505030304" pitchFamily="18" charset="0"/>
              </a:rPr>
              <a:t>What is a Child and Family Team?</a:t>
            </a:r>
          </a:p>
          <a:p>
            <a:endParaRPr lang="en-US" dirty="0"/>
          </a:p>
        </p:txBody>
      </p:sp>
      <p:pic>
        <p:nvPicPr>
          <p:cNvPr id="37890" name="Picture 2" descr="Image result for team meeting at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54" y="2151589"/>
            <a:ext cx="3986759" cy="269378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0" y="190500"/>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69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Rectangle 3"/>
          <p:cNvSpPr/>
          <p:nvPr/>
        </p:nvSpPr>
        <p:spPr>
          <a:xfrm>
            <a:off x="8551797" y="722376"/>
            <a:ext cx="3640203" cy="503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Palatino Linotype" panose="02040502050505030304" pitchFamily="18" charset="0"/>
              </a:rPr>
              <a:t>Effective 1/1/2017, implementation of the Continuum of Care Reform requires that Child Welfare and/or Juvenile Probation Departments provide a CFT to all children, youth, and NMDs  in foster care.</a:t>
            </a:r>
          </a:p>
          <a:p>
            <a:endParaRPr lang="en-US" sz="2400" dirty="0">
              <a:latin typeface="Palatino Linotype" panose="02040502050505030304" pitchFamily="18" charset="0"/>
            </a:endParaRPr>
          </a:p>
          <a:p>
            <a:r>
              <a:rPr lang="en-US" sz="2000" dirty="0">
                <a:latin typeface="Palatino Linotype" panose="02040502050505030304" pitchFamily="18" charset="0"/>
              </a:rPr>
              <a:t>See All County Letter 16-84 and </a:t>
            </a:r>
            <a:r>
              <a:rPr lang="en-US" sz="2000">
                <a:latin typeface="Palatino Linotype" panose="02040502050505030304" pitchFamily="18" charset="0"/>
              </a:rPr>
              <a:t>All County Letter 18-23</a:t>
            </a:r>
            <a:endParaRPr lang="en-US" sz="2000" dirty="0">
              <a:latin typeface="Palatino Linotype" panose="02040502050505030304" pitchFamily="18" charset="0"/>
            </a:endParaRPr>
          </a:p>
        </p:txBody>
      </p:sp>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278" y="722376"/>
            <a:ext cx="6373241" cy="51729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4000" y="190500"/>
            <a:ext cx="11493500" cy="861774"/>
          </a:xfrm>
          <a:prstGeom prst="rect">
            <a:avLst/>
          </a:prstGeom>
          <a:noFill/>
        </p:spPr>
        <p:txBody>
          <a:bodyPr wrap="square" rtlCol="0">
            <a:spAutoFit/>
          </a:bodyPr>
          <a:lstStyle/>
          <a:p>
            <a:pPr lvl="0"/>
            <a:r>
              <a:rPr lang="en-US" sz="3200" dirty="0">
                <a:solidFill>
                  <a:schemeClr val="bg1"/>
                </a:solidFill>
                <a:latin typeface="Palatino Linotype" panose="02040502050505030304" pitchFamily="18" charset="0"/>
              </a:rPr>
              <a:t>WHO NEEDS A CFT? </a:t>
            </a:r>
          </a:p>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516" y="5578392"/>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6562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5" name="TextBox 4"/>
          <p:cNvSpPr txBox="1"/>
          <p:nvPr/>
        </p:nvSpPr>
        <p:spPr>
          <a:xfrm>
            <a:off x="254000" y="190500"/>
            <a:ext cx="11493500" cy="861774"/>
          </a:xfrm>
          <a:prstGeom prst="rect">
            <a:avLst/>
          </a:prstGeom>
          <a:noFill/>
        </p:spPr>
        <p:txBody>
          <a:bodyPr wrap="square" rtlCol="0">
            <a:spAutoFit/>
          </a:bodyPr>
          <a:lstStyle/>
          <a:p>
            <a:pPr lvl="0" algn="ctr"/>
            <a:r>
              <a:rPr lang="en-US" sz="3200" dirty="0">
                <a:solidFill>
                  <a:schemeClr val="bg1"/>
                </a:solidFill>
                <a:latin typeface="Palatino Linotype" panose="02040502050505030304" pitchFamily="18" charset="0"/>
              </a:rPr>
              <a:t>CFT VALUES </a:t>
            </a:r>
          </a:p>
          <a:p>
            <a:endParaRPr lang="en-US" dirty="0"/>
          </a:p>
        </p:txBody>
      </p:sp>
      <p:sp>
        <p:nvSpPr>
          <p:cNvPr id="6" name="Rectangle 5"/>
          <p:cNvSpPr/>
          <p:nvPr/>
        </p:nvSpPr>
        <p:spPr>
          <a:xfrm>
            <a:off x="645160" y="789515"/>
            <a:ext cx="11010900" cy="523422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Palatino Linotype" pitchFamily="18" charset="0"/>
            </a:endParaRPr>
          </a:p>
        </p:txBody>
      </p:sp>
      <p:sp>
        <p:nvSpPr>
          <p:cNvPr id="7" name="Rectangle 6"/>
          <p:cNvSpPr/>
          <p:nvPr/>
        </p:nvSpPr>
        <p:spPr>
          <a:xfrm>
            <a:off x="966453" y="1366963"/>
            <a:ext cx="9060494" cy="584775"/>
          </a:xfrm>
          <a:prstGeom prst="rect">
            <a:avLst/>
          </a:prstGeom>
        </p:spPr>
        <p:txBody>
          <a:bodyPr wrap="none">
            <a:spAutoFit/>
          </a:bodyPr>
          <a:lstStyle/>
          <a:p>
            <a:r>
              <a:rPr lang="en-US" sz="2800" b="1" dirty="0">
                <a:solidFill>
                  <a:schemeClr val="bg1"/>
                </a:solidFill>
                <a:latin typeface="Palatino Linotype" pitchFamily="18" charset="0"/>
              </a:rPr>
              <a:t> </a:t>
            </a:r>
            <a:r>
              <a:rPr lang="en-US" sz="3200" dirty="0">
                <a:solidFill>
                  <a:schemeClr val="bg1"/>
                </a:solidFill>
                <a:latin typeface="Palatino Linotype" pitchFamily="18" charset="0"/>
              </a:rPr>
              <a:t>TRAUMA-INFORMED CARE                                </a:t>
            </a:r>
          </a:p>
        </p:txBody>
      </p:sp>
      <p:sp>
        <p:nvSpPr>
          <p:cNvPr id="8" name="TextBox 7"/>
          <p:cNvSpPr txBox="1"/>
          <p:nvPr/>
        </p:nvSpPr>
        <p:spPr>
          <a:xfrm>
            <a:off x="5010817" y="2004192"/>
            <a:ext cx="2941984" cy="1477328"/>
          </a:xfrm>
          <a:prstGeom prst="rect">
            <a:avLst/>
          </a:prstGeom>
          <a:noFill/>
        </p:spPr>
        <p:txBody>
          <a:bodyPr wrap="square" rtlCol="0">
            <a:spAutoFit/>
          </a:bodyPr>
          <a:lstStyle/>
          <a:p>
            <a:pPr algn="ctr"/>
            <a:r>
              <a:rPr lang="en-US"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YOUTH &amp; FAMILY </a:t>
            </a:r>
          </a:p>
          <a:p>
            <a:pPr algn="ctr"/>
            <a:r>
              <a:rPr lang="en-US"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CENTERED AND DRIVEN</a:t>
            </a:r>
          </a:p>
          <a:p>
            <a:endParaRPr lang="en-US" dirty="0"/>
          </a:p>
          <a:p>
            <a:endParaRPr lang="en-US" dirty="0"/>
          </a:p>
          <a:p>
            <a:r>
              <a:rPr lang="en-US" dirty="0"/>
              <a:t>                                                               </a:t>
            </a:r>
          </a:p>
        </p:txBody>
      </p:sp>
      <p:sp>
        <p:nvSpPr>
          <p:cNvPr id="9" name="TextBox 8"/>
          <p:cNvSpPr txBox="1"/>
          <p:nvPr/>
        </p:nvSpPr>
        <p:spPr>
          <a:xfrm>
            <a:off x="1284001" y="2206299"/>
            <a:ext cx="3060700" cy="923330"/>
          </a:xfrm>
          <a:prstGeom prst="rect">
            <a:avLst/>
          </a:prstGeom>
          <a:noFill/>
        </p:spPr>
        <p:txBody>
          <a:bodyPr wrap="square" rtlCol="0">
            <a:spAutoFit/>
          </a:bodyPr>
          <a:lstStyle/>
          <a:p>
            <a:pPr algn="ctr"/>
            <a:r>
              <a:rPr lang="en-US" u="sng" dirty="0">
                <a:solidFill>
                  <a:schemeClr val="bg1"/>
                </a:solidFill>
                <a:latin typeface="Century" panose="02040604050505020304" pitchFamily="18" charset="0"/>
              </a:rPr>
              <a:t>UNIQUE</a:t>
            </a:r>
          </a:p>
          <a:p>
            <a:pPr algn="ctr"/>
            <a:r>
              <a:rPr lang="en-US" u="sng" dirty="0">
                <a:solidFill>
                  <a:schemeClr val="bg1"/>
                </a:solidFill>
                <a:latin typeface="Century" panose="02040604050505020304" pitchFamily="18" charset="0"/>
              </a:rPr>
              <a:t> AND</a:t>
            </a:r>
          </a:p>
          <a:p>
            <a:pPr algn="ctr"/>
            <a:r>
              <a:rPr lang="en-US" u="sng" dirty="0">
                <a:solidFill>
                  <a:schemeClr val="bg1"/>
                </a:solidFill>
                <a:latin typeface="Century" panose="02040604050505020304" pitchFamily="18" charset="0"/>
              </a:rPr>
              <a:t> INDIVIDUALIZED </a:t>
            </a:r>
          </a:p>
        </p:txBody>
      </p:sp>
      <p:sp>
        <p:nvSpPr>
          <p:cNvPr id="10" name="Rectangle 9"/>
          <p:cNvSpPr/>
          <p:nvPr/>
        </p:nvSpPr>
        <p:spPr>
          <a:xfrm>
            <a:off x="8712926" y="1588243"/>
            <a:ext cx="2344336" cy="923330"/>
          </a:xfrm>
          <a:prstGeom prst="rect">
            <a:avLst/>
          </a:prstGeom>
        </p:spPr>
        <p:txBody>
          <a:bodyPr wrap="square">
            <a:spAutoFit/>
          </a:bodyPr>
          <a:lstStyle/>
          <a:p>
            <a:r>
              <a:rPr lang="en-US" i="1" dirty="0">
                <a:solidFill>
                  <a:schemeClr val="bg1"/>
                </a:solidFill>
                <a:latin typeface="MS Reference Sans Serif" panose="020B0604030504040204" pitchFamily="34" charset="0"/>
              </a:rPr>
              <a:t>COMPREHENSIVE </a:t>
            </a:r>
          </a:p>
          <a:p>
            <a:r>
              <a:rPr lang="en-US" i="1" dirty="0">
                <a:solidFill>
                  <a:schemeClr val="bg1"/>
                </a:solidFill>
                <a:latin typeface="MS Reference Sans Serif" panose="020B0604030504040204" pitchFamily="34" charset="0"/>
              </a:rPr>
              <a:t>SHARED</a:t>
            </a:r>
          </a:p>
          <a:p>
            <a:r>
              <a:rPr lang="en-US" i="1" dirty="0">
                <a:solidFill>
                  <a:schemeClr val="bg1"/>
                </a:solidFill>
                <a:latin typeface="MS Reference Sans Serif" panose="020B0604030504040204" pitchFamily="34" charset="0"/>
              </a:rPr>
              <a:t>PLANNING</a:t>
            </a:r>
          </a:p>
        </p:txBody>
      </p:sp>
      <p:sp>
        <p:nvSpPr>
          <p:cNvPr id="11" name="Rectangle 10"/>
          <p:cNvSpPr/>
          <p:nvPr/>
        </p:nvSpPr>
        <p:spPr>
          <a:xfrm>
            <a:off x="1337904" y="3638608"/>
            <a:ext cx="2503506" cy="954107"/>
          </a:xfrm>
          <a:prstGeom prst="rect">
            <a:avLst/>
          </a:prstGeom>
        </p:spPr>
        <p:txBody>
          <a:bodyPr wrap="none">
            <a:spAutoFit/>
          </a:bodyPr>
          <a:lstStyle/>
          <a:p>
            <a:r>
              <a:rPr lang="en-US" sz="2800" dirty="0">
                <a:solidFill>
                  <a:schemeClr val="bg1"/>
                </a:solidFill>
                <a:latin typeface="Tw Cen MT Condensed Extra Bold" panose="020B0803020202020204" pitchFamily="34" charset="0"/>
              </a:rPr>
              <a:t>COLLABORATION</a:t>
            </a:r>
          </a:p>
          <a:p>
            <a:r>
              <a:rPr lang="en-US" sz="2800" dirty="0">
                <a:solidFill>
                  <a:schemeClr val="bg1"/>
                </a:solidFill>
                <a:latin typeface="Tw Cen MT Condensed Extra Bold" panose="020B0803020202020204" pitchFamily="34" charset="0"/>
              </a:rPr>
              <a:t> &amp; INTEGRATION </a:t>
            </a:r>
            <a:endParaRPr lang="en-US" sz="2800" dirty="0">
              <a:latin typeface="Tw Cen MT Condensed Extra Bold" panose="020B0803020202020204" pitchFamily="34" charset="0"/>
            </a:endParaRPr>
          </a:p>
        </p:txBody>
      </p:sp>
      <p:sp>
        <p:nvSpPr>
          <p:cNvPr id="12" name="Rectangle 11"/>
          <p:cNvSpPr/>
          <p:nvPr/>
        </p:nvSpPr>
        <p:spPr>
          <a:xfrm>
            <a:off x="4344700" y="3406628"/>
            <a:ext cx="3887603" cy="1508105"/>
          </a:xfrm>
          <a:prstGeom prst="rect">
            <a:avLst/>
          </a:prstGeom>
        </p:spPr>
        <p:txBody>
          <a:bodyPr wrap="none">
            <a:spAutoFit/>
          </a:bodyPr>
          <a:lstStyle/>
          <a:p>
            <a:r>
              <a:rPr lang="en-US" sz="2800"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atin typeface="Microsoft PhagsPa" panose="020B0502040204020203" pitchFamily="34" charset="0"/>
                <a:cs typeface="Nirmala UI Semilight" panose="020B0402040204020203" pitchFamily="34" charset="0"/>
              </a:rPr>
              <a:t>TRAUMA IS TREATABLE</a:t>
            </a:r>
          </a:p>
          <a:p>
            <a:endParaRPr lang="en-US" sz="32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atin typeface="Nirmala UI Semilight" panose="020B0402040204020203" pitchFamily="34" charset="0"/>
              <a:cs typeface="Nirmala UI Semilight" panose="020B0402040204020203" pitchFamily="34" charset="0"/>
            </a:endParaRPr>
          </a:p>
          <a:p>
            <a:r>
              <a:rPr lang="en-US" sz="32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atin typeface="Nirmala UI Semilight" panose="020B0402040204020203" pitchFamily="34" charset="0"/>
                <a:cs typeface="Nirmala UI Semilight" panose="020B0402040204020203" pitchFamily="34" charset="0"/>
              </a:rPr>
              <a:t>needs driven</a:t>
            </a:r>
          </a:p>
        </p:txBody>
      </p:sp>
      <p:sp>
        <p:nvSpPr>
          <p:cNvPr id="14" name="Rectangle 13"/>
          <p:cNvSpPr/>
          <p:nvPr/>
        </p:nvSpPr>
        <p:spPr>
          <a:xfrm>
            <a:off x="7733212" y="3521352"/>
            <a:ext cx="4962412" cy="830997"/>
          </a:xfrm>
          <a:prstGeom prst="rect">
            <a:avLst/>
          </a:prstGeom>
        </p:spPr>
        <p:txBody>
          <a:bodyPr wrap="square">
            <a:spAutoFit/>
          </a:bodyPr>
          <a:lstStyle/>
          <a:p>
            <a:pPr algn="ctr"/>
            <a:r>
              <a:rPr lang="en-US" sz="1600" dirty="0">
                <a:solidFill>
                  <a:schemeClr val="bg1"/>
                </a:solidFill>
                <a:latin typeface="Palatino Linotype" pitchFamily="18" charset="0"/>
              </a:rPr>
              <a:t>CULTURALLY </a:t>
            </a:r>
          </a:p>
          <a:p>
            <a:pPr algn="ctr"/>
            <a:r>
              <a:rPr lang="en-US" sz="1600" dirty="0">
                <a:solidFill>
                  <a:schemeClr val="bg1"/>
                </a:solidFill>
                <a:latin typeface="Palatino Linotype" pitchFamily="18" charset="0"/>
              </a:rPr>
              <a:t>REFLECTIVE, RESPECTFUL, </a:t>
            </a:r>
          </a:p>
          <a:p>
            <a:pPr algn="ctr"/>
            <a:r>
              <a:rPr lang="en-US" sz="1600" dirty="0">
                <a:solidFill>
                  <a:schemeClr val="bg1"/>
                </a:solidFill>
                <a:latin typeface="Palatino Linotype" pitchFamily="18" charset="0"/>
              </a:rPr>
              <a:t>AND RESPONSIVE</a:t>
            </a:r>
          </a:p>
        </p:txBody>
      </p:sp>
      <p:sp>
        <p:nvSpPr>
          <p:cNvPr id="15" name="Rectangle 14"/>
          <p:cNvSpPr/>
          <p:nvPr/>
        </p:nvSpPr>
        <p:spPr>
          <a:xfrm>
            <a:off x="1900762" y="4932527"/>
            <a:ext cx="3637534" cy="954107"/>
          </a:xfrm>
          <a:prstGeom prst="rect">
            <a:avLst/>
          </a:prstGeom>
        </p:spPr>
        <p:txBody>
          <a:bodyPr wrap="none">
            <a:spAutoFit/>
          </a:bodyPr>
          <a:lstStyle/>
          <a:p>
            <a:endParaRPr lang="en-US" sz="2800" dirty="0">
              <a:solidFill>
                <a:schemeClr val="bg1"/>
              </a:solidFill>
              <a:latin typeface="Palatino Linotype" pitchFamily="18" charset="0"/>
            </a:endParaRPr>
          </a:p>
          <a:p>
            <a:r>
              <a:rPr lang="en-US" sz="2800" dirty="0">
                <a:solidFill>
                  <a:schemeClr val="bg1"/>
                </a:solidFill>
                <a:latin typeface="Palatino Linotype" pitchFamily="18" charset="0"/>
              </a:rPr>
              <a:t>STRENGTHS-BASED</a:t>
            </a:r>
          </a:p>
        </p:txBody>
      </p:sp>
      <p:sp>
        <p:nvSpPr>
          <p:cNvPr id="17" name="Rectangle 16"/>
          <p:cNvSpPr/>
          <p:nvPr/>
        </p:nvSpPr>
        <p:spPr>
          <a:xfrm>
            <a:off x="6878161" y="5442460"/>
            <a:ext cx="3685624" cy="523220"/>
          </a:xfrm>
          <a:prstGeom prst="rect">
            <a:avLst/>
          </a:prstGeom>
        </p:spPr>
        <p:txBody>
          <a:bodyPr wrap="none">
            <a:spAutoFit/>
          </a:bodyPr>
          <a:lstStyle/>
          <a:p>
            <a:r>
              <a:rPr lang="en-US" sz="2800" dirty="0">
                <a:solidFill>
                  <a:schemeClr val="bg1"/>
                </a:solidFill>
                <a:latin typeface="Bauhaus 93" panose="04030905020B02020C02" pitchFamily="82" charset="0"/>
              </a:rPr>
              <a:t>OUTCOMES-FOCUSED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03727"/>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54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ppt_w</p:attrName>
                                        </p:attrNameLst>
                                      </p:cBhvr>
                                      <p:tavLst>
                                        <p:tav tm="0" fmla="#ppt_w*sin(2.5*pi*$)">
                                          <p:val>
                                            <p:fltVal val="0"/>
                                          </p:val>
                                        </p:tav>
                                        <p:tav tm="100000">
                                          <p:val>
                                            <p:fltVal val="1"/>
                                          </p:val>
                                        </p:tav>
                                      </p:tavLst>
                                    </p:anim>
                                    <p:anim calcmode="lin" valueType="num">
                                      <p:cBhvr>
                                        <p:cTn id="3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pPr algn="ctr"/>
            <a:r>
              <a:rPr lang="en-US" sz="2400" dirty="0">
                <a:latin typeface="Palatino Linotype" panose="02040502050505030304" pitchFamily="18" charset="0"/>
              </a:rPr>
              <a:t>COMING </a:t>
            </a:r>
            <a:br>
              <a:rPr lang="en-US" sz="2400" dirty="0">
                <a:latin typeface="Palatino Linotype" panose="02040502050505030304" pitchFamily="18" charset="0"/>
              </a:rPr>
            </a:br>
            <a:r>
              <a:rPr lang="en-US" sz="2400" dirty="0">
                <a:latin typeface="Palatino Linotype" panose="02040502050505030304" pitchFamily="18" charset="0"/>
              </a:rPr>
              <a:t>TOGETHER AS A CHILD AND FAMILY TEAM</a:t>
            </a:r>
            <a:endParaRPr lang="en-US" sz="2400"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p:txBody>
          <a:bodyPr>
            <a:normAutofit/>
          </a:bodyPr>
          <a:lstStyle/>
          <a:p>
            <a:pPr algn="ctr"/>
            <a:r>
              <a:rPr lang="en-US" sz="2800" dirty="0">
                <a:latin typeface="Palatino Linotype" panose="02040502050505030304" pitchFamily="18" charset="0"/>
              </a:rPr>
              <a:t>Example</a:t>
            </a:r>
          </a:p>
        </p:txBody>
      </p:sp>
      <p:pic>
        <p:nvPicPr>
          <p:cNvPr id="3074" name="Picture 2" descr="Image result for diverse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912" y="868680"/>
            <a:ext cx="7265568" cy="5035956"/>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16" y="164181"/>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80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10" name="Content Placeholder 9"/>
          <p:cNvSpPr>
            <a:spLocks noGrp="1"/>
          </p:cNvSpPr>
          <p:nvPr>
            <p:ph sz="half" idx="4294967295"/>
          </p:nvPr>
        </p:nvSpPr>
        <p:spPr>
          <a:xfrm>
            <a:off x="810706" y="970499"/>
            <a:ext cx="4318000" cy="5121275"/>
          </a:xfrm>
          <a:solidFill>
            <a:schemeClr val="accent5"/>
          </a:solidFill>
        </p:spPr>
        <p:txBody>
          <a:bodyPr anchor="t">
            <a:normAutofit/>
          </a:bodyPr>
          <a:lstStyle/>
          <a:p>
            <a:pPr marL="0" indent="0" algn="ctr">
              <a:buNone/>
            </a:pPr>
            <a:r>
              <a:rPr lang="en-US" b="1" u="sng" dirty="0">
                <a:solidFill>
                  <a:schemeClr val="bg1"/>
                </a:solidFill>
                <a:latin typeface="Palatino Linotype" panose="02040502050505030304" pitchFamily="18" charset="0"/>
              </a:rPr>
              <a:t>Trauma-Informed CFT Process:</a:t>
            </a:r>
          </a:p>
          <a:p>
            <a:pPr>
              <a:buFont typeface="Arial" panose="020B0604020202020204" pitchFamily="34" charset="0"/>
              <a:buChar char="•"/>
            </a:pPr>
            <a:r>
              <a:rPr lang="en-US"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Engagement</a:t>
            </a:r>
          </a:p>
          <a:p>
            <a:pPr>
              <a:buFont typeface="Arial" panose="020B0604020202020204" pitchFamily="34" charset="0"/>
              <a:buChar char="•"/>
            </a:pPr>
            <a:r>
              <a:rPr lang="en-US"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Communication/Collaboration</a:t>
            </a:r>
          </a:p>
          <a:p>
            <a:pPr>
              <a:buFont typeface="Arial" panose="020B0604020202020204" pitchFamily="34" charset="0"/>
              <a:buChar char="•"/>
            </a:pPr>
            <a:r>
              <a:rPr lang="en-US"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Assessment</a:t>
            </a:r>
          </a:p>
          <a:p>
            <a:pPr>
              <a:buFont typeface="Arial" panose="020B0604020202020204" pitchFamily="34" charset="0"/>
              <a:buChar char="•"/>
            </a:pPr>
            <a:r>
              <a:rPr lang="en-US"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Implementation of Plan</a:t>
            </a:r>
          </a:p>
          <a:p>
            <a:pPr>
              <a:buFont typeface="Arial" panose="020B0604020202020204" pitchFamily="34" charset="0"/>
              <a:buChar char="•"/>
            </a:pPr>
            <a:r>
              <a:rPr lang="en-US"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Coordination and Care Management</a:t>
            </a:r>
          </a:p>
          <a:p>
            <a:pPr>
              <a:buFont typeface="Arial" panose="020B0604020202020204" pitchFamily="34" charset="0"/>
              <a:buChar char="•"/>
            </a:pPr>
            <a:r>
              <a:rPr lang="en-US"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Monitoring and Adapting Services</a:t>
            </a:r>
          </a:p>
          <a:p>
            <a:pPr>
              <a:buFont typeface="Arial" panose="020B0604020202020204" pitchFamily="34" charset="0"/>
              <a:buChar char="•"/>
            </a:pPr>
            <a:endParaRPr lang="en-US" b="1" dirty="0">
              <a:solidFill>
                <a:srgbClr val="4C4D4F"/>
              </a:solidFill>
              <a:latin typeface="Arial Rounded MT Bold" panose="020F0704030504030204" pitchFamily="34" charset="0"/>
              <a:cs typeface="Times New Roman" panose="02020603050405020304" pitchFamily="18" charset="0"/>
            </a:endParaRPr>
          </a:p>
          <a:p>
            <a:pPr>
              <a:buFont typeface="Arial" panose="020B0604020202020204" pitchFamily="34" charset="0"/>
              <a:buChar char="•"/>
            </a:pPr>
            <a:endParaRPr lang="en-US" b="1" dirty="0">
              <a:latin typeface="Arial Rounded MT Bold" panose="020F0704030504030204" pitchFamily="34" charset="0"/>
            </a:endParaRPr>
          </a:p>
        </p:txBody>
      </p:sp>
      <p:sp>
        <p:nvSpPr>
          <p:cNvPr id="11" name="Content Placeholder 10"/>
          <p:cNvSpPr>
            <a:spLocks noGrp="1"/>
          </p:cNvSpPr>
          <p:nvPr>
            <p:ph sz="half" idx="4294967295"/>
          </p:nvPr>
        </p:nvSpPr>
        <p:spPr>
          <a:xfrm>
            <a:off x="6745794" y="966851"/>
            <a:ext cx="4635500" cy="5121275"/>
          </a:xfrm>
          <a:solidFill>
            <a:schemeClr val="accent1"/>
          </a:solidFill>
        </p:spPr>
        <p:txBody>
          <a:bodyPr anchor="t">
            <a:normAutofit lnSpcReduction="10000"/>
          </a:bodyPr>
          <a:lstStyle/>
          <a:p>
            <a:pPr marL="0" indent="0" algn="ctr">
              <a:buNone/>
            </a:pPr>
            <a:r>
              <a:rPr lang="en-US" sz="2200" b="1" u="sng" dirty="0">
                <a:solidFill>
                  <a:schemeClr val="bg1"/>
                </a:solidFill>
                <a:latin typeface="Palatino Linotype" panose="02040502050505030304" pitchFamily="18" charset="0"/>
              </a:rPr>
              <a:t>Trauma-Informed CFT Meetings </a:t>
            </a:r>
          </a:p>
          <a:p>
            <a:pPr>
              <a:buFont typeface="Arial" panose="020B0604020202020204" pitchFamily="34" charset="0"/>
              <a:buChar char="•"/>
            </a:pPr>
            <a:r>
              <a:rPr lang="en-US" dirty="0">
                <a:solidFill>
                  <a:schemeClr val="bg1"/>
                </a:solidFill>
                <a:latin typeface="Palatino Linotype" panose="02040502050505030304" pitchFamily="18" charset="0"/>
              </a:rPr>
              <a:t>A CFT meeting is distinct from the team itself</a:t>
            </a:r>
          </a:p>
          <a:p>
            <a:pPr>
              <a:buFont typeface="Arial" panose="020B0604020202020204" pitchFamily="34" charset="0"/>
              <a:buChar char="•"/>
            </a:pPr>
            <a:r>
              <a:rPr lang="en-US" dirty="0">
                <a:solidFill>
                  <a:schemeClr val="bg1"/>
                </a:solidFill>
                <a:latin typeface="Palatino Linotype" panose="02040502050505030304" pitchFamily="18" charset="0"/>
              </a:rPr>
              <a:t>Provides meaningful opportunities for children, youth, NMDs, and families to participate in case planning</a:t>
            </a:r>
          </a:p>
          <a:p>
            <a:pPr>
              <a:buFont typeface="Arial" panose="020B0604020202020204" pitchFamily="34" charset="0"/>
              <a:buChar char="•"/>
            </a:pPr>
            <a:r>
              <a:rPr lang="en-US" dirty="0">
                <a:solidFill>
                  <a:schemeClr val="bg1"/>
                </a:solidFill>
                <a:latin typeface="Palatino Linotype" panose="02040502050505030304" pitchFamily="18" charset="0"/>
              </a:rPr>
              <a:t>An opportunity for engaging the family and their service teams in thoughtful and effective goal setting while monitoring progress toward achieving goals</a:t>
            </a:r>
          </a:p>
          <a:p>
            <a:pPr>
              <a:buFont typeface="Arial" panose="020B0604020202020204" pitchFamily="34" charset="0"/>
              <a:buChar char="•"/>
            </a:pPr>
            <a:r>
              <a:rPr lang="en-US" dirty="0">
                <a:solidFill>
                  <a:schemeClr val="bg1"/>
                </a:solidFill>
                <a:latin typeface="Palatino Linotype" panose="02040502050505030304" pitchFamily="18" charset="0"/>
              </a:rPr>
              <a:t>Can be requested by the child, youth, NMD, and/or family as needed</a:t>
            </a:r>
          </a:p>
          <a:p>
            <a:pPr>
              <a:buFont typeface="Arial" panose="020B0604020202020204" pitchFamily="34" charset="0"/>
              <a:buChar char="•"/>
            </a:pPr>
            <a:r>
              <a:rPr lang="en-US" dirty="0">
                <a:solidFill>
                  <a:schemeClr val="bg1"/>
                </a:solidFill>
                <a:latin typeface="Palatino Linotype" panose="02040502050505030304" pitchFamily="18" charset="0"/>
              </a:rPr>
              <a:t>Timeline of meeting requirements outlined in ACL 16-84 and ACL 18-23</a:t>
            </a:r>
          </a:p>
          <a:p>
            <a:pPr marL="0" indent="0">
              <a:buNone/>
            </a:pPr>
            <a:endParaRPr lang="en-US" dirty="0">
              <a:solidFill>
                <a:schemeClr val="bg1"/>
              </a:solidFill>
              <a:latin typeface="Palatino Linotype" panose="02040502050505030304" pitchFamily="18" charset="0"/>
            </a:endParaRPr>
          </a:p>
        </p:txBody>
      </p:sp>
      <p:sp>
        <p:nvSpPr>
          <p:cNvPr id="12" name="TextBox 11"/>
          <p:cNvSpPr txBox="1"/>
          <p:nvPr/>
        </p:nvSpPr>
        <p:spPr>
          <a:xfrm>
            <a:off x="304800" y="93981"/>
            <a:ext cx="11493500" cy="861774"/>
          </a:xfrm>
          <a:prstGeom prst="rect">
            <a:avLst/>
          </a:prstGeom>
          <a:noFill/>
        </p:spPr>
        <p:txBody>
          <a:bodyPr wrap="square" rtlCol="0">
            <a:spAutoFit/>
          </a:bodyPr>
          <a:lstStyle/>
          <a:p>
            <a:pPr lvl="0"/>
            <a:r>
              <a:rPr lang="en-US" sz="3200" dirty="0">
                <a:solidFill>
                  <a:schemeClr val="bg1"/>
                </a:solidFill>
                <a:latin typeface="Palatino Linotype" panose="02040502050505030304" pitchFamily="18" charset="0"/>
              </a:rPr>
              <a:t>CFT PROCESS AND MEETINGS</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5463" y="216066"/>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66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6" name="TextBox 5"/>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TIMELINES </a:t>
            </a:r>
          </a:p>
        </p:txBody>
      </p:sp>
      <p:sp>
        <p:nvSpPr>
          <p:cNvPr id="7" name="Content Placeholder 2"/>
          <p:cNvSpPr txBox="1">
            <a:spLocks/>
          </p:cNvSpPr>
          <p:nvPr/>
        </p:nvSpPr>
        <p:spPr>
          <a:xfrm>
            <a:off x="1051052" y="908054"/>
            <a:ext cx="10607548" cy="5249667"/>
          </a:xfrm>
          <a:prstGeom prst="rect">
            <a:avLst/>
          </a:prstGeom>
          <a:solidFill>
            <a:schemeClr val="accent5"/>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None/>
            </a:pPr>
            <a:r>
              <a:rPr lang="en-US" sz="2400" dirty="0">
                <a:solidFill>
                  <a:schemeClr val="bg1"/>
                </a:solidFill>
                <a:latin typeface="Palatino Linotype" panose="02040502050505030304" pitchFamily="18" charset="0"/>
              </a:rPr>
              <a:t>CFT meetings should occur at intervals according to the needs of the child/youth/NMD and/or family, along with timelines outlined in the All County Letter (ACL) 16-84 and ACL 18-23.</a:t>
            </a:r>
          </a:p>
          <a:p>
            <a:pPr>
              <a:buFont typeface="Wingdings 2" pitchFamily="18" charset="2"/>
              <a:buNone/>
            </a:pPr>
            <a:r>
              <a:rPr lang="en-US" sz="2400" dirty="0">
                <a:solidFill>
                  <a:schemeClr val="bg1"/>
                </a:solidFill>
                <a:latin typeface="Palatino Linotype" panose="02040502050505030304" pitchFamily="18" charset="0"/>
              </a:rPr>
              <a:t>For children or youth in placement who are receiving Intensive Care Coordination (ICC), Intensive Home Based Services (IHBS), or Therapeutic Foster Care (TFC), a CFT meeting must occur at least once every </a:t>
            </a:r>
            <a:r>
              <a:rPr lang="en-US" sz="2400" u="sng" dirty="0">
                <a:solidFill>
                  <a:schemeClr val="bg1"/>
                </a:solidFill>
                <a:latin typeface="Palatino Linotype" panose="02040502050505030304" pitchFamily="18" charset="0"/>
              </a:rPr>
              <a:t>90 days</a:t>
            </a:r>
            <a:r>
              <a:rPr lang="en-US" sz="2400" dirty="0">
                <a:solidFill>
                  <a:schemeClr val="bg1"/>
                </a:solidFill>
                <a:latin typeface="Palatino Linotype" panose="02040502050505030304" pitchFamily="18" charset="0"/>
              </a:rPr>
              <a:t>. For children and youth who are not receiving SMHS, the placing agency will convene a CFT meeting no less than once every </a:t>
            </a:r>
            <a:r>
              <a:rPr lang="en-US" sz="2400" u="sng" dirty="0">
                <a:solidFill>
                  <a:schemeClr val="bg1"/>
                </a:solidFill>
                <a:latin typeface="Palatino Linotype" panose="02040502050505030304" pitchFamily="18" charset="0"/>
              </a:rPr>
              <a:t>6 months</a:t>
            </a:r>
            <a:r>
              <a:rPr lang="en-US" sz="2400" dirty="0">
                <a:solidFill>
                  <a:schemeClr val="bg1"/>
                </a:solidFill>
                <a:latin typeface="Palatino Linotype" panose="02040502050505030304" pitchFamily="18" charset="0"/>
              </a:rPr>
              <a:t>. </a:t>
            </a:r>
          </a:p>
          <a:p>
            <a:pPr>
              <a:buFont typeface="Wingdings 2" pitchFamily="18" charset="2"/>
              <a:buNone/>
            </a:pPr>
            <a:r>
              <a:rPr lang="en-US" sz="2400" dirty="0">
                <a:solidFill>
                  <a:schemeClr val="bg1"/>
                </a:solidFill>
                <a:latin typeface="Palatino Linotype" panose="02040502050505030304" pitchFamily="18" charset="0"/>
              </a:rPr>
              <a:t>Best practice dictates that meetings should occur as soon as possible for, but not limited to, case planning purposes, placement determination, emancipation planning, and/or safety planning; therefore, frequency of meetings and timeframes varies.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252413"/>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0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heckerboard(across)">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heckerboard(across)">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6" name="TextBox 5"/>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MEETINGS AND TIMELINES</a:t>
            </a:r>
            <a:r>
              <a:rPr lang="en-US" dirty="0">
                <a:solidFill>
                  <a:schemeClr val="bg1"/>
                </a:solidFill>
                <a:latin typeface="Palatino Linotype" panose="02040502050505030304" pitchFamily="18" charset="0"/>
              </a:rPr>
              <a:t> </a:t>
            </a:r>
            <a:endParaRPr lang="en-US" sz="3200" dirty="0">
              <a:solidFill>
                <a:schemeClr val="bg1"/>
              </a:solidFill>
              <a:latin typeface="Palatino Linotype" panose="02040502050505030304" pitchFamily="18" charset="0"/>
            </a:endParaRPr>
          </a:p>
        </p:txBody>
      </p:sp>
      <p:pic>
        <p:nvPicPr>
          <p:cNvPr id="7174" name="Picture 6" descr="Image result for timelines blank colorf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417" y="1249166"/>
            <a:ext cx="6336666" cy="4224446"/>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9563" y="308561"/>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021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Content Placeholder 2"/>
          <p:cNvSpPr txBox="1">
            <a:spLocks/>
          </p:cNvSpPr>
          <p:nvPr/>
        </p:nvSpPr>
        <p:spPr>
          <a:xfrm>
            <a:off x="3867912" y="868680"/>
            <a:ext cx="7422388" cy="5227320"/>
          </a:xfrm>
          <a:prstGeom prst="rect">
            <a:avLst/>
          </a:prstGeom>
          <a:solidFill>
            <a:schemeClr val="tx2">
              <a:lumMod val="75000"/>
            </a:schemeClr>
          </a:solidFill>
        </p:spPr>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defTabSz="457200">
              <a:lnSpc>
                <a:spcPct val="150000"/>
              </a:lnSpc>
              <a:spcBef>
                <a:spcPts val="0"/>
              </a:spcBef>
              <a:buFont typeface="Wingdings" pitchFamily="2" charset="2"/>
              <a:buChar char="§"/>
            </a:pPr>
            <a:r>
              <a:rPr lang="en-US" sz="3200" dirty="0">
                <a:solidFill>
                  <a:schemeClr val="bg1"/>
                </a:solidFill>
                <a:latin typeface="Palatino Linotype" pitchFamily="18" charset="0"/>
              </a:rPr>
              <a:t>Greetings and Agenda</a:t>
            </a:r>
          </a:p>
          <a:p>
            <a:pPr marL="457200" defTabSz="457200">
              <a:lnSpc>
                <a:spcPct val="150000"/>
              </a:lnSpc>
              <a:spcBef>
                <a:spcPts val="0"/>
              </a:spcBef>
              <a:buFont typeface="Wingdings" pitchFamily="2" charset="2"/>
              <a:buChar char="§"/>
            </a:pPr>
            <a:r>
              <a:rPr lang="en-US" sz="3200" dirty="0">
                <a:solidFill>
                  <a:schemeClr val="bg1"/>
                </a:solidFill>
                <a:latin typeface="Palatino Linotype" pitchFamily="18" charset="0"/>
              </a:rPr>
              <a:t>Confidentiality and Team Agreements</a:t>
            </a:r>
          </a:p>
          <a:p>
            <a:pPr marL="457200">
              <a:buFont typeface="Wingdings" pitchFamily="2" charset="2"/>
              <a:buChar char="§"/>
            </a:pPr>
            <a:r>
              <a:rPr lang="en-US" sz="3200" dirty="0">
                <a:solidFill>
                  <a:schemeClr val="bg1"/>
                </a:solidFill>
                <a:latin typeface="Palatino Linotype" pitchFamily="18" charset="0"/>
              </a:rPr>
              <a:t>CFT Vision and CFT Meeting Purpose </a:t>
            </a:r>
          </a:p>
          <a:p>
            <a:pPr marL="457200">
              <a:buFont typeface="Wingdings" pitchFamily="2" charset="2"/>
              <a:buChar char="§"/>
            </a:pPr>
            <a:r>
              <a:rPr lang="en-US" sz="3200" kern="0" dirty="0">
                <a:solidFill>
                  <a:schemeClr val="bg1"/>
                </a:solidFill>
                <a:latin typeface="Palatino Linotype" pitchFamily="18" charset="0"/>
              </a:rPr>
              <a:t>Identification of Strengths and Needs (including, but not limited to, the Child and Adolescent Needs and Strengths Tool)</a:t>
            </a:r>
          </a:p>
          <a:p>
            <a:pPr marL="457200">
              <a:buFont typeface="Wingdings" pitchFamily="2" charset="2"/>
              <a:buChar char="§"/>
            </a:pPr>
            <a:r>
              <a:rPr lang="en-US" sz="3200" kern="0" dirty="0">
                <a:solidFill>
                  <a:schemeClr val="bg1"/>
                </a:solidFill>
                <a:latin typeface="Palatino Linotype" pitchFamily="18" charset="0"/>
              </a:rPr>
              <a:t>Goals </a:t>
            </a:r>
          </a:p>
          <a:p>
            <a:pPr marL="457200">
              <a:buFont typeface="Wingdings" pitchFamily="2" charset="2"/>
              <a:buChar char="§"/>
            </a:pPr>
            <a:r>
              <a:rPr lang="en-US" sz="3200" kern="0" dirty="0">
                <a:solidFill>
                  <a:schemeClr val="bg1"/>
                </a:solidFill>
                <a:latin typeface="Palatino Linotype" pitchFamily="18" charset="0"/>
              </a:rPr>
              <a:t>Brainstorming Ideas </a:t>
            </a:r>
            <a:endParaRPr lang="en-US" sz="3200" dirty="0">
              <a:solidFill>
                <a:schemeClr val="bg1"/>
              </a:solidFill>
              <a:latin typeface="Palatino Linotype" pitchFamily="18" charset="0"/>
            </a:endParaRPr>
          </a:p>
          <a:p>
            <a:pPr marL="457200">
              <a:buFont typeface="Wingdings" pitchFamily="2" charset="2"/>
              <a:buChar char="§"/>
            </a:pPr>
            <a:r>
              <a:rPr lang="en-US" sz="3200" kern="0" dirty="0">
                <a:solidFill>
                  <a:schemeClr val="bg1"/>
                </a:solidFill>
                <a:latin typeface="Palatino Linotype" pitchFamily="18" charset="0"/>
              </a:rPr>
              <a:t>Action Plan </a:t>
            </a:r>
          </a:p>
          <a:p>
            <a:pPr marL="457200">
              <a:buFont typeface="Wingdings" pitchFamily="2" charset="2"/>
              <a:buChar char="§"/>
            </a:pPr>
            <a:r>
              <a:rPr lang="en-US" sz="3200" kern="0" dirty="0">
                <a:solidFill>
                  <a:schemeClr val="bg1"/>
                </a:solidFill>
                <a:latin typeface="Palatino Linotype" pitchFamily="18" charset="0"/>
              </a:rPr>
              <a:t>Evaluation</a:t>
            </a:r>
            <a:r>
              <a:rPr lang="en-US" sz="3200" dirty="0">
                <a:solidFill>
                  <a:schemeClr val="bg1"/>
                </a:solidFill>
                <a:latin typeface="Palatino Linotype" pitchFamily="18" charset="0"/>
              </a:rPr>
              <a:t>	</a:t>
            </a:r>
          </a:p>
        </p:txBody>
      </p:sp>
      <p:sp>
        <p:nvSpPr>
          <p:cNvPr id="8" name="TextBox 7"/>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MEETING STRUCTURE </a:t>
            </a:r>
          </a:p>
        </p:txBody>
      </p:sp>
      <p:pic>
        <p:nvPicPr>
          <p:cNvPr id="31746" name="Picture 2" descr="Image result for structur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97" y="1535489"/>
            <a:ext cx="3320415" cy="3320416"/>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0" y="139700"/>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74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Content Placeholder 2"/>
          <p:cNvSpPr txBox="1">
            <a:spLocks/>
          </p:cNvSpPr>
          <p:nvPr/>
        </p:nvSpPr>
        <p:spPr>
          <a:xfrm>
            <a:off x="3867912" y="868680"/>
            <a:ext cx="7422388" cy="5227320"/>
          </a:xfrm>
          <a:prstGeom prst="rect">
            <a:avLst/>
          </a:prstGeom>
          <a:solidFill>
            <a:schemeClr val="tx2">
              <a:lumMod val="75000"/>
            </a:schemeClr>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ctr" defTabSz="457200">
              <a:lnSpc>
                <a:spcPct val="150000"/>
              </a:lnSpc>
              <a:spcBef>
                <a:spcPts val="0"/>
              </a:spcBef>
              <a:buNone/>
            </a:pPr>
            <a:r>
              <a:rPr lang="en-US" sz="3200" u="sng" dirty="0">
                <a:solidFill>
                  <a:schemeClr val="bg1"/>
                </a:solidFill>
                <a:latin typeface="Palatino Linotype" pitchFamily="18" charset="0"/>
              </a:rPr>
              <a:t>Greetings and Agenda</a:t>
            </a:r>
          </a:p>
        </p:txBody>
      </p:sp>
      <p:sp>
        <p:nvSpPr>
          <p:cNvPr id="8" name="TextBox 7"/>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MEETING STRUCTURE </a:t>
            </a:r>
          </a:p>
        </p:txBody>
      </p:sp>
      <p:pic>
        <p:nvPicPr>
          <p:cNvPr id="31746" name="Picture 2" descr="Image result for structur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97" y="1535489"/>
            <a:ext cx="3320415" cy="33204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11781" y="1764632"/>
            <a:ext cx="6751782" cy="3869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latin typeface="Palatino Linotype" panose="02040502050505030304" pitchFamily="18" charset="0"/>
              </a:rPr>
              <a:t>Start of Meeting</a:t>
            </a:r>
          </a:p>
          <a:p>
            <a:pPr marL="742950" lvl="1" indent="-285750">
              <a:buFont typeface="Wingdings" panose="05000000000000000000" pitchFamily="2" charset="2"/>
              <a:buChar char="§"/>
            </a:pPr>
            <a:r>
              <a:rPr lang="en-US" dirty="0">
                <a:latin typeface="Palatino Linotype" panose="02040502050505030304" pitchFamily="18" charset="0"/>
              </a:rPr>
              <a:t>This meeting should not be the first time the child, youth, or NMD meets team members; team members should meet child, youth, or NMD prior to the CFT meeting</a:t>
            </a:r>
          </a:p>
          <a:p>
            <a:pPr marL="285750" indent="-285750">
              <a:buFont typeface="Wingdings" panose="05000000000000000000" pitchFamily="2" charset="2"/>
              <a:buChar char="§"/>
            </a:pPr>
            <a:r>
              <a:rPr lang="en-US" dirty="0">
                <a:latin typeface="Palatino Linotype" panose="02040502050505030304" pitchFamily="18" charset="0"/>
              </a:rPr>
              <a:t>Leveling of Power: </a:t>
            </a:r>
          </a:p>
          <a:p>
            <a:pPr marL="742950" lvl="1" indent="-285750">
              <a:buFont typeface="Wingdings" panose="05000000000000000000" pitchFamily="2" charset="2"/>
              <a:buChar char="§"/>
            </a:pPr>
            <a:r>
              <a:rPr lang="en-US" dirty="0">
                <a:latin typeface="Palatino Linotype" panose="02040502050505030304" pitchFamily="18" charset="0"/>
              </a:rPr>
              <a:t>Importance is placed on partnering</a:t>
            </a:r>
          </a:p>
          <a:p>
            <a:pPr marL="742950" lvl="1" indent="-285750">
              <a:buFont typeface="Wingdings" panose="05000000000000000000" pitchFamily="2" charset="2"/>
              <a:buChar char="§"/>
            </a:pPr>
            <a:r>
              <a:rPr lang="en-US" dirty="0">
                <a:latin typeface="Palatino Linotype" panose="02040502050505030304" pitchFamily="18" charset="0"/>
              </a:rPr>
              <a:t>CFT recognizes that everyone has a role to play in a trauma-informed approach</a:t>
            </a:r>
          </a:p>
          <a:p>
            <a:pPr marL="285750" indent="-285750">
              <a:buFont typeface="Wingdings" panose="05000000000000000000" pitchFamily="2" charset="2"/>
              <a:buChar char="§"/>
            </a:pPr>
            <a:r>
              <a:rPr lang="en-US" dirty="0">
                <a:latin typeface="Palatino Linotype" panose="02040502050505030304" pitchFamily="18" charset="0"/>
              </a:rPr>
              <a:t>Skeleton Agenda prior to CFT meeting</a:t>
            </a:r>
          </a:p>
          <a:p>
            <a:pPr marL="285750" indent="-285750">
              <a:buFont typeface="Wingdings" panose="05000000000000000000" pitchFamily="2" charset="2"/>
              <a:buChar char="§"/>
            </a:pPr>
            <a:r>
              <a:rPr lang="en-US" dirty="0">
                <a:latin typeface="Palatino Linotype" panose="02040502050505030304" pitchFamily="18" charset="0"/>
              </a:rPr>
              <a:t>Agenda reviewed and adjusted within CFT meeting</a:t>
            </a:r>
          </a:p>
          <a:p>
            <a:pPr marL="285750" indent="-285750">
              <a:buFont typeface="Wingdings" panose="05000000000000000000" pitchFamily="2" charset="2"/>
              <a:buChar char="§"/>
            </a:pPr>
            <a:r>
              <a:rPr lang="en-US" dirty="0">
                <a:latin typeface="Palatino Linotype" panose="02040502050505030304" pitchFamily="18" charset="0"/>
              </a:rPr>
              <a:t>Integrated Agenda </a:t>
            </a:r>
          </a:p>
          <a:p>
            <a:pPr marL="285750" indent="-285750">
              <a:buFont typeface="Wingdings" panose="05000000000000000000" pitchFamily="2" charset="2"/>
              <a:buChar char="§"/>
            </a:pPr>
            <a:r>
              <a:rPr lang="en-US" dirty="0">
                <a:latin typeface="Palatino Linotype" panose="02040502050505030304" pitchFamily="18" charset="0"/>
              </a:rPr>
              <a:t>Inclusion of the Child and Adolescent Needs and Strengths (CANS) tool (In some cases, the Life and Strengths Domains)</a:t>
            </a:r>
          </a:p>
          <a:p>
            <a:pPr algn="ct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5042" y="282892"/>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91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6" name="Content Placeholder 2"/>
          <p:cNvSpPr>
            <a:spLocks noGrp="1"/>
          </p:cNvSpPr>
          <p:nvPr>
            <p:ph type="body" idx="1"/>
          </p:nvPr>
        </p:nvSpPr>
        <p:spPr>
          <a:xfrm>
            <a:off x="4016375" y="960557"/>
            <a:ext cx="7141152" cy="4776787"/>
          </a:xfrm>
          <a:prstGeom prst="rect">
            <a:avLst/>
          </a:prstGeom>
          <a:solidFill>
            <a:schemeClr val="accent6"/>
          </a:solidFill>
          <a:effectLst/>
        </p:spPr>
        <p:txBody>
          <a:bodyPr>
            <a:normAutofit/>
          </a:bodyPr>
          <a:lstStyle/>
          <a:p>
            <a:pPr marL="0" indent="0">
              <a:buNone/>
            </a:pPr>
            <a:r>
              <a:rPr lang="en-US" sz="3200" dirty="0">
                <a:solidFill>
                  <a:schemeClr val="bg1"/>
                </a:solidFill>
                <a:latin typeface="Palatino Linotype" pitchFamily="18" charset="0"/>
              </a:rPr>
              <a:t>Develop standardized knowledge and implementation of Child and Family Team (CFT) practice to achieve and maintain fidelity to the CFT model,  Integrated Core Practice Model (ICPM), and Continuum of Care Reform (CCR) requirements.</a:t>
            </a:r>
          </a:p>
        </p:txBody>
      </p:sp>
      <p:sp>
        <p:nvSpPr>
          <p:cNvPr id="7" name="TextBox 6"/>
          <p:cNvSpPr txBox="1"/>
          <p:nvPr/>
        </p:nvSpPr>
        <p:spPr>
          <a:xfrm>
            <a:off x="-172452" y="37227"/>
            <a:ext cx="7157451" cy="923330"/>
          </a:xfrm>
          <a:prstGeom prst="rect">
            <a:avLst/>
          </a:prstGeom>
          <a:noFill/>
        </p:spPr>
        <p:txBody>
          <a:bodyPr wrap="square" rtlCol="0">
            <a:spAutoFit/>
          </a:bodyPr>
          <a:lstStyle/>
          <a:p>
            <a:pPr algn="ctr"/>
            <a:r>
              <a:rPr lang="en-US" sz="3600" dirty="0">
                <a:solidFill>
                  <a:schemeClr val="bg1"/>
                </a:solidFill>
                <a:latin typeface="Palatino Linotype" pitchFamily="18" charset="0"/>
              </a:rPr>
              <a:t>PURPOSE  OF TRAINING </a:t>
            </a:r>
          </a:p>
          <a:p>
            <a:endParaRPr lang="en-US" dirty="0"/>
          </a:p>
        </p:txBody>
      </p:sp>
      <p:pic>
        <p:nvPicPr>
          <p:cNvPr id="25604" name="Picture 4" descr="Image result for goal log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27" y="1353312"/>
            <a:ext cx="5586933" cy="36594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4937" y="5209424"/>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75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Content Placeholder 2"/>
          <p:cNvSpPr txBox="1">
            <a:spLocks/>
          </p:cNvSpPr>
          <p:nvPr/>
        </p:nvSpPr>
        <p:spPr>
          <a:xfrm>
            <a:off x="3867912" y="868680"/>
            <a:ext cx="7422388" cy="5227320"/>
          </a:xfrm>
          <a:prstGeom prst="rect">
            <a:avLst/>
          </a:prstGeom>
          <a:solidFill>
            <a:schemeClr val="tx2">
              <a:lumMod val="75000"/>
            </a:schemeClr>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ctr" defTabSz="457200">
              <a:lnSpc>
                <a:spcPct val="150000"/>
              </a:lnSpc>
              <a:spcBef>
                <a:spcPts val="0"/>
              </a:spcBef>
              <a:buNone/>
            </a:pPr>
            <a:r>
              <a:rPr lang="en-US" sz="3200" u="sng" dirty="0">
                <a:solidFill>
                  <a:schemeClr val="bg1"/>
                </a:solidFill>
                <a:latin typeface="Palatino Linotype" pitchFamily="18" charset="0"/>
              </a:rPr>
              <a:t>Confidentiality and Team Agreements</a:t>
            </a:r>
          </a:p>
        </p:txBody>
      </p:sp>
      <p:sp>
        <p:nvSpPr>
          <p:cNvPr id="8" name="TextBox 7"/>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MEETING STRUCTURE </a:t>
            </a:r>
          </a:p>
        </p:txBody>
      </p:sp>
      <p:pic>
        <p:nvPicPr>
          <p:cNvPr id="31746" name="Picture 2" descr="Image result for structur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97" y="1535489"/>
            <a:ext cx="3320415" cy="33204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11781" y="1828801"/>
            <a:ext cx="6751782" cy="380538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en-US" dirty="0">
                <a:latin typeface="Palatino Linotype" panose="02040502050505030304" pitchFamily="18" charset="0"/>
              </a:rPr>
              <a:t>WIC code, Section 832(a)</a:t>
            </a:r>
          </a:p>
          <a:p>
            <a:pPr marL="285750" lvl="0" indent="-285750">
              <a:buFont typeface="Wingdings" panose="05000000000000000000" pitchFamily="2" charset="2"/>
              <a:buChar char="§"/>
            </a:pPr>
            <a:r>
              <a:rPr lang="en-US" dirty="0">
                <a:latin typeface="Palatino Linotype" panose="02040502050505030304" pitchFamily="18" charset="0"/>
              </a:rPr>
              <a:t>Memorandum of Understanding (MOU) </a:t>
            </a:r>
          </a:p>
          <a:p>
            <a:pPr marL="687388" lvl="0"/>
            <a:r>
              <a:rPr lang="en-US" dirty="0">
                <a:latin typeface="Palatino Linotype" panose="02040502050505030304" pitchFamily="18" charset="0"/>
              </a:rPr>
              <a:t>Defining the collaboratively shared design, delivery, and management of services to children, youth, NMDs, and families in care</a:t>
            </a:r>
          </a:p>
          <a:p>
            <a:pPr marL="285750" lvl="0" indent="-285750">
              <a:buFont typeface="Wingdings" panose="05000000000000000000" pitchFamily="2" charset="2"/>
              <a:buChar char="§"/>
            </a:pPr>
            <a:r>
              <a:rPr lang="en-US" dirty="0">
                <a:latin typeface="Palatino Linotype" panose="02040502050505030304" pitchFamily="18" charset="0"/>
              </a:rPr>
              <a:t>Team Rules/Agreements for CFT  members’ relationship</a:t>
            </a:r>
          </a:p>
          <a:p>
            <a:pPr marL="285750" lvl="0" indent="-285750">
              <a:buFont typeface="Wingdings" panose="05000000000000000000" pitchFamily="2" charset="2"/>
              <a:buChar char="§"/>
            </a:pPr>
            <a:r>
              <a:rPr lang="en-US" dirty="0">
                <a:latin typeface="Palatino Linotype" panose="02040502050505030304" pitchFamily="18" charset="0"/>
              </a:rPr>
              <a:t>Team Ground Rules/Comfort Agreements for CFT meetings</a:t>
            </a:r>
          </a:p>
          <a:p>
            <a:pPr marL="285750" lvl="0" indent="-285750">
              <a:buFont typeface="Wingdings" panose="05000000000000000000" pitchFamily="2" charset="2"/>
              <a:buChar char="§"/>
            </a:pPr>
            <a:r>
              <a:rPr lang="en-US" dirty="0">
                <a:latin typeface="Palatino Linotype" panose="02040502050505030304" pitchFamily="18" charset="0"/>
              </a:rPr>
              <a:t>Release of Information form(s) (ACL 18-09)</a:t>
            </a:r>
          </a:p>
          <a:p>
            <a:pPr lvl="0"/>
            <a:r>
              <a:rPr lang="en-US" dirty="0"/>
              <a:t> </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0" y="5361824"/>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71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Content Placeholder 2"/>
          <p:cNvSpPr txBox="1">
            <a:spLocks/>
          </p:cNvSpPr>
          <p:nvPr/>
        </p:nvSpPr>
        <p:spPr>
          <a:xfrm>
            <a:off x="3867912" y="868680"/>
            <a:ext cx="7422388" cy="5227320"/>
          </a:xfrm>
          <a:prstGeom prst="rect">
            <a:avLst/>
          </a:prstGeom>
          <a:solidFill>
            <a:schemeClr val="tx2">
              <a:lumMod val="75000"/>
            </a:schemeClr>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ctr">
              <a:buNone/>
            </a:pPr>
            <a:r>
              <a:rPr lang="en-US" sz="3200" u="sng" dirty="0">
                <a:solidFill>
                  <a:schemeClr val="bg1"/>
                </a:solidFill>
                <a:latin typeface="Palatino Linotype" pitchFamily="18" charset="0"/>
              </a:rPr>
              <a:t>CFT Vision  </a:t>
            </a:r>
          </a:p>
        </p:txBody>
      </p:sp>
      <p:sp>
        <p:nvSpPr>
          <p:cNvPr id="8" name="TextBox 7"/>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MEETING STRUCTURE </a:t>
            </a:r>
          </a:p>
        </p:txBody>
      </p:sp>
      <p:pic>
        <p:nvPicPr>
          <p:cNvPr id="31746" name="Picture 2" descr="Image result for structur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97" y="1535489"/>
            <a:ext cx="3320415" cy="33204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11781" y="2262909"/>
            <a:ext cx="6751782" cy="337127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sz="2300" b="1" u="sng" dirty="0">
                <a:latin typeface="Palatino Linotype" panose="02040502050505030304" pitchFamily="18" charset="0"/>
              </a:rPr>
              <a:t>CFT Vision</a:t>
            </a:r>
            <a:r>
              <a:rPr lang="en-US" sz="2300" dirty="0">
                <a:latin typeface="Palatino Linotype" panose="02040502050505030304" pitchFamily="18" charset="0"/>
              </a:rPr>
              <a:t>: The team defines its purpose, goals, and objectives. The team shares responsibility to assess, plan, intervene, monitor, and refine services over time.</a:t>
            </a:r>
            <a:br>
              <a:rPr lang="en-US" sz="2300" dirty="0">
                <a:latin typeface="Palatino Linotype" panose="02040502050505030304" pitchFamily="18" charset="0"/>
              </a:rPr>
            </a:br>
            <a:endParaRPr lang="en-US" sz="2300" dirty="0">
              <a:latin typeface="Palatino Linotype" panose="02040502050505030304" pitchFamily="18" charset="0"/>
            </a:endParaRPr>
          </a:p>
          <a:p>
            <a:pPr marL="342900" indent="-342900">
              <a:buFont typeface="Arial" panose="020B0604020202020204" pitchFamily="34" charset="0"/>
              <a:buChar char="•"/>
            </a:pPr>
            <a:r>
              <a:rPr lang="en-US" sz="2300" b="1" i="1" dirty="0">
                <a:latin typeface="Palatino Linotype" panose="02040502050505030304" pitchFamily="18" charset="0"/>
              </a:rPr>
              <a:t>Example: </a:t>
            </a:r>
            <a:r>
              <a:rPr lang="en-US" sz="2300" i="1" dirty="0">
                <a:latin typeface="Palatino Linotype" panose="02040502050505030304" pitchFamily="18" charset="0"/>
              </a:rPr>
              <a:t>Dino and his family will feel safe, supported, and will understand the CFT process and identified, flexible plan.</a:t>
            </a:r>
          </a:p>
          <a:p>
            <a:endParaRPr lang="en-US" sz="2400" dirty="0">
              <a:latin typeface="Palatino Linotype" panose="02040502050505030304" pitchFamily="18"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3063" y="5361824"/>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2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Content Placeholder 2"/>
          <p:cNvSpPr txBox="1">
            <a:spLocks/>
          </p:cNvSpPr>
          <p:nvPr/>
        </p:nvSpPr>
        <p:spPr>
          <a:xfrm>
            <a:off x="3867912" y="868680"/>
            <a:ext cx="7422388" cy="5227320"/>
          </a:xfrm>
          <a:prstGeom prst="rect">
            <a:avLst/>
          </a:prstGeom>
          <a:solidFill>
            <a:schemeClr val="tx2">
              <a:lumMod val="75000"/>
            </a:schemeClr>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ctr">
              <a:buNone/>
            </a:pPr>
            <a:r>
              <a:rPr lang="en-US" sz="3200" u="sng" dirty="0">
                <a:solidFill>
                  <a:schemeClr val="bg1"/>
                </a:solidFill>
                <a:latin typeface="Palatino Linotype" pitchFamily="18" charset="0"/>
              </a:rPr>
              <a:t>Strengths </a:t>
            </a:r>
          </a:p>
        </p:txBody>
      </p:sp>
      <p:sp>
        <p:nvSpPr>
          <p:cNvPr id="8" name="TextBox 7"/>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MEETING STRUCTURE </a:t>
            </a:r>
          </a:p>
        </p:txBody>
      </p:sp>
      <p:pic>
        <p:nvPicPr>
          <p:cNvPr id="31746" name="Picture 2" descr="Image result for structur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97" y="1535489"/>
            <a:ext cx="3320415" cy="33204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11781" y="1876425"/>
            <a:ext cx="6751782" cy="375775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sz="2000" dirty="0">
                <a:latin typeface="Palatino Linotype" panose="02040502050505030304" pitchFamily="18" charset="0"/>
              </a:rPr>
              <a:t>Use of CANS tool to identify strengths</a:t>
            </a:r>
          </a:p>
          <a:p>
            <a:pPr marL="285750" indent="-285750">
              <a:buFont typeface="Wingdings" panose="05000000000000000000" pitchFamily="2" charset="2"/>
              <a:buChar char="§"/>
            </a:pPr>
            <a:r>
              <a:rPr lang="en-US" sz="2000" dirty="0">
                <a:latin typeface="Palatino Linotype" panose="02040502050505030304" pitchFamily="18" charset="0"/>
              </a:rPr>
              <a:t>Functional Strengths </a:t>
            </a:r>
          </a:p>
          <a:p>
            <a:pPr marL="285750" indent="-285750">
              <a:buFont typeface="Wingdings" panose="05000000000000000000" pitchFamily="2" charset="2"/>
              <a:buChar char="§"/>
            </a:pPr>
            <a:r>
              <a:rPr lang="en-US" sz="2000" dirty="0">
                <a:latin typeface="Palatino Linotype" panose="02040502050505030304" pitchFamily="18" charset="0"/>
              </a:rPr>
              <a:t>Layers of a strengths-based approach</a:t>
            </a:r>
          </a:p>
          <a:p>
            <a:pPr marL="742950" lvl="1" indent="-285750">
              <a:buFont typeface="Wingdings" panose="05000000000000000000" pitchFamily="2" charset="2"/>
              <a:buChar char="Ø"/>
            </a:pPr>
            <a:r>
              <a:rPr lang="en-US" sz="2000" dirty="0">
                <a:latin typeface="Palatino Linotype" panose="02040502050505030304" pitchFamily="18" charset="0"/>
              </a:rPr>
              <a:t>Belief in the resilience and ability of individuals to heal from trauma</a:t>
            </a:r>
          </a:p>
          <a:p>
            <a:pPr marL="742950" lvl="1" indent="-285750">
              <a:buFont typeface="Wingdings" panose="05000000000000000000" pitchFamily="2" charset="2"/>
              <a:buChar char="Ø"/>
            </a:pPr>
            <a:r>
              <a:rPr lang="en-US" sz="2000" dirty="0">
                <a:latin typeface="Palatino Linotype" panose="02040502050505030304" pitchFamily="18" charset="0"/>
              </a:rPr>
              <a:t>Strengths to overcome circumstances</a:t>
            </a:r>
          </a:p>
          <a:p>
            <a:pPr marL="742950" lvl="1" indent="-285750">
              <a:buFont typeface="Wingdings" panose="05000000000000000000" pitchFamily="2" charset="2"/>
              <a:buChar char="Ø"/>
            </a:pPr>
            <a:r>
              <a:rPr lang="en-US" sz="2000" dirty="0">
                <a:latin typeface="Palatino Linotype" panose="02040502050505030304" pitchFamily="18" charset="0"/>
              </a:rPr>
              <a:t>Strengths to use in CFT process </a:t>
            </a:r>
          </a:p>
          <a:p>
            <a:pPr marL="742950" lvl="1" indent="-285750">
              <a:buFont typeface="Wingdings" panose="05000000000000000000" pitchFamily="2" charset="2"/>
              <a:buChar char="Ø"/>
            </a:pPr>
            <a:r>
              <a:rPr lang="en-US" sz="2000" dirty="0">
                <a:latin typeface="Palatino Linotype" panose="02040502050505030304" pitchFamily="18" charset="0"/>
              </a:rPr>
              <a:t>Strengths to be used to complete action items</a:t>
            </a:r>
          </a:p>
          <a:p>
            <a:pPr marL="285750" lvl="0" indent="-285750">
              <a:buFont typeface="Wingdings" panose="05000000000000000000" pitchFamily="2" charset="2"/>
              <a:buChar char="§"/>
            </a:pPr>
            <a:r>
              <a:rPr lang="en-US" sz="2000" dirty="0">
                <a:solidFill>
                  <a:srgbClr val="FFFFFF"/>
                </a:solidFill>
                <a:latin typeface="Palatino Linotype" panose="02040502050505030304" pitchFamily="18" charset="0"/>
              </a:rPr>
              <a:t>Strengths of all team members are used in action planning</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0" y="5313697"/>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27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Content Placeholder 2"/>
          <p:cNvSpPr txBox="1">
            <a:spLocks/>
          </p:cNvSpPr>
          <p:nvPr/>
        </p:nvSpPr>
        <p:spPr>
          <a:xfrm>
            <a:off x="3867912" y="876701"/>
            <a:ext cx="7422388" cy="5227320"/>
          </a:xfrm>
          <a:prstGeom prst="rect">
            <a:avLst/>
          </a:prstGeom>
          <a:solidFill>
            <a:schemeClr val="tx2">
              <a:lumMod val="75000"/>
            </a:schemeClr>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ctr">
              <a:buNone/>
            </a:pPr>
            <a:r>
              <a:rPr lang="en-US" sz="3200" u="sng" dirty="0">
                <a:solidFill>
                  <a:schemeClr val="bg1"/>
                </a:solidFill>
                <a:latin typeface="Palatino Linotype" pitchFamily="18" charset="0"/>
              </a:rPr>
              <a:t>Needs </a:t>
            </a:r>
          </a:p>
        </p:txBody>
      </p:sp>
      <p:sp>
        <p:nvSpPr>
          <p:cNvPr id="8" name="TextBox 7"/>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MEETING STRUCTURE </a:t>
            </a:r>
          </a:p>
        </p:txBody>
      </p:sp>
      <p:pic>
        <p:nvPicPr>
          <p:cNvPr id="31746" name="Picture 2" descr="Image result for structur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97" y="1535489"/>
            <a:ext cx="3320415" cy="33204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11781" y="1535489"/>
            <a:ext cx="6751782" cy="40986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sz="2000" dirty="0">
                <a:latin typeface="Palatino Linotype" panose="02040502050505030304" pitchFamily="18" charset="0"/>
              </a:rPr>
              <a:t>People’s experiences and behaviors are understood in the context of coping strategies designed to survive adversity and overwhelming circumstances</a:t>
            </a:r>
          </a:p>
          <a:p>
            <a:pPr marL="285750" indent="-285750">
              <a:buFont typeface="Wingdings" panose="05000000000000000000" pitchFamily="2" charset="2"/>
              <a:buChar char="§"/>
            </a:pPr>
            <a:r>
              <a:rPr lang="en-US" sz="2000" dirty="0">
                <a:latin typeface="Palatino Linotype" panose="02040502050505030304" pitchFamily="18" charset="0"/>
              </a:rPr>
              <a:t>Use of CANS tool to identify needs</a:t>
            </a:r>
          </a:p>
          <a:p>
            <a:pPr marL="285750" indent="-285750">
              <a:buFont typeface="Wingdings" panose="05000000000000000000" pitchFamily="2" charset="2"/>
              <a:buChar char="§"/>
            </a:pPr>
            <a:r>
              <a:rPr lang="en-US" sz="2000" dirty="0">
                <a:latin typeface="Palatino Linotype" panose="02040502050505030304" pitchFamily="18" charset="0"/>
              </a:rPr>
              <a:t>Needs can be underlying conditions or causes for behaviors</a:t>
            </a:r>
          </a:p>
          <a:p>
            <a:pPr marL="742950" lvl="1" indent="-285750">
              <a:buFont typeface="Wingdings" panose="05000000000000000000" pitchFamily="2" charset="2"/>
              <a:buChar char="§"/>
            </a:pPr>
            <a:r>
              <a:rPr lang="en-US" sz="2000" dirty="0">
                <a:solidFill>
                  <a:srgbClr val="FFFFFF"/>
                </a:solidFill>
                <a:latin typeface="Palatino Linotype" panose="02040502050505030304" pitchFamily="18" charset="0"/>
              </a:rPr>
              <a:t>Examples of needs:</a:t>
            </a:r>
          </a:p>
          <a:p>
            <a:pPr lvl="1"/>
            <a:r>
              <a:rPr lang="en-US" sz="2000" dirty="0">
                <a:solidFill>
                  <a:srgbClr val="FFFFFF"/>
                </a:solidFill>
                <a:latin typeface="Palatino Linotype" panose="02040502050505030304" pitchFamily="18" charset="0"/>
              </a:rPr>
              <a:t>	 Safety, respect, connection, being heard</a:t>
            </a:r>
          </a:p>
          <a:p>
            <a:pPr marL="285750" indent="-285750">
              <a:buFont typeface="Wingdings" panose="05000000000000000000" pitchFamily="2" charset="2"/>
              <a:buChar char="§"/>
            </a:pPr>
            <a:r>
              <a:rPr lang="en-US" sz="2000" dirty="0">
                <a:solidFill>
                  <a:srgbClr val="FFFFFF"/>
                </a:solidFill>
                <a:latin typeface="Palatino Linotype" panose="02040502050505030304" pitchFamily="18" charset="0"/>
              </a:rPr>
              <a:t>Integrated concerns (include all team members)</a:t>
            </a:r>
          </a:p>
          <a:p>
            <a:pPr marL="285750" indent="-285750">
              <a:buFont typeface="Wingdings" panose="05000000000000000000" pitchFamily="2" charset="2"/>
              <a:buChar char="§"/>
            </a:pPr>
            <a:r>
              <a:rPr lang="en-US" sz="2000" dirty="0">
                <a:solidFill>
                  <a:srgbClr val="FFFFFF"/>
                </a:solidFill>
                <a:latin typeface="Palatino Linotype" panose="02040502050505030304" pitchFamily="18" charset="0"/>
              </a:rPr>
              <a:t>Concerns across life domains </a:t>
            </a:r>
          </a:p>
          <a:p>
            <a:pPr marL="285750" indent="-285750">
              <a:buFont typeface="Wingdings" panose="05000000000000000000" pitchFamily="2" charset="2"/>
              <a:buChar char="§"/>
            </a:pPr>
            <a:r>
              <a:rPr lang="en-US" sz="2000" dirty="0">
                <a:solidFill>
                  <a:srgbClr val="FFFFFF"/>
                </a:solidFill>
                <a:latin typeface="Palatino Linotype" panose="02040502050505030304" pitchFamily="18" charset="0"/>
              </a:rPr>
              <a:t>Focus on child, youth, NMD, parent, family voice </a:t>
            </a:r>
          </a:p>
          <a:p>
            <a:endParaRPr lang="en-US" sz="2000" dirty="0">
              <a:solidFill>
                <a:srgbClr val="FFFFFF"/>
              </a:solidFill>
              <a:latin typeface="Palatino Linotype" panose="02040502050505030304" pitchFamily="18"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5042" y="5329739"/>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84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dirty="0"/>
          </a:p>
        </p:txBody>
      </p:sp>
      <p:sp>
        <p:nvSpPr>
          <p:cNvPr id="5" name="Content Placeholder 2"/>
          <p:cNvSpPr txBox="1">
            <a:spLocks/>
          </p:cNvSpPr>
          <p:nvPr/>
        </p:nvSpPr>
        <p:spPr>
          <a:xfrm>
            <a:off x="3867912" y="868680"/>
            <a:ext cx="7422388" cy="5227320"/>
          </a:xfrm>
          <a:prstGeom prst="rect">
            <a:avLst/>
          </a:prstGeom>
          <a:solidFill>
            <a:schemeClr val="tx2">
              <a:lumMod val="75000"/>
            </a:schemeClr>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ctr">
              <a:buNone/>
            </a:pPr>
            <a:r>
              <a:rPr lang="en-US" sz="3200" u="sng" dirty="0">
                <a:solidFill>
                  <a:schemeClr val="bg1"/>
                </a:solidFill>
                <a:latin typeface="Palatino Linotype" pitchFamily="18" charset="0"/>
              </a:rPr>
              <a:t>Brainstorm Ideas  </a:t>
            </a:r>
          </a:p>
        </p:txBody>
      </p:sp>
      <p:sp>
        <p:nvSpPr>
          <p:cNvPr id="8" name="TextBox 7"/>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MEETING STRUCTURE </a:t>
            </a:r>
          </a:p>
        </p:txBody>
      </p:sp>
      <p:pic>
        <p:nvPicPr>
          <p:cNvPr id="31746" name="Picture 2" descr="Image result for structur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97" y="1535489"/>
            <a:ext cx="3320415" cy="33204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11781" y="1665171"/>
            <a:ext cx="6751782" cy="39690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925" lvl="1" indent="-285750">
              <a:buFont typeface="Wingdings" panose="05000000000000000000" pitchFamily="2" charset="2"/>
              <a:buChar char="§"/>
            </a:pPr>
            <a:r>
              <a:rPr lang="en-US" dirty="0">
                <a:latin typeface="Palatino Linotype" panose="02040502050505030304" pitchFamily="18" charset="0"/>
              </a:rPr>
              <a:t>The CFT strives to understand and assist trauma-exposed children, youth, NMDs, and families in a trauma-informed manner</a:t>
            </a:r>
          </a:p>
          <a:p>
            <a:pPr marL="288925" lvl="1" indent="-285750">
              <a:buFont typeface="Wingdings" panose="05000000000000000000" pitchFamily="2" charset="2"/>
              <a:buChar char="§"/>
            </a:pPr>
            <a:r>
              <a:rPr lang="en-US" dirty="0">
                <a:latin typeface="Palatino Linotype" panose="02040502050505030304" pitchFamily="18" charset="0"/>
              </a:rPr>
              <a:t>Exploring ideas to complete tasks and/or meet needs </a:t>
            </a:r>
          </a:p>
          <a:p>
            <a:pPr marL="288925" lvl="1" indent="-285750">
              <a:buFont typeface="Wingdings" panose="05000000000000000000" pitchFamily="2" charset="2"/>
              <a:buChar char="§"/>
            </a:pPr>
            <a:r>
              <a:rPr lang="en-US" dirty="0">
                <a:latin typeface="Palatino Linotype" panose="02040502050505030304" pitchFamily="18" charset="0"/>
              </a:rPr>
              <a:t>Child/Youth/NMD/Family Voice is explored and prioritized </a:t>
            </a:r>
          </a:p>
          <a:p>
            <a:pPr marL="288925" lvl="1" indent="-285750">
              <a:buFont typeface="Wingdings" panose="05000000000000000000" pitchFamily="2" charset="2"/>
              <a:buChar char="§"/>
            </a:pPr>
            <a:r>
              <a:rPr lang="en-US" dirty="0">
                <a:latin typeface="Palatino Linotype" panose="02040502050505030304" pitchFamily="18" charset="0"/>
              </a:rPr>
              <a:t>Ideas should be: </a:t>
            </a:r>
          </a:p>
          <a:p>
            <a:pPr marL="741363" lvl="2" indent="-285750">
              <a:buFont typeface="Wingdings" panose="05000000000000000000" pitchFamily="2" charset="2"/>
              <a:buChar char="Ø"/>
            </a:pPr>
            <a:r>
              <a:rPr lang="en-US" dirty="0">
                <a:latin typeface="Palatino Linotype" panose="02040502050505030304" pitchFamily="18" charset="0"/>
              </a:rPr>
              <a:t>Trauma-sensitive</a:t>
            </a:r>
          </a:p>
          <a:p>
            <a:pPr marL="741363" lvl="2" indent="-285750">
              <a:buFont typeface="Wingdings" panose="05000000000000000000" pitchFamily="2" charset="2"/>
              <a:buChar char="Ø"/>
            </a:pPr>
            <a:r>
              <a:rPr lang="en-US" dirty="0">
                <a:latin typeface="Palatino Linotype" panose="02040502050505030304" pitchFamily="18" charset="0"/>
              </a:rPr>
              <a:t>Strengths-Based</a:t>
            </a:r>
          </a:p>
          <a:p>
            <a:pPr marL="741363" lvl="2" indent="-285750">
              <a:buFont typeface="Wingdings" panose="05000000000000000000" pitchFamily="2" charset="2"/>
              <a:buChar char="Ø"/>
            </a:pPr>
            <a:r>
              <a:rPr lang="en-US" dirty="0">
                <a:latin typeface="Palatino Linotype" panose="02040502050505030304" pitchFamily="18" charset="0"/>
              </a:rPr>
              <a:t>Child/Parent/Family Driven</a:t>
            </a:r>
          </a:p>
          <a:p>
            <a:pPr marL="741363" lvl="2" indent="-285750">
              <a:buFont typeface="Wingdings" panose="05000000000000000000" pitchFamily="2" charset="2"/>
              <a:buChar char="Ø"/>
            </a:pPr>
            <a:r>
              <a:rPr lang="en-US" dirty="0">
                <a:latin typeface="Palatino Linotype" panose="02040502050505030304" pitchFamily="18" charset="0"/>
              </a:rPr>
              <a:t>Culturally Aware, Competent, and Respectful</a:t>
            </a:r>
          </a:p>
          <a:p>
            <a:pPr marL="741363" lvl="2" indent="-285750">
              <a:buFont typeface="Wingdings" panose="05000000000000000000" pitchFamily="2" charset="2"/>
              <a:buChar char="Ø"/>
            </a:pPr>
            <a:r>
              <a:rPr lang="en-US" dirty="0">
                <a:latin typeface="Palatino Linotype" panose="02040502050505030304" pitchFamily="18" charset="0"/>
              </a:rPr>
              <a:t>Needs-Driven</a:t>
            </a:r>
          </a:p>
          <a:p>
            <a:pPr marL="741363" lvl="2" indent="-285750">
              <a:buFont typeface="Wingdings" panose="05000000000000000000" pitchFamily="2" charset="2"/>
              <a:buChar char="Ø"/>
            </a:pPr>
            <a:r>
              <a:rPr lang="en-US" dirty="0">
                <a:latin typeface="Palatino Linotype" panose="02040502050505030304" pitchFamily="18" charset="0"/>
              </a:rPr>
              <a:t>Team-Focused</a:t>
            </a:r>
          </a:p>
          <a:p>
            <a:pPr marL="741363" lvl="2" indent="-285750">
              <a:buFont typeface="Wingdings" panose="05000000000000000000" pitchFamily="2" charset="2"/>
              <a:buChar char="Ø"/>
            </a:pPr>
            <a:r>
              <a:rPr lang="en-US" dirty="0">
                <a:latin typeface="Palatino Linotype" panose="02040502050505030304" pitchFamily="18" charset="0"/>
              </a:rPr>
              <a:t>Developmentally Informed</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0" y="5345781"/>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95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Content Placeholder 2"/>
          <p:cNvSpPr txBox="1">
            <a:spLocks/>
          </p:cNvSpPr>
          <p:nvPr/>
        </p:nvSpPr>
        <p:spPr>
          <a:xfrm>
            <a:off x="3867912" y="868680"/>
            <a:ext cx="7422388" cy="5227320"/>
          </a:xfrm>
          <a:prstGeom prst="rect">
            <a:avLst/>
          </a:prstGeom>
          <a:solidFill>
            <a:schemeClr val="tx2">
              <a:lumMod val="75000"/>
            </a:schemeClr>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ctr">
              <a:buNone/>
            </a:pPr>
            <a:r>
              <a:rPr lang="en-US" sz="3200" u="sng" dirty="0">
                <a:solidFill>
                  <a:schemeClr val="bg1"/>
                </a:solidFill>
                <a:latin typeface="Palatino Linotype" pitchFamily="18" charset="0"/>
              </a:rPr>
              <a:t>Developing Action Plans </a:t>
            </a:r>
          </a:p>
        </p:txBody>
      </p:sp>
      <p:sp>
        <p:nvSpPr>
          <p:cNvPr id="8" name="TextBox 7"/>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MEETING STRUCTURE </a:t>
            </a:r>
          </a:p>
        </p:txBody>
      </p:sp>
      <p:pic>
        <p:nvPicPr>
          <p:cNvPr id="31746" name="Picture 2" descr="Image result for structur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97" y="1535489"/>
            <a:ext cx="3320415" cy="33204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11781" y="2000251"/>
            <a:ext cx="6751782" cy="363393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Wingdings" panose="05000000000000000000" pitchFamily="2" charset="2"/>
              <a:buChar char="§"/>
            </a:pPr>
            <a:r>
              <a:rPr lang="en-US" sz="2000" dirty="0">
                <a:latin typeface="Palatino Linotype" panose="02040502050505030304" pitchFamily="18" charset="0"/>
              </a:rPr>
              <a:t>Plans should be: </a:t>
            </a:r>
          </a:p>
          <a:p>
            <a:pPr marL="1200150" lvl="2" indent="-285750">
              <a:buFont typeface="Wingdings" panose="05000000000000000000" pitchFamily="2" charset="2"/>
              <a:buChar char="Ø"/>
            </a:pPr>
            <a:r>
              <a:rPr lang="en-US" sz="2000" dirty="0">
                <a:latin typeface="Palatino Linotype" panose="02040502050505030304" pitchFamily="18" charset="0"/>
              </a:rPr>
              <a:t>Strengths-Based</a:t>
            </a:r>
          </a:p>
          <a:p>
            <a:pPr marL="1200150" lvl="2" indent="-285750">
              <a:buFont typeface="Wingdings" panose="05000000000000000000" pitchFamily="2" charset="2"/>
              <a:buChar char="Ø"/>
            </a:pPr>
            <a:r>
              <a:rPr lang="en-US" sz="2000" dirty="0">
                <a:latin typeface="Palatino Linotype" panose="02040502050505030304" pitchFamily="18" charset="0"/>
              </a:rPr>
              <a:t>Child/Parent/Family Driven</a:t>
            </a:r>
          </a:p>
          <a:p>
            <a:pPr marL="1200150" lvl="2" indent="-285750">
              <a:buFont typeface="Wingdings" panose="05000000000000000000" pitchFamily="2" charset="2"/>
              <a:buChar char="Ø"/>
            </a:pPr>
            <a:r>
              <a:rPr lang="en-US" sz="2000" dirty="0">
                <a:latin typeface="Palatino Linotype" panose="02040502050505030304" pitchFamily="18" charset="0"/>
              </a:rPr>
              <a:t>Culturally Aware and Competent</a:t>
            </a:r>
          </a:p>
          <a:p>
            <a:pPr marL="1200150" lvl="2" indent="-285750">
              <a:buFont typeface="Wingdings" panose="05000000000000000000" pitchFamily="2" charset="2"/>
              <a:buChar char="Ø"/>
            </a:pPr>
            <a:r>
              <a:rPr lang="en-US" sz="2000" dirty="0">
                <a:latin typeface="Palatino Linotype" panose="02040502050505030304" pitchFamily="18" charset="0"/>
              </a:rPr>
              <a:t>Needs-Driven</a:t>
            </a:r>
          </a:p>
          <a:p>
            <a:pPr marL="1200150" lvl="2" indent="-285750">
              <a:buFont typeface="Wingdings" panose="05000000000000000000" pitchFamily="2" charset="2"/>
              <a:buChar char="Ø"/>
            </a:pPr>
            <a:r>
              <a:rPr lang="en-US" sz="2000" dirty="0">
                <a:latin typeface="Palatino Linotype" panose="02040502050505030304" pitchFamily="18" charset="0"/>
              </a:rPr>
              <a:t>Team-Focused</a:t>
            </a:r>
          </a:p>
          <a:p>
            <a:pPr marL="1200150" lvl="2" indent="-285750">
              <a:buFont typeface="Wingdings" panose="05000000000000000000" pitchFamily="2" charset="2"/>
              <a:buChar char="Ø"/>
            </a:pPr>
            <a:r>
              <a:rPr lang="en-US" sz="2000" dirty="0">
                <a:latin typeface="Palatino Linotype" panose="02040502050505030304" pitchFamily="18" charset="0"/>
              </a:rPr>
              <a:t>Integrated Across Systems of Care</a:t>
            </a:r>
          </a:p>
          <a:p>
            <a:pPr marL="1200150" lvl="2" indent="-285750">
              <a:buFont typeface="Wingdings" panose="05000000000000000000" pitchFamily="2" charset="2"/>
              <a:buChar char="Ø"/>
            </a:pPr>
            <a:r>
              <a:rPr lang="en-US" sz="2000" dirty="0">
                <a:latin typeface="Palatino Linotype" panose="02040502050505030304" pitchFamily="18" charset="0"/>
              </a:rPr>
              <a:t>Developmentally Appropriate</a:t>
            </a:r>
          </a:p>
          <a:p>
            <a:pPr marL="1200150" lvl="2" indent="-285750">
              <a:buFont typeface="Wingdings" panose="05000000000000000000" pitchFamily="2" charset="2"/>
              <a:buChar char="Ø"/>
            </a:pPr>
            <a:r>
              <a:rPr lang="en-US" sz="2000" dirty="0">
                <a:latin typeface="Palatino Linotype" panose="02040502050505030304" pitchFamily="18" charset="0"/>
              </a:rPr>
              <a:t>Detailed (who, when, what, where, and how)</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0" y="5345781"/>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80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Content Placeholder 2"/>
          <p:cNvSpPr txBox="1">
            <a:spLocks/>
          </p:cNvSpPr>
          <p:nvPr/>
        </p:nvSpPr>
        <p:spPr>
          <a:xfrm>
            <a:off x="3867912" y="868680"/>
            <a:ext cx="7422388" cy="5227320"/>
          </a:xfrm>
          <a:prstGeom prst="rect">
            <a:avLst/>
          </a:prstGeom>
          <a:solidFill>
            <a:schemeClr val="tx2">
              <a:lumMod val="75000"/>
            </a:schemeClr>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ctr">
              <a:buNone/>
            </a:pPr>
            <a:r>
              <a:rPr lang="en-US" sz="3200" u="sng" kern="0" dirty="0">
                <a:solidFill>
                  <a:schemeClr val="bg1"/>
                </a:solidFill>
                <a:latin typeface="Palatino Linotype" pitchFamily="18" charset="0"/>
              </a:rPr>
              <a:t>Evaluation</a:t>
            </a:r>
            <a:endParaRPr lang="en-US" sz="3200" u="sng" dirty="0">
              <a:solidFill>
                <a:schemeClr val="bg1"/>
              </a:solidFill>
              <a:latin typeface="Palatino Linotype" pitchFamily="18" charset="0"/>
            </a:endParaRPr>
          </a:p>
        </p:txBody>
      </p:sp>
      <p:sp>
        <p:nvSpPr>
          <p:cNvPr id="8" name="TextBox 7"/>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MEETING STRUCTURE </a:t>
            </a:r>
          </a:p>
        </p:txBody>
      </p:sp>
      <p:pic>
        <p:nvPicPr>
          <p:cNvPr id="31746" name="Picture 2" descr="Image result for structur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97" y="1535489"/>
            <a:ext cx="3320415" cy="33204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11781" y="2000251"/>
            <a:ext cx="6751782" cy="363393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lvl="1" indent="-285750">
              <a:buFont typeface="Wingdings" panose="05000000000000000000" pitchFamily="2" charset="2"/>
              <a:buChar char="§"/>
            </a:pPr>
            <a:r>
              <a:rPr lang="en-US" sz="2000" dirty="0">
                <a:latin typeface="Palatino Linotype" panose="02040502050505030304" pitchFamily="18" charset="0"/>
              </a:rPr>
              <a:t>Authentic Voice and Choice </a:t>
            </a:r>
          </a:p>
          <a:p>
            <a:pPr marL="461963" lvl="1" indent="-285750">
              <a:buFont typeface="Wingdings" panose="05000000000000000000" pitchFamily="2" charset="2"/>
              <a:buChar char="§"/>
            </a:pPr>
            <a:r>
              <a:rPr lang="en-US" sz="2000" dirty="0">
                <a:latin typeface="Palatino Linotype" panose="02040502050505030304" pitchFamily="18" charset="0"/>
              </a:rPr>
              <a:t>Leveling of Power within the CFT</a:t>
            </a:r>
          </a:p>
          <a:p>
            <a:pPr marL="461963" lvl="1" indent="-285750">
              <a:buFont typeface="Wingdings" panose="05000000000000000000" pitchFamily="2" charset="2"/>
              <a:buChar char="§"/>
            </a:pPr>
            <a:r>
              <a:rPr lang="en-US" sz="2000" dirty="0">
                <a:latin typeface="Palatino Linotype" panose="02040502050505030304" pitchFamily="18" charset="0"/>
              </a:rPr>
              <a:t>Check in on:</a:t>
            </a:r>
          </a:p>
          <a:p>
            <a:pPr lvl="2" indent="-285750">
              <a:buFont typeface="Wingdings" panose="05000000000000000000" pitchFamily="2" charset="2"/>
              <a:buChar char="Ø"/>
            </a:pPr>
            <a:r>
              <a:rPr lang="en-US" sz="2000" dirty="0">
                <a:latin typeface="Palatino Linotype" panose="02040502050505030304" pitchFamily="18" charset="0"/>
              </a:rPr>
              <a:t>Strengths and Areas of Growth of CFT meeting</a:t>
            </a:r>
          </a:p>
          <a:p>
            <a:pPr lvl="2" indent="-285750">
              <a:buFont typeface="Wingdings" panose="05000000000000000000" pitchFamily="2" charset="2"/>
              <a:buChar char="Ø"/>
            </a:pPr>
            <a:r>
              <a:rPr lang="en-US" sz="2000" dirty="0">
                <a:latin typeface="Palatino Linotype" panose="02040502050505030304" pitchFamily="18" charset="0"/>
              </a:rPr>
              <a:t>Strengths and Areas of Growth of CFT processes</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5042" y="5361824"/>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0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Palatino Linotype" panose="02040502050505030304" pitchFamily="18" charset="0"/>
              </a:rPr>
              <a:t>Share Example Plan(s) </a:t>
            </a: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dirty="0"/>
          </a:p>
        </p:txBody>
      </p:sp>
      <p:sp>
        <p:nvSpPr>
          <p:cNvPr id="5" name="Content Placeholder 2"/>
          <p:cNvSpPr txBox="1">
            <a:spLocks/>
          </p:cNvSpPr>
          <p:nvPr/>
        </p:nvSpPr>
        <p:spPr>
          <a:xfrm>
            <a:off x="3867912" y="868680"/>
            <a:ext cx="7422388" cy="5227320"/>
          </a:xfrm>
          <a:prstGeom prst="rect">
            <a:avLst/>
          </a:prstGeom>
          <a:solidFill>
            <a:schemeClr val="accent4"/>
          </a:solidFill>
        </p:spPr>
        <p:txBody>
          <a:bodyPr>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457200">
              <a:lnSpc>
                <a:spcPct val="150000"/>
              </a:lnSpc>
              <a:spcBef>
                <a:spcPts val="0"/>
              </a:spcBef>
              <a:buNone/>
            </a:pPr>
            <a:r>
              <a:rPr lang="en-US" sz="2400" dirty="0">
                <a:solidFill>
                  <a:schemeClr val="bg1"/>
                </a:solidFill>
                <a:latin typeface="Palatino Linotype" pitchFamily="18" charset="0"/>
              </a:rPr>
              <a:t>The CFT works together through a trauma-informed approach to identify the child, youth, NMD’s, and family’s needs and strengths. This information is comprised of team members’ input, mandates and requirements, and safety recommendations. Information should also be included from any formal assessments.  </a:t>
            </a:r>
          </a:p>
          <a:p>
            <a:pPr marL="0" indent="0" defTabSz="457200">
              <a:lnSpc>
                <a:spcPct val="150000"/>
              </a:lnSpc>
              <a:spcBef>
                <a:spcPts val="0"/>
              </a:spcBef>
              <a:buNone/>
            </a:pPr>
            <a:r>
              <a:rPr lang="en-US" sz="2400" dirty="0">
                <a:solidFill>
                  <a:schemeClr val="bg1"/>
                </a:solidFill>
                <a:latin typeface="Palatino Linotype" pitchFamily="18" charset="0"/>
              </a:rPr>
              <a:t> </a:t>
            </a:r>
          </a:p>
          <a:p>
            <a:pPr marL="0" indent="0" defTabSz="457200">
              <a:lnSpc>
                <a:spcPct val="150000"/>
              </a:lnSpc>
              <a:spcBef>
                <a:spcPts val="0"/>
              </a:spcBef>
              <a:buNone/>
            </a:pPr>
            <a:r>
              <a:rPr lang="en-US" sz="2400" dirty="0">
                <a:solidFill>
                  <a:schemeClr val="bg1"/>
                </a:solidFill>
                <a:latin typeface="Palatino Linotype" pitchFamily="18" charset="0"/>
              </a:rPr>
              <a:t>In keeping with the Integrated Core Practice Model, all case plans should be trauma-informed, outcomes-focused, culturally sensitive, respectful, and responsive to each family’s needs. It is important to integrate the CFT case plan across systems, perspectives, and individual needs based on information shared by:</a:t>
            </a:r>
          </a:p>
          <a:p>
            <a:pPr marL="461963" defTabSz="457200">
              <a:lnSpc>
                <a:spcPct val="150000"/>
              </a:lnSpc>
              <a:spcBef>
                <a:spcPts val="0"/>
              </a:spcBef>
            </a:pPr>
            <a:r>
              <a:rPr lang="en-US" sz="2400" dirty="0">
                <a:solidFill>
                  <a:schemeClr val="bg1"/>
                </a:solidFill>
                <a:latin typeface="Palatino Linotype" pitchFamily="18" charset="0"/>
              </a:rPr>
              <a:t>CANS tool</a:t>
            </a:r>
          </a:p>
          <a:p>
            <a:pPr marL="461963" defTabSz="457200">
              <a:lnSpc>
                <a:spcPct val="150000"/>
              </a:lnSpc>
              <a:spcBef>
                <a:spcPts val="0"/>
              </a:spcBef>
            </a:pPr>
            <a:r>
              <a:rPr lang="en-US" sz="2400" dirty="0">
                <a:solidFill>
                  <a:schemeClr val="bg1"/>
                </a:solidFill>
                <a:latin typeface="Palatino Linotype" pitchFamily="18" charset="0"/>
              </a:rPr>
              <a:t>Child, youth, or NMD’s, family’s, and agency’s perspectives</a:t>
            </a:r>
          </a:p>
          <a:p>
            <a:pPr marL="461963" defTabSz="457200">
              <a:lnSpc>
                <a:spcPct val="150000"/>
              </a:lnSpc>
              <a:spcBef>
                <a:spcPts val="0"/>
              </a:spcBef>
            </a:pPr>
            <a:r>
              <a:rPr lang="en-US" sz="2400" dirty="0">
                <a:solidFill>
                  <a:schemeClr val="bg1"/>
                </a:solidFill>
                <a:latin typeface="Palatino Linotype" pitchFamily="18" charset="0"/>
              </a:rPr>
              <a:t>Service providers’ perspectives </a:t>
            </a:r>
          </a:p>
          <a:p>
            <a:pPr marL="461963" defTabSz="457200">
              <a:lnSpc>
                <a:spcPct val="150000"/>
              </a:lnSpc>
              <a:spcBef>
                <a:spcPts val="0"/>
              </a:spcBef>
            </a:pPr>
            <a:r>
              <a:rPr lang="en-US" sz="2400" dirty="0">
                <a:solidFill>
                  <a:schemeClr val="bg1"/>
                </a:solidFill>
                <a:latin typeface="Palatino Linotype" pitchFamily="18" charset="0"/>
              </a:rPr>
              <a:t>Family members’, community’s and natural supports’ perspectives</a:t>
            </a:r>
          </a:p>
        </p:txBody>
      </p:sp>
      <p:sp>
        <p:nvSpPr>
          <p:cNvPr id="8" name="TextBox 7"/>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ONE CFT INTEGRATED PLAN </a:t>
            </a: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3520440"/>
            <a:ext cx="2971800" cy="2410859"/>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0" y="5345511"/>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826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14" name="TextBox 13"/>
          <p:cNvSpPr txBox="1"/>
          <p:nvPr/>
        </p:nvSpPr>
        <p:spPr>
          <a:xfrm>
            <a:off x="254000" y="139700"/>
            <a:ext cx="11493500" cy="553998"/>
          </a:xfrm>
          <a:prstGeom prst="rect">
            <a:avLst/>
          </a:prstGeom>
          <a:noFill/>
        </p:spPr>
        <p:txBody>
          <a:bodyPr wrap="square" rtlCol="0">
            <a:spAutoFit/>
          </a:bodyPr>
          <a:lstStyle/>
          <a:p>
            <a:r>
              <a:rPr lang="en-US" sz="3000" dirty="0">
                <a:solidFill>
                  <a:schemeClr val="bg1"/>
                </a:solidFill>
                <a:latin typeface="Palatino Linotype" panose="02040502050505030304" pitchFamily="18" charset="0"/>
              </a:rPr>
              <a:t>CFT ROLES AND EXPECTATIONS</a:t>
            </a:r>
          </a:p>
        </p:txBody>
      </p:sp>
      <p:grpSp>
        <p:nvGrpSpPr>
          <p:cNvPr id="16" name="Group 15"/>
          <p:cNvGrpSpPr/>
          <p:nvPr/>
        </p:nvGrpSpPr>
        <p:grpSpPr>
          <a:xfrm>
            <a:off x="-412547" y="922569"/>
            <a:ext cx="7302500" cy="5312834"/>
            <a:chOff x="2032000" y="728068"/>
            <a:chExt cx="8128000" cy="5418667"/>
          </a:xfrm>
        </p:grpSpPr>
        <p:graphicFrame>
          <p:nvGraphicFramePr>
            <p:cNvPr id="15" name="Diagram 14"/>
            <p:cNvGraphicFramePr/>
            <p:nvPr>
              <p:extLst>
                <p:ext uri="{D42A27DB-BD31-4B8C-83A1-F6EECF244321}">
                  <p14:modId xmlns:p14="http://schemas.microsoft.com/office/powerpoint/2010/main" val="4178413072"/>
                </p:ext>
              </p:extLst>
            </p:nvPr>
          </p:nvGraphicFramePr>
          <p:xfrm>
            <a:off x="2032000" y="72806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6399" y="2571473"/>
              <a:ext cx="1663701" cy="17277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254000" y="360333"/>
            <a:ext cx="12386470" cy="5947834"/>
            <a:chOff x="3172569" y="-4666"/>
            <a:chExt cx="13786680" cy="6066316"/>
          </a:xfrm>
        </p:grpSpPr>
        <p:graphicFrame>
          <p:nvGraphicFramePr>
            <p:cNvPr id="22" name="Diagram 21"/>
            <p:cNvGraphicFramePr/>
            <p:nvPr>
              <p:extLst>
                <p:ext uri="{D42A27DB-BD31-4B8C-83A1-F6EECF244321}">
                  <p14:modId xmlns:p14="http://schemas.microsoft.com/office/powerpoint/2010/main" val="2653917174"/>
                </p:ext>
              </p:extLst>
            </p:nvPr>
          </p:nvGraphicFramePr>
          <p:xfrm>
            <a:off x="8831249" y="-4666"/>
            <a:ext cx="8128000" cy="60663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3"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2569" y="2441943"/>
              <a:ext cx="1663701" cy="17277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5124" name="Picture 4" descr="Image result for parents clip art button"/>
          <p:cNvPicPr>
            <a:picLocks noChangeAspect="1" noChangeArrowheads="1"/>
          </p:cNvPicPr>
          <p:nvPr/>
        </p:nvPicPr>
        <p:blipFill rotWithShape="1">
          <a:blip r:embed="rId13">
            <a:extLst>
              <a:ext uri="{28A0092B-C50C-407E-A947-70E740481C1C}">
                <a14:useLocalDpi xmlns:a14="http://schemas.microsoft.com/office/drawing/2010/main" val="0"/>
              </a:ext>
            </a:extLst>
          </a:blip>
          <a:srcRect l="13201" t="11460" r="11315" b="13055"/>
          <a:stretch/>
        </p:blipFill>
        <p:spPr bwMode="auto">
          <a:xfrm>
            <a:off x="6089481" y="1819656"/>
            <a:ext cx="1600947" cy="16744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Image result for social worker clipar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830" y="4621001"/>
            <a:ext cx="1552194" cy="16271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15"/>
          <a:stretch>
            <a:fillRect/>
          </a:stretch>
        </p:blipFill>
        <p:spPr>
          <a:xfrm>
            <a:off x="6133029" y="3418127"/>
            <a:ext cx="1513849" cy="1378569"/>
          </a:xfrm>
          <a:prstGeom prst="ellipse">
            <a:avLst/>
          </a:prstGeom>
          <a:ln>
            <a:noFill/>
          </a:ln>
          <a:effectLst>
            <a:softEdge rad="112500"/>
          </a:effectLst>
        </p:spPr>
      </p:pic>
      <p:pic>
        <p:nvPicPr>
          <p:cNvPr id="5130" name="Picture 10" descr="Image result for teacher clipar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33029" y="5007610"/>
            <a:ext cx="1470301" cy="13875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518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6" name="TextBox 5"/>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MEMBERS AND THEIR CONTRIBUTIONS</a:t>
            </a:r>
          </a:p>
        </p:txBody>
      </p:sp>
      <p:pic>
        <p:nvPicPr>
          <p:cNvPr id="614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349944"/>
            <a:ext cx="6185300" cy="41581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93967" y="838199"/>
            <a:ext cx="4754881" cy="5978560"/>
          </a:xfrm>
          <a:prstGeom prst="rect">
            <a:avLst/>
          </a:prstGeom>
          <a:noFill/>
        </p:spPr>
        <p:txBody>
          <a:bodyPr wrap="square" rtlCol="0">
            <a:spAutoFit/>
          </a:bodyPr>
          <a:lstStyle/>
          <a:p>
            <a:r>
              <a:rPr lang="en-US" sz="2800" dirty="0">
                <a:solidFill>
                  <a:schemeClr val="bg1"/>
                </a:solidFill>
                <a:latin typeface="Palatino Linotype" panose="02040502050505030304" pitchFamily="18" charset="0"/>
              </a:rPr>
              <a:t>Team Members:</a:t>
            </a:r>
          </a:p>
          <a:p>
            <a:endParaRPr lang="en-US" sz="105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2000" dirty="0">
                <a:solidFill>
                  <a:schemeClr val="bg1"/>
                </a:solidFill>
                <a:latin typeface="Palatino Linotype" panose="02040502050505030304" pitchFamily="18" charset="0"/>
              </a:rPr>
              <a:t>Understand how trauma can affect families, groups, and communities, as well as individuals</a:t>
            </a:r>
          </a:p>
          <a:p>
            <a:endParaRPr lang="en-US" sz="20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2000" dirty="0">
                <a:solidFill>
                  <a:schemeClr val="bg1"/>
                </a:solidFill>
                <a:latin typeface="Palatino Linotype" panose="02040502050505030304" pitchFamily="18" charset="0"/>
              </a:rPr>
              <a:t>Bring their strengths, resources, needs, and ideas to the team</a:t>
            </a:r>
          </a:p>
          <a:p>
            <a:endParaRPr lang="en-US" sz="20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2000" dirty="0">
                <a:solidFill>
                  <a:schemeClr val="bg1"/>
                </a:solidFill>
                <a:latin typeface="Palatino Linotype" panose="02040502050505030304" pitchFamily="18" charset="0"/>
              </a:rPr>
              <a:t>Build appreciation of input from all team members and balance the importance of the child and family voice and choice as a priority. </a:t>
            </a:r>
          </a:p>
          <a:p>
            <a:endParaRPr lang="en-US" sz="20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2000" dirty="0">
                <a:solidFill>
                  <a:schemeClr val="bg1"/>
                </a:solidFill>
                <a:latin typeface="Palatino Linotype" panose="02040502050505030304" pitchFamily="18" charset="0"/>
              </a:rPr>
              <a:t>Build respect for the family’s culture, leveraging the healing value of traditional cultural connections</a:t>
            </a:r>
          </a:p>
          <a:p>
            <a:pPr marL="285750" indent="-285750">
              <a:buFont typeface="Arial" panose="020B0604020202020204" pitchFamily="34" charset="0"/>
              <a:buChar char="•"/>
            </a:pPr>
            <a:endParaRPr lang="en-US" sz="2000" dirty="0">
              <a:solidFill>
                <a:schemeClr val="bg1"/>
              </a:solidFill>
              <a:latin typeface="Palatino Linotype" panose="02040502050505030304" pitchFamily="18" charset="0"/>
            </a:endParaRPr>
          </a:p>
          <a:p>
            <a:endParaRPr lang="en-US" sz="2400" dirty="0"/>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0566" y="178369"/>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86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6" name="Content Placeholder 2"/>
          <p:cNvSpPr>
            <a:spLocks noGrp="1"/>
          </p:cNvSpPr>
          <p:nvPr>
            <p:ph type="body" idx="1"/>
          </p:nvPr>
        </p:nvSpPr>
        <p:spPr>
          <a:xfrm>
            <a:off x="4016375" y="960557"/>
            <a:ext cx="7141152" cy="4776787"/>
          </a:xfrm>
          <a:prstGeom prst="rect">
            <a:avLst/>
          </a:prstGeom>
          <a:solidFill>
            <a:schemeClr val="accent4"/>
          </a:solidFill>
          <a:effectLst/>
        </p:spPr>
        <p:txBody>
          <a:bodyPr>
            <a:normAutofit/>
          </a:bodyPr>
          <a:lstStyle/>
          <a:p>
            <a:pPr>
              <a:buFont typeface="Courier New" panose="02070309020205020404" pitchFamily="49" charset="0"/>
              <a:buChar char="o"/>
            </a:pPr>
            <a:endParaRPr lang="en-US" sz="3200" dirty="0">
              <a:solidFill>
                <a:schemeClr val="bg1"/>
              </a:solidFill>
              <a:latin typeface="Palatino Linotype" pitchFamily="18" charset="0"/>
            </a:endParaRPr>
          </a:p>
          <a:p>
            <a:pPr marL="457200" indent="-457200">
              <a:buFont typeface="Courier New" panose="02070309020205020404" pitchFamily="49" charset="0"/>
              <a:buChar char="o"/>
            </a:pPr>
            <a:r>
              <a:rPr lang="en-US" sz="3200" dirty="0">
                <a:solidFill>
                  <a:schemeClr val="bg1"/>
                </a:solidFill>
                <a:latin typeface="Palatino Linotype" pitchFamily="18" charset="0"/>
              </a:rPr>
              <a:t>The Historical Context of Team-Based Practices</a:t>
            </a:r>
          </a:p>
          <a:p>
            <a:endParaRPr lang="en-US" sz="3200" dirty="0">
              <a:solidFill>
                <a:schemeClr val="bg1"/>
              </a:solidFill>
              <a:latin typeface="Palatino Linotype" pitchFamily="18" charset="0"/>
            </a:endParaRPr>
          </a:p>
          <a:p>
            <a:pPr marL="457200" indent="-457200">
              <a:buFont typeface="Courier New" panose="02070309020205020404" pitchFamily="49" charset="0"/>
              <a:buChar char="o"/>
            </a:pPr>
            <a:r>
              <a:rPr lang="en-US" sz="3200" dirty="0">
                <a:solidFill>
                  <a:schemeClr val="bg1"/>
                </a:solidFill>
                <a:latin typeface="Palatino Linotype" pitchFamily="18" charset="0"/>
              </a:rPr>
              <a:t>What is a CFT? </a:t>
            </a:r>
          </a:p>
          <a:p>
            <a:pPr marL="457200" indent="-457200">
              <a:buFont typeface="Courier New" panose="02070309020205020404" pitchFamily="49" charset="0"/>
              <a:buChar char="o"/>
            </a:pPr>
            <a:endParaRPr lang="en-US" sz="3200" dirty="0">
              <a:solidFill>
                <a:schemeClr val="bg1"/>
              </a:solidFill>
              <a:latin typeface="Palatino Linotype" pitchFamily="18" charset="0"/>
            </a:endParaRPr>
          </a:p>
          <a:p>
            <a:pPr marL="457200" indent="-457200">
              <a:buFont typeface="Courier New" panose="02070309020205020404" pitchFamily="49" charset="0"/>
              <a:buChar char="o"/>
            </a:pPr>
            <a:r>
              <a:rPr lang="en-US" sz="3200" dirty="0">
                <a:solidFill>
                  <a:schemeClr val="bg1"/>
                </a:solidFill>
                <a:latin typeface="Palatino Linotype" pitchFamily="18" charset="0"/>
              </a:rPr>
              <a:t>Regulations and Requirements</a:t>
            </a:r>
          </a:p>
          <a:p>
            <a:pPr>
              <a:buFont typeface="Courier New" panose="02070309020205020404" pitchFamily="49" charset="0"/>
              <a:buChar char="o"/>
            </a:pPr>
            <a:endParaRPr lang="en-US" sz="5200" dirty="0">
              <a:solidFill>
                <a:schemeClr val="bg1"/>
              </a:solidFill>
              <a:latin typeface="Arial Rounded MT Bold" panose="020F0704030504030204" pitchFamily="34" charset="0"/>
            </a:endParaRPr>
          </a:p>
        </p:txBody>
      </p:sp>
      <p:sp>
        <p:nvSpPr>
          <p:cNvPr id="7" name="TextBox 6"/>
          <p:cNvSpPr txBox="1"/>
          <p:nvPr/>
        </p:nvSpPr>
        <p:spPr>
          <a:xfrm>
            <a:off x="-172452" y="37227"/>
            <a:ext cx="7157451" cy="923330"/>
          </a:xfrm>
          <a:prstGeom prst="rect">
            <a:avLst/>
          </a:prstGeom>
          <a:noFill/>
        </p:spPr>
        <p:txBody>
          <a:bodyPr wrap="square" rtlCol="0">
            <a:spAutoFit/>
          </a:bodyPr>
          <a:lstStyle/>
          <a:p>
            <a:pPr algn="ctr"/>
            <a:r>
              <a:rPr lang="en-US" sz="3600" dirty="0">
                <a:solidFill>
                  <a:schemeClr val="bg1"/>
                </a:solidFill>
                <a:latin typeface="Palatino Linotype" pitchFamily="18" charset="0"/>
              </a:rPr>
              <a:t>TRAINING AGENDA </a:t>
            </a:r>
          </a:p>
          <a:p>
            <a:endParaRPr lang="en-US" dirty="0"/>
          </a:p>
        </p:txBody>
      </p:sp>
      <p:pic>
        <p:nvPicPr>
          <p:cNvPr id="3" name="Picture 2"/>
          <p:cNvPicPr>
            <a:picLocks noChangeAspect="1"/>
          </p:cNvPicPr>
          <p:nvPr/>
        </p:nvPicPr>
        <p:blipFill>
          <a:blip r:embed="rId2"/>
          <a:stretch>
            <a:fillRect/>
          </a:stretch>
        </p:blipFill>
        <p:spPr>
          <a:xfrm>
            <a:off x="356616" y="1600064"/>
            <a:ext cx="3497771" cy="3497771"/>
          </a:xfrm>
          <a:prstGeom prst="ellipse">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7232" y="5350658"/>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78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6" name="TextBox 5"/>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MEMBERS AND THEIR CONTRIBUTIONS</a:t>
            </a:r>
          </a:p>
        </p:txBody>
      </p:sp>
      <p:sp>
        <p:nvSpPr>
          <p:cNvPr id="2" name="TextBox 1"/>
          <p:cNvSpPr txBox="1"/>
          <p:nvPr/>
        </p:nvSpPr>
        <p:spPr>
          <a:xfrm>
            <a:off x="828347" y="643622"/>
            <a:ext cx="4754881" cy="5386090"/>
          </a:xfrm>
          <a:prstGeom prst="rect">
            <a:avLst/>
          </a:prstGeom>
          <a:noFill/>
        </p:spPr>
        <p:txBody>
          <a:bodyPr wrap="square" rtlCol="0">
            <a:spAutoFit/>
          </a:bodyPr>
          <a:lstStyle/>
          <a:p>
            <a:r>
              <a:rPr lang="en-US" sz="2800" dirty="0">
                <a:solidFill>
                  <a:schemeClr val="bg1"/>
                </a:solidFill>
                <a:latin typeface="Palatino Linotype" panose="02040502050505030304" pitchFamily="18" charset="0"/>
              </a:rPr>
              <a:t/>
            </a:r>
            <a:br>
              <a:rPr lang="en-US" sz="2800" dirty="0">
                <a:solidFill>
                  <a:schemeClr val="bg1"/>
                </a:solidFill>
                <a:latin typeface="Palatino Linotype" panose="02040502050505030304" pitchFamily="18" charset="0"/>
              </a:rPr>
            </a:br>
            <a:r>
              <a:rPr lang="en-US" sz="2800" dirty="0">
                <a:solidFill>
                  <a:schemeClr val="bg1"/>
                </a:solidFill>
                <a:latin typeface="Palatino Linotype" panose="02040502050505030304" pitchFamily="18" charset="0"/>
              </a:rPr>
              <a:t>Team Members:</a:t>
            </a:r>
            <a:br>
              <a:rPr lang="en-US" sz="2800" dirty="0">
                <a:solidFill>
                  <a:schemeClr val="bg1"/>
                </a:solidFill>
                <a:latin typeface="Palatino Linotype" panose="02040502050505030304" pitchFamily="18" charset="0"/>
              </a:rPr>
            </a:br>
            <a:endParaRPr lang="en-US" sz="28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2000" dirty="0">
                <a:solidFill>
                  <a:schemeClr val="bg1"/>
                </a:solidFill>
                <a:latin typeface="Palatino Linotype" panose="02040502050505030304" pitchFamily="18" charset="0"/>
              </a:rPr>
              <a:t>Respect the trauma-sensitive CFT process and team agreements</a:t>
            </a:r>
          </a:p>
          <a:p>
            <a:pPr marL="285750" indent="-285750">
              <a:buFont typeface="Arial" panose="020B0604020202020204" pitchFamily="34" charset="0"/>
              <a:buChar char="•"/>
            </a:pPr>
            <a:endParaRPr lang="en-US" sz="20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2000" dirty="0">
                <a:solidFill>
                  <a:schemeClr val="bg1"/>
                </a:solidFill>
                <a:latin typeface="Palatino Linotype" panose="02040502050505030304" pitchFamily="18" charset="0"/>
              </a:rPr>
              <a:t>Balance child, youth, NMD, and family voice and choice along with agency mandates and safety parameters</a:t>
            </a:r>
          </a:p>
          <a:p>
            <a:endParaRPr lang="en-US" sz="2000" dirty="0">
              <a:solidFill>
                <a:schemeClr val="bg1"/>
              </a:solidFill>
              <a:latin typeface="Palatino Linotype" panose="02040502050505030304" pitchFamily="18" charset="0"/>
            </a:endParaRPr>
          </a:p>
          <a:p>
            <a:pPr marL="285750" indent="-285750">
              <a:buFont typeface="Arial" panose="020B0604020202020204" pitchFamily="34" charset="0"/>
              <a:buChar char="•"/>
            </a:pPr>
            <a:r>
              <a:rPr lang="en-US" sz="2000" dirty="0">
                <a:solidFill>
                  <a:schemeClr val="bg1"/>
                </a:solidFill>
                <a:latin typeface="Palatino Linotype" panose="02040502050505030304" pitchFamily="18" charset="0"/>
              </a:rPr>
              <a:t>Public agency staff can meet their court or legally required duties while also practicing the trauma-informed values, activities, and principles of CFT</a:t>
            </a:r>
            <a:endParaRPr lang="en-US" sz="2000" dirty="0"/>
          </a:p>
        </p:txBody>
      </p:sp>
      <p:pic>
        <p:nvPicPr>
          <p:cNvPr id="5" name="Picture 2" descr="Related image">
            <a:extLst>
              <a:ext uri="{FF2B5EF4-FFF2-40B4-BE49-F238E27FC236}">
                <a16:creationId xmlns:a16="http://schemas.microsoft.com/office/drawing/2014/main" xmlns="" id="{3140C27B-33D4-41CE-8E3C-5C5C79838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359" y="1349944"/>
            <a:ext cx="6185300" cy="41581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5500" y="134253"/>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75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6750" y="630722"/>
            <a:ext cx="10858500" cy="5434013"/>
          </a:xfrm>
          <a:solidFill>
            <a:schemeClr val="tx2">
              <a:lumMod val="75000"/>
            </a:schemeClr>
          </a:solidFill>
        </p:spPr>
        <p:txBody>
          <a:bodyPr vert="horz" lIns="91440" tIns="45720" rIns="91440" bIns="45720" rtlCol="0" anchor="ctr">
            <a:normAutofit lnSpcReduction="10000"/>
          </a:bodyPr>
          <a:lstStyle/>
          <a:p>
            <a:pPr>
              <a:buClr>
                <a:schemeClr val="bg1"/>
              </a:buClr>
              <a:buFont typeface="Wingdings" pitchFamily="2" charset="2"/>
              <a:buChar char="§"/>
            </a:pPr>
            <a:r>
              <a:rPr lang="en-US" sz="2600" dirty="0">
                <a:solidFill>
                  <a:schemeClr val="bg1"/>
                </a:solidFill>
                <a:latin typeface="Palatino Linotype" pitchFamily="18" charset="0"/>
              </a:rPr>
              <a:t>The CFT process is intended for collaboration in case planning related to the child, youth, NMD, and family while in care</a:t>
            </a:r>
          </a:p>
          <a:p>
            <a:pPr>
              <a:buClr>
                <a:schemeClr val="bg1"/>
              </a:buClr>
              <a:buFont typeface="Wingdings" pitchFamily="2" charset="2"/>
              <a:buChar char="§"/>
            </a:pPr>
            <a:endParaRPr lang="en-US" sz="2600" dirty="0">
              <a:solidFill>
                <a:schemeClr val="bg1"/>
              </a:solidFill>
              <a:latin typeface="Palatino Linotype" pitchFamily="18" charset="0"/>
            </a:endParaRPr>
          </a:p>
          <a:p>
            <a:pPr>
              <a:buClr>
                <a:schemeClr val="bg1"/>
              </a:buClr>
              <a:buFont typeface="Wingdings" pitchFamily="2" charset="2"/>
              <a:buChar char="§"/>
            </a:pPr>
            <a:r>
              <a:rPr lang="en-US" sz="2600" dirty="0">
                <a:solidFill>
                  <a:schemeClr val="bg1"/>
                </a:solidFill>
                <a:latin typeface="Palatino Linotype" pitchFamily="18" charset="0"/>
              </a:rPr>
              <a:t>CFT meetings are intended to integrate all team-based practices and behaviors to serve children, youth, NMDs, and families</a:t>
            </a:r>
          </a:p>
          <a:p>
            <a:pPr>
              <a:buClr>
                <a:schemeClr val="bg1"/>
              </a:buClr>
              <a:buFont typeface="Wingdings" pitchFamily="2" charset="2"/>
              <a:buChar char="§"/>
            </a:pPr>
            <a:endParaRPr lang="en-US" sz="2600" dirty="0">
              <a:solidFill>
                <a:schemeClr val="bg1"/>
              </a:solidFill>
              <a:latin typeface="Palatino Linotype" pitchFamily="18" charset="0"/>
            </a:endParaRPr>
          </a:p>
          <a:p>
            <a:pPr>
              <a:buClr>
                <a:schemeClr val="bg1"/>
              </a:buClr>
              <a:buFont typeface="Wingdings" pitchFamily="2" charset="2"/>
              <a:buChar char="§"/>
            </a:pPr>
            <a:r>
              <a:rPr lang="en-US" sz="2600" dirty="0">
                <a:solidFill>
                  <a:schemeClr val="bg1"/>
                </a:solidFill>
                <a:latin typeface="Palatino Linotype" pitchFamily="18" charset="0"/>
              </a:rPr>
              <a:t>The following are some of the team-based processes that can be integrated:</a:t>
            </a:r>
          </a:p>
          <a:p>
            <a:pPr lvl="1">
              <a:buClr>
                <a:schemeClr val="bg1"/>
              </a:buClr>
              <a:buFont typeface="Wingdings" panose="05000000000000000000" pitchFamily="2" charset="2"/>
              <a:buChar char="Ø"/>
            </a:pPr>
            <a:r>
              <a:rPr lang="en-US" sz="2400" dirty="0">
                <a:solidFill>
                  <a:schemeClr val="bg1"/>
                </a:solidFill>
                <a:latin typeface="Palatino Linotype" pitchFamily="18" charset="0"/>
              </a:rPr>
              <a:t>Team Decision Making</a:t>
            </a:r>
          </a:p>
          <a:p>
            <a:pPr lvl="1">
              <a:buClr>
                <a:schemeClr val="bg1"/>
              </a:buClr>
              <a:buFont typeface="Wingdings" panose="05000000000000000000" pitchFamily="2" charset="2"/>
              <a:buChar char="Ø"/>
            </a:pPr>
            <a:r>
              <a:rPr lang="en-US" sz="2400" dirty="0">
                <a:solidFill>
                  <a:schemeClr val="bg1"/>
                </a:solidFill>
                <a:latin typeface="Palatino Linotype" pitchFamily="18" charset="0"/>
              </a:rPr>
              <a:t>Safety Organized Planning </a:t>
            </a:r>
          </a:p>
          <a:p>
            <a:pPr lvl="1">
              <a:buClr>
                <a:schemeClr val="bg1"/>
              </a:buClr>
              <a:buFont typeface="Wingdings" panose="05000000000000000000" pitchFamily="2" charset="2"/>
              <a:buChar char="Ø"/>
            </a:pPr>
            <a:r>
              <a:rPr lang="en-US" sz="2400" dirty="0">
                <a:solidFill>
                  <a:schemeClr val="bg1"/>
                </a:solidFill>
                <a:latin typeface="Palatino Linotype" pitchFamily="18" charset="0"/>
              </a:rPr>
              <a:t>Wraparound Family Team Meeting </a:t>
            </a:r>
          </a:p>
          <a:p>
            <a:pPr lvl="1">
              <a:buClr>
                <a:schemeClr val="bg1"/>
              </a:buClr>
              <a:buFont typeface="Wingdings" panose="05000000000000000000" pitchFamily="2" charset="2"/>
              <a:buChar char="Ø"/>
            </a:pPr>
            <a:r>
              <a:rPr lang="en-US" sz="2400" dirty="0">
                <a:solidFill>
                  <a:schemeClr val="bg1"/>
                </a:solidFill>
                <a:latin typeface="Palatino Linotype" pitchFamily="18" charset="0"/>
              </a:rPr>
              <a:t> Multidisciplinary Team Meetings </a:t>
            </a:r>
          </a:p>
          <a:p>
            <a:pPr lvl="1">
              <a:buClr>
                <a:schemeClr val="bg1"/>
              </a:buClr>
              <a:buFont typeface="Wingdings" panose="05000000000000000000" pitchFamily="2" charset="2"/>
              <a:buChar char="Ø"/>
            </a:pPr>
            <a:r>
              <a:rPr lang="en-US" sz="2400" dirty="0">
                <a:solidFill>
                  <a:schemeClr val="bg1"/>
                </a:solidFill>
                <a:latin typeface="Palatino Linotype" pitchFamily="18" charset="0"/>
              </a:rPr>
              <a:t>Individualized Education Plan</a:t>
            </a:r>
          </a:p>
        </p:txBody>
      </p:sp>
      <p:sp>
        <p:nvSpPr>
          <p:cNvPr id="6" name="TextBox 5"/>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MEETING AND OTHER TEAM MEETINGS</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5463" y="5225466"/>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30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6750" y="1031875"/>
            <a:ext cx="10858500" cy="5040313"/>
          </a:xfrm>
          <a:solidFill>
            <a:schemeClr val="bg2"/>
          </a:solidFill>
        </p:spPr>
        <p:txBody>
          <a:bodyPr vert="horz" lIns="91440" tIns="45720" rIns="91440" bIns="45720" rtlCol="0" anchor="t">
            <a:normAutofit/>
          </a:bodyPr>
          <a:lstStyle/>
          <a:p>
            <a:pPr algn="ctr"/>
            <a:r>
              <a:rPr lang="en-US" dirty="0">
                <a:solidFill>
                  <a:schemeClr val="bg1"/>
                </a:solidFill>
                <a:latin typeface="Palatino Linotype" panose="02040502050505030304" pitchFamily="18" charset="0"/>
              </a:rPr>
              <a:t>EXAMPLES OF INTEGRATING PRACTICE MODELS AND INITIATIVES</a:t>
            </a:r>
          </a:p>
          <a:p>
            <a:r>
              <a:rPr lang="en-US" sz="2800" dirty="0"/>
              <a:t/>
            </a:r>
            <a:br>
              <a:rPr lang="en-US" sz="2800" dirty="0"/>
            </a:br>
            <a:endParaRPr lang="en-US" sz="2800" b="1" u="sng" dirty="0">
              <a:solidFill>
                <a:schemeClr val="tx1"/>
              </a:solidFill>
              <a:latin typeface="Palatino Linotype" pitchFamily="18" charset="0"/>
            </a:endParaRPr>
          </a:p>
        </p:txBody>
      </p:sp>
      <p:sp>
        <p:nvSpPr>
          <p:cNvPr id="6" name="TextBox 5"/>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MEETING AND LOCAL INITIATIVES </a:t>
            </a:r>
          </a:p>
        </p:txBody>
      </p:sp>
      <p:pic>
        <p:nvPicPr>
          <p:cNvPr id="8200" name="Picture 8" descr="Image result for gay familie cartooncolorful HD"/>
          <p:cNvPicPr>
            <a:picLocks noChangeAspect="1" noChangeArrowheads="1"/>
          </p:cNvPicPr>
          <p:nvPr/>
        </p:nvPicPr>
        <p:blipFill rotWithShape="1">
          <a:blip r:embed="rId3">
            <a:extLst>
              <a:ext uri="{28A0092B-C50C-407E-A947-70E740481C1C}">
                <a14:useLocalDpi xmlns:a14="http://schemas.microsoft.com/office/drawing/2010/main" val="0"/>
              </a:ext>
            </a:extLst>
          </a:blip>
          <a:srcRect b="59891"/>
          <a:stretch/>
        </p:blipFill>
        <p:spPr bwMode="auto">
          <a:xfrm>
            <a:off x="3486277" y="1446513"/>
            <a:ext cx="4762500" cy="184524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202" name="Picture 10" descr="Image result for gay familie cartooncolorful HD"/>
          <p:cNvPicPr>
            <a:picLocks noChangeAspect="1" noChangeArrowheads="1"/>
          </p:cNvPicPr>
          <p:nvPr/>
        </p:nvPicPr>
        <p:blipFill rotWithShape="1">
          <a:blip r:embed="rId3">
            <a:extLst>
              <a:ext uri="{28A0092B-C50C-407E-A947-70E740481C1C}">
                <a14:useLocalDpi xmlns:a14="http://schemas.microsoft.com/office/drawing/2010/main" val="0"/>
              </a:ext>
            </a:extLst>
          </a:blip>
          <a:srcRect t="57202" b="5431"/>
          <a:stretch/>
        </p:blipFill>
        <p:spPr bwMode="auto">
          <a:xfrm>
            <a:off x="3511422" y="4204965"/>
            <a:ext cx="4762500" cy="171907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rot="20968630">
            <a:off x="1048058" y="2280764"/>
            <a:ext cx="2319780" cy="1427541"/>
          </a:xfrm>
          <a:prstGeom prst="rect">
            <a:avLst/>
          </a:prstGeom>
          <a:noFill/>
        </p:spPr>
        <p:txBody>
          <a:bodyPr wrap="none" lIns="91440" tIns="45720" rIns="91440" bIns="45720">
            <a:prstTxWarp prst="textArchUp">
              <a:avLst/>
            </a:prstTxWarp>
            <a:spAutoFit/>
          </a:bodyPr>
          <a:lstStyle/>
          <a:p>
            <a:pPr algn="ctr"/>
            <a:r>
              <a:rPr lang="en-US" sz="9600" b="1" cap="none" spc="0" dirty="0">
                <a:ln w="12700">
                  <a:solidFill>
                    <a:schemeClr val="tx2">
                      <a:lumMod val="75000"/>
                    </a:schemeClr>
                  </a:solidFill>
                  <a:prstDash val="solid"/>
                </a:ln>
                <a:solidFill>
                  <a:schemeClr val="accent6"/>
                </a:solidFill>
                <a:effectLst>
                  <a:outerShdw dist="38100" dir="2640000" algn="bl" rotWithShape="0">
                    <a:schemeClr val="tx2">
                      <a:lumMod val="75000"/>
                    </a:schemeClr>
                  </a:outerShdw>
                </a:effectLst>
              </a:rPr>
              <a:t>SOP</a:t>
            </a:r>
          </a:p>
        </p:txBody>
      </p:sp>
      <p:sp>
        <p:nvSpPr>
          <p:cNvPr id="13" name="Rectangle 12"/>
          <p:cNvSpPr/>
          <p:nvPr/>
        </p:nvSpPr>
        <p:spPr>
          <a:xfrm rot="20837618">
            <a:off x="1287889" y="4448373"/>
            <a:ext cx="1507144" cy="923330"/>
          </a:xfrm>
          <a:prstGeom prst="rect">
            <a:avLst/>
          </a:prstGeom>
          <a:noFill/>
        </p:spPr>
        <p:txBody>
          <a:bodyPr wrap="none" lIns="91440" tIns="45720" rIns="91440" bIns="45720">
            <a:prstTxWarp prst="textArchUp">
              <a:avLst/>
            </a:prstTxWarp>
            <a:spAutoFit/>
          </a:bodyPr>
          <a:lstStyle/>
          <a:p>
            <a:pPr algn="ctr"/>
            <a:r>
              <a:rPr lang="en-US" sz="7200" b="1" dirty="0">
                <a:ln w="12700">
                  <a:solidFill>
                    <a:schemeClr val="tx2">
                      <a:lumMod val="75000"/>
                    </a:schemeClr>
                  </a:solidFill>
                  <a:prstDash val="solid"/>
                </a:ln>
                <a:solidFill>
                  <a:schemeClr val="accent4"/>
                </a:solidFill>
                <a:effectLst>
                  <a:outerShdw dist="38100" dir="2640000" algn="bl" rotWithShape="0">
                    <a:schemeClr val="tx2">
                      <a:lumMod val="75000"/>
                    </a:schemeClr>
                  </a:outerShdw>
                </a:effectLst>
              </a:rPr>
              <a:t>TDM</a:t>
            </a:r>
            <a:endParaRPr lang="en-US" sz="7200" b="1" cap="none" spc="0" dirty="0">
              <a:ln w="12700">
                <a:solidFill>
                  <a:schemeClr val="tx2">
                    <a:lumMod val="75000"/>
                  </a:schemeClr>
                </a:solidFill>
                <a:prstDash val="solid"/>
              </a:ln>
              <a:solidFill>
                <a:schemeClr val="accent4"/>
              </a:solidFill>
              <a:effectLst>
                <a:outerShdw dist="38100" dir="2640000" algn="bl" rotWithShape="0">
                  <a:schemeClr val="tx2">
                    <a:lumMod val="75000"/>
                  </a:schemeClr>
                </a:outerShdw>
              </a:effectLst>
            </a:endParaRPr>
          </a:p>
        </p:txBody>
      </p:sp>
      <p:sp>
        <p:nvSpPr>
          <p:cNvPr id="14" name="Rectangle 13"/>
          <p:cNvSpPr/>
          <p:nvPr/>
        </p:nvSpPr>
        <p:spPr>
          <a:xfrm rot="498538">
            <a:off x="8886093" y="2383724"/>
            <a:ext cx="1930158" cy="1126645"/>
          </a:xfrm>
          <a:prstGeom prst="rect">
            <a:avLst/>
          </a:prstGeom>
          <a:noFill/>
        </p:spPr>
        <p:txBody>
          <a:bodyPr wrap="none" lIns="91440" tIns="45720" rIns="91440" bIns="45720">
            <a:prstTxWarp prst="textArchUp">
              <a:avLst/>
            </a:prstTxWarp>
            <a:spAutoFit/>
          </a:bodyPr>
          <a:lstStyle/>
          <a:p>
            <a:pPr algn="ctr"/>
            <a:r>
              <a:rPr lang="en-US" sz="8000" b="1" dirty="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rPr>
              <a:t>FGDM</a:t>
            </a:r>
            <a:endParaRPr lang="en-US" sz="8000" b="1" cap="none" spc="0" dirty="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endParaRPr>
          </a:p>
        </p:txBody>
      </p:sp>
      <p:sp>
        <p:nvSpPr>
          <p:cNvPr id="15" name="Rectangle 14"/>
          <p:cNvSpPr/>
          <p:nvPr/>
        </p:nvSpPr>
        <p:spPr>
          <a:xfrm rot="498538">
            <a:off x="8007448" y="3946736"/>
            <a:ext cx="3141478" cy="1126645"/>
          </a:xfrm>
          <a:prstGeom prst="rect">
            <a:avLst/>
          </a:prstGeom>
          <a:noFill/>
        </p:spPr>
        <p:txBody>
          <a:bodyPr wrap="none" lIns="91440" tIns="45720" rIns="91440" bIns="45720">
            <a:prstTxWarp prst="textArchUp">
              <a:avLst/>
            </a:prstTxWarp>
            <a:spAutoFit/>
          </a:bodyPr>
          <a:lstStyle/>
          <a:p>
            <a:pPr algn="ctr"/>
            <a:r>
              <a:rPr lang="en-US" sz="8000" b="1" dirty="0">
                <a:ln w="12700">
                  <a:solidFill>
                    <a:schemeClr val="tx2">
                      <a:lumMod val="75000"/>
                    </a:schemeClr>
                  </a:solidFill>
                  <a:prstDash val="solid"/>
                </a:ln>
                <a:solidFill>
                  <a:schemeClr val="accent3"/>
                </a:solidFill>
                <a:effectLst>
                  <a:outerShdw dist="38100" dir="2640000" algn="bl" rotWithShape="0">
                    <a:schemeClr val="tx2">
                      <a:lumMod val="75000"/>
                    </a:schemeClr>
                  </a:outerShdw>
                </a:effectLst>
              </a:rPr>
              <a:t>Wraparound</a:t>
            </a:r>
            <a:endParaRPr lang="en-US" sz="8000" b="1" cap="none" spc="0" dirty="0">
              <a:ln w="12700">
                <a:solidFill>
                  <a:schemeClr val="tx2">
                    <a:lumMod val="75000"/>
                  </a:schemeClr>
                </a:solidFill>
                <a:prstDash val="solid"/>
              </a:ln>
              <a:solidFill>
                <a:schemeClr val="accent3"/>
              </a:solidFill>
              <a:effectLst>
                <a:outerShdw dist="38100" dir="2640000" algn="bl" rotWithShape="0">
                  <a:schemeClr val="tx2">
                    <a:lumMod val="75000"/>
                  </a:schemeClr>
                </a:outerShdw>
              </a:effectLst>
            </a:endParaRPr>
          </a:p>
        </p:txBody>
      </p:sp>
      <p:sp>
        <p:nvSpPr>
          <p:cNvPr id="16" name="Rectangle 15"/>
          <p:cNvSpPr/>
          <p:nvPr/>
        </p:nvSpPr>
        <p:spPr>
          <a:xfrm rot="20837618">
            <a:off x="1299384" y="5741427"/>
            <a:ext cx="1507144" cy="923330"/>
          </a:xfrm>
          <a:prstGeom prst="rect">
            <a:avLst/>
          </a:prstGeom>
          <a:noFill/>
        </p:spPr>
        <p:txBody>
          <a:bodyPr wrap="none" lIns="91440" tIns="45720" rIns="91440" bIns="45720">
            <a:prstTxWarp prst="textArchUp">
              <a:avLst/>
            </a:prstTxWarp>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7" name="Rectangle 16"/>
          <p:cNvSpPr/>
          <p:nvPr/>
        </p:nvSpPr>
        <p:spPr>
          <a:xfrm rot="20837618">
            <a:off x="2041839" y="3373701"/>
            <a:ext cx="1507144" cy="923330"/>
          </a:xfrm>
          <a:prstGeom prst="rect">
            <a:avLst/>
          </a:prstGeom>
          <a:noFill/>
        </p:spPr>
        <p:txBody>
          <a:bodyPr wrap="none" lIns="91440" tIns="45720" rIns="91440" bIns="45720">
            <a:prstTxWarp prst="textArchUp">
              <a:avLst/>
            </a:prstTxWarp>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8" name="Rectangle 17"/>
          <p:cNvSpPr/>
          <p:nvPr/>
        </p:nvSpPr>
        <p:spPr>
          <a:xfrm rot="277882">
            <a:off x="9080216" y="5368745"/>
            <a:ext cx="1507144" cy="923330"/>
          </a:xfrm>
          <a:prstGeom prst="rect">
            <a:avLst/>
          </a:prstGeom>
          <a:noFill/>
        </p:spPr>
        <p:txBody>
          <a:bodyPr wrap="none" lIns="91440" tIns="45720" rIns="91440" bIns="45720">
            <a:prstTxWarp prst="textArchUp">
              <a:avLst/>
            </a:prstTxWarp>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9" name="Rectangle 18"/>
          <p:cNvSpPr/>
          <p:nvPr/>
        </p:nvSpPr>
        <p:spPr>
          <a:xfrm rot="277882">
            <a:off x="9154733" y="3286999"/>
            <a:ext cx="1507144" cy="923330"/>
          </a:xfrm>
          <a:prstGeom prst="rect">
            <a:avLst/>
          </a:prstGeom>
          <a:noFill/>
        </p:spPr>
        <p:txBody>
          <a:bodyPr wrap="none" lIns="91440" tIns="45720" rIns="91440" bIns="45720">
            <a:prstTxWarp prst="textArchUp">
              <a:avLst/>
            </a:prstTxWarp>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5500" y="175795"/>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491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6750" y="724475"/>
            <a:ext cx="10858500" cy="5267325"/>
          </a:xfrm>
          <a:solidFill>
            <a:schemeClr val="accent3"/>
          </a:solidFill>
        </p:spPr>
        <p:txBody>
          <a:bodyPr vert="horz" lIns="91440" tIns="45720" rIns="91440" bIns="45720" rtlCol="0" anchor="t">
            <a:normAutofit/>
          </a:bodyPr>
          <a:lstStyle/>
          <a:p>
            <a:pPr marL="0" indent="0" algn="ctr">
              <a:buNone/>
            </a:pPr>
            <a:r>
              <a:rPr lang="en-US" sz="4000" dirty="0">
                <a:solidFill>
                  <a:schemeClr val="bg1"/>
                </a:solidFill>
                <a:latin typeface="Palatino Linotype" panose="02040502050505030304" pitchFamily="18" charset="0"/>
              </a:rPr>
              <a:t>Observe a CFT Meeting </a:t>
            </a:r>
            <a:endParaRPr lang="en-US" sz="4000" b="1" u="sng" dirty="0">
              <a:solidFill>
                <a:schemeClr val="bg1"/>
              </a:solidFill>
              <a:latin typeface="Palatino Linotype" panose="02040502050505030304" pitchFamily="18" charset="0"/>
            </a:endParaRPr>
          </a:p>
        </p:txBody>
      </p:sp>
      <p:sp>
        <p:nvSpPr>
          <p:cNvPr id="6" name="TextBox 5"/>
          <p:cNvSpPr txBox="1"/>
          <p:nvPr/>
        </p:nvSpPr>
        <p:spPr>
          <a:xfrm>
            <a:off x="254000" y="139700"/>
            <a:ext cx="11493500" cy="584775"/>
          </a:xfrm>
          <a:prstGeom prst="rect">
            <a:avLst/>
          </a:prstGeom>
          <a:noFill/>
        </p:spPr>
        <p:txBody>
          <a:bodyPr wrap="square" rtlCol="0">
            <a:spAutoFit/>
          </a:bodyPr>
          <a:lstStyle/>
          <a:p>
            <a:r>
              <a:rPr lang="en-US" sz="3200" dirty="0">
                <a:solidFill>
                  <a:schemeClr val="bg1"/>
                </a:solidFill>
                <a:latin typeface="Palatino Linotype" panose="02040502050505030304" pitchFamily="18" charset="0"/>
              </a:rPr>
              <a:t>CFT MEETING</a:t>
            </a:r>
          </a:p>
        </p:txBody>
      </p:sp>
      <p:pic>
        <p:nvPicPr>
          <p:cNvPr id="17410" name="Picture 2" descr="Image result for family team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715" y="1440933"/>
            <a:ext cx="6830569" cy="455086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5500" y="212308"/>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Rectangle 3"/>
          <p:cNvSpPr/>
          <p:nvPr/>
        </p:nvSpPr>
        <p:spPr>
          <a:xfrm>
            <a:off x="0" y="0"/>
            <a:ext cx="44196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alatino Linotype" panose="02040502050505030304" pitchFamily="18" charset="0"/>
              </a:rPr>
              <a:t>Practice Activity:</a:t>
            </a:r>
          </a:p>
          <a:p>
            <a:pPr algn="ctr"/>
            <a:r>
              <a:rPr lang="en-US" dirty="0">
                <a:latin typeface="Palatino Linotype" panose="02040502050505030304" pitchFamily="18" charset="0"/>
              </a:rPr>
              <a:t>Part 1: Each group designs a vignette involving a CFT meeting. </a:t>
            </a:r>
          </a:p>
          <a:p>
            <a:pPr algn="ctr"/>
            <a:r>
              <a:rPr lang="en-US" dirty="0">
                <a:latin typeface="Palatino Linotype" panose="02040502050505030304" pitchFamily="18" charset="0"/>
              </a:rPr>
              <a:t>Identify 5 team members that must be present at the CFT meeting. List their roles, strengths, and needs.</a:t>
            </a:r>
          </a:p>
          <a:p>
            <a:pPr algn="ctr"/>
            <a:endParaRPr lang="en-US" dirty="0">
              <a:latin typeface="Palatino Linotype" panose="02040502050505030304" pitchFamily="18" charset="0"/>
            </a:endParaRPr>
          </a:p>
          <a:p>
            <a:pPr algn="ctr"/>
            <a:r>
              <a:rPr lang="en-US" dirty="0">
                <a:latin typeface="Palatino Linotype" panose="02040502050505030304" pitchFamily="18" charset="0"/>
              </a:rPr>
              <a:t>Part 2: Trade vignettes with different groups in the class; based on the vignette you have been assigned, assign team members and role play a CFT meeting.  </a:t>
            </a:r>
          </a:p>
          <a:p>
            <a:pPr algn="ctr"/>
            <a:endParaRPr lang="en-US" dirty="0">
              <a:latin typeface="Palatino Linotype" panose="02040502050505030304" pitchFamily="18" charset="0"/>
            </a:endParaRPr>
          </a:p>
          <a:p>
            <a:pPr algn="ctr"/>
            <a:r>
              <a:rPr lang="en-US" dirty="0">
                <a:latin typeface="Palatino Linotype" panose="02040502050505030304" pitchFamily="18" charset="0"/>
              </a:rPr>
              <a:t>Your goal for this practice CFT meeting is to:</a:t>
            </a:r>
          </a:p>
          <a:p>
            <a:pPr algn="ctr"/>
            <a:r>
              <a:rPr lang="en-US" dirty="0">
                <a:latin typeface="Palatino Linotype" panose="02040502050505030304" pitchFamily="18" charset="0"/>
              </a:rPr>
              <a:t>-create a trauma-sensitive environment</a:t>
            </a:r>
          </a:p>
          <a:p>
            <a:pPr algn="ctr"/>
            <a:r>
              <a:rPr lang="en-US" dirty="0">
                <a:latin typeface="Palatino Linotype" panose="02040502050505030304" pitchFamily="18" charset="0"/>
              </a:rPr>
              <a:t>-identify the team’s purpose</a:t>
            </a:r>
          </a:p>
          <a:p>
            <a:pPr algn="ctr"/>
            <a:r>
              <a:rPr lang="en-US" dirty="0">
                <a:latin typeface="Palatino Linotype" panose="02040502050505030304" pitchFamily="18" charset="0"/>
              </a:rPr>
              <a:t>-identify 3 team agreements</a:t>
            </a:r>
          </a:p>
          <a:p>
            <a:pPr algn="ctr"/>
            <a:r>
              <a:rPr lang="en-US" dirty="0">
                <a:latin typeface="Palatino Linotype" panose="02040502050505030304" pitchFamily="18" charset="0"/>
              </a:rPr>
              <a:t>-identify 1 priority-integrated need</a:t>
            </a:r>
          </a:p>
          <a:p>
            <a:pPr algn="ctr"/>
            <a:r>
              <a:rPr lang="en-US" dirty="0">
                <a:latin typeface="Palatino Linotype" panose="02040502050505030304" pitchFamily="18" charset="0"/>
              </a:rPr>
              <a:t>-develop a strengths-based, culturally relevant, team-based action plan to address the need</a:t>
            </a:r>
          </a:p>
          <a:p>
            <a:pPr algn="ctr"/>
            <a:endParaRPr lang="en-US" dirty="0">
              <a:latin typeface="Palatino Linotype" panose="02040502050505030304" pitchFamily="18" charset="0"/>
            </a:endParaRPr>
          </a:p>
          <a:p>
            <a:pPr algn="ctr"/>
            <a:r>
              <a:rPr lang="en-US" dirty="0">
                <a:latin typeface="Palatino Linotype" panose="02040502050505030304" pitchFamily="18" charset="0"/>
              </a:rPr>
              <a:t>Part 3. As a larger class, discuss the CFT practice meeting. Identify any concerns and what worked in your meetings. </a:t>
            </a:r>
          </a:p>
        </p:txBody>
      </p:sp>
      <p:sp>
        <p:nvSpPr>
          <p:cNvPr id="6" name="TextBox 5"/>
          <p:cNvSpPr txBox="1"/>
          <p:nvPr/>
        </p:nvSpPr>
        <p:spPr>
          <a:xfrm>
            <a:off x="4445000" y="228600"/>
            <a:ext cx="7335519" cy="861774"/>
          </a:xfrm>
          <a:prstGeom prst="rect">
            <a:avLst/>
          </a:prstGeom>
          <a:noFill/>
        </p:spPr>
        <p:txBody>
          <a:bodyPr wrap="square" rtlCol="0">
            <a:spAutoFit/>
          </a:bodyPr>
          <a:lstStyle/>
          <a:p>
            <a:pPr lvl="0" algn="ctr"/>
            <a:r>
              <a:rPr lang="en-US" sz="3200" dirty="0">
                <a:solidFill>
                  <a:schemeClr val="bg1"/>
                </a:solidFill>
                <a:latin typeface="Palatino Linotype" panose="02040502050505030304" pitchFamily="18" charset="0"/>
              </a:rPr>
              <a:t>Role Play a CFT Meeting</a:t>
            </a:r>
          </a:p>
          <a:p>
            <a:endParaRPr lang="en-US" dirty="0"/>
          </a:p>
        </p:txBody>
      </p:sp>
      <p:sp>
        <p:nvSpPr>
          <p:cNvPr id="5" name="Content Placeholder 2"/>
          <p:cNvSpPr txBox="1">
            <a:spLocks/>
          </p:cNvSpPr>
          <p:nvPr/>
        </p:nvSpPr>
        <p:spPr>
          <a:xfrm>
            <a:off x="5020056" y="1493245"/>
            <a:ext cx="6785862" cy="4550867"/>
          </a:xfrm>
          <a:prstGeom prst="rect">
            <a:avLst/>
          </a:prstGeom>
          <a:solidFill>
            <a:schemeClr val="accent5"/>
          </a:solidFill>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endParaRPr lang="en-US" sz="4400" b="1" u="sng" dirty="0">
              <a:solidFill>
                <a:schemeClr val="bg1"/>
              </a:solidFill>
              <a:latin typeface="Palatino Linotype" pitchFamily="18" charset="0"/>
            </a:endParaRPr>
          </a:p>
        </p:txBody>
      </p:sp>
      <p:pic>
        <p:nvPicPr>
          <p:cNvPr id="8" name="Picture 2" descr="Image result for family team meeting">
            <a:extLst>
              <a:ext uri="{FF2B5EF4-FFF2-40B4-BE49-F238E27FC236}">
                <a16:creationId xmlns:a16="http://schemas.microsoft.com/office/drawing/2014/main" xmlns="" id="{3A590937-03DA-42C9-908B-DB6957852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749" y="1493244"/>
            <a:ext cx="6830569" cy="455086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9318" y="228600"/>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92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fade">
                                      <p:cBhvr>
                                        <p:cTn id="57" dur="500"/>
                                        <p:tgtEl>
                                          <p:spTgt spid="4">
                                            <p:txEl>
                                              <p:pRg st="13" end="13"/>
                                            </p:txEl>
                                          </p:spTgt>
                                        </p:tgtEl>
                                      </p:cBhvr>
                                    </p:animEffect>
                                  </p:childTnLst>
                                </p:cTn>
                              </p:par>
                            </p:childTnLst>
                          </p:cTn>
                        </p:par>
                        <p:par>
                          <p:cTn id="58" fill="hold">
                            <p:stCondLst>
                              <p:cond delay="500"/>
                            </p:stCondLst>
                            <p:childTnLst>
                              <p:par>
                                <p:cTn id="59" presetID="8" presetClass="entr" presetSubtype="16" fill="hold" grpId="0" nodeType="afterEffect">
                                  <p:stCondLst>
                                    <p:cond delay="0"/>
                                  </p:stCondLst>
                                  <p:childTnLst>
                                    <p:set>
                                      <p:cBhvr>
                                        <p:cTn id="60" dur="1" fill="hold">
                                          <p:stCondLst>
                                            <p:cond delay="0"/>
                                          </p:stCondLst>
                                        </p:cTn>
                                        <p:tgtEl>
                                          <p:spTgt spid="5">
                                            <p:bg/>
                                          </p:spTgt>
                                        </p:tgtEl>
                                        <p:attrNameLst>
                                          <p:attrName>style.visibility</p:attrName>
                                        </p:attrNameLst>
                                      </p:cBhvr>
                                      <p:to>
                                        <p:strVal val="visible"/>
                                      </p:to>
                                    </p:set>
                                    <p:animEffect transition="in" filter="diamond(in)">
                                      <p:cBhvr>
                                        <p:cTn id="61" dur="500"/>
                                        <p:tgtEl>
                                          <p:spTgt spid="5">
                                            <p:bg/>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Rectangle 3"/>
          <p:cNvSpPr/>
          <p:nvPr/>
        </p:nvSpPr>
        <p:spPr>
          <a:xfrm>
            <a:off x="7772399" y="0"/>
            <a:ext cx="44196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Palatino Linotype" panose="02040502050505030304" pitchFamily="18" charset="0"/>
              </a:rPr>
              <a:t> Each individual will write down 1 question based on the material presented in class</a:t>
            </a:r>
          </a:p>
          <a:p>
            <a:pPr algn="ctr"/>
            <a:endParaRPr lang="en-US" sz="2400" dirty="0">
              <a:latin typeface="Palatino Linotype" panose="02040502050505030304" pitchFamily="18" charset="0"/>
            </a:endParaRPr>
          </a:p>
          <a:p>
            <a:pPr algn="ctr"/>
            <a:r>
              <a:rPr lang="en-US" sz="2400" dirty="0">
                <a:latin typeface="Palatino Linotype" panose="02040502050505030304" pitchFamily="18" charset="0"/>
              </a:rPr>
              <a:t>Each individual will write the answer to the question</a:t>
            </a:r>
          </a:p>
          <a:p>
            <a:pPr algn="ctr"/>
            <a:endParaRPr lang="en-US" sz="2400" dirty="0">
              <a:latin typeface="Palatino Linotype" panose="02040502050505030304" pitchFamily="18" charset="0"/>
            </a:endParaRPr>
          </a:p>
          <a:p>
            <a:pPr algn="ctr"/>
            <a:r>
              <a:rPr lang="en-US" sz="2400" dirty="0">
                <a:latin typeface="Palatino Linotype" panose="02040502050505030304" pitchFamily="18" charset="0"/>
              </a:rPr>
              <a:t>Pass your questions and answers to the class presenter</a:t>
            </a:r>
          </a:p>
          <a:p>
            <a:pPr algn="ctr"/>
            <a:endParaRPr lang="en-US" sz="2400" dirty="0">
              <a:latin typeface="Palatino Linotype" panose="02040502050505030304" pitchFamily="18" charset="0"/>
            </a:endParaRPr>
          </a:p>
          <a:p>
            <a:pPr algn="ctr"/>
            <a:r>
              <a:rPr lang="en-US" sz="2400" dirty="0">
                <a:latin typeface="Palatino Linotype" panose="02040502050505030304" pitchFamily="18" charset="0"/>
              </a:rPr>
              <a:t>As a larger group, and as time allows, answer the post test questions   </a:t>
            </a:r>
          </a:p>
          <a:p>
            <a:pPr algn="ctr"/>
            <a:endParaRPr lang="en-US" sz="2400" dirty="0">
              <a:latin typeface="Palatino Linotype" panose="02040502050505030304" pitchFamily="18" charset="0"/>
            </a:endParaRPr>
          </a:p>
          <a:p>
            <a:pPr algn="ctr"/>
            <a:r>
              <a:rPr lang="en-US" sz="2400" dirty="0">
                <a:latin typeface="Palatino Linotype" panose="02040502050505030304" pitchFamily="18" charset="0"/>
              </a:rPr>
              <a:t>Complete Post Test 1.0</a:t>
            </a:r>
          </a:p>
        </p:txBody>
      </p:sp>
      <p:sp>
        <p:nvSpPr>
          <p:cNvPr id="6" name="TextBox 5"/>
          <p:cNvSpPr txBox="1"/>
          <p:nvPr/>
        </p:nvSpPr>
        <p:spPr>
          <a:xfrm>
            <a:off x="254000" y="190500"/>
            <a:ext cx="7335519" cy="769441"/>
          </a:xfrm>
          <a:prstGeom prst="rect">
            <a:avLst/>
          </a:prstGeom>
          <a:noFill/>
        </p:spPr>
        <p:txBody>
          <a:bodyPr wrap="square" rtlCol="0">
            <a:spAutoFit/>
          </a:bodyPr>
          <a:lstStyle/>
          <a:p>
            <a:pPr lvl="0" algn="ctr"/>
            <a:r>
              <a:rPr lang="en-US" sz="4400" dirty="0">
                <a:solidFill>
                  <a:schemeClr val="bg1"/>
                </a:solidFill>
                <a:latin typeface="Palatino Linotype" panose="02040502050505030304" pitchFamily="18" charset="0"/>
              </a:rPr>
              <a:t>Class Post Test </a:t>
            </a:r>
          </a:p>
        </p:txBody>
      </p:sp>
      <p:pic>
        <p:nvPicPr>
          <p:cNvPr id="23554" name="Picture 2" descr="Image result for test tim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895" y="2451798"/>
            <a:ext cx="428625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519" y="5610476"/>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77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62323" y="4472993"/>
            <a:ext cx="8981677" cy="175198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Palatino Linotype" panose="02040502050505030304" pitchFamily="18" charset="0"/>
              </a:rPr>
              <a:t>CFT TRAINING PART 1</a:t>
            </a:r>
          </a:p>
          <a:p>
            <a:pPr algn="l"/>
            <a:r>
              <a:rPr lang="en-US" sz="3000" dirty="0">
                <a:solidFill>
                  <a:schemeClr val="bg1"/>
                </a:solidFill>
                <a:latin typeface="Palatino Linotype" panose="02040502050505030304" pitchFamily="18" charset="0"/>
              </a:rPr>
              <a:t>FOUNDATIONS: CHILD AND FAMILY TEAMS (CFTs)</a:t>
            </a:r>
            <a:endParaRPr lang="en-US" sz="3000" b="1" u="sng" dirty="0">
              <a:solidFill>
                <a:schemeClr val="bg1"/>
              </a:solidFill>
              <a:latin typeface="Palatino Linotype" panose="02040502050505030304" pitchFamily="18" charset="0"/>
            </a:endParaRPr>
          </a:p>
          <a:p>
            <a:pPr algn="l"/>
            <a:endParaRPr lang="en-US" sz="4000" dirty="0">
              <a:solidFill>
                <a:schemeClr val="bg1"/>
              </a:solidFill>
              <a:latin typeface="Arial" panose="020B0604020202020204" pitchFamily="34" charset="0"/>
              <a:cs typeface="Arial" panose="020B0604020202020204" pitchFamily="34" charset="0"/>
            </a:endParaRPr>
          </a:p>
        </p:txBody>
      </p:sp>
      <p:pic>
        <p:nvPicPr>
          <p:cNvPr id="1026" name="Picture 2" descr="Image result for tea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263" b="99767" l="6000" r="90000">
                        <a14:foregroundMark x1="16133" y1="79021" x2="43467" y2="78322"/>
                        <a14:foregroundMark x1="21467" y1="76224" x2="26800" y2="75291"/>
                        <a14:foregroundMark x1="57200" y1="52214" x2="57200" y2="52214"/>
                        <a14:foregroundMark x1="56133" y1="51515" x2="59333" y2="50117"/>
                        <a14:foregroundMark x1="61067" y1="77389" x2="66133" y2="76690"/>
                        <a14:foregroundMark x1="47600" y1="81119" x2="51333" y2="80420"/>
                        <a14:foregroundMark x1="71067" y1="73893" x2="84533" y2="74359"/>
                        <a14:foregroundMark x1="83733" y1="72028" x2="73333" y2="79487"/>
                        <a14:foregroundMark x1="72800" y1="71096" x2="72800" y2="71096"/>
                        <a14:foregroundMark x1="79067" y1="69231" x2="85467" y2="79254"/>
                        <a14:foregroundMark x1="86400" y1="81119" x2="84000" y2="75291"/>
                        <a14:foregroundMark x1="70133" y1="59907" x2="70533" y2="54312"/>
                        <a14:foregroundMark x1="60000" y1="39161" x2="58800" y2="12121"/>
                        <a14:foregroundMark x1="57067" y1="39161" x2="60000" y2="34266"/>
                        <a14:foregroundMark x1="57333" y1="77389" x2="52533" y2="69930"/>
                        <a14:foregroundMark x1="46933" y1="71096" x2="23600" y2="67832"/>
                      </a14:backgroundRemoval>
                    </a14:imgEffect>
                  </a14:imgLayer>
                </a14:imgProps>
              </a:ext>
              <a:ext uri="{28A0092B-C50C-407E-A947-70E740481C1C}">
                <a14:useLocalDpi xmlns:a14="http://schemas.microsoft.com/office/drawing/2010/main" val="0"/>
              </a:ext>
            </a:extLst>
          </a:blip>
          <a:srcRect/>
          <a:stretch>
            <a:fillRect/>
          </a:stretch>
        </p:blipFill>
        <p:spPr bwMode="auto">
          <a:xfrm>
            <a:off x="5322443" y="887920"/>
            <a:ext cx="7143750" cy="40862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6344" y="1243584"/>
            <a:ext cx="7132320"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QUESTIONS OR ADDITIONAL NEEDS </a:t>
            </a:r>
          </a:p>
          <a:p>
            <a:endParaRPr lang="en-US" sz="3200" dirty="0">
              <a:solidFill>
                <a:schemeClr val="bg1"/>
              </a:solidFill>
              <a:latin typeface="Palatino Linotype" panose="02040502050505030304" pitchFamily="18" charset="0"/>
            </a:endParaRPr>
          </a:p>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CLASS EVALUATION</a:t>
            </a:r>
          </a:p>
          <a:p>
            <a:endParaRPr lang="en-US" sz="3200" dirty="0">
              <a:solidFill>
                <a:schemeClr val="bg1"/>
              </a:solidFill>
              <a:latin typeface="Palatino Linotype" panose="02040502050505030304" pitchFamily="18" charset="0"/>
            </a:endParaRPr>
          </a:p>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CLEAN UP  </a:t>
            </a:r>
          </a:p>
        </p:txBody>
      </p:sp>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7021" y="302132"/>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830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Rectangle 3"/>
          <p:cNvSpPr/>
          <p:nvPr/>
        </p:nvSpPr>
        <p:spPr>
          <a:xfrm>
            <a:off x="0" y="0"/>
            <a:ext cx="123063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397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62323" y="4390697"/>
            <a:ext cx="8981677" cy="1751987"/>
          </a:xfrm>
          <a:prstGeom prst="rect">
            <a:avLst/>
          </a:prstGeom>
        </p:spPr>
        <p:txBody>
          <a:bodyP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chemeClr val="bg1"/>
              </a:solidFill>
              <a:latin typeface="Palatino Linotype" panose="02040502050505030304" pitchFamily="18" charset="0"/>
            </a:endParaRPr>
          </a:p>
          <a:p>
            <a:pPr algn="l"/>
            <a:r>
              <a:rPr lang="en-US" sz="3200" dirty="0">
                <a:solidFill>
                  <a:schemeClr val="bg1"/>
                </a:solidFill>
                <a:latin typeface="Palatino Linotype" panose="02040502050505030304" pitchFamily="18" charset="0"/>
              </a:rPr>
              <a:t>CFT TRAINING PART 2</a:t>
            </a:r>
          </a:p>
          <a:p>
            <a:pPr algn="l"/>
            <a:r>
              <a:rPr lang="en-US" sz="3200" dirty="0">
                <a:solidFill>
                  <a:schemeClr val="bg1"/>
                </a:solidFill>
                <a:latin typeface="Palatino Linotype" panose="02040502050505030304" pitchFamily="18" charset="0"/>
              </a:rPr>
              <a:t>SKILLS BUILDING AND PRACTICE: </a:t>
            </a:r>
          </a:p>
          <a:p>
            <a:pPr algn="l"/>
            <a:r>
              <a:rPr lang="en-US" sz="3200" dirty="0">
                <a:solidFill>
                  <a:schemeClr val="bg1"/>
                </a:solidFill>
                <a:latin typeface="Palatino Linotype" panose="02040502050505030304" pitchFamily="18" charset="0"/>
              </a:rPr>
              <a:t>CHILD AND FAMILY TEAMS (CFTs)</a:t>
            </a:r>
            <a:endParaRPr lang="en-US" sz="3200" b="1" u="sng" dirty="0">
              <a:solidFill>
                <a:schemeClr val="bg1"/>
              </a:solidFill>
              <a:latin typeface="Palatino Linotype" panose="02040502050505030304" pitchFamily="18" charset="0"/>
            </a:endParaRPr>
          </a:p>
          <a:p>
            <a:pPr algn="l"/>
            <a:endParaRPr lang="en-US" sz="4000" dirty="0">
              <a:solidFill>
                <a:schemeClr val="bg1"/>
              </a:solidFill>
              <a:latin typeface="Arial" panose="020B0604020202020204" pitchFamily="34" charset="0"/>
              <a:cs typeface="Arial" panose="020B0604020202020204" pitchFamily="34" charset="0"/>
            </a:endParaRPr>
          </a:p>
        </p:txBody>
      </p:sp>
      <p:pic>
        <p:nvPicPr>
          <p:cNvPr id="1024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9440" b="10520"/>
          <a:stretch/>
        </p:blipFill>
        <p:spPr bwMode="auto">
          <a:xfrm>
            <a:off x="1213738" y="1269925"/>
            <a:ext cx="6930511" cy="33782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9481979" y="793115"/>
            <a:ext cx="2487517" cy="5733484"/>
            <a:chOff x="9481979" y="793115"/>
            <a:chExt cx="2487517" cy="5733484"/>
          </a:xfrm>
        </p:grpSpPr>
        <p:pic>
          <p:nvPicPr>
            <p:cNvPr id="7" name="Picture 2" descr="Image result for black and white picture of teen"/>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481979" y="793115"/>
              <a:ext cx="2487517" cy="19592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lated image"/>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9481979" y="2713430"/>
              <a:ext cx="2487517" cy="1956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black and white picture of single mothe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9481979" y="4642692"/>
              <a:ext cx="2487517" cy="1883907"/>
            </a:xfrm>
            <a:prstGeom prst="rect">
              <a:avLst/>
            </a:prstGeom>
            <a:noFill/>
            <a:extLst>
              <a:ext uri="{909E8E84-426E-40DD-AFC4-6F175D3DCCD1}">
                <a14:hiddenFill xmlns:a14="http://schemas.microsoft.com/office/drawing/2010/main">
                  <a:solidFill>
                    <a:srgbClr val="FFFFFF"/>
                  </a:solidFill>
                </a14:hiddenFill>
              </a:ext>
            </a:extLst>
          </p:spPr>
        </p:pic>
      </p:grpSp>
      <p:pic>
        <p:nvPicPr>
          <p:cNvPr id="378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323" y="207327"/>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913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6" name="Content Placeholder 2"/>
          <p:cNvSpPr>
            <a:spLocks noGrp="1"/>
          </p:cNvSpPr>
          <p:nvPr>
            <p:ph type="body" idx="1"/>
          </p:nvPr>
        </p:nvSpPr>
        <p:spPr>
          <a:xfrm>
            <a:off x="4016375" y="960557"/>
            <a:ext cx="7141152" cy="4776787"/>
          </a:xfrm>
          <a:prstGeom prst="rect">
            <a:avLst/>
          </a:prstGeom>
          <a:solidFill>
            <a:schemeClr val="accent5"/>
          </a:solidFill>
          <a:ln>
            <a:solidFill>
              <a:schemeClr val="accent5"/>
            </a:solidFill>
          </a:ln>
          <a:effectLst/>
        </p:spPr>
        <p:txBody>
          <a:bodyPr>
            <a:normAutofit/>
          </a:bodyPr>
          <a:lstStyle/>
          <a:p>
            <a:pPr marL="0" indent="0">
              <a:buNone/>
            </a:pPr>
            <a:r>
              <a:rPr lang="en-US" sz="3200" dirty="0">
                <a:solidFill>
                  <a:schemeClr val="bg1"/>
                </a:solidFill>
                <a:latin typeface="Palatino Linotype" pitchFamily="18" charset="0"/>
              </a:rPr>
              <a:t>This course will focus on skills development for Child and Family Teams. The audience represents all persons who may be part of a CFT and/or a CFT meeting.</a:t>
            </a:r>
          </a:p>
          <a:p>
            <a:pPr marL="0" indent="0">
              <a:buNone/>
            </a:pPr>
            <a:endParaRPr lang="en-US" sz="1200" dirty="0">
              <a:solidFill>
                <a:schemeClr val="bg1"/>
              </a:solidFill>
              <a:latin typeface="Palatino Linotype" pitchFamily="18" charset="0"/>
            </a:endParaRPr>
          </a:p>
          <a:p>
            <a:pPr marL="0" indent="0">
              <a:buNone/>
            </a:pPr>
            <a:r>
              <a:rPr lang="en-US" sz="3200" dirty="0">
                <a:solidFill>
                  <a:schemeClr val="bg1"/>
                </a:solidFill>
                <a:latin typeface="Palatino Linotype" pitchFamily="18" charset="0"/>
              </a:rPr>
              <a:t>This course will provide opportunities for participants to practice and develop their team-based skills. </a:t>
            </a:r>
          </a:p>
        </p:txBody>
      </p:sp>
      <p:sp>
        <p:nvSpPr>
          <p:cNvPr id="7" name="TextBox 6"/>
          <p:cNvSpPr txBox="1"/>
          <p:nvPr/>
        </p:nvSpPr>
        <p:spPr>
          <a:xfrm>
            <a:off x="-172452" y="37227"/>
            <a:ext cx="7157451" cy="923330"/>
          </a:xfrm>
          <a:prstGeom prst="rect">
            <a:avLst/>
          </a:prstGeom>
          <a:noFill/>
        </p:spPr>
        <p:txBody>
          <a:bodyPr wrap="square" rtlCol="0">
            <a:spAutoFit/>
          </a:bodyPr>
          <a:lstStyle/>
          <a:p>
            <a:pPr algn="ctr"/>
            <a:r>
              <a:rPr lang="en-US" sz="3600" dirty="0">
                <a:solidFill>
                  <a:schemeClr val="bg1"/>
                </a:solidFill>
                <a:latin typeface="Palatino Linotype" pitchFamily="18" charset="0"/>
              </a:rPr>
              <a:t>PURPOSE  OF TRAINING </a:t>
            </a:r>
          </a:p>
          <a:p>
            <a:endParaRPr lang="en-US" dirty="0"/>
          </a:p>
        </p:txBody>
      </p:sp>
      <p:pic>
        <p:nvPicPr>
          <p:cNvPr id="25604" name="Picture 4" descr="Image result for goal log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27" y="1519229"/>
            <a:ext cx="5586933" cy="3659442"/>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6916" y="196265"/>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08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6000" dirty="0">
                <a:solidFill>
                  <a:schemeClr val="bg1"/>
                </a:solidFill>
                <a:latin typeface="Palatino Linotype" panose="02040502050505030304" pitchFamily="18" charset="0"/>
              </a:rPr>
              <a:t>Historical Context of Child and Family Teams (CFTs)</a:t>
            </a:r>
            <a:endParaRPr lang="en-US" dirty="0">
              <a:latin typeface="Palatino Linotype" panose="02040502050505030304" pitchFamily="18" charset="0"/>
            </a:endParaRPr>
          </a:p>
        </p:txBody>
      </p:sp>
      <p:sp>
        <p:nvSpPr>
          <p:cNvPr id="5" name="Subtitle 4"/>
          <p:cNvSpPr>
            <a:spLocks noGrp="1"/>
          </p:cNvSpPr>
          <p:nvPr>
            <p:ph type="subTitle" idx="1"/>
          </p:nvPr>
        </p:nvSpPr>
        <p:spPr/>
        <p:txBody>
          <a:bodyPr/>
          <a:lstStyle/>
          <a:p>
            <a:endParaRPr lang="en-US"/>
          </a:p>
        </p:txBody>
      </p:sp>
      <p:grpSp>
        <p:nvGrpSpPr>
          <p:cNvPr id="6" name="Group 5"/>
          <p:cNvGrpSpPr/>
          <p:nvPr/>
        </p:nvGrpSpPr>
        <p:grpSpPr>
          <a:xfrm>
            <a:off x="9481979" y="793115"/>
            <a:ext cx="2487517" cy="5733484"/>
            <a:chOff x="9481979" y="793115"/>
            <a:chExt cx="2487517" cy="5733484"/>
          </a:xfrm>
        </p:grpSpPr>
        <p:pic>
          <p:nvPicPr>
            <p:cNvPr id="27650" name="Picture 2" descr="Image result for black and white picture of tee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481979" y="793115"/>
              <a:ext cx="2487517" cy="1959229"/>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Related imag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481979" y="2713430"/>
              <a:ext cx="2487517" cy="1956816"/>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Image result for black and white picture of single mothe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9481979" y="4642692"/>
              <a:ext cx="2487517" cy="1883907"/>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663" y="268455"/>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84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6" name="Content Placeholder 2"/>
          <p:cNvSpPr>
            <a:spLocks noGrp="1"/>
          </p:cNvSpPr>
          <p:nvPr>
            <p:ph type="body" idx="1"/>
          </p:nvPr>
        </p:nvSpPr>
        <p:spPr>
          <a:xfrm>
            <a:off x="4016375" y="960557"/>
            <a:ext cx="7141152" cy="4776787"/>
          </a:xfrm>
          <a:prstGeom prst="rect">
            <a:avLst/>
          </a:prstGeom>
          <a:solidFill>
            <a:schemeClr val="bg2"/>
          </a:solidFill>
          <a:effectLst/>
        </p:spPr>
        <p:txBody>
          <a:bodyPr>
            <a:normAutofit/>
          </a:bodyPr>
          <a:lstStyle/>
          <a:p>
            <a:pPr marL="457200" indent="-457200">
              <a:buClr>
                <a:schemeClr val="bg1"/>
              </a:buClr>
              <a:buFont typeface="Arial" panose="020B0604020202020204" pitchFamily="34" charset="0"/>
              <a:buChar char="•"/>
            </a:pPr>
            <a:endParaRPr lang="en-US" sz="3200" dirty="0">
              <a:solidFill>
                <a:schemeClr val="bg1"/>
              </a:solidFill>
              <a:latin typeface="Palatino Linotype" pitchFamily="18" charset="0"/>
            </a:endParaRPr>
          </a:p>
          <a:p>
            <a:pPr marL="457200" indent="-457200">
              <a:buClr>
                <a:schemeClr val="bg1"/>
              </a:buClr>
              <a:buFont typeface="Arial" panose="020B0604020202020204" pitchFamily="34" charset="0"/>
              <a:buChar char="•"/>
            </a:pPr>
            <a:r>
              <a:rPr lang="en-US" sz="3200" dirty="0">
                <a:solidFill>
                  <a:schemeClr val="bg1"/>
                </a:solidFill>
                <a:latin typeface="Palatino Linotype" pitchFamily="18" charset="0"/>
              </a:rPr>
              <a:t>Practice Engagement </a:t>
            </a:r>
          </a:p>
          <a:p>
            <a:pPr marL="457200" indent="-457200">
              <a:buClr>
                <a:schemeClr val="bg1"/>
              </a:buClr>
              <a:buFont typeface="Arial" panose="020B0604020202020204" pitchFamily="34" charset="0"/>
              <a:buChar char="•"/>
            </a:pPr>
            <a:r>
              <a:rPr lang="en-US" sz="3200" dirty="0">
                <a:solidFill>
                  <a:schemeClr val="bg1"/>
                </a:solidFill>
                <a:latin typeface="Palatino Linotype" pitchFamily="18" charset="0"/>
              </a:rPr>
              <a:t>Practice Fidelity to CANS</a:t>
            </a:r>
          </a:p>
          <a:p>
            <a:pPr marL="457200" indent="-457200">
              <a:buClr>
                <a:schemeClr val="bg1"/>
              </a:buClr>
              <a:buFont typeface="Arial" panose="020B0604020202020204" pitchFamily="34" charset="0"/>
              <a:buChar char="•"/>
            </a:pPr>
            <a:r>
              <a:rPr lang="en-US" sz="3200" dirty="0">
                <a:solidFill>
                  <a:schemeClr val="bg1"/>
                </a:solidFill>
                <a:latin typeface="Palatino Linotype" pitchFamily="18" charset="0"/>
              </a:rPr>
              <a:t>Practice Building Teams</a:t>
            </a:r>
          </a:p>
          <a:p>
            <a:pPr marL="457200" indent="-457200">
              <a:buClr>
                <a:schemeClr val="bg1"/>
              </a:buClr>
              <a:buFont typeface="Arial" panose="020B0604020202020204" pitchFamily="34" charset="0"/>
              <a:buChar char="•"/>
            </a:pPr>
            <a:r>
              <a:rPr lang="en-US" sz="3200" dirty="0">
                <a:solidFill>
                  <a:schemeClr val="bg1"/>
                </a:solidFill>
                <a:latin typeface="Palatino Linotype" pitchFamily="18" charset="0"/>
              </a:rPr>
              <a:t>Practice Shared Development</a:t>
            </a:r>
          </a:p>
          <a:p>
            <a:pPr marL="457200" indent="-457200">
              <a:buClr>
                <a:schemeClr val="bg1"/>
              </a:buClr>
              <a:buFont typeface="Arial" panose="020B0604020202020204" pitchFamily="34" charset="0"/>
              <a:buChar char="•"/>
            </a:pPr>
            <a:r>
              <a:rPr lang="en-US" sz="3200" dirty="0">
                <a:solidFill>
                  <a:schemeClr val="bg1"/>
                </a:solidFill>
                <a:latin typeface="Palatino Linotype" pitchFamily="18" charset="0"/>
              </a:rPr>
              <a:t>Practice Communication</a:t>
            </a:r>
            <a:endParaRPr lang="en-US" sz="5200" dirty="0">
              <a:solidFill>
                <a:schemeClr val="bg1"/>
              </a:solidFill>
              <a:latin typeface="Arial Rounded MT Bold" panose="020F0704030504030204" pitchFamily="34" charset="0"/>
            </a:endParaRPr>
          </a:p>
        </p:txBody>
      </p:sp>
      <p:sp>
        <p:nvSpPr>
          <p:cNvPr id="7" name="TextBox 6"/>
          <p:cNvSpPr txBox="1"/>
          <p:nvPr/>
        </p:nvSpPr>
        <p:spPr>
          <a:xfrm>
            <a:off x="-172452" y="37227"/>
            <a:ext cx="7157451" cy="923330"/>
          </a:xfrm>
          <a:prstGeom prst="rect">
            <a:avLst/>
          </a:prstGeom>
          <a:noFill/>
        </p:spPr>
        <p:txBody>
          <a:bodyPr wrap="square" rtlCol="0">
            <a:spAutoFit/>
          </a:bodyPr>
          <a:lstStyle/>
          <a:p>
            <a:pPr algn="ctr"/>
            <a:r>
              <a:rPr lang="en-US" sz="3600" dirty="0">
                <a:solidFill>
                  <a:schemeClr val="bg1"/>
                </a:solidFill>
                <a:latin typeface="Palatino Linotype" pitchFamily="18" charset="0"/>
              </a:rPr>
              <a:t>TRAINING AGENDA </a:t>
            </a:r>
          </a:p>
          <a:p>
            <a:endParaRPr lang="en-US" dirty="0"/>
          </a:p>
        </p:txBody>
      </p:sp>
      <p:pic>
        <p:nvPicPr>
          <p:cNvPr id="3" name="Picture 2"/>
          <p:cNvPicPr>
            <a:picLocks noChangeAspect="1"/>
          </p:cNvPicPr>
          <p:nvPr/>
        </p:nvPicPr>
        <p:blipFill>
          <a:blip r:embed="rId2"/>
          <a:stretch>
            <a:fillRect/>
          </a:stretch>
        </p:blipFill>
        <p:spPr>
          <a:xfrm>
            <a:off x="356616" y="1600064"/>
            <a:ext cx="3497771" cy="3497771"/>
          </a:xfrm>
          <a:prstGeom prst="ellipse">
            <a:avLst/>
          </a:prstGeom>
        </p:spPr>
      </p:pic>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5042" y="212307"/>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1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Rectangle 3"/>
          <p:cNvSpPr/>
          <p:nvPr/>
        </p:nvSpPr>
        <p:spPr>
          <a:xfrm>
            <a:off x="7772399" y="0"/>
            <a:ext cx="44196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latin typeface="Palatino Linotype" panose="02040502050505030304" pitchFamily="18" charset="0"/>
              </a:rPr>
              <a:t>Skills Practice Prep</a:t>
            </a:r>
          </a:p>
          <a:p>
            <a:r>
              <a:rPr lang="en-US" dirty="0">
                <a:latin typeface="Palatino Linotype" panose="02040502050505030304" pitchFamily="18" charset="0"/>
              </a:rPr>
              <a:t>In your group, construct a 3-5 sentence vignette in which a CFT meeting has team member(s) feeling disengaged.</a:t>
            </a:r>
          </a:p>
          <a:p>
            <a:pPr algn="ctr"/>
            <a:endParaRPr lang="en-US" sz="2400" dirty="0">
              <a:latin typeface="Palatino Linotype" panose="02040502050505030304" pitchFamily="18" charset="0"/>
            </a:endParaRPr>
          </a:p>
          <a:p>
            <a:pPr algn="ctr"/>
            <a:r>
              <a:rPr lang="en-US" sz="2400" b="1" u="sng" dirty="0">
                <a:latin typeface="Palatino Linotype" panose="02040502050505030304" pitchFamily="18" charset="0"/>
              </a:rPr>
              <a:t>Skills Practice Action</a:t>
            </a:r>
          </a:p>
          <a:p>
            <a:r>
              <a:rPr lang="en-US" dirty="0">
                <a:latin typeface="Palatino Linotype" panose="02040502050505030304" pitchFamily="18" charset="0"/>
              </a:rPr>
              <a:t>Trade vignettes with a different group. Now identify 5 skills for engaging the person(s) who are disengaged.</a:t>
            </a:r>
          </a:p>
          <a:p>
            <a:pPr algn="ctr"/>
            <a:endParaRPr lang="en-US" sz="2400" dirty="0">
              <a:latin typeface="Palatino Linotype" panose="02040502050505030304" pitchFamily="18" charset="0"/>
            </a:endParaRPr>
          </a:p>
          <a:p>
            <a:pPr algn="ctr"/>
            <a:r>
              <a:rPr lang="en-US" sz="2400" b="1" u="sng" dirty="0">
                <a:latin typeface="Palatino Linotype" panose="02040502050505030304" pitchFamily="18" charset="0"/>
              </a:rPr>
              <a:t>Skills Practice Discussion</a:t>
            </a:r>
          </a:p>
          <a:p>
            <a:r>
              <a:rPr lang="en-US" dirty="0">
                <a:latin typeface="Palatino Linotype" panose="02040502050505030304" pitchFamily="18" charset="0"/>
              </a:rPr>
              <a:t>As one large group, review each scenario and share trauma-informed engagement strategies.</a:t>
            </a:r>
          </a:p>
          <a:p>
            <a:endParaRPr lang="en-US" dirty="0">
              <a:latin typeface="Palatino Linotype" panose="02040502050505030304" pitchFamily="18" charset="0"/>
            </a:endParaRPr>
          </a:p>
          <a:p>
            <a:pPr algn="ctr"/>
            <a:r>
              <a:rPr lang="en-US" sz="2400" b="1" u="sng" dirty="0">
                <a:latin typeface="Palatino Linotype" panose="02040502050505030304" pitchFamily="18" charset="0"/>
              </a:rPr>
              <a:t>Skills Practice Reflection</a:t>
            </a:r>
          </a:p>
          <a:p>
            <a:r>
              <a:rPr lang="en-US" dirty="0">
                <a:latin typeface="Palatino Linotype" panose="02040502050505030304" pitchFamily="18" charset="0"/>
              </a:rPr>
              <a:t>On your CFT Journal page, identify 3 skills you discussed today that you would like to add to your trauma awareness and engagement tool belt.  </a:t>
            </a:r>
            <a:endParaRPr lang="en-US" sz="2400" dirty="0">
              <a:latin typeface="Palatino Linotype" panose="02040502050505030304" pitchFamily="18" charset="0"/>
            </a:endParaRPr>
          </a:p>
        </p:txBody>
      </p:sp>
      <p:sp>
        <p:nvSpPr>
          <p:cNvPr id="6" name="TextBox 5"/>
          <p:cNvSpPr txBox="1"/>
          <p:nvPr/>
        </p:nvSpPr>
        <p:spPr>
          <a:xfrm>
            <a:off x="254000" y="190500"/>
            <a:ext cx="7335519" cy="1692771"/>
          </a:xfrm>
          <a:prstGeom prst="rect">
            <a:avLst/>
          </a:prstGeom>
          <a:noFill/>
        </p:spPr>
        <p:txBody>
          <a:bodyPr wrap="square" rtlCol="0">
            <a:spAutoFit/>
          </a:bodyPr>
          <a:lstStyle/>
          <a:p>
            <a:pPr lvl="0" algn="ctr"/>
            <a:r>
              <a:rPr lang="en-US" sz="3200" dirty="0">
                <a:solidFill>
                  <a:schemeClr val="bg1"/>
                </a:solidFill>
                <a:latin typeface="Palatino Linotype" panose="02040502050505030304" pitchFamily="18" charset="0"/>
              </a:rPr>
              <a:t>Practice Engagement</a:t>
            </a:r>
          </a:p>
          <a:p>
            <a:pPr algn="ctr"/>
            <a:r>
              <a:rPr lang="en-US" dirty="0">
                <a:solidFill>
                  <a:schemeClr val="bg1"/>
                </a:solidFill>
                <a:latin typeface="Palatino Linotype" panose="02040502050505030304" pitchFamily="18" charset="0"/>
              </a:rPr>
              <a:t>Trauma-Informed, authentic engagement skills, demonstrate strengths-based, needs-driven, and child, youth, NMD, and family-centered activities.  </a:t>
            </a:r>
          </a:p>
          <a:p>
            <a:endParaRPr lang="en-US" dirty="0"/>
          </a:p>
        </p:txBody>
      </p:sp>
      <p:pic>
        <p:nvPicPr>
          <p:cNvPr id="14338" name="Picture 2" descr="Image result for sad tee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535" y="1413766"/>
            <a:ext cx="3557491" cy="4687255"/>
          </a:xfrm>
          <a:prstGeom prst="rect">
            <a:avLst/>
          </a:prstGeom>
          <a:noFill/>
          <a:extLst>
            <a:ext uri="{909E8E84-426E-40DD-AFC4-6F175D3DCCD1}">
              <a14:hiddenFill xmlns:a14="http://schemas.microsoft.com/office/drawing/2010/main">
                <a:solidFill>
                  <a:srgbClr val="FFFFFF"/>
                </a:solidFill>
              </a14:hiddenFill>
            </a:ext>
          </a:extLst>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519" y="5515233"/>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22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Rectangle 3"/>
          <p:cNvSpPr/>
          <p:nvPr/>
        </p:nvSpPr>
        <p:spPr>
          <a:xfrm>
            <a:off x="0" y="0"/>
            <a:ext cx="44196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latin typeface="Palatino Linotype" panose="02040502050505030304" pitchFamily="18" charset="0"/>
              </a:rPr>
              <a:t>Skills Practice Prep:</a:t>
            </a:r>
          </a:p>
          <a:p>
            <a:r>
              <a:rPr lang="en-US" sz="1600" dirty="0">
                <a:latin typeface="Palatino Linotype" panose="02040502050505030304" pitchFamily="18" charset="0"/>
              </a:rPr>
              <a:t>As a class, discuss the use of CANS in a CFT process; discuss challenges and fidelity to the appropriate/accurate application of CANS.</a:t>
            </a:r>
            <a:endParaRPr lang="en-US" sz="2000" dirty="0">
              <a:latin typeface="Palatino Linotype" panose="02040502050505030304" pitchFamily="18" charset="0"/>
            </a:endParaRPr>
          </a:p>
          <a:p>
            <a:pPr algn="ctr"/>
            <a:endParaRPr lang="en-US" sz="2000" b="1" u="sng" dirty="0">
              <a:latin typeface="Palatino Linotype" panose="02040502050505030304" pitchFamily="18" charset="0"/>
            </a:endParaRPr>
          </a:p>
          <a:p>
            <a:pPr algn="ctr"/>
            <a:r>
              <a:rPr lang="en-US" sz="2000" b="1" u="sng" dirty="0">
                <a:latin typeface="Palatino Linotype" panose="02040502050505030304" pitchFamily="18" charset="0"/>
              </a:rPr>
              <a:t>Skills Practice Action:</a:t>
            </a:r>
          </a:p>
          <a:p>
            <a:r>
              <a:rPr lang="en-US" sz="1600" dirty="0">
                <a:latin typeface="Palatino Linotype" panose="02040502050505030304" pitchFamily="18" charset="0"/>
              </a:rPr>
              <a:t>Based on the vignette you created in the Engagement section, role play:</a:t>
            </a:r>
          </a:p>
          <a:p>
            <a:pPr marL="285750" indent="-285750">
              <a:buFont typeface="Arial" panose="020B0604020202020204" pitchFamily="34" charset="0"/>
              <a:buChar char="•"/>
            </a:pPr>
            <a:r>
              <a:rPr lang="en-US" sz="1600" dirty="0">
                <a:latin typeface="Palatino Linotype" panose="02040502050505030304" pitchFamily="18" charset="0"/>
              </a:rPr>
              <a:t>Introduce the CANS tool and its purpose</a:t>
            </a:r>
          </a:p>
          <a:p>
            <a:pPr marL="285750" indent="-285750">
              <a:buFont typeface="Arial" panose="020B0604020202020204" pitchFamily="34" charset="0"/>
              <a:buChar char="•"/>
            </a:pPr>
            <a:r>
              <a:rPr lang="en-US" sz="1600" dirty="0">
                <a:latin typeface="Palatino Linotype" panose="02040502050505030304" pitchFamily="18" charset="0"/>
              </a:rPr>
              <a:t>Practice using team members’ input to inform the CANS tool</a:t>
            </a:r>
          </a:p>
          <a:p>
            <a:pPr marL="285750" indent="-285750">
              <a:buFont typeface="Arial" panose="020B0604020202020204" pitchFamily="34" charset="0"/>
              <a:buChar char="•"/>
            </a:pPr>
            <a:r>
              <a:rPr lang="en-US" sz="1600" dirty="0">
                <a:latin typeface="Palatino Linotype" panose="02040502050505030304" pitchFamily="18" charset="0"/>
              </a:rPr>
              <a:t>Identify priority action ratings </a:t>
            </a:r>
          </a:p>
          <a:p>
            <a:pPr marL="285750" indent="-285750">
              <a:buFont typeface="Arial" panose="020B0604020202020204" pitchFamily="34" charset="0"/>
              <a:buChar char="•"/>
            </a:pPr>
            <a:r>
              <a:rPr lang="en-US" sz="1600" dirty="0">
                <a:latin typeface="Palatino Linotype" panose="02040502050505030304" pitchFamily="18" charset="0"/>
              </a:rPr>
              <a:t>Develop a case plan informed by the CANS</a:t>
            </a:r>
          </a:p>
          <a:p>
            <a:pPr marL="285750" indent="-285750">
              <a:buFont typeface="Arial" panose="020B0604020202020204" pitchFamily="34" charset="0"/>
              <a:buChar char="•"/>
            </a:pPr>
            <a:endParaRPr lang="en-US" sz="1600" dirty="0">
              <a:latin typeface="Palatino Linotype" panose="02040502050505030304" pitchFamily="18" charset="0"/>
            </a:endParaRPr>
          </a:p>
          <a:p>
            <a:pPr algn="ctr"/>
            <a:r>
              <a:rPr lang="en-US" sz="2000" b="1" u="sng" dirty="0">
                <a:latin typeface="Palatino Linotype" panose="02040502050505030304" pitchFamily="18" charset="0"/>
              </a:rPr>
              <a:t>Skills Practice Discussion</a:t>
            </a:r>
          </a:p>
          <a:p>
            <a:r>
              <a:rPr lang="en-US" sz="1600" dirty="0">
                <a:latin typeface="Palatino Linotype" panose="02040502050505030304" pitchFamily="18" charset="0"/>
              </a:rPr>
              <a:t>In small groups, identify one way you see the CANS tool supporting CFT goals and identify one question you have related to the CANS. </a:t>
            </a:r>
          </a:p>
          <a:p>
            <a:r>
              <a:rPr lang="en-US" sz="1600" dirty="0">
                <a:latin typeface="Palatino Linotype" panose="02040502050505030304" pitchFamily="18" charset="0"/>
              </a:rPr>
              <a:t>In the larger group, review ways the CANS supports the CFT and answer questions together.</a:t>
            </a:r>
          </a:p>
          <a:p>
            <a:endParaRPr lang="en-US" sz="1600" dirty="0">
              <a:latin typeface="Palatino Linotype" panose="02040502050505030304" pitchFamily="18" charset="0"/>
            </a:endParaRPr>
          </a:p>
          <a:p>
            <a:pPr algn="ctr"/>
            <a:r>
              <a:rPr lang="en-US" sz="2000" b="1" u="sng" dirty="0">
                <a:latin typeface="Palatino Linotype" panose="02040502050505030304" pitchFamily="18" charset="0"/>
              </a:rPr>
              <a:t>Skills Practice Reflection</a:t>
            </a:r>
          </a:p>
          <a:p>
            <a:r>
              <a:rPr lang="en-US" sz="1600" dirty="0">
                <a:latin typeface="Palatino Linotype" panose="02040502050505030304" pitchFamily="18" charset="0"/>
              </a:rPr>
              <a:t>On your CFT Journal page, answer the 3 true or false questions about use of the CANS in the CFT process. </a:t>
            </a:r>
            <a:endParaRPr lang="en-US" sz="2000" dirty="0">
              <a:latin typeface="Palatino Linotype" panose="02040502050505030304" pitchFamily="18" charset="0"/>
            </a:endParaRPr>
          </a:p>
        </p:txBody>
      </p:sp>
      <p:sp>
        <p:nvSpPr>
          <p:cNvPr id="6" name="TextBox 5"/>
          <p:cNvSpPr txBox="1"/>
          <p:nvPr/>
        </p:nvSpPr>
        <p:spPr>
          <a:xfrm>
            <a:off x="4445000" y="228600"/>
            <a:ext cx="7335519" cy="1138773"/>
          </a:xfrm>
          <a:prstGeom prst="rect">
            <a:avLst/>
          </a:prstGeom>
          <a:noFill/>
        </p:spPr>
        <p:txBody>
          <a:bodyPr wrap="square" rtlCol="0">
            <a:spAutoFit/>
          </a:bodyPr>
          <a:lstStyle/>
          <a:p>
            <a:pPr lvl="0" algn="ctr"/>
            <a:r>
              <a:rPr lang="en-US" sz="3200" dirty="0">
                <a:solidFill>
                  <a:schemeClr val="bg1"/>
                </a:solidFill>
                <a:latin typeface="Palatino Linotype" panose="02040502050505030304" pitchFamily="18" charset="0"/>
              </a:rPr>
              <a:t>Practice Fidelity to CANS</a:t>
            </a:r>
          </a:p>
          <a:p>
            <a:pPr lvl="0" algn="ctr"/>
            <a:r>
              <a:rPr lang="en-US" dirty="0">
                <a:solidFill>
                  <a:schemeClr val="bg1"/>
                </a:solidFill>
                <a:latin typeface="Palatino Linotype" panose="02040502050505030304" pitchFamily="18" charset="0"/>
              </a:rPr>
              <a:t>*Child and Adolescent Needs and Strengths  </a:t>
            </a:r>
          </a:p>
          <a:p>
            <a:endParaRPr lang="en-US" dirty="0"/>
          </a:p>
        </p:txBody>
      </p:sp>
      <p:pic>
        <p:nvPicPr>
          <p:cNvPr id="3" name="Picture 2"/>
          <p:cNvPicPr>
            <a:picLocks noChangeAspect="1"/>
          </p:cNvPicPr>
          <p:nvPr/>
        </p:nvPicPr>
        <p:blipFill>
          <a:blip r:embed="rId2"/>
          <a:stretch>
            <a:fillRect/>
          </a:stretch>
        </p:blipFill>
        <p:spPr>
          <a:xfrm>
            <a:off x="5030933" y="1892969"/>
            <a:ext cx="6631678" cy="4410325"/>
          </a:xfrm>
          <a:prstGeom prst="rect">
            <a:avLst/>
          </a:prstGeom>
          <a:effectLst>
            <a:softEdge rad="635000"/>
          </a:effec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1611" y="5337760"/>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7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fade">
                                      <p:cBhvr>
                                        <p:cTn id="40" dur="500"/>
                                        <p:tgtEl>
                                          <p:spTgt spid="4">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fade">
                                      <p:cBhvr>
                                        <p:cTn id="43" dur="500"/>
                                        <p:tgtEl>
                                          <p:spTgt spid="4">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14" end="14"/>
                                            </p:txEl>
                                          </p:spTgt>
                                        </p:tgtEl>
                                        <p:attrNameLst>
                                          <p:attrName>style.visibility</p:attrName>
                                        </p:attrNameLst>
                                      </p:cBhvr>
                                      <p:to>
                                        <p:strVal val="visible"/>
                                      </p:to>
                                    </p:set>
                                    <p:animEffect transition="in" filter="fade">
                                      <p:cBhvr>
                                        <p:cTn id="48" dur="500"/>
                                        <p:tgtEl>
                                          <p:spTgt spid="4">
                                            <p:txEl>
                                              <p:pRg st="14" end="1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animEffect transition="in" filter="fade">
                                      <p:cBhvr>
                                        <p:cTn id="51"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Rectangle 3"/>
          <p:cNvSpPr/>
          <p:nvPr/>
        </p:nvSpPr>
        <p:spPr>
          <a:xfrm>
            <a:off x="7772399" y="0"/>
            <a:ext cx="44196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latin typeface="Palatino Linotype" panose="02040502050505030304" pitchFamily="18" charset="0"/>
              </a:rPr>
              <a:t>Skills Practice Prep:</a:t>
            </a:r>
          </a:p>
          <a:p>
            <a:r>
              <a:rPr lang="en-US" sz="1600" dirty="0">
                <a:latin typeface="Palatino Linotype" panose="02040502050505030304" pitchFamily="18" charset="0"/>
              </a:rPr>
              <a:t>In your groups, discuss the types of team members we could have on a team. Choose a person from pop culture that all team members know.</a:t>
            </a:r>
          </a:p>
          <a:p>
            <a:endParaRPr lang="en-US" sz="1600" dirty="0">
              <a:latin typeface="Palatino Linotype" panose="02040502050505030304" pitchFamily="18" charset="0"/>
            </a:endParaRPr>
          </a:p>
          <a:p>
            <a:pPr algn="ctr"/>
            <a:r>
              <a:rPr lang="en-US" sz="2000" b="1" u="sng" dirty="0">
                <a:latin typeface="Palatino Linotype" panose="02040502050505030304" pitchFamily="18" charset="0"/>
              </a:rPr>
              <a:t>Skills Practice Action:</a:t>
            </a:r>
          </a:p>
          <a:p>
            <a:r>
              <a:rPr lang="en-US" sz="1600" dirty="0">
                <a:latin typeface="Palatino Linotype" panose="02040502050505030304" pitchFamily="18" charset="0"/>
              </a:rPr>
              <a:t>Brainstorm as many team members for the pop culture person. List as many as possible; try to get at least 13 people.  </a:t>
            </a:r>
          </a:p>
          <a:p>
            <a:r>
              <a:rPr lang="en-US" sz="1600" dirty="0">
                <a:latin typeface="Palatino Linotype" panose="02040502050505030304" pitchFamily="18" charset="0"/>
              </a:rPr>
              <a:t>List reasons why people might not choose to participate in a CFT; choose the top 3. Find a partner and discuss how you could increase engagement of team members (team members include the child, youth, NMD, family, and others). </a:t>
            </a:r>
          </a:p>
          <a:p>
            <a:endParaRPr lang="en-US" sz="1600" dirty="0">
              <a:latin typeface="Palatino Linotype" panose="02040502050505030304" pitchFamily="18" charset="0"/>
            </a:endParaRPr>
          </a:p>
          <a:p>
            <a:pPr algn="ctr"/>
            <a:r>
              <a:rPr lang="en-US" sz="2000" b="1" u="sng" dirty="0">
                <a:latin typeface="Palatino Linotype" panose="02040502050505030304" pitchFamily="18" charset="0"/>
              </a:rPr>
              <a:t>Skills Practice Discussion</a:t>
            </a:r>
          </a:p>
          <a:p>
            <a:r>
              <a:rPr lang="en-US" sz="1600" dirty="0">
                <a:latin typeface="Palatino Linotype" panose="02040502050505030304" pitchFamily="18" charset="0"/>
              </a:rPr>
              <a:t>As a large group, share your team member list and see who has the most.</a:t>
            </a:r>
          </a:p>
          <a:p>
            <a:r>
              <a:rPr lang="en-US" sz="1600" dirty="0">
                <a:latin typeface="Palatino Linotype" panose="02040502050505030304" pitchFamily="18" charset="0"/>
              </a:rPr>
              <a:t> </a:t>
            </a:r>
          </a:p>
          <a:p>
            <a:pPr algn="ctr"/>
            <a:r>
              <a:rPr lang="en-US" sz="2000" b="1" u="sng" dirty="0">
                <a:latin typeface="Palatino Linotype" panose="02040502050505030304" pitchFamily="18" charset="0"/>
              </a:rPr>
              <a:t>Skills Practice Reflection</a:t>
            </a:r>
          </a:p>
          <a:p>
            <a:r>
              <a:rPr lang="en-US" sz="1600" dirty="0">
                <a:latin typeface="Palatino Linotype" panose="02040502050505030304" pitchFamily="18" charset="0"/>
              </a:rPr>
              <a:t>On your CFT Journal page, identify 3 types of team members that would be important to have on a CFT.  </a:t>
            </a:r>
            <a:endParaRPr lang="en-US" sz="2000" dirty="0">
              <a:latin typeface="Palatino Linotype" panose="02040502050505030304" pitchFamily="18" charset="0"/>
            </a:endParaRPr>
          </a:p>
        </p:txBody>
      </p:sp>
      <p:sp>
        <p:nvSpPr>
          <p:cNvPr id="6" name="TextBox 5"/>
          <p:cNvSpPr txBox="1"/>
          <p:nvPr/>
        </p:nvSpPr>
        <p:spPr>
          <a:xfrm>
            <a:off x="254000" y="190500"/>
            <a:ext cx="7335519" cy="1354217"/>
          </a:xfrm>
          <a:prstGeom prst="rect">
            <a:avLst/>
          </a:prstGeom>
          <a:noFill/>
        </p:spPr>
        <p:txBody>
          <a:bodyPr wrap="square" rtlCol="0">
            <a:spAutoFit/>
          </a:bodyPr>
          <a:lstStyle/>
          <a:p>
            <a:pPr lvl="0" algn="ctr"/>
            <a:r>
              <a:rPr lang="en-US" sz="2800" dirty="0">
                <a:solidFill>
                  <a:schemeClr val="bg1"/>
                </a:solidFill>
                <a:latin typeface="Palatino Linotype" panose="02040502050505030304" pitchFamily="18" charset="0"/>
              </a:rPr>
              <a:t>Practice Building Teams</a:t>
            </a:r>
          </a:p>
          <a:p>
            <a:pPr algn="ctr"/>
            <a:r>
              <a:rPr lang="en-US" dirty="0">
                <a:solidFill>
                  <a:schemeClr val="bg1"/>
                </a:solidFill>
                <a:latin typeface="Palatino Linotype" panose="02040502050505030304" pitchFamily="18" charset="0"/>
              </a:rPr>
              <a:t>Using a trauma-informed approach to engage and recruit team members to participate in the CFT process.  </a:t>
            </a:r>
          </a:p>
          <a:p>
            <a:endParaRPr lang="en-US" dirty="0"/>
          </a:p>
        </p:txBody>
      </p:sp>
      <p:pic>
        <p:nvPicPr>
          <p:cNvPr id="15362" name="Picture 2" descr="Image result for join the team"/>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142046" y="1329273"/>
            <a:ext cx="5559426" cy="4509538"/>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137" y="5554328"/>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10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Rectangle 3"/>
          <p:cNvSpPr/>
          <p:nvPr/>
        </p:nvSpPr>
        <p:spPr>
          <a:xfrm>
            <a:off x="0" y="0"/>
            <a:ext cx="44196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latin typeface="Palatino Linotype" panose="02040502050505030304" pitchFamily="18" charset="0"/>
              </a:rPr>
              <a:t>Skills Practice Prep:</a:t>
            </a:r>
          </a:p>
          <a:p>
            <a:r>
              <a:rPr lang="en-US" sz="1600" dirty="0">
                <a:latin typeface="Palatino Linotype" panose="02040502050505030304" pitchFamily="18" charset="0"/>
              </a:rPr>
              <a:t>In table groups, discuss the importance of the child and family voice and choice in the context of trauma-informed care. Identify 5 agency mandates that appear to conflict with FPY voice and choice </a:t>
            </a:r>
            <a:endParaRPr lang="en-US" sz="2000" dirty="0">
              <a:latin typeface="Palatino Linotype" panose="02040502050505030304" pitchFamily="18" charset="0"/>
            </a:endParaRPr>
          </a:p>
          <a:p>
            <a:pPr algn="ctr"/>
            <a:r>
              <a:rPr lang="en-US" sz="2000" b="1" u="sng" dirty="0">
                <a:latin typeface="Palatino Linotype" panose="02040502050505030304" pitchFamily="18" charset="0"/>
              </a:rPr>
              <a:t>Skills Practice Action:</a:t>
            </a:r>
          </a:p>
          <a:p>
            <a:r>
              <a:rPr lang="en-US" sz="1600" dirty="0">
                <a:latin typeface="Palatino Linotype" panose="02040502050505030304" pitchFamily="18" charset="0"/>
              </a:rPr>
              <a:t>As a group, go through the 5 conflicts and brainstorm potential common ground. Partner with a classmate and choose the conflict that you see happening the most; with your partner, practice talking through the conflict as a parent or youth and an agency worker. Practice recognizing this situation as  the result of varying impacts of traumatic stress on children, youth, NMDs, and families.</a:t>
            </a:r>
          </a:p>
          <a:p>
            <a:pPr algn="ctr"/>
            <a:r>
              <a:rPr lang="en-US" sz="2000" b="1" u="sng" dirty="0">
                <a:latin typeface="Palatino Linotype" panose="02040502050505030304" pitchFamily="18" charset="0"/>
              </a:rPr>
              <a:t>Skills Practice Discussion</a:t>
            </a:r>
          </a:p>
          <a:p>
            <a:r>
              <a:rPr lang="en-US" sz="1600" dirty="0">
                <a:latin typeface="Palatino Linotype" panose="02040502050505030304" pitchFamily="18" charset="0"/>
              </a:rPr>
              <a:t>In groups, discuss the impact of missed opportunities for common ground and instead moving into judgement or blame. Discuss how CFTs strive to build a climate and culture that supports trauma-informed approaches.</a:t>
            </a:r>
          </a:p>
          <a:p>
            <a:pPr algn="ctr"/>
            <a:r>
              <a:rPr lang="en-US" sz="2000" b="1" u="sng" dirty="0">
                <a:latin typeface="Palatino Linotype" panose="02040502050505030304" pitchFamily="18" charset="0"/>
              </a:rPr>
              <a:t>Skills Practice Reflection</a:t>
            </a:r>
          </a:p>
          <a:p>
            <a:r>
              <a:rPr lang="en-US" sz="1400" dirty="0">
                <a:latin typeface="Palatino Linotype" panose="02040502050505030304" pitchFamily="18" charset="0"/>
              </a:rPr>
              <a:t>On your CFT Journal page, write an entry describing a challenging situation in which you were unable to find common ground. Describe how you felt and then tried to remedy the situation. </a:t>
            </a:r>
          </a:p>
        </p:txBody>
      </p:sp>
      <p:sp>
        <p:nvSpPr>
          <p:cNvPr id="6" name="TextBox 5"/>
          <p:cNvSpPr txBox="1"/>
          <p:nvPr/>
        </p:nvSpPr>
        <p:spPr>
          <a:xfrm>
            <a:off x="4445000" y="228600"/>
            <a:ext cx="7335519" cy="1415772"/>
          </a:xfrm>
          <a:prstGeom prst="rect">
            <a:avLst/>
          </a:prstGeom>
          <a:noFill/>
        </p:spPr>
        <p:txBody>
          <a:bodyPr wrap="square" rtlCol="0">
            <a:spAutoFit/>
          </a:bodyPr>
          <a:lstStyle/>
          <a:p>
            <a:pPr lvl="0" algn="ctr"/>
            <a:r>
              <a:rPr lang="en-US" sz="3200" dirty="0">
                <a:solidFill>
                  <a:schemeClr val="bg1"/>
                </a:solidFill>
                <a:latin typeface="Palatino Linotype" panose="02040502050505030304" pitchFamily="18" charset="0"/>
              </a:rPr>
              <a:t>Practice Shared Development</a:t>
            </a:r>
          </a:p>
          <a:p>
            <a:pPr lvl="0" algn="ctr"/>
            <a:r>
              <a:rPr lang="en-US" dirty="0">
                <a:solidFill>
                  <a:schemeClr val="bg1"/>
                </a:solidFill>
                <a:latin typeface="Palatino Linotype" panose="02040502050505030304" pitchFamily="18" charset="0"/>
              </a:rPr>
              <a:t>*Balance child, youth, </a:t>
            </a:r>
            <a:r>
              <a:rPr lang="en-US" dirty="0" err="1">
                <a:solidFill>
                  <a:schemeClr val="bg1"/>
                </a:solidFill>
                <a:latin typeface="Palatino Linotype" panose="02040502050505030304" pitchFamily="18" charset="0"/>
              </a:rPr>
              <a:t>nonminor</a:t>
            </a:r>
            <a:r>
              <a:rPr lang="en-US" dirty="0">
                <a:solidFill>
                  <a:schemeClr val="bg1"/>
                </a:solidFill>
                <a:latin typeface="Palatino Linotype" panose="02040502050505030304" pitchFamily="18" charset="0"/>
              </a:rPr>
              <a:t> dependent, and family voice and choice along with agency mandates and safety parameters. </a:t>
            </a:r>
          </a:p>
          <a:p>
            <a:endParaRPr lang="en-US" dirty="0"/>
          </a:p>
        </p:txBody>
      </p:sp>
      <p:pic>
        <p:nvPicPr>
          <p:cNvPr id="1638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167" y="1821180"/>
            <a:ext cx="6635044" cy="455218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167" y="5570370"/>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41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Rectangle 3"/>
          <p:cNvSpPr/>
          <p:nvPr/>
        </p:nvSpPr>
        <p:spPr>
          <a:xfrm>
            <a:off x="7772399" y="0"/>
            <a:ext cx="44196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latin typeface="Palatino Linotype" panose="02040502050505030304" pitchFamily="18" charset="0"/>
              </a:rPr>
              <a:t>Skills Practice Prep:</a:t>
            </a:r>
          </a:p>
          <a:p>
            <a:r>
              <a:rPr lang="en-US" sz="1600" dirty="0">
                <a:latin typeface="Palatino Linotype" panose="02040502050505030304" pitchFamily="18" charset="0"/>
              </a:rPr>
              <a:t>Review </a:t>
            </a:r>
            <a:r>
              <a:rPr lang="en-US" sz="1600" dirty="0">
                <a:solidFill>
                  <a:schemeClr val="bg1"/>
                </a:solidFill>
                <a:latin typeface="Palatino Linotype" panose="02040502050505030304" pitchFamily="18" charset="0"/>
              </a:rPr>
              <a:t>WIC </a:t>
            </a:r>
            <a:r>
              <a:rPr lang="en-US" sz="1600" dirty="0">
                <a:latin typeface="Palatino Linotype" panose="02040502050505030304" pitchFamily="18" charset="0"/>
              </a:rPr>
              <a:t>code</a:t>
            </a:r>
            <a:r>
              <a:rPr lang="en-US" sz="1600" dirty="0">
                <a:solidFill>
                  <a:schemeClr val="bg1"/>
                </a:solidFill>
                <a:latin typeface="Palatino Linotype" panose="02040502050505030304" pitchFamily="18" charset="0"/>
              </a:rPr>
              <a:t>, Section 832(a), and review the Memorandum of Understanding (MOU), defining the collaboratively shared design, delivery and management of services to children, youth, NMDs, and families in care. </a:t>
            </a:r>
            <a:endParaRPr lang="en-US" sz="1600" dirty="0">
              <a:latin typeface="Palatino Linotype" panose="02040502050505030304" pitchFamily="18" charset="0"/>
            </a:endParaRPr>
          </a:p>
          <a:p>
            <a:pPr algn="ctr"/>
            <a:r>
              <a:rPr lang="en-US" sz="1600" b="1" u="sng" dirty="0">
                <a:latin typeface="Palatino Linotype" panose="02040502050505030304" pitchFamily="18" charset="0"/>
              </a:rPr>
              <a:t>Skills Practice Action:</a:t>
            </a:r>
          </a:p>
          <a:p>
            <a:pPr marL="285750" indent="-285750">
              <a:buFont typeface="Arial" panose="020B0604020202020204" pitchFamily="34" charset="0"/>
              <a:buChar char="•"/>
            </a:pPr>
            <a:r>
              <a:rPr lang="en-US" sz="1600" dirty="0">
                <a:latin typeface="Palatino Linotype" panose="02040502050505030304" pitchFamily="18" charset="0"/>
              </a:rPr>
              <a:t>As a group, identify barriers to effective communication in a CFT meeting. </a:t>
            </a:r>
          </a:p>
          <a:p>
            <a:pPr marL="285750" indent="-285750">
              <a:buFont typeface="Arial" panose="020B0604020202020204" pitchFamily="34" charset="0"/>
              <a:buChar char="•"/>
            </a:pPr>
            <a:r>
              <a:rPr lang="en-US" sz="1600" dirty="0">
                <a:latin typeface="Palatino Linotype" panose="02040502050505030304" pitchFamily="18" charset="0"/>
              </a:rPr>
              <a:t>Discuss and brainstorm ways to overcoming CFT communication conflicts.</a:t>
            </a:r>
          </a:p>
          <a:p>
            <a:pPr marL="285750" indent="-285750">
              <a:buFont typeface="Arial" panose="020B0604020202020204" pitchFamily="34" charset="0"/>
              <a:buChar char="•"/>
            </a:pPr>
            <a:r>
              <a:rPr lang="en-US" sz="1600" dirty="0">
                <a:latin typeface="Palatino Linotype" panose="02040502050505030304" pitchFamily="18" charset="0"/>
              </a:rPr>
              <a:t>Choose partners and have 1 person express their concerns about a life situation. The other person listens to the conflict using a strengths-based, trauma-informed lens and reflects back what they are hearing. Partners switch sides and repeat. </a:t>
            </a:r>
          </a:p>
          <a:p>
            <a:pPr algn="ctr"/>
            <a:r>
              <a:rPr lang="en-US" sz="1600" b="1" u="sng" dirty="0">
                <a:latin typeface="Palatino Linotype" panose="02040502050505030304" pitchFamily="18" charset="0"/>
              </a:rPr>
              <a:t>Skills Practice Discussion</a:t>
            </a:r>
          </a:p>
          <a:p>
            <a:r>
              <a:rPr lang="en-US" sz="1600" dirty="0">
                <a:latin typeface="Palatino Linotype" panose="02040502050505030304" pitchFamily="18" charset="0"/>
              </a:rPr>
              <a:t>As a large group, discuss how you have  seen confidentiality and record keeping managed successfully  in a CFT. </a:t>
            </a:r>
          </a:p>
          <a:p>
            <a:pPr algn="ctr"/>
            <a:r>
              <a:rPr lang="en-US" sz="1600" b="1" u="sng" dirty="0">
                <a:latin typeface="Palatino Linotype" panose="02040502050505030304" pitchFamily="18" charset="0"/>
              </a:rPr>
              <a:t>Skills Practice Reflection</a:t>
            </a:r>
          </a:p>
          <a:p>
            <a:r>
              <a:rPr lang="en-US" sz="1600" dirty="0">
                <a:latin typeface="Palatino Linotype" panose="02040502050505030304" pitchFamily="18" charset="0"/>
              </a:rPr>
              <a:t>List any questions you have about sharing information/confidentiality in a CFT to discuss with your supervisor at a later date. </a:t>
            </a:r>
          </a:p>
        </p:txBody>
      </p:sp>
      <p:sp>
        <p:nvSpPr>
          <p:cNvPr id="6" name="TextBox 5"/>
          <p:cNvSpPr txBox="1"/>
          <p:nvPr/>
        </p:nvSpPr>
        <p:spPr>
          <a:xfrm>
            <a:off x="254000" y="190500"/>
            <a:ext cx="7335519" cy="1692771"/>
          </a:xfrm>
          <a:prstGeom prst="rect">
            <a:avLst/>
          </a:prstGeom>
          <a:noFill/>
        </p:spPr>
        <p:txBody>
          <a:bodyPr wrap="square" rtlCol="0">
            <a:spAutoFit/>
          </a:bodyPr>
          <a:lstStyle/>
          <a:p>
            <a:pPr lvl="0" algn="ctr"/>
            <a:r>
              <a:rPr lang="en-US" sz="3200" dirty="0">
                <a:solidFill>
                  <a:schemeClr val="bg1"/>
                </a:solidFill>
                <a:latin typeface="Palatino Linotype" panose="02040502050505030304" pitchFamily="18" charset="0"/>
              </a:rPr>
              <a:t>Practice Communication</a:t>
            </a:r>
          </a:p>
          <a:p>
            <a:pPr algn="ctr"/>
            <a:r>
              <a:rPr lang="en-US" dirty="0">
                <a:solidFill>
                  <a:schemeClr val="bg1"/>
                </a:solidFill>
                <a:latin typeface="Palatino Linotype" panose="02040502050505030304" pitchFamily="18" charset="0"/>
              </a:rPr>
              <a:t>*Effective trauma-focused team-based practices, including the participation of trained CFT Facilitators, the use of the CANS, CFT record keeping, sharing of plans, managing confidentiality and privacy, and other information.</a:t>
            </a:r>
          </a:p>
        </p:txBody>
      </p:sp>
      <p:sp>
        <p:nvSpPr>
          <p:cNvPr id="2" name="TextBox 1"/>
          <p:cNvSpPr txBox="1"/>
          <p:nvPr/>
        </p:nvSpPr>
        <p:spPr>
          <a:xfrm>
            <a:off x="658368" y="2450592"/>
            <a:ext cx="6409944" cy="3139321"/>
          </a:xfrm>
          <a:prstGeom prst="rect">
            <a:avLst/>
          </a:prstGeom>
          <a:solidFill>
            <a:schemeClr val="accent5"/>
          </a:solidFill>
        </p:spPr>
        <p:txBody>
          <a:bodyPr wrap="square" rtlCol="0">
            <a:spAutoFit/>
          </a:bodyPr>
          <a:lstStyle/>
          <a:p>
            <a:r>
              <a:rPr lang="en-US" dirty="0">
                <a:solidFill>
                  <a:schemeClr val="bg1"/>
                </a:solidFill>
                <a:latin typeface="Palatino Linotype" panose="02040502050505030304" pitchFamily="18" charset="0"/>
              </a:rPr>
              <a:t>According to WIC, Section 832(a) (1): “To promote more effective communication needed for the development of a plan to address the needs of the child or youth and family, a person designated as a member of a child and family team as defined in paragraph (4) of subdivision (a) of Section 16501 may receive and disclose relevant information and records, subject to the confidentiality provisions of state and federal law.” </a:t>
            </a:r>
          </a:p>
          <a:p>
            <a:endParaRPr lang="en-US" dirty="0">
              <a:solidFill>
                <a:schemeClr val="bg1"/>
              </a:solidFill>
              <a:latin typeface="Palatino Linotype" panose="02040502050505030304" pitchFamily="18" charset="0"/>
            </a:endParaRPr>
          </a:p>
          <a:p>
            <a:r>
              <a:rPr lang="en-US" dirty="0">
                <a:solidFill>
                  <a:schemeClr val="bg1"/>
                </a:solidFill>
                <a:latin typeface="Palatino Linotype" panose="02040502050505030304" pitchFamily="18" charset="0"/>
              </a:rPr>
              <a:t>THIS MEANS: The laws protecting privacy or information sharing should never create a barrier to treatment. </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519" y="5686425"/>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57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fade">
                                      <p:cBhvr>
                                        <p:cTn id="4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94946" y="4563952"/>
            <a:ext cx="8981677" cy="175198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Palatino Linotype" panose="02040502050505030304" pitchFamily="18" charset="0"/>
              </a:rPr>
              <a:t>CFT TRAINING PART 2</a:t>
            </a:r>
          </a:p>
          <a:p>
            <a:pPr algn="l"/>
            <a:r>
              <a:rPr lang="en-US" sz="3200" dirty="0">
                <a:solidFill>
                  <a:schemeClr val="bg1"/>
                </a:solidFill>
                <a:latin typeface="Palatino Linotype" panose="02040502050505030304" pitchFamily="18" charset="0"/>
              </a:rPr>
              <a:t>SKILLS BUILDING AND PRACTICE: </a:t>
            </a:r>
          </a:p>
          <a:p>
            <a:pPr algn="l"/>
            <a:r>
              <a:rPr lang="en-US" sz="3200" dirty="0">
                <a:solidFill>
                  <a:schemeClr val="bg1"/>
                </a:solidFill>
                <a:latin typeface="Palatino Linotype" panose="02040502050505030304" pitchFamily="18" charset="0"/>
              </a:rPr>
              <a:t>CHILD AND FAMILY TEAMS (CFTs)</a:t>
            </a:r>
            <a:endParaRPr lang="en-US" sz="3200" b="1" u="sng" dirty="0">
              <a:solidFill>
                <a:schemeClr val="bg1"/>
              </a:solidFill>
              <a:latin typeface="Palatino Linotype" panose="02040502050505030304" pitchFamily="18" charset="0"/>
            </a:endParaRPr>
          </a:p>
          <a:p>
            <a:pPr algn="l"/>
            <a:endParaRPr lang="en-US" sz="4000" dirty="0">
              <a:solidFill>
                <a:schemeClr val="bg1"/>
              </a:solidFill>
              <a:latin typeface="Arial" panose="020B0604020202020204" pitchFamily="34" charset="0"/>
              <a:cs typeface="Arial" panose="020B0604020202020204" pitchFamily="34" charset="0"/>
            </a:endParaRPr>
          </a:p>
        </p:txBody>
      </p:sp>
      <p:pic>
        <p:nvPicPr>
          <p:cNvPr id="1024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9440" b="10520"/>
          <a:stretch/>
        </p:blipFill>
        <p:spPr bwMode="auto">
          <a:xfrm>
            <a:off x="5382413" y="1739862"/>
            <a:ext cx="6930511" cy="33782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6344" y="1243584"/>
            <a:ext cx="7132320"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QUESTIONS OR ADDITIONAL NEEDS </a:t>
            </a:r>
          </a:p>
          <a:p>
            <a:endParaRPr lang="en-US" sz="3200" dirty="0">
              <a:solidFill>
                <a:schemeClr val="bg1"/>
              </a:solidFill>
              <a:latin typeface="Palatino Linotype" panose="02040502050505030304" pitchFamily="18" charset="0"/>
            </a:endParaRPr>
          </a:p>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CLASS EVALUATION</a:t>
            </a:r>
          </a:p>
          <a:p>
            <a:endParaRPr lang="en-US" sz="3200" dirty="0">
              <a:solidFill>
                <a:schemeClr val="bg1"/>
              </a:solidFill>
              <a:latin typeface="Palatino Linotype" panose="02040502050505030304" pitchFamily="18" charset="0"/>
            </a:endParaRPr>
          </a:p>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CLEAN UP  </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9631" y="252413"/>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947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Rectangle 3"/>
          <p:cNvSpPr/>
          <p:nvPr/>
        </p:nvSpPr>
        <p:spPr>
          <a:xfrm>
            <a:off x="0" y="0"/>
            <a:ext cx="123063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947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94946" y="4544701"/>
            <a:ext cx="8981677" cy="175198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Palatino Linotype" panose="02040502050505030304" pitchFamily="18" charset="0"/>
              </a:rPr>
              <a:t>CFT TRAINING PART 3</a:t>
            </a:r>
          </a:p>
          <a:p>
            <a:pPr algn="l"/>
            <a:r>
              <a:rPr lang="en-US" sz="3200" dirty="0">
                <a:solidFill>
                  <a:schemeClr val="bg1"/>
                </a:solidFill>
                <a:latin typeface="Palatino Linotype" panose="02040502050505030304" pitchFamily="18" charset="0"/>
              </a:rPr>
              <a:t>SKILLS BUILDING AND PRACTICE: </a:t>
            </a:r>
          </a:p>
          <a:p>
            <a:pPr algn="l"/>
            <a:r>
              <a:rPr lang="en-US" sz="3200" dirty="0">
                <a:solidFill>
                  <a:schemeClr val="bg1"/>
                </a:solidFill>
                <a:latin typeface="Palatino Linotype" panose="02040502050505030304" pitchFamily="18" charset="0"/>
              </a:rPr>
              <a:t>CHILD AND FAMILY TEAMS (CFTs)</a:t>
            </a:r>
            <a:endParaRPr lang="en-US" sz="3200" b="1" u="sng" dirty="0">
              <a:solidFill>
                <a:schemeClr val="bg1"/>
              </a:solidFill>
              <a:latin typeface="Palatino Linotype" panose="02040502050505030304" pitchFamily="18" charset="0"/>
            </a:endParaRPr>
          </a:p>
          <a:p>
            <a:pPr algn="l"/>
            <a:endParaRPr lang="en-US" sz="4000" dirty="0">
              <a:solidFill>
                <a:schemeClr val="bg1"/>
              </a:solidFill>
              <a:latin typeface="Arial" panose="020B0604020202020204" pitchFamily="34" charset="0"/>
              <a:cs typeface="Arial" panose="020B0604020202020204" pitchFamily="34" charset="0"/>
            </a:endParaRPr>
          </a:p>
        </p:txBody>
      </p:sp>
      <p:pic>
        <p:nvPicPr>
          <p:cNvPr id="1024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9440" b="10520"/>
          <a:stretch/>
        </p:blipFill>
        <p:spPr bwMode="auto">
          <a:xfrm>
            <a:off x="1213738" y="1269925"/>
            <a:ext cx="6930511" cy="33782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9481979" y="793115"/>
            <a:ext cx="2487517" cy="5733484"/>
            <a:chOff x="9481979" y="793115"/>
            <a:chExt cx="2487517" cy="5733484"/>
          </a:xfrm>
        </p:grpSpPr>
        <p:pic>
          <p:nvPicPr>
            <p:cNvPr id="7" name="Picture 2" descr="Image result for black and white picture of teen"/>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481979" y="793115"/>
              <a:ext cx="2487517" cy="19592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lated image"/>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9481979" y="2713430"/>
              <a:ext cx="2487517" cy="1956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black and white picture of single mothe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9481979" y="4642692"/>
              <a:ext cx="2487517" cy="1883907"/>
            </a:xfrm>
            <a:prstGeom prst="rect">
              <a:avLst/>
            </a:prstGeom>
            <a:noFill/>
            <a:extLst>
              <a:ext uri="{909E8E84-426E-40DD-AFC4-6F175D3DCCD1}">
                <a14:hiddenFill xmlns:a14="http://schemas.microsoft.com/office/drawing/2010/main">
                  <a:solidFill>
                    <a:srgbClr val="FFFFFF"/>
                  </a:solidFill>
                </a14:hiddenFill>
              </a:ext>
            </a:extLst>
          </p:spPr>
        </p:pic>
      </p:grpSp>
      <p:pic>
        <p:nvPicPr>
          <p:cNvPr id="471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494" y="207327"/>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246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idx="1"/>
          </p:nvPr>
        </p:nvSpPr>
        <p:spPr>
          <a:xfrm>
            <a:off x="4016375" y="960557"/>
            <a:ext cx="7141152" cy="4776787"/>
          </a:xfrm>
          <a:prstGeom prst="rect">
            <a:avLst/>
          </a:prstGeom>
          <a:solidFill>
            <a:schemeClr val="accent5"/>
          </a:solidFill>
          <a:ln>
            <a:solidFill>
              <a:schemeClr val="accent5"/>
            </a:solidFill>
          </a:ln>
          <a:effectLst/>
        </p:spPr>
        <p:txBody>
          <a:bodyPr>
            <a:normAutofit/>
          </a:bodyPr>
          <a:lstStyle/>
          <a:p>
            <a:pPr marL="0" indent="0">
              <a:buNone/>
            </a:pPr>
            <a:r>
              <a:rPr lang="en-US" sz="3200" dirty="0">
                <a:solidFill>
                  <a:schemeClr val="bg1"/>
                </a:solidFill>
                <a:latin typeface="Palatino Linotype" pitchFamily="18" charset="0"/>
              </a:rPr>
              <a:t>This course will focus on trauma-informed case plan development skills. The audience represents all persons who may be part of a CFT and/or a CFT meeting.</a:t>
            </a:r>
          </a:p>
          <a:p>
            <a:pPr marL="0" indent="0">
              <a:buNone/>
            </a:pPr>
            <a:endParaRPr lang="en-US" sz="1200" dirty="0">
              <a:solidFill>
                <a:schemeClr val="bg1"/>
              </a:solidFill>
              <a:latin typeface="Palatino Linotype" pitchFamily="18" charset="0"/>
            </a:endParaRPr>
          </a:p>
          <a:p>
            <a:pPr marL="0" indent="0">
              <a:buNone/>
            </a:pPr>
            <a:r>
              <a:rPr lang="en-US" sz="3200" dirty="0">
                <a:solidFill>
                  <a:schemeClr val="bg1"/>
                </a:solidFill>
                <a:latin typeface="Palatino Linotype" pitchFamily="18" charset="0"/>
              </a:rPr>
              <a:t>This course will provide opportunities for participants to practice and develop their team-based skills. </a:t>
            </a:r>
          </a:p>
        </p:txBody>
      </p:sp>
      <p:sp>
        <p:nvSpPr>
          <p:cNvPr id="7" name="TextBox 6"/>
          <p:cNvSpPr txBox="1"/>
          <p:nvPr/>
        </p:nvSpPr>
        <p:spPr>
          <a:xfrm>
            <a:off x="-172452" y="37227"/>
            <a:ext cx="7157451" cy="923330"/>
          </a:xfrm>
          <a:prstGeom prst="rect">
            <a:avLst/>
          </a:prstGeom>
          <a:noFill/>
        </p:spPr>
        <p:txBody>
          <a:bodyPr wrap="square" rtlCol="0">
            <a:spAutoFit/>
          </a:bodyPr>
          <a:lstStyle/>
          <a:p>
            <a:pPr algn="ctr"/>
            <a:r>
              <a:rPr lang="en-US" sz="3600" dirty="0">
                <a:solidFill>
                  <a:schemeClr val="bg1"/>
                </a:solidFill>
                <a:latin typeface="Palatino Linotype" pitchFamily="18" charset="0"/>
              </a:rPr>
              <a:t>PURPOSE  OF TRAINING </a:t>
            </a:r>
          </a:p>
          <a:p>
            <a:endParaRPr lang="en-US" dirty="0"/>
          </a:p>
        </p:txBody>
      </p:sp>
      <p:pic>
        <p:nvPicPr>
          <p:cNvPr id="25604" name="Picture 4" descr="Image result for goal log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27" y="1519229"/>
            <a:ext cx="5586933" cy="3659442"/>
          </a:xfrm>
          <a:prstGeom prst="rect">
            <a:avLst/>
          </a:prstGeom>
          <a:noFill/>
          <a:extLst>
            <a:ext uri="{909E8E84-426E-40DD-AFC4-6F175D3DCCD1}">
              <a14:hiddenFill xmlns:a14="http://schemas.microsoft.com/office/drawing/2010/main">
                <a:solidFill>
                  <a:srgbClr val="FFFFFF"/>
                </a:solidFill>
              </a14:hiddenFill>
            </a:ext>
          </a:extLst>
        </p:spPr>
      </p:pic>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3273" y="5345781"/>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98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9" name="Rectangle 8"/>
          <p:cNvSpPr/>
          <p:nvPr/>
        </p:nvSpPr>
        <p:spPr>
          <a:xfrm>
            <a:off x="422910" y="868218"/>
            <a:ext cx="11155680" cy="51538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0040" y="1214119"/>
            <a:ext cx="11155680" cy="4524315"/>
          </a:xfrm>
          <a:prstGeom prst="rect">
            <a:avLst/>
          </a:prstGeom>
        </p:spPr>
        <p:txBody>
          <a:bodyPr wrap="square">
            <a:spAutoFit/>
          </a:bodyPr>
          <a:lstStyle/>
          <a:p>
            <a:pPr algn="ctr"/>
            <a:r>
              <a:rPr lang="en-US" sz="3600" dirty="0">
                <a:solidFill>
                  <a:schemeClr val="bg1"/>
                </a:solidFill>
                <a:latin typeface="Palatino Linotype" panose="02040502050505030304" pitchFamily="18" charset="0"/>
              </a:rPr>
              <a:t/>
            </a:r>
            <a:br>
              <a:rPr lang="en-US" sz="3600" dirty="0">
                <a:solidFill>
                  <a:schemeClr val="bg1"/>
                </a:solidFill>
                <a:latin typeface="Palatino Linotype" panose="02040502050505030304" pitchFamily="18" charset="0"/>
              </a:rPr>
            </a:br>
            <a:r>
              <a:rPr lang="en-US" sz="3600" dirty="0">
                <a:solidFill>
                  <a:schemeClr val="bg1"/>
                </a:solidFill>
                <a:latin typeface="Palatino Linotype" panose="02040502050505030304" pitchFamily="18" charset="0"/>
              </a:rPr>
              <a:t>Systems of Care (1985)</a:t>
            </a:r>
          </a:p>
          <a:p>
            <a:pPr algn="ctr"/>
            <a:r>
              <a:rPr lang="en-US" sz="3600" dirty="0">
                <a:solidFill>
                  <a:schemeClr val="bg1"/>
                </a:solidFill>
                <a:latin typeface="Palatino Linotype" panose="02040502050505030304" pitchFamily="18" charset="0"/>
              </a:rPr>
              <a:t>Wraparound (1997)</a:t>
            </a:r>
          </a:p>
          <a:p>
            <a:pPr algn="ctr"/>
            <a:r>
              <a:rPr lang="en-US" sz="3600" dirty="0">
                <a:solidFill>
                  <a:schemeClr val="bg1"/>
                </a:solidFill>
                <a:latin typeface="Palatino Linotype" panose="02040502050505030304" pitchFamily="18" charset="0"/>
              </a:rPr>
              <a:t>Mental Health Services Act (2005)</a:t>
            </a:r>
          </a:p>
          <a:p>
            <a:pPr algn="ctr"/>
            <a:r>
              <a:rPr lang="en-US" sz="3600" dirty="0">
                <a:solidFill>
                  <a:schemeClr val="bg1"/>
                </a:solidFill>
                <a:latin typeface="Palatino Linotype" panose="02040502050505030304" pitchFamily="18" charset="0"/>
              </a:rPr>
              <a:t>Child Welfare Redesign (TDM/FGDM) (2006)</a:t>
            </a:r>
          </a:p>
          <a:p>
            <a:pPr algn="ctr"/>
            <a:r>
              <a:rPr lang="is-IS" sz="3600" dirty="0">
                <a:solidFill>
                  <a:schemeClr val="bg1"/>
                </a:solidFill>
                <a:latin typeface="Palatino Linotype" panose="02040502050505030304" pitchFamily="18" charset="0"/>
              </a:rPr>
              <a:t>Katie A. Class Action and Settlement (2011)</a:t>
            </a:r>
          </a:p>
          <a:p>
            <a:pPr algn="ctr"/>
            <a:r>
              <a:rPr lang="is-IS" sz="3600" dirty="0">
                <a:solidFill>
                  <a:schemeClr val="bg1"/>
                </a:solidFill>
                <a:latin typeface="Palatino Linotype" panose="02040502050505030304" pitchFamily="18" charset="0"/>
              </a:rPr>
              <a:t>Local Control Accountabilty Planning (2012)</a:t>
            </a:r>
          </a:p>
          <a:p>
            <a:pPr algn="ctr"/>
            <a:endParaRPr lang="is-IS" sz="3600" dirty="0">
              <a:solidFill>
                <a:schemeClr val="bg1"/>
              </a:solidFill>
              <a:latin typeface="Palatino Linotype" panose="02040502050505030304" pitchFamily="18" charset="0"/>
            </a:endParaRPr>
          </a:p>
        </p:txBody>
      </p:sp>
      <p:sp>
        <p:nvSpPr>
          <p:cNvPr id="8" name="TextBox 7"/>
          <p:cNvSpPr txBox="1"/>
          <p:nvPr/>
        </p:nvSpPr>
        <p:spPr>
          <a:xfrm>
            <a:off x="254000" y="-3464"/>
            <a:ext cx="11493500" cy="584775"/>
          </a:xfrm>
          <a:prstGeom prst="rect">
            <a:avLst/>
          </a:prstGeom>
          <a:noFill/>
        </p:spPr>
        <p:txBody>
          <a:bodyPr wrap="square" rtlCol="0">
            <a:spAutoFit/>
          </a:bodyPr>
          <a:lstStyle/>
          <a:p>
            <a:pPr lvl="0"/>
            <a:r>
              <a:rPr lang="en-US" sz="3200" dirty="0">
                <a:solidFill>
                  <a:schemeClr val="bg1"/>
                </a:solidFill>
                <a:latin typeface="Palatino Linotype" panose="02040502050505030304" pitchFamily="18" charset="0"/>
              </a:rPr>
              <a:t> Reform Prior to Continuum of Care (AB 403)</a:t>
            </a:r>
            <a:endParaRPr lang="en-US" dirty="0">
              <a:solidFill>
                <a:schemeClr val="bg1"/>
              </a:solidFill>
              <a:latin typeface="Palatino Linotype" panose="0204050205050503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0" y="220329"/>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0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idx="1"/>
          </p:nvPr>
        </p:nvSpPr>
        <p:spPr>
          <a:xfrm>
            <a:off x="4016375" y="960557"/>
            <a:ext cx="7141152" cy="4776787"/>
          </a:xfrm>
          <a:prstGeom prst="rect">
            <a:avLst/>
          </a:prstGeom>
          <a:solidFill>
            <a:schemeClr val="accent4"/>
          </a:solidFill>
          <a:effectLst/>
        </p:spPr>
        <p:txBody>
          <a:bodyPr>
            <a:normAutofit lnSpcReduction="10000"/>
          </a:bodyPr>
          <a:lstStyle/>
          <a:p>
            <a:pPr>
              <a:buFont typeface="Courier New" panose="02070309020205020404" pitchFamily="49" charset="0"/>
              <a:buChar char="o"/>
            </a:pPr>
            <a:endParaRPr lang="en-US" sz="3200" dirty="0">
              <a:solidFill>
                <a:schemeClr val="bg1"/>
              </a:solidFill>
              <a:latin typeface="Palatino Linotype" pitchFamily="18" charset="0"/>
            </a:endParaRPr>
          </a:p>
          <a:p>
            <a:pPr marL="457200" indent="-457200">
              <a:buFont typeface="Courier New" panose="02070309020205020404" pitchFamily="49" charset="0"/>
              <a:buChar char="o"/>
            </a:pPr>
            <a:r>
              <a:rPr lang="en-US" sz="2600" dirty="0">
                <a:solidFill>
                  <a:schemeClr val="bg1"/>
                </a:solidFill>
                <a:latin typeface="Palatino Linotype" pitchFamily="18" charset="0"/>
              </a:rPr>
              <a:t>Practice Developing Culturally Relevant, Trauma-Informed, and Developmentally Appropriate Case Plans</a:t>
            </a:r>
          </a:p>
          <a:p>
            <a:endParaRPr lang="en-US" sz="2600" dirty="0">
              <a:solidFill>
                <a:schemeClr val="bg1"/>
              </a:solidFill>
              <a:latin typeface="Palatino Linotype" pitchFamily="18" charset="0"/>
            </a:endParaRPr>
          </a:p>
          <a:p>
            <a:pPr marL="457200" indent="-457200">
              <a:buFont typeface="Courier New" panose="02070309020205020404" pitchFamily="49" charset="0"/>
              <a:buChar char="o"/>
            </a:pPr>
            <a:r>
              <a:rPr lang="en-US" sz="2600" dirty="0">
                <a:solidFill>
                  <a:schemeClr val="bg1"/>
                </a:solidFill>
                <a:latin typeface="Palatino Linotype" pitchFamily="18" charset="0"/>
              </a:rPr>
              <a:t>Role Play a CFT Meeting</a:t>
            </a:r>
          </a:p>
          <a:p>
            <a:endParaRPr lang="en-US" sz="2600" dirty="0">
              <a:solidFill>
                <a:schemeClr val="bg1"/>
              </a:solidFill>
              <a:latin typeface="Palatino Linotype" pitchFamily="18" charset="0"/>
            </a:endParaRPr>
          </a:p>
          <a:p>
            <a:pPr marL="457200" indent="-457200">
              <a:buFont typeface="Courier New" panose="02070309020205020404" pitchFamily="49" charset="0"/>
              <a:buChar char="o"/>
            </a:pPr>
            <a:r>
              <a:rPr lang="en-US" sz="2600" dirty="0">
                <a:solidFill>
                  <a:schemeClr val="bg1"/>
                </a:solidFill>
                <a:latin typeface="Palatino Linotype" pitchFamily="18" charset="0"/>
              </a:rPr>
              <a:t>CFT Pictionary</a:t>
            </a:r>
          </a:p>
          <a:p>
            <a:endParaRPr lang="en-US" sz="2600" dirty="0">
              <a:solidFill>
                <a:schemeClr val="bg1"/>
              </a:solidFill>
              <a:latin typeface="Palatino Linotype" pitchFamily="18" charset="0"/>
            </a:endParaRPr>
          </a:p>
          <a:p>
            <a:pPr marL="457200" indent="-457200">
              <a:buFont typeface="Courier New" panose="02070309020205020404" pitchFamily="49" charset="0"/>
              <a:buChar char="o"/>
            </a:pPr>
            <a:r>
              <a:rPr lang="en-US" sz="2600" dirty="0">
                <a:solidFill>
                  <a:schemeClr val="bg1"/>
                </a:solidFill>
                <a:latin typeface="Palatino Linotype" pitchFamily="18" charset="0"/>
              </a:rPr>
              <a:t>CFT Post Test, Evaluation, and Closing</a:t>
            </a:r>
          </a:p>
          <a:p>
            <a:pPr>
              <a:buFont typeface="Courier New" panose="02070309020205020404" pitchFamily="49" charset="0"/>
              <a:buChar char="o"/>
            </a:pPr>
            <a:endParaRPr lang="en-US" sz="5200" dirty="0">
              <a:solidFill>
                <a:schemeClr val="bg1"/>
              </a:solidFill>
              <a:latin typeface="Arial Rounded MT Bold" panose="020F0704030504030204" pitchFamily="34" charset="0"/>
            </a:endParaRPr>
          </a:p>
        </p:txBody>
      </p:sp>
      <p:sp>
        <p:nvSpPr>
          <p:cNvPr id="7" name="TextBox 6"/>
          <p:cNvSpPr txBox="1"/>
          <p:nvPr/>
        </p:nvSpPr>
        <p:spPr>
          <a:xfrm>
            <a:off x="-172452" y="37227"/>
            <a:ext cx="7157451" cy="923330"/>
          </a:xfrm>
          <a:prstGeom prst="rect">
            <a:avLst/>
          </a:prstGeom>
          <a:noFill/>
        </p:spPr>
        <p:txBody>
          <a:bodyPr wrap="square" rtlCol="0">
            <a:spAutoFit/>
          </a:bodyPr>
          <a:lstStyle/>
          <a:p>
            <a:pPr algn="ctr"/>
            <a:r>
              <a:rPr lang="en-US" sz="3600" dirty="0">
                <a:solidFill>
                  <a:schemeClr val="bg1"/>
                </a:solidFill>
                <a:latin typeface="Palatino Linotype" pitchFamily="18" charset="0"/>
              </a:rPr>
              <a:t>TRAINING AGENDA </a:t>
            </a:r>
          </a:p>
          <a:p>
            <a:endParaRPr lang="en-US" dirty="0"/>
          </a:p>
        </p:txBody>
      </p:sp>
      <p:pic>
        <p:nvPicPr>
          <p:cNvPr id="3" name="Picture 2"/>
          <p:cNvPicPr>
            <a:picLocks noChangeAspect="1"/>
          </p:cNvPicPr>
          <p:nvPr/>
        </p:nvPicPr>
        <p:blipFill>
          <a:blip r:embed="rId2"/>
          <a:stretch>
            <a:fillRect/>
          </a:stretch>
        </p:blipFill>
        <p:spPr>
          <a:xfrm>
            <a:off x="356616" y="1600064"/>
            <a:ext cx="3497771" cy="3497771"/>
          </a:xfrm>
          <a:prstGeom prst="ellipse">
            <a:avLst/>
          </a:prstGeom>
        </p:spPr>
      </p:pic>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3063" y="5377865"/>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9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500"/>
                                        <p:tgtEl>
                                          <p:spTgt spid="6">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Rectangle 3"/>
          <p:cNvSpPr/>
          <p:nvPr/>
        </p:nvSpPr>
        <p:spPr>
          <a:xfrm>
            <a:off x="7772399" y="0"/>
            <a:ext cx="44196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latin typeface="Palatino Linotype" panose="02040502050505030304" pitchFamily="18" charset="0"/>
              </a:rPr>
              <a:t>Skills Practice Prep:</a:t>
            </a:r>
          </a:p>
          <a:p>
            <a:r>
              <a:rPr lang="en-US" sz="1600" dirty="0">
                <a:latin typeface="Palatino Linotype" panose="02040502050505030304" pitchFamily="18" charset="0"/>
              </a:rPr>
              <a:t>As a larger group, review your community’s local case plan, which includes input from the CFT. Identify the areas in the plan for strengths, needs, goals, services and action items. Using your pop culture person from the potential team member section earlier, choose 1 major area  for which to develop a trauma-informed case plan. </a:t>
            </a:r>
          </a:p>
          <a:p>
            <a:pPr algn="ctr"/>
            <a:r>
              <a:rPr lang="en-US" sz="2000" b="1" u="sng" dirty="0">
                <a:latin typeface="Palatino Linotype" panose="02040502050505030304" pitchFamily="18" charset="0"/>
              </a:rPr>
              <a:t>Skills Practice Action:</a:t>
            </a:r>
          </a:p>
          <a:p>
            <a:r>
              <a:rPr lang="en-US" sz="1600" dirty="0">
                <a:latin typeface="Palatino Linotype" panose="02040502050505030304" pitchFamily="18" charset="0"/>
              </a:rPr>
              <a:t>As a group, practice building a trauma-informed case plan for this person. Be sure to identify initial strengths, needs, and then assign identified strength-based action items to team members. </a:t>
            </a:r>
          </a:p>
          <a:p>
            <a:pPr algn="ctr"/>
            <a:r>
              <a:rPr lang="en-US" sz="2000" b="1" u="sng" dirty="0">
                <a:latin typeface="Palatino Linotype" panose="02040502050505030304" pitchFamily="18" charset="0"/>
              </a:rPr>
              <a:t>Skills Practice Discussion</a:t>
            </a:r>
          </a:p>
          <a:p>
            <a:r>
              <a:rPr lang="en-US" sz="1600" dirty="0">
                <a:latin typeface="Palatino Linotype" panose="02040502050505030304" pitchFamily="18" charset="0"/>
              </a:rPr>
              <a:t>As a larger group, choose one pop icon from the class, identify one major need and then have each group write down the 3 most culturally relevant strategies to help the pop icon. Share your top three with the larger group. </a:t>
            </a:r>
          </a:p>
          <a:p>
            <a:pPr algn="ctr"/>
            <a:r>
              <a:rPr lang="en-US" sz="2000" b="1" u="sng" dirty="0">
                <a:latin typeface="Palatino Linotype" panose="02040502050505030304" pitchFamily="18" charset="0"/>
              </a:rPr>
              <a:t>Skills Practice Reflection</a:t>
            </a:r>
          </a:p>
          <a:p>
            <a:r>
              <a:rPr lang="en-US" sz="1600" dirty="0">
                <a:latin typeface="Palatino Linotype" panose="02040502050505030304" pitchFamily="18" charset="0"/>
              </a:rPr>
              <a:t>On your CFT Journal page, describe the difference between a need and a service or strategy. </a:t>
            </a:r>
            <a:endParaRPr lang="en-US" sz="2000" dirty="0">
              <a:latin typeface="Palatino Linotype" panose="02040502050505030304" pitchFamily="18" charset="0"/>
            </a:endParaRPr>
          </a:p>
        </p:txBody>
      </p:sp>
      <p:sp>
        <p:nvSpPr>
          <p:cNvPr id="6" name="TextBox 5"/>
          <p:cNvSpPr txBox="1"/>
          <p:nvPr/>
        </p:nvSpPr>
        <p:spPr>
          <a:xfrm>
            <a:off x="254000" y="190500"/>
            <a:ext cx="7335519" cy="1569660"/>
          </a:xfrm>
          <a:prstGeom prst="rect">
            <a:avLst/>
          </a:prstGeom>
          <a:noFill/>
        </p:spPr>
        <p:txBody>
          <a:bodyPr wrap="square" rtlCol="0">
            <a:spAutoFit/>
          </a:bodyPr>
          <a:lstStyle/>
          <a:p>
            <a:pPr lvl="0" algn="ctr"/>
            <a:r>
              <a:rPr lang="en-US" sz="2400" dirty="0">
                <a:solidFill>
                  <a:schemeClr val="bg1"/>
                </a:solidFill>
                <a:latin typeface="Palatino Linotype" panose="02040502050505030304" pitchFamily="18" charset="0"/>
              </a:rPr>
              <a:t>Practice Developing Case Plans</a:t>
            </a:r>
          </a:p>
          <a:p>
            <a:pPr algn="ctr"/>
            <a:r>
              <a:rPr lang="en-US" dirty="0">
                <a:solidFill>
                  <a:schemeClr val="bg1"/>
                </a:solidFill>
                <a:latin typeface="Palatino Linotype" panose="02040502050505030304" pitchFamily="18" charset="0"/>
              </a:rPr>
              <a:t>Using a trauma-informed lens, build case plans that include input from formal and informal team members, assess needs, build on strengths, respond to families in an individualized manner, and utilize culturally respectful, responsive, and reflective interventions. </a:t>
            </a:r>
          </a:p>
        </p:txBody>
      </p:sp>
      <p:pic>
        <p:nvPicPr>
          <p:cNvPr id="19458" name="Picture 2" descr="Image result for kidsmind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78" y="1883271"/>
            <a:ext cx="5970905" cy="4119372"/>
          </a:xfrm>
          <a:prstGeom prst="rect">
            <a:avLst/>
          </a:prstGeom>
          <a:noFill/>
          <a:extLst>
            <a:ext uri="{909E8E84-426E-40DD-AFC4-6F175D3DCCD1}">
              <a14:hiddenFill xmlns:a14="http://schemas.microsoft.com/office/drawing/2010/main">
                <a:solidFill>
                  <a:srgbClr val="FFFFFF"/>
                </a:solidFill>
              </a14:hiddenFill>
            </a:ext>
          </a:extLst>
        </p:spPr>
      </p:pic>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116" y="5610476"/>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40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Rectangle 3"/>
          <p:cNvSpPr/>
          <p:nvPr/>
        </p:nvSpPr>
        <p:spPr>
          <a:xfrm>
            <a:off x="48992" y="-30060"/>
            <a:ext cx="66659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latin typeface="Palatino Linotype" panose="02040502050505030304" pitchFamily="18" charset="0"/>
              </a:rPr>
              <a:t>CFT STRUCTURE</a:t>
            </a:r>
          </a:p>
          <a:p>
            <a:pPr algn="ctr"/>
            <a:endParaRPr lang="en-US" sz="2400" b="1" u="sng" dirty="0">
              <a:latin typeface="Palatino Linotype" panose="02040502050505030304" pitchFamily="18" charset="0"/>
            </a:endParaRPr>
          </a:p>
          <a:p>
            <a:pPr marL="457200" indent="-457200">
              <a:buFont typeface="Arial" panose="020B0604020202020204" pitchFamily="34" charset="0"/>
              <a:buChar char="•"/>
            </a:pPr>
            <a:r>
              <a:rPr lang="en-US" dirty="0">
                <a:latin typeface="Palatino Linotype" panose="02040502050505030304" pitchFamily="18" charset="0"/>
              </a:rPr>
              <a:t>Greetings and Agenda</a:t>
            </a:r>
          </a:p>
          <a:p>
            <a:endParaRPr lang="en-US" dirty="0">
              <a:latin typeface="Palatino Linotype" panose="02040502050505030304" pitchFamily="18" charset="0"/>
            </a:endParaRPr>
          </a:p>
          <a:p>
            <a:pPr marL="457200" indent="-457200">
              <a:buFont typeface="Arial" panose="020B0604020202020204" pitchFamily="34" charset="0"/>
              <a:buChar char="•"/>
            </a:pPr>
            <a:r>
              <a:rPr lang="en-US" dirty="0">
                <a:latin typeface="Palatino Linotype" panose="02040502050505030304" pitchFamily="18" charset="0"/>
              </a:rPr>
              <a:t>Confidentiality and Team Agreements/Release of Information Form(s)</a:t>
            </a:r>
          </a:p>
          <a:p>
            <a:endParaRPr lang="en-US" dirty="0">
              <a:latin typeface="Palatino Linotype" panose="02040502050505030304" pitchFamily="18" charset="0"/>
            </a:endParaRPr>
          </a:p>
          <a:p>
            <a:pPr marL="457200" indent="-457200">
              <a:buFont typeface="Arial" panose="020B0604020202020204" pitchFamily="34" charset="0"/>
              <a:buChar char="•"/>
            </a:pPr>
            <a:r>
              <a:rPr lang="en-US" dirty="0">
                <a:latin typeface="Palatino Linotype" panose="02040502050505030304" pitchFamily="18" charset="0"/>
              </a:rPr>
              <a:t>CFT Purpose (Initial and Ongoing Vision/Mission)</a:t>
            </a:r>
          </a:p>
          <a:p>
            <a:endParaRPr lang="en-US" dirty="0">
              <a:latin typeface="Palatino Linotype" panose="02040502050505030304" pitchFamily="18" charset="0"/>
            </a:endParaRPr>
          </a:p>
          <a:p>
            <a:pPr marL="457200" indent="-457200">
              <a:buFont typeface="Arial" panose="020B0604020202020204" pitchFamily="34" charset="0"/>
              <a:buChar char="•"/>
            </a:pPr>
            <a:r>
              <a:rPr lang="en-US" dirty="0">
                <a:latin typeface="Palatino Linotype" panose="02040502050505030304" pitchFamily="18" charset="0"/>
              </a:rPr>
              <a:t>Identification of Strengths and Needs (including, but not limited to, the Child and Adolescent Needs and Strengths Tool)</a:t>
            </a:r>
          </a:p>
          <a:p>
            <a:endParaRPr lang="en-US" dirty="0">
              <a:latin typeface="Palatino Linotype" panose="02040502050505030304" pitchFamily="18" charset="0"/>
            </a:endParaRPr>
          </a:p>
          <a:p>
            <a:pPr marL="457200" indent="-457200">
              <a:buFont typeface="Arial" panose="020B0604020202020204" pitchFamily="34" charset="0"/>
              <a:buChar char="•"/>
            </a:pPr>
            <a:r>
              <a:rPr lang="en-US" dirty="0">
                <a:latin typeface="Palatino Linotype" panose="02040502050505030304" pitchFamily="18" charset="0"/>
              </a:rPr>
              <a:t>Trauma-Informed Goals </a:t>
            </a:r>
          </a:p>
          <a:p>
            <a:endParaRPr lang="en-US" dirty="0">
              <a:latin typeface="Palatino Linotype" panose="02040502050505030304" pitchFamily="18" charset="0"/>
            </a:endParaRPr>
          </a:p>
          <a:p>
            <a:pPr marL="457200" indent="-457200">
              <a:buFont typeface="Arial" panose="020B0604020202020204" pitchFamily="34" charset="0"/>
              <a:buChar char="•"/>
            </a:pPr>
            <a:r>
              <a:rPr lang="en-US" dirty="0">
                <a:latin typeface="Palatino Linotype" panose="02040502050505030304" pitchFamily="18" charset="0"/>
              </a:rPr>
              <a:t>Brainstorming Ideas </a:t>
            </a:r>
          </a:p>
          <a:p>
            <a:endParaRPr lang="en-US" dirty="0">
              <a:latin typeface="Palatino Linotype" panose="02040502050505030304" pitchFamily="18" charset="0"/>
            </a:endParaRPr>
          </a:p>
          <a:p>
            <a:pPr marL="457200" indent="-457200">
              <a:buFont typeface="Arial" panose="020B0604020202020204" pitchFamily="34" charset="0"/>
              <a:buChar char="•"/>
            </a:pPr>
            <a:r>
              <a:rPr lang="en-US" dirty="0">
                <a:latin typeface="Palatino Linotype" panose="02040502050505030304" pitchFamily="18" charset="0"/>
              </a:rPr>
              <a:t>Action Plan </a:t>
            </a:r>
          </a:p>
          <a:p>
            <a:endParaRPr lang="en-US" dirty="0">
              <a:latin typeface="Palatino Linotype" panose="02040502050505030304" pitchFamily="18" charset="0"/>
            </a:endParaRPr>
          </a:p>
          <a:p>
            <a:pPr marL="457200" indent="-457200">
              <a:buFont typeface="Arial" panose="020B0604020202020204" pitchFamily="34" charset="0"/>
              <a:buChar char="•"/>
            </a:pPr>
            <a:r>
              <a:rPr lang="en-US" dirty="0">
                <a:latin typeface="Palatino Linotype" panose="02040502050505030304" pitchFamily="18" charset="0"/>
              </a:rPr>
              <a:t>Evaluation	</a:t>
            </a:r>
          </a:p>
          <a:p>
            <a:pPr algn="ctr"/>
            <a:endParaRPr lang="en-US" dirty="0"/>
          </a:p>
          <a:p>
            <a:pPr algn="ctr"/>
            <a:r>
              <a:rPr lang="en-US" dirty="0"/>
              <a:t>  </a:t>
            </a:r>
          </a:p>
        </p:txBody>
      </p:sp>
      <p:sp>
        <p:nvSpPr>
          <p:cNvPr id="6" name="TextBox 5"/>
          <p:cNvSpPr txBox="1"/>
          <p:nvPr/>
        </p:nvSpPr>
        <p:spPr>
          <a:xfrm>
            <a:off x="6921226" y="305602"/>
            <a:ext cx="5251703" cy="861774"/>
          </a:xfrm>
          <a:prstGeom prst="rect">
            <a:avLst/>
          </a:prstGeom>
          <a:noFill/>
        </p:spPr>
        <p:txBody>
          <a:bodyPr wrap="square" rtlCol="0">
            <a:spAutoFit/>
          </a:bodyPr>
          <a:lstStyle/>
          <a:p>
            <a:pPr lvl="0" algn="ctr"/>
            <a:r>
              <a:rPr lang="en-US" sz="3200" dirty="0">
                <a:solidFill>
                  <a:schemeClr val="bg1"/>
                </a:solidFill>
                <a:latin typeface="Palatino Linotype" panose="02040502050505030304" pitchFamily="18" charset="0"/>
              </a:rPr>
              <a:t>CFT Simulation Meeting</a:t>
            </a:r>
          </a:p>
          <a:p>
            <a:endParaRPr lang="en-US" dirty="0"/>
          </a:p>
        </p:txBody>
      </p:sp>
      <p:sp>
        <p:nvSpPr>
          <p:cNvPr id="5" name="Content Placeholder 2"/>
          <p:cNvSpPr txBox="1">
            <a:spLocks/>
          </p:cNvSpPr>
          <p:nvPr/>
        </p:nvSpPr>
        <p:spPr>
          <a:xfrm>
            <a:off x="7107380" y="1318974"/>
            <a:ext cx="4673138" cy="4159933"/>
          </a:xfrm>
          <a:prstGeom prst="rect">
            <a:avLst/>
          </a:prstGeom>
          <a:solidFill>
            <a:schemeClr val="accent4"/>
          </a:solidFill>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endParaRPr lang="en-US" sz="4400" b="1" u="sng" dirty="0">
              <a:solidFill>
                <a:schemeClr val="bg1"/>
              </a:solidFill>
              <a:latin typeface="Palatino Linotype" pitchFamily="18" charset="0"/>
            </a:endParaRPr>
          </a:p>
        </p:txBody>
      </p:sp>
      <p:pic>
        <p:nvPicPr>
          <p:cNvPr id="7" name="Picture 2" descr="Image result for family team me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380" y="1318974"/>
            <a:ext cx="4879396" cy="409981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199" y="5656365"/>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9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8" end="18"/>
                                            </p:txEl>
                                          </p:spTgt>
                                        </p:tgtEl>
                                        <p:attrNameLst>
                                          <p:attrName>style.visibility</p:attrName>
                                        </p:attrNameLst>
                                      </p:cBhvr>
                                      <p:to>
                                        <p:strVal val="visible"/>
                                      </p:to>
                                    </p:set>
                                    <p:animEffect transition="in" filter="fade">
                                      <p:cBhvr>
                                        <p:cTn id="7" dur="500"/>
                                        <p:tgtEl>
                                          <p:spTgt spid="4">
                                            <p:txEl>
                                              <p:pRg st="18" end="18"/>
                                            </p:txEl>
                                          </p:spTgt>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diamond(in)">
                                      <p:cBhvr>
                                        <p:cTn id="11"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Rectangle 3"/>
          <p:cNvSpPr/>
          <p:nvPr/>
        </p:nvSpPr>
        <p:spPr>
          <a:xfrm>
            <a:off x="0" y="0"/>
            <a:ext cx="44196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Palatino Linotype" panose="02040502050505030304" pitchFamily="18" charset="0"/>
              </a:rPr>
              <a:t>Practice Activity:</a:t>
            </a:r>
          </a:p>
          <a:p>
            <a:pPr algn="ctr"/>
            <a:endParaRPr lang="en-US" sz="2400" dirty="0">
              <a:latin typeface="Palatino Linotype" panose="02040502050505030304" pitchFamily="18" charset="0"/>
            </a:endParaRPr>
          </a:p>
          <a:p>
            <a:r>
              <a:rPr lang="en-US" sz="2400" dirty="0">
                <a:latin typeface="Palatino Linotype" panose="02040502050505030304" pitchFamily="18" charset="0"/>
              </a:rPr>
              <a:t>Part 1: On post-it notes, write down one CFT skill learned today. Reflect on what was taught, including the importance of maintaining a trauma-informed approach.</a:t>
            </a:r>
          </a:p>
          <a:p>
            <a:endParaRPr lang="en-US" sz="2400" dirty="0">
              <a:latin typeface="Palatino Linotype" panose="02040502050505030304" pitchFamily="18" charset="0"/>
            </a:endParaRPr>
          </a:p>
          <a:p>
            <a:r>
              <a:rPr lang="en-US" sz="2400" dirty="0">
                <a:latin typeface="Palatino Linotype" panose="02040502050505030304" pitchFamily="18" charset="0"/>
              </a:rPr>
              <a:t>Part 2: Pass all the post-it notes in; the class facilitator will choose participants randomly to draw the skill. Team members will shout out their guess until the correct skill is identified.</a:t>
            </a:r>
          </a:p>
          <a:p>
            <a:endParaRPr lang="en-US" sz="2400" dirty="0">
              <a:latin typeface="Palatino Linotype" panose="02040502050505030304" pitchFamily="18" charset="0"/>
            </a:endParaRPr>
          </a:p>
          <a:p>
            <a:pPr algn="ctr"/>
            <a:r>
              <a:rPr lang="en-US" sz="2400" dirty="0">
                <a:latin typeface="Palatino Linotype" panose="02040502050505030304" pitchFamily="18" charset="0"/>
              </a:rPr>
              <a:t>This is our post test prep </a:t>
            </a:r>
          </a:p>
        </p:txBody>
      </p:sp>
      <p:sp>
        <p:nvSpPr>
          <p:cNvPr id="6" name="TextBox 5"/>
          <p:cNvSpPr txBox="1"/>
          <p:nvPr/>
        </p:nvSpPr>
        <p:spPr>
          <a:xfrm>
            <a:off x="4445000" y="228600"/>
            <a:ext cx="7335519" cy="861774"/>
          </a:xfrm>
          <a:prstGeom prst="rect">
            <a:avLst/>
          </a:prstGeom>
          <a:noFill/>
        </p:spPr>
        <p:txBody>
          <a:bodyPr wrap="square" rtlCol="0">
            <a:spAutoFit/>
          </a:bodyPr>
          <a:lstStyle/>
          <a:p>
            <a:pPr lvl="0" algn="ctr"/>
            <a:r>
              <a:rPr lang="en-US" sz="3200" dirty="0">
                <a:solidFill>
                  <a:schemeClr val="bg1"/>
                </a:solidFill>
                <a:latin typeface="Palatino Linotype" panose="02040502050505030304" pitchFamily="18" charset="0"/>
              </a:rPr>
              <a:t>CFT Gone Right or Wrong Pictionary </a:t>
            </a:r>
          </a:p>
          <a:p>
            <a:endParaRPr lang="en-US" dirty="0"/>
          </a:p>
        </p:txBody>
      </p:sp>
      <p:sp>
        <p:nvSpPr>
          <p:cNvPr id="5" name="Content Placeholder 2"/>
          <p:cNvSpPr txBox="1">
            <a:spLocks/>
          </p:cNvSpPr>
          <p:nvPr/>
        </p:nvSpPr>
        <p:spPr>
          <a:xfrm>
            <a:off x="4994657" y="791415"/>
            <a:ext cx="6785862" cy="5632117"/>
          </a:xfrm>
          <a:prstGeom prst="rect">
            <a:avLst/>
          </a:prstGeom>
          <a:solidFill>
            <a:schemeClr val="accent5"/>
          </a:solidFill>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endParaRPr lang="en-US" sz="4400" b="1" u="sng" dirty="0">
              <a:solidFill>
                <a:schemeClr val="bg1"/>
              </a:solidFill>
              <a:latin typeface="Palatino Linotype" pitchFamily="18" charset="0"/>
            </a:endParaRPr>
          </a:p>
        </p:txBody>
      </p:sp>
      <p:pic>
        <p:nvPicPr>
          <p:cNvPr id="35842" name="Picture 2" descr="Image result for p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366" y="1132306"/>
            <a:ext cx="6600444" cy="4950333"/>
          </a:xfrm>
          <a:prstGeom prst="rect">
            <a:avLst/>
          </a:prstGeom>
          <a:noFill/>
          <a:extLst>
            <a:ext uri="{909E8E84-426E-40DD-AFC4-6F175D3DCCD1}">
              <a14:hiddenFill xmlns:a14="http://schemas.microsoft.com/office/drawing/2010/main">
                <a:solidFill>
                  <a:srgbClr val="FFFFFF"/>
                </a:solidFill>
              </a14:hiddenFill>
            </a:ext>
          </a:extLst>
        </p:spPr>
      </p:pic>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884" y="5626518"/>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59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par>
                          <p:cTn id="23" fill="hold">
                            <p:stCondLst>
                              <p:cond delay="500"/>
                            </p:stCondLst>
                            <p:childTnLst>
                              <p:par>
                                <p:cTn id="24" presetID="8" presetClass="entr" presetSubtype="16" fill="hold" grpId="0" nodeType="afterEffect">
                                  <p:stCondLst>
                                    <p:cond delay="0"/>
                                  </p:stCondLst>
                                  <p:childTnLst>
                                    <p:set>
                                      <p:cBhvr>
                                        <p:cTn id="25" dur="1" fill="hold">
                                          <p:stCondLst>
                                            <p:cond delay="0"/>
                                          </p:stCondLst>
                                        </p:cTn>
                                        <p:tgtEl>
                                          <p:spTgt spid="5">
                                            <p:bg/>
                                          </p:spTgt>
                                        </p:tgtEl>
                                        <p:attrNameLst>
                                          <p:attrName>style.visibility</p:attrName>
                                        </p:attrNameLst>
                                      </p:cBhvr>
                                      <p:to>
                                        <p:strVal val="visible"/>
                                      </p:to>
                                    </p:set>
                                    <p:animEffect transition="in" filter="diamond(in)">
                                      <p:cBhvr>
                                        <p:cTn id="26"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6" name="TextBox 5"/>
          <p:cNvSpPr txBox="1"/>
          <p:nvPr/>
        </p:nvSpPr>
        <p:spPr>
          <a:xfrm>
            <a:off x="2076704" y="109035"/>
            <a:ext cx="7335519" cy="861774"/>
          </a:xfrm>
          <a:prstGeom prst="rect">
            <a:avLst/>
          </a:prstGeom>
          <a:noFill/>
        </p:spPr>
        <p:txBody>
          <a:bodyPr wrap="square" rtlCol="0">
            <a:spAutoFit/>
          </a:bodyPr>
          <a:lstStyle/>
          <a:p>
            <a:pPr lvl="0" algn="ctr"/>
            <a:r>
              <a:rPr lang="en-US" sz="3200" dirty="0">
                <a:solidFill>
                  <a:schemeClr val="bg1"/>
                </a:solidFill>
                <a:latin typeface="Palatino Linotype" panose="02040502050505030304" pitchFamily="18" charset="0"/>
              </a:rPr>
              <a:t>Complete Post Test </a:t>
            </a:r>
          </a:p>
          <a:p>
            <a:endParaRPr lang="en-US" dirty="0"/>
          </a:p>
        </p:txBody>
      </p:sp>
      <p:sp>
        <p:nvSpPr>
          <p:cNvPr id="5" name="Content Placeholder 2"/>
          <p:cNvSpPr txBox="1">
            <a:spLocks/>
          </p:cNvSpPr>
          <p:nvPr/>
        </p:nvSpPr>
        <p:spPr>
          <a:xfrm>
            <a:off x="1636776" y="786384"/>
            <a:ext cx="8531352" cy="5259451"/>
          </a:xfrm>
          <a:prstGeom prst="rect">
            <a:avLst/>
          </a:prstGeom>
          <a:solidFill>
            <a:schemeClr val="accent5"/>
          </a:solidFill>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endParaRPr lang="en-US" sz="4400" b="1" u="sng" dirty="0">
              <a:solidFill>
                <a:schemeClr val="bg1"/>
              </a:solidFill>
              <a:latin typeface="Palatino Linotype" pitchFamily="18" charset="0"/>
            </a:endParaRPr>
          </a:p>
        </p:txBody>
      </p:sp>
      <p:pic>
        <p:nvPicPr>
          <p:cNvPr id="1028" name="Picture 4" descr="Image result for test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007" y="1155233"/>
            <a:ext cx="6759524" cy="454691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63" y="109035"/>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73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62323" y="4390697"/>
            <a:ext cx="8981677" cy="175198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Palatino Linotype" panose="02040502050505030304" pitchFamily="18" charset="0"/>
              </a:rPr>
              <a:t>CFT TRAINING PART 3</a:t>
            </a:r>
          </a:p>
          <a:p>
            <a:pPr algn="l"/>
            <a:r>
              <a:rPr lang="en-US" sz="3200" dirty="0">
                <a:solidFill>
                  <a:schemeClr val="bg1"/>
                </a:solidFill>
                <a:latin typeface="Palatino Linotype" panose="02040502050505030304" pitchFamily="18" charset="0"/>
              </a:rPr>
              <a:t>SKILLS BUILDING AND PRACTICE: </a:t>
            </a:r>
          </a:p>
          <a:p>
            <a:pPr algn="l"/>
            <a:r>
              <a:rPr lang="en-US" sz="3200" dirty="0">
                <a:solidFill>
                  <a:schemeClr val="bg1"/>
                </a:solidFill>
                <a:latin typeface="Palatino Linotype" panose="02040502050505030304" pitchFamily="18" charset="0"/>
              </a:rPr>
              <a:t>CHILD AND FAMILY TEAMS (CFTs)</a:t>
            </a:r>
            <a:endParaRPr lang="en-US" sz="3200" b="1" u="sng" dirty="0">
              <a:solidFill>
                <a:schemeClr val="bg1"/>
              </a:solidFill>
              <a:latin typeface="Palatino Linotype" panose="02040502050505030304" pitchFamily="18" charset="0"/>
            </a:endParaRPr>
          </a:p>
          <a:p>
            <a:pPr algn="l"/>
            <a:endParaRPr lang="en-US" sz="4000" dirty="0">
              <a:solidFill>
                <a:schemeClr val="bg1"/>
              </a:solidFill>
              <a:latin typeface="Arial" panose="020B0604020202020204" pitchFamily="34" charset="0"/>
              <a:cs typeface="Arial" panose="020B0604020202020204" pitchFamily="34" charset="0"/>
            </a:endParaRPr>
          </a:p>
        </p:txBody>
      </p:sp>
      <p:pic>
        <p:nvPicPr>
          <p:cNvPr id="1024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9440" b="10520"/>
          <a:stretch/>
        </p:blipFill>
        <p:spPr bwMode="auto">
          <a:xfrm>
            <a:off x="5392038" y="1888415"/>
            <a:ext cx="6930511" cy="33782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6344" y="1243584"/>
            <a:ext cx="7132320"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QUESTIONS OR ADDITIONAL NEEDS </a:t>
            </a:r>
          </a:p>
          <a:p>
            <a:endParaRPr lang="en-US" sz="3200" dirty="0">
              <a:solidFill>
                <a:schemeClr val="bg1"/>
              </a:solidFill>
              <a:latin typeface="Palatino Linotype" panose="02040502050505030304" pitchFamily="18" charset="0"/>
            </a:endParaRPr>
          </a:p>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CLASS EVALUATION</a:t>
            </a:r>
          </a:p>
          <a:p>
            <a:endParaRPr lang="en-US" sz="3200" dirty="0">
              <a:solidFill>
                <a:schemeClr val="bg1"/>
              </a:solidFill>
              <a:latin typeface="Palatino Linotype" panose="02040502050505030304" pitchFamily="18" charset="0"/>
            </a:endParaRPr>
          </a:p>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CLEAN UP  </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442" y="244392"/>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85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12" name="Rectangle 11"/>
          <p:cNvSpPr/>
          <p:nvPr/>
        </p:nvSpPr>
        <p:spPr>
          <a:xfrm>
            <a:off x="3675888" y="711775"/>
            <a:ext cx="7868411" cy="54858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half" idx="2"/>
          </p:nvPr>
        </p:nvSpPr>
        <p:spPr>
          <a:xfrm>
            <a:off x="3867912" y="526796"/>
            <a:ext cx="3840988" cy="5052596"/>
          </a:xfrm>
        </p:spPr>
        <p:txBody>
          <a:bodyPr>
            <a:normAutofit/>
          </a:bodyPr>
          <a:lstStyle/>
          <a:p>
            <a:r>
              <a:rPr lang="en-US" sz="2800" dirty="0">
                <a:solidFill>
                  <a:schemeClr val="bg1"/>
                </a:solidFill>
                <a:latin typeface="Palatino Linotype" panose="02040502050505030304" pitchFamily="18" charset="0"/>
              </a:rPr>
              <a:t>System of Care</a:t>
            </a:r>
          </a:p>
          <a:p>
            <a:r>
              <a:rPr lang="en-US" sz="2800" dirty="0">
                <a:solidFill>
                  <a:schemeClr val="bg1"/>
                </a:solidFill>
                <a:latin typeface="Palatino Linotype" panose="02040502050505030304" pitchFamily="18" charset="0"/>
              </a:rPr>
              <a:t>California Partners for Permanency (CAPP)</a:t>
            </a:r>
          </a:p>
          <a:p>
            <a:r>
              <a:rPr lang="en-US" sz="2800" dirty="0">
                <a:solidFill>
                  <a:schemeClr val="bg1"/>
                </a:solidFill>
                <a:latin typeface="Palatino Linotype" panose="02040502050505030304" pitchFamily="18" charset="0"/>
              </a:rPr>
              <a:t>Wraparound</a:t>
            </a:r>
          </a:p>
          <a:p>
            <a:r>
              <a:rPr lang="en-US" sz="2800" dirty="0">
                <a:solidFill>
                  <a:schemeClr val="bg1"/>
                </a:solidFill>
                <a:latin typeface="Palatino Linotype" panose="02040502050505030304" pitchFamily="18" charset="0"/>
              </a:rPr>
              <a:t>Family to Family</a:t>
            </a:r>
          </a:p>
          <a:p>
            <a:r>
              <a:rPr lang="en-US" sz="2800" dirty="0">
                <a:solidFill>
                  <a:schemeClr val="bg1"/>
                </a:solidFill>
                <a:latin typeface="Palatino Linotype" panose="02040502050505030304" pitchFamily="18" charset="0"/>
              </a:rPr>
              <a:t>Pathways to Well-Being (ICPM)</a:t>
            </a:r>
          </a:p>
        </p:txBody>
      </p:sp>
      <p:sp>
        <p:nvSpPr>
          <p:cNvPr id="9" name="Content Placeholder 8"/>
          <p:cNvSpPr>
            <a:spLocks noGrp="1"/>
          </p:cNvSpPr>
          <p:nvPr>
            <p:ph sz="quarter" idx="4"/>
          </p:nvPr>
        </p:nvSpPr>
        <p:spPr>
          <a:xfrm>
            <a:off x="7642694" y="752348"/>
            <a:ext cx="3929037" cy="5052596"/>
          </a:xfrm>
        </p:spPr>
        <p:txBody>
          <a:bodyPr/>
          <a:lstStyle/>
          <a:p>
            <a:r>
              <a:rPr lang="en-US" sz="2800" dirty="0">
                <a:solidFill>
                  <a:schemeClr val="bg1"/>
                </a:solidFill>
                <a:latin typeface="Palatino Linotype" panose="02040502050505030304" pitchFamily="18" charset="0"/>
              </a:rPr>
              <a:t>Team Decision Making (TDM)</a:t>
            </a:r>
          </a:p>
          <a:p>
            <a:r>
              <a:rPr lang="en-US" sz="2800" dirty="0">
                <a:solidFill>
                  <a:schemeClr val="bg1"/>
                </a:solidFill>
                <a:latin typeface="Palatino Linotype" panose="02040502050505030304" pitchFamily="18" charset="0"/>
              </a:rPr>
              <a:t>Family Group Decision Making (FGDM) </a:t>
            </a:r>
          </a:p>
          <a:p>
            <a:r>
              <a:rPr lang="en-US" sz="2800" dirty="0">
                <a:solidFill>
                  <a:schemeClr val="bg1"/>
                </a:solidFill>
                <a:latin typeface="Palatino Linotype" panose="02040502050505030304" pitchFamily="18" charset="0"/>
              </a:rPr>
              <a:t>Safety Organized Practice (SOP)</a:t>
            </a:r>
          </a:p>
          <a:p>
            <a:r>
              <a:rPr lang="en-US" sz="2800" dirty="0">
                <a:solidFill>
                  <a:schemeClr val="bg1"/>
                </a:solidFill>
                <a:latin typeface="Palatino Linotype" panose="02040502050505030304" pitchFamily="18" charset="0"/>
              </a:rPr>
              <a:t>Residentially Based Services (RBS)</a:t>
            </a:r>
          </a:p>
        </p:txBody>
      </p:sp>
      <p:sp>
        <p:nvSpPr>
          <p:cNvPr id="10" name="TextBox 9"/>
          <p:cNvSpPr txBox="1"/>
          <p:nvPr/>
        </p:nvSpPr>
        <p:spPr>
          <a:xfrm>
            <a:off x="254000" y="127000"/>
            <a:ext cx="11493500" cy="400110"/>
          </a:xfrm>
          <a:prstGeom prst="rect">
            <a:avLst/>
          </a:prstGeom>
          <a:noFill/>
        </p:spPr>
        <p:txBody>
          <a:bodyPr wrap="square" rtlCol="0">
            <a:spAutoFit/>
          </a:bodyPr>
          <a:lstStyle/>
          <a:p>
            <a:pPr lvl="0" algn="ctr"/>
            <a:r>
              <a:rPr lang="en-US" sz="2000" dirty="0">
                <a:solidFill>
                  <a:schemeClr val="bg1"/>
                </a:solidFill>
                <a:latin typeface="Palatino Linotype" panose="02040502050505030304" pitchFamily="18" charset="0"/>
              </a:rPr>
              <a:t>HISTORICAL CONTEXT:  PROMISING TEAM-BASED EFFORTS IN CALIFORNIA</a:t>
            </a:r>
          </a:p>
        </p:txBody>
      </p:sp>
      <p:pic>
        <p:nvPicPr>
          <p:cNvPr id="28674" name="Picture 2" descr="Image result for evolutio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1" y="1581912"/>
            <a:ext cx="3722623" cy="3498595"/>
          </a:xfrm>
          <a:prstGeom prst="ellipse">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0558" y="5257550"/>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20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fade">
                                      <p:cBhvr>
                                        <p:cTn id="42" dur="500"/>
                                        <p:tgtEl>
                                          <p:spTgt spid="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fade">
                                      <p:cBhvr>
                                        <p:cTn id="4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3" name="Rounded Rectangle 22"/>
          <p:cNvSpPr/>
          <p:nvPr/>
        </p:nvSpPr>
        <p:spPr>
          <a:xfrm>
            <a:off x="3750248" y="1177826"/>
            <a:ext cx="7491126" cy="51424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 Placeholder 8"/>
          <p:cNvSpPr>
            <a:spLocks noGrp="1"/>
          </p:cNvSpPr>
          <p:nvPr>
            <p:ph type="body" sz="half" idx="2"/>
          </p:nvPr>
        </p:nvSpPr>
        <p:spPr>
          <a:xfrm>
            <a:off x="241300" y="853948"/>
            <a:ext cx="2834640" cy="4431284"/>
          </a:xfrm>
        </p:spPr>
        <p:txBody>
          <a:bodyPr>
            <a:normAutofit fontScale="92500" lnSpcReduction="10000"/>
          </a:bodyPr>
          <a:lstStyle/>
          <a:p>
            <a:pPr algn="ctr"/>
            <a:r>
              <a:rPr lang="en-US" sz="2000" b="1" dirty="0">
                <a:solidFill>
                  <a:srgbClr val="4C4D4F"/>
                </a:solidFill>
                <a:latin typeface="Palatino Linotype" panose="02040502050505030304" pitchFamily="18" charset="0"/>
                <a:ea typeface="Times New Roman" panose="02020603050405020304" pitchFamily="18" charset="0"/>
                <a:cs typeface="Times New Roman" panose="02020603050405020304" pitchFamily="18" charset="0"/>
              </a:rPr>
              <a:t>The ICPM requires a trauma-informed focus on engagement, assessment, service planning, delivery, coordination, care management,  monitoring, adapting services, and transitioning when care is completed for all those serving children, youth, </a:t>
            </a:r>
            <a:r>
              <a:rPr lang="en-US" sz="2000" b="1" dirty="0" err="1">
                <a:solidFill>
                  <a:srgbClr val="4C4D4F"/>
                </a:solidFill>
                <a:latin typeface="Palatino Linotype" panose="02040502050505030304" pitchFamily="18" charset="0"/>
                <a:ea typeface="Times New Roman" panose="02020603050405020304" pitchFamily="18" charset="0"/>
                <a:cs typeface="Times New Roman" panose="02020603050405020304" pitchFamily="18" charset="0"/>
              </a:rPr>
              <a:t>nonminor</a:t>
            </a:r>
            <a:r>
              <a:rPr lang="en-US" sz="2000" b="1" dirty="0">
                <a:solidFill>
                  <a:srgbClr val="4C4D4F"/>
                </a:solidFill>
                <a:latin typeface="Palatino Linotype" panose="02040502050505030304" pitchFamily="18" charset="0"/>
                <a:ea typeface="Times New Roman" panose="02020603050405020304" pitchFamily="18" charset="0"/>
                <a:cs typeface="Times New Roman" panose="02020603050405020304" pitchFamily="18" charset="0"/>
              </a:rPr>
              <a:t> dependents, and families in California.</a:t>
            </a:r>
            <a:endParaRPr lang="en-US" sz="2000" b="1" dirty="0">
              <a:latin typeface="Palatino Linotype" panose="02040502050505030304" pitchFamily="18" charset="0"/>
            </a:endParaRPr>
          </a:p>
          <a:p>
            <a:endParaRPr lang="en-US" dirty="0"/>
          </a:p>
        </p:txBody>
      </p:sp>
      <p:sp>
        <p:nvSpPr>
          <p:cNvPr id="11" name="TextBox 10"/>
          <p:cNvSpPr txBox="1"/>
          <p:nvPr/>
        </p:nvSpPr>
        <p:spPr>
          <a:xfrm>
            <a:off x="241300" y="88900"/>
            <a:ext cx="11493500" cy="1077218"/>
          </a:xfrm>
          <a:prstGeom prst="rect">
            <a:avLst/>
          </a:prstGeom>
          <a:noFill/>
        </p:spPr>
        <p:txBody>
          <a:bodyPr wrap="square" rtlCol="0">
            <a:spAutoFit/>
          </a:bodyPr>
          <a:lstStyle/>
          <a:p>
            <a:pPr lvl="0" algn="ctr"/>
            <a:r>
              <a:rPr lang="en-US" sz="3200" dirty="0">
                <a:solidFill>
                  <a:schemeClr val="bg1"/>
                </a:solidFill>
                <a:latin typeface="Palatino Linotype" panose="02040502050505030304" pitchFamily="18" charset="0"/>
              </a:rPr>
              <a:t>Pathways to Well-Being: Integrated Core Practice Model (ICPM) Overview</a:t>
            </a:r>
            <a:endParaRPr lang="en-US" dirty="0">
              <a:solidFill>
                <a:schemeClr val="bg1"/>
              </a:solidFill>
              <a:latin typeface="Palatino Linotype" panose="02040502050505030304" pitchFamily="18" charset="0"/>
            </a:endParaRPr>
          </a:p>
        </p:txBody>
      </p:sp>
      <p:graphicFrame>
        <p:nvGraphicFramePr>
          <p:cNvPr id="24" name="Diagram 23"/>
          <p:cNvGraphicFramePr/>
          <p:nvPr>
            <p:extLst>
              <p:ext uri="{D42A27DB-BD31-4B8C-83A1-F6EECF244321}">
                <p14:modId xmlns:p14="http://schemas.microsoft.com/office/powerpoint/2010/main" val="2720766113"/>
              </p:ext>
            </p:extLst>
          </p:nvPr>
        </p:nvGraphicFramePr>
        <p:xfrm>
          <a:off x="3974736" y="1291555"/>
          <a:ext cx="7042150" cy="5056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099616" y="2822713"/>
            <a:ext cx="1987826" cy="1354217"/>
          </a:xfrm>
          <a:prstGeom prst="rect">
            <a:avLst/>
          </a:prstGeom>
          <a:noFill/>
        </p:spPr>
        <p:txBody>
          <a:bodyPr wrap="square" rtlCol="0">
            <a:spAutoFit/>
          </a:bodyPr>
          <a:lstStyle/>
          <a:p>
            <a:pPr algn="ctr"/>
            <a:r>
              <a:rPr lang="en-US" sz="3200" dirty="0">
                <a:solidFill>
                  <a:schemeClr val="bg1"/>
                </a:solidFill>
                <a:latin typeface="Palatino Linotype" panose="02040502050505030304" pitchFamily="18" charset="0"/>
              </a:rPr>
              <a:t>Shared Values</a:t>
            </a:r>
          </a:p>
          <a:p>
            <a:endParaRPr lang="en-US" dirty="0"/>
          </a:p>
        </p:txBody>
      </p:sp>
      <p:sp>
        <p:nvSpPr>
          <p:cNvPr id="8" name="TextBox 7"/>
          <p:cNvSpPr txBox="1"/>
          <p:nvPr/>
        </p:nvSpPr>
        <p:spPr>
          <a:xfrm>
            <a:off x="5852567" y="1542981"/>
            <a:ext cx="3295225" cy="1231106"/>
          </a:xfrm>
          <a:prstGeom prst="rect">
            <a:avLst/>
          </a:prstGeom>
          <a:noFill/>
        </p:spPr>
        <p:txBody>
          <a:bodyPr wrap="square" rtlCol="0">
            <a:spAutoFit/>
          </a:bodyPr>
          <a:lstStyle/>
          <a:p>
            <a:pPr lvl="0" algn="ctr"/>
            <a:r>
              <a:rPr lang="en-US" sz="2700" dirty="0">
                <a:solidFill>
                  <a:schemeClr val="bg1"/>
                </a:solidFill>
                <a:latin typeface="Palatino Linotype" panose="02040502050505030304" pitchFamily="18" charset="0"/>
              </a:rPr>
              <a:t>Core </a:t>
            </a:r>
          </a:p>
          <a:p>
            <a:pPr lvl="0" algn="ctr"/>
            <a:r>
              <a:rPr lang="en-US" sz="2700" dirty="0">
                <a:solidFill>
                  <a:schemeClr val="bg1"/>
                </a:solidFill>
                <a:latin typeface="Palatino Linotype" panose="02040502050505030304" pitchFamily="18" charset="0"/>
              </a:rPr>
              <a:t>Components</a:t>
            </a:r>
          </a:p>
          <a:p>
            <a:endParaRPr lang="en-US" dirty="0"/>
          </a:p>
        </p:txBody>
      </p:sp>
      <p:sp>
        <p:nvSpPr>
          <p:cNvPr id="10" name="TextBox 9"/>
          <p:cNvSpPr txBox="1"/>
          <p:nvPr/>
        </p:nvSpPr>
        <p:spPr>
          <a:xfrm>
            <a:off x="8811162" y="2871340"/>
            <a:ext cx="2317968" cy="1231106"/>
          </a:xfrm>
          <a:prstGeom prst="rect">
            <a:avLst/>
          </a:prstGeom>
          <a:noFill/>
        </p:spPr>
        <p:txBody>
          <a:bodyPr wrap="square" rtlCol="0">
            <a:spAutoFit/>
          </a:bodyPr>
          <a:lstStyle/>
          <a:p>
            <a:pPr algn="ctr"/>
            <a:r>
              <a:rPr lang="en-US" sz="2800" dirty="0">
                <a:solidFill>
                  <a:schemeClr val="bg1"/>
                </a:solidFill>
                <a:latin typeface="Palatino Linotype" panose="02040502050505030304" pitchFamily="18" charset="0"/>
              </a:rPr>
              <a:t>Standards of Practice </a:t>
            </a:r>
          </a:p>
          <a:p>
            <a:endParaRPr lang="en-US" dirty="0"/>
          </a:p>
        </p:txBody>
      </p:sp>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717332" y="4895799"/>
            <a:ext cx="1693545" cy="1141095"/>
          </a:xfrm>
          <a:prstGeom prst="rect">
            <a:avLst/>
          </a:prstGeom>
        </p:spPr>
      </p:pic>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72800" y="5148678"/>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60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913730"/>
            <a:ext cx="11252200" cy="5056426"/>
          </a:xfrm>
          <a:solidFill>
            <a:schemeClr val="accent2"/>
          </a:solidFill>
        </p:spPr>
        <p:txBody>
          <a:bodyPr>
            <a:normAutofit fontScale="85000" lnSpcReduction="10000"/>
          </a:bodyPr>
          <a:lstStyle/>
          <a:p>
            <a:pPr marL="182563" indent="161925">
              <a:buClr>
                <a:srgbClr val="0000FF"/>
              </a:buClr>
              <a:buNone/>
            </a:pPr>
            <a:r>
              <a:rPr lang="en-US" sz="3400" dirty="0">
                <a:solidFill>
                  <a:schemeClr val="bg1"/>
                </a:solidFill>
                <a:latin typeface="Palatino Linotype" panose="02040502050505030304" pitchFamily="18" charset="0"/>
              </a:rPr>
              <a:t>The Continuum of Care Reform (CCR) draws together a series of   existing and new reforms to our child welfare services program.</a:t>
            </a:r>
          </a:p>
          <a:p>
            <a:pPr marL="182563" indent="161925">
              <a:buClr>
                <a:srgbClr val="0000FF"/>
              </a:buClr>
              <a:buNone/>
            </a:pPr>
            <a:r>
              <a:rPr lang="en-US" sz="3400" dirty="0">
                <a:solidFill>
                  <a:schemeClr val="bg1"/>
                </a:solidFill>
                <a:latin typeface="Palatino Linotype" panose="02040502050505030304" pitchFamily="18" charset="0"/>
              </a:rPr>
              <a:t>CCR is designed out of an understanding that children who must live apart from their biological parents do best when they are cared for in committed, nurturing family homes. </a:t>
            </a:r>
          </a:p>
          <a:p>
            <a:pPr marL="182563" indent="161925">
              <a:buClr>
                <a:srgbClr val="0000FF"/>
              </a:buClr>
              <a:buNone/>
            </a:pPr>
            <a:r>
              <a:rPr lang="en-US" sz="3400" dirty="0">
                <a:solidFill>
                  <a:schemeClr val="bg1"/>
                </a:solidFill>
                <a:latin typeface="Palatino Linotype" panose="02040502050505030304" pitchFamily="18" charset="0"/>
              </a:rPr>
              <a:t>CCR, also known as AB 403, provides the statutory and policy framework to ensure services and supports provided to the child, youth, or NMD, and his or her family are focused on improving safety, permanency, and well-being. </a:t>
            </a:r>
          </a:p>
          <a:p>
            <a:pPr marL="182563" indent="161925">
              <a:buClr>
                <a:srgbClr val="0000FF"/>
              </a:buClr>
              <a:buNone/>
            </a:pPr>
            <a:r>
              <a:rPr lang="en-US" sz="3400" dirty="0">
                <a:solidFill>
                  <a:schemeClr val="bg1"/>
                </a:solidFill>
                <a:latin typeface="Palatino Linotype" panose="02040502050505030304" pitchFamily="18" charset="0"/>
              </a:rPr>
              <a:t>Reliance on congregate care should be limited to short-term, therapeutic interventions, which is just one part of a continuum of care available for children, youth, and young adults.</a:t>
            </a:r>
            <a:endParaRPr lang="en-US" sz="2900" b="1" dirty="0">
              <a:solidFill>
                <a:schemeClr val="bg1"/>
              </a:solidFill>
              <a:latin typeface="Palatino Linotype" panose="02040502050505030304" pitchFamily="18" charset="0"/>
            </a:endParaRPr>
          </a:p>
        </p:txBody>
      </p:sp>
      <p:sp>
        <p:nvSpPr>
          <p:cNvPr id="2" name="TextBox 1"/>
          <p:cNvSpPr txBox="1"/>
          <p:nvPr/>
        </p:nvSpPr>
        <p:spPr>
          <a:xfrm>
            <a:off x="254000" y="190500"/>
            <a:ext cx="11493500" cy="861774"/>
          </a:xfrm>
          <a:prstGeom prst="rect">
            <a:avLst/>
          </a:prstGeom>
          <a:noFill/>
        </p:spPr>
        <p:txBody>
          <a:bodyPr wrap="square" rtlCol="0">
            <a:spAutoFit/>
          </a:bodyPr>
          <a:lstStyle/>
          <a:p>
            <a:pPr lvl="0"/>
            <a:r>
              <a:rPr lang="en-US" sz="3200" dirty="0">
                <a:solidFill>
                  <a:schemeClr val="bg1"/>
                </a:solidFill>
                <a:latin typeface="Palatino Linotype" panose="02040502050505030304" pitchFamily="18" charset="0"/>
              </a:rPr>
              <a:t>HISTORICAL CONTEXT: THE NEED FOR SYSTEM REFORM </a:t>
            </a: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5606" y="5397767"/>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8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895257"/>
            <a:ext cx="11010900" cy="5089908"/>
          </a:xfrm>
          <a:solidFill>
            <a:schemeClr val="accent6"/>
          </a:solidFill>
        </p:spPr>
        <p:txBody>
          <a:bodyPr>
            <a:normAutofit/>
          </a:bodyPr>
          <a:lstStyle/>
          <a:p>
            <a:pPr>
              <a:buClr>
                <a:srgbClr val="0000FF"/>
              </a:buClr>
              <a:buNone/>
            </a:pPr>
            <a:r>
              <a:rPr lang="en-US" sz="3200" dirty="0">
                <a:solidFill>
                  <a:schemeClr val="bg1"/>
                </a:solidFill>
                <a:latin typeface="Palatino Linotype" panose="02040502050505030304" pitchFamily="18" charset="0"/>
              </a:rPr>
              <a:t>CCR builds on California’s current reform efforts:</a:t>
            </a:r>
          </a:p>
          <a:p>
            <a:pPr>
              <a:buClr>
                <a:schemeClr val="bg1"/>
              </a:buClr>
              <a:buFont typeface="Wingdings" panose="05000000000000000000" pitchFamily="2" charset="2"/>
              <a:buChar char="ü"/>
            </a:pPr>
            <a:r>
              <a:rPr lang="en-US" sz="3600" dirty="0">
                <a:solidFill>
                  <a:schemeClr val="bg1"/>
                </a:solidFill>
                <a:latin typeface="Palatino Linotype" panose="02040502050505030304" pitchFamily="18" charset="0"/>
              </a:rPr>
              <a:t>Approved Relative Caregivers (ARC) Program</a:t>
            </a:r>
          </a:p>
          <a:p>
            <a:pPr>
              <a:buClr>
                <a:schemeClr val="bg1"/>
              </a:buClr>
              <a:buFont typeface="Wingdings" panose="05000000000000000000" pitchFamily="2" charset="2"/>
              <a:buChar char="ü"/>
            </a:pPr>
            <a:r>
              <a:rPr lang="en-US" sz="3600" dirty="0">
                <a:solidFill>
                  <a:schemeClr val="bg1"/>
                </a:solidFill>
                <a:latin typeface="Palatino Linotype" panose="02040502050505030304" pitchFamily="18" charset="0"/>
              </a:rPr>
              <a:t>Resource Family Approval (RFA) Program</a:t>
            </a:r>
          </a:p>
          <a:p>
            <a:pPr>
              <a:buClr>
                <a:schemeClr val="bg1"/>
              </a:buClr>
              <a:buFont typeface="Wingdings" panose="05000000000000000000" pitchFamily="2" charset="2"/>
              <a:buChar char="ü"/>
            </a:pPr>
            <a:r>
              <a:rPr lang="en-US" sz="3600" dirty="0">
                <a:solidFill>
                  <a:schemeClr val="bg1"/>
                </a:solidFill>
                <a:latin typeface="Palatino Linotype" panose="02040502050505030304" pitchFamily="18" charset="0"/>
              </a:rPr>
              <a:t>Quality Parenting Initiative (QPI)</a:t>
            </a:r>
          </a:p>
          <a:p>
            <a:pPr>
              <a:buClr>
                <a:schemeClr val="bg1"/>
              </a:buClr>
              <a:buFont typeface="Wingdings" panose="05000000000000000000" pitchFamily="2" charset="2"/>
              <a:buChar char="ü"/>
            </a:pPr>
            <a:r>
              <a:rPr lang="en-US" sz="3600" dirty="0">
                <a:solidFill>
                  <a:schemeClr val="bg1"/>
                </a:solidFill>
                <a:latin typeface="Palatino Linotype" panose="02040502050505030304" pitchFamily="18" charset="0"/>
              </a:rPr>
              <a:t>Pathways to Well-Being (previously known as Katie A.)</a:t>
            </a:r>
          </a:p>
          <a:p>
            <a:pPr>
              <a:buClr>
                <a:srgbClr val="0000FF"/>
              </a:buClr>
              <a:buNone/>
            </a:pPr>
            <a:endParaRPr lang="en-US" sz="3300" b="1" dirty="0">
              <a:solidFill>
                <a:schemeClr val="bg1"/>
              </a:solidFill>
            </a:endParaRPr>
          </a:p>
        </p:txBody>
      </p:sp>
      <p:sp>
        <p:nvSpPr>
          <p:cNvPr id="5" name="TextBox 4"/>
          <p:cNvSpPr txBox="1"/>
          <p:nvPr/>
        </p:nvSpPr>
        <p:spPr>
          <a:xfrm>
            <a:off x="254000" y="190500"/>
            <a:ext cx="11493500" cy="800219"/>
          </a:xfrm>
          <a:prstGeom prst="rect">
            <a:avLst/>
          </a:prstGeom>
          <a:noFill/>
        </p:spPr>
        <p:txBody>
          <a:bodyPr wrap="square" rtlCol="0">
            <a:spAutoFit/>
          </a:bodyPr>
          <a:lstStyle/>
          <a:p>
            <a:pPr lvl="0"/>
            <a:r>
              <a:rPr lang="en-US" sz="2800" dirty="0">
                <a:solidFill>
                  <a:schemeClr val="bg1"/>
                </a:solidFill>
                <a:latin typeface="Palatino Linotype" panose="02040502050505030304" pitchFamily="18" charset="0"/>
              </a:rPr>
              <a:t>HISTORICAL CONTEXT:  THE NEED FOR SYSTEM REFORM </a:t>
            </a:r>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0" y="5241059"/>
            <a:ext cx="762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4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CalSWEC The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CalSWEC Theme" id="{1C0C387C-3497-4D4C-8619-AA3B52ECADC1}" vid="{08A559DB-52B9-4AEC-9978-73064407E1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10416</TotalTime>
  <Words>3590</Words>
  <Application>Microsoft Office PowerPoint</Application>
  <PresentationFormat>Custom</PresentationFormat>
  <Paragraphs>450</Paragraphs>
  <Slides>55</Slides>
  <Notes>8</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CalSWEC Theme</vt:lpstr>
      <vt:lpstr>PowerPoint Presentation</vt:lpstr>
      <vt:lpstr>PowerPoint Presentation</vt:lpstr>
      <vt:lpstr>PowerPoint Presentation</vt:lpstr>
      <vt:lpstr>Historical Context of Child and Family Teams (CFTs)</vt:lpstr>
      <vt:lpstr>PowerPoint Presentation</vt:lpstr>
      <vt:lpstr>PowerPoint Presentation</vt:lpstr>
      <vt:lpstr>PowerPoint Presentation</vt:lpstr>
      <vt:lpstr>PowerPoint Presentation</vt:lpstr>
      <vt:lpstr>PowerPoint Presentation</vt:lpstr>
      <vt:lpstr>Child and Family Team (CFT) Foundations </vt:lpstr>
      <vt:lpstr>PowerPoint Presentation</vt:lpstr>
      <vt:lpstr>PowerPoint Presentation</vt:lpstr>
      <vt:lpstr>PowerPoint Presentation</vt:lpstr>
      <vt:lpstr>COMING  TOGETHER AS A CHILD AND FAMILY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Share Example Plan(s)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Jarred C Vermillion</dc:creator>
  <cp:lastModifiedBy>Lupe Grimaldi</cp:lastModifiedBy>
  <cp:revision>351</cp:revision>
  <cp:lastPrinted>2018-02-15T17:21:10Z</cp:lastPrinted>
  <dcterms:created xsi:type="dcterms:W3CDTF">2017-12-26T16:51:29Z</dcterms:created>
  <dcterms:modified xsi:type="dcterms:W3CDTF">2018-04-20T18:00:18Z</dcterms:modified>
</cp:coreProperties>
</file>