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806" autoAdjust="0"/>
  </p:normalViewPr>
  <p:slideViewPr>
    <p:cSldViewPr>
      <p:cViewPr varScale="1">
        <p:scale>
          <a:sx n="53" d="100"/>
          <a:sy n="53" d="100"/>
        </p:scale>
        <p:origin x="-99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B9B374-2BE8-4080-8094-27B1376DD23C}" type="datetimeFigureOut">
              <a:rPr lang="en-US" smtClean="0"/>
              <a:t>6/25/2014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4B6E73-DA66-4D1D-A639-B6F1A74DBFCA}" type="slidenum">
              <a:rPr lang="en-US" smtClean="0"/>
              <a:t>‹#›</a:t>
            </a:fld>
            <a:endParaRPr lang="en-US"/>
          </a:p>
        </p:txBody>
      </p:sp>
    </p:spTree>
    <p:extLst>
      <p:ext uri="{BB962C8B-B14F-4D97-AF65-F5344CB8AC3E}">
        <p14:creationId xmlns:p14="http://schemas.microsoft.com/office/powerpoint/2010/main" val="3778892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80000"/>
              </a:lnSpc>
            </a:pPr>
            <a:r>
              <a:rPr lang="en-US" sz="1200" dirty="0" smtClean="0">
                <a:latin typeface="Calibri" charset="0"/>
              </a:rPr>
              <a:t>Preparation:</a:t>
            </a:r>
            <a:r>
              <a:rPr lang="en-US" sz="1200" baseline="0" dirty="0" smtClean="0">
                <a:latin typeface="Calibri" charset="0"/>
              </a:rPr>
              <a:t> </a:t>
            </a:r>
          </a:p>
          <a:p>
            <a:pPr marL="171450" indent="-171450">
              <a:lnSpc>
                <a:spcPct val="80000"/>
              </a:lnSpc>
              <a:buFont typeface="Arial"/>
              <a:buChar char="•"/>
            </a:pPr>
            <a:r>
              <a:rPr lang="en-US" sz="1200" baseline="0" dirty="0" smtClean="0">
                <a:latin typeface="Calibri" charset="0"/>
              </a:rPr>
              <a:t>Please insert your County’s name into the introduction slide</a:t>
            </a:r>
          </a:p>
          <a:p>
            <a:pPr marL="171450" indent="-171450">
              <a:lnSpc>
                <a:spcPct val="80000"/>
              </a:lnSpc>
              <a:buFont typeface="Arial"/>
              <a:buChar char="•"/>
            </a:pPr>
            <a:r>
              <a:rPr lang="en-US" sz="1200" baseline="0" dirty="0" smtClean="0">
                <a:latin typeface="Calibri" charset="0"/>
              </a:rPr>
              <a:t>Please save this PPT with your County’s name in the title</a:t>
            </a:r>
          </a:p>
          <a:p>
            <a:pPr marL="0" indent="0">
              <a:lnSpc>
                <a:spcPct val="80000"/>
              </a:lnSpc>
              <a:buFont typeface="Arial"/>
              <a:buNone/>
            </a:pPr>
            <a:endParaRPr lang="en-US" sz="1200" baseline="0" dirty="0" smtClean="0">
              <a:latin typeface="Calibri" charset="0"/>
            </a:endParaRPr>
          </a:p>
          <a:p>
            <a:pPr marL="0" indent="0">
              <a:lnSpc>
                <a:spcPct val="80000"/>
              </a:lnSpc>
              <a:buFont typeface="Arial"/>
              <a:buNone/>
            </a:pPr>
            <a:r>
              <a:rPr lang="en-US" sz="1200" baseline="0" dirty="0" smtClean="0">
                <a:latin typeface="Calibri" charset="0"/>
              </a:rPr>
              <a:t>Presentation:</a:t>
            </a:r>
          </a:p>
          <a:p>
            <a:pPr marL="171450" indent="-171450">
              <a:lnSpc>
                <a:spcPct val="80000"/>
              </a:lnSpc>
              <a:buFont typeface="Arial"/>
              <a:buChar char="•"/>
            </a:pPr>
            <a:r>
              <a:rPr lang="en-US" sz="1200" baseline="0" dirty="0" smtClean="0">
                <a:latin typeface="Calibri" charset="0"/>
              </a:rPr>
              <a:t>Introduce yourself including your position and County.</a:t>
            </a:r>
          </a:p>
          <a:p>
            <a:pPr marL="171450" marR="0" indent="-171450" algn="l" defTabSz="457200" rtl="0" eaLnBrk="1" fontAlgn="auto" latinLnBrk="0" hangingPunct="1">
              <a:lnSpc>
                <a:spcPct val="80000"/>
              </a:lnSpc>
              <a:spcBef>
                <a:spcPts val="0"/>
              </a:spcBef>
              <a:spcAft>
                <a:spcPts val="0"/>
              </a:spcAft>
              <a:buClrTx/>
              <a:buSzTx/>
              <a:buFont typeface="Arial"/>
              <a:buChar char="•"/>
              <a:tabLst/>
              <a:defRPr/>
            </a:pPr>
            <a:r>
              <a:rPr lang="en-US" b="1" i="1" dirty="0" smtClean="0"/>
              <a:t>Briefly</a:t>
            </a:r>
            <a:r>
              <a:rPr lang="en-US" baseline="0" dirty="0" smtClean="0"/>
              <a:t> introduce your work group members who are here today. </a:t>
            </a:r>
          </a:p>
          <a:p>
            <a:pPr marL="171450" marR="0" indent="-171450" algn="l" defTabSz="457200" rtl="0" eaLnBrk="1" fontAlgn="auto" latinLnBrk="0" hangingPunct="1">
              <a:lnSpc>
                <a:spcPct val="80000"/>
              </a:lnSpc>
              <a:spcBef>
                <a:spcPts val="0"/>
              </a:spcBef>
              <a:spcAft>
                <a:spcPts val="0"/>
              </a:spcAft>
              <a:buClrTx/>
              <a:buSzTx/>
              <a:buFont typeface="Arial"/>
              <a:buChar char="•"/>
              <a:tabLst/>
              <a:defRPr/>
            </a:pPr>
            <a:r>
              <a:rPr lang="en-US" baseline="0" dirty="0" smtClean="0"/>
              <a:t>Describe who is represented on your full work group – (Child Welfare, Mental Health, family partners, youth partners, Probation, etc.)</a:t>
            </a:r>
            <a:endParaRPr lang="en-US" dirty="0" smtClean="0"/>
          </a:p>
          <a:p>
            <a:pPr marL="171450" indent="-171450">
              <a:lnSpc>
                <a:spcPct val="80000"/>
              </a:lnSpc>
              <a:buFont typeface="Arial"/>
              <a:buChar char="•"/>
            </a:pPr>
            <a:r>
              <a:rPr lang="en-US" sz="1200" baseline="0" dirty="0" smtClean="0">
                <a:latin typeface="Calibri" charset="0"/>
              </a:rPr>
              <a:t>Pass out any supporting documents that you are providing to the group (this could include your PPT presentation, documents you have created to support implementation efforts, templates you have drafted in your County to assist with implementation). </a:t>
            </a:r>
            <a:endParaRPr lang="en-US" sz="1200" dirty="0" smtClean="0">
              <a:latin typeface="Calibri" charset="0"/>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FF4B6E73-DA66-4D1D-A639-B6F1A74DBFCA}" type="slidenum">
              <a:rPr lang="en-US" smtClean="0"/>
              <a:t>1</a:t>
            </a:fld>
            <a:endParaRPr lang="en-US"/>
          </a:p>
        </p:txBody>
      </p:sp>
    </p:spTree>
    <p:extLst>
      <p:ext uri="{BB962C8B-B14F-4D97-AF65-F5344CB8AC3E}">
        <p14:creationId xmlns:p14="http://schemas.microsoft.com/office/powerpoint/2010/main" val="1951379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Preparation:</a:t>
            </a:r>
          </a:p>
          <a:p>
            <a:pPr marL="171450" indent="-171450">
              <a:buFont typeface="Arial"/>
              <a:buChar char="•"/>
            </a:pPr>
            <a:r>
              <a:rPr lang="en-US" dirty="0" smtClean="0"/>
              <a:t>Please identify the successes your County is having with</a:t>
            </a:r>
            <a:r>
              <a:rPr lang="en-US" baseline="0" dirty="0" smtClean="0"/>
              <a:t> implementation.</a:t>
            </a:r>
          </a:p>
          <a:p>
            <a:pPr marL="171450" indent="-171450">
              <a:buFont typeface="Arial"/>
              <a:buChar char="•"/>
            </a:pPr>
            <a:r>
              <a:rPr lang="en-US" baseline="0" dirty="0" smtClean="0"/>
              <a:t>List them on the slide.  </a:t>
            </a:r>
          </a:p>
          <a:p>
            <a:pPr marL="171450" indent="-171450">
              <a:buFont typeface="Arial"/>
              <a:buChar char="•"/>
            </a:pPr>
            <a:endParaRPr lang="en-US" baseline="0" dirty="0" smtClean="0"/>
          </a:p>
          <a:p>
            <a:pPr marL="0" indent="0">
              <a:buFont typeface="Arial"/>
              <a:buNone/>
            </a:pPr>
            <a:r>
              <a:rPr lang="en-US" baseline="0" dirty="0" smtClean="0"/>
              <a:t>Presentation:</a:t>
            </a:r>
          </a:p>
          <a:p>
            <a:pPr marL="171450" indent="-171450">
              <a:buFont typeface="Arial"/>
              <a:buChar char="•"/>
            </a:pPr>
            <a:r>
              <a:rPr lang="en-US" baseline="0" dirty="0" smtClean="0"/>
              <a:t>Share what is working well in your collaboration, development of tools/policies/pilots, planning, or implementation efforts. </a:t>
            </a:r>
          </a:p>
          <a:p>
            <a:pPr marL="171450" indent="-171450">
              <a:buFont typeface="Arial"/>
              <a:buChar char="•"/>
            </a:pPr>
            <a:r>
              <a:rPr lang="en-US" baseline="0" dirty="0" smtClean="0"/>
              <a:t>Please reference what things are driving these successes … what is helping make the success possible? Be specific in this description. </a:t>
            </a:r>
          </a:p>
          <a:p>
            <a:pPr marL="171450" indent="-171450">
              <a:buFont typeface="Arial"/>
              <a:buChar char="•"/>
            </a:pPr>
            <a:r>
              <a:rPr lang="en-US" baseline="0" dirty="0" smtClean="0"/>
              <a:t>Please include new information on this slide instead of information that you reported during the last Learning Collaborative session. </a:t>
            </a:r>
            <a:endParaRPr lang="en-US" dirty="0" smtClean="0"/>
          </a:p>
          <a:p>
            <a:endParaRPr lang="en-US" dirty="0"/>
          </a:p>
        </p:txBody>
      </p:sp>
      <p:sp>
        <p:nvSpPr>
          <p:cNvPr id="4" name="Slide Number Placeholder 3"/>
          <p:cNvSpPr>
            <a:spLocks noGrp="1"/>
          </p:cNvSpPr>
          <p:nvPr>
            <p:ph type="sldNum" sz="quarter" idx="10"/>
          </p:nvPr>
        </p:nvSpPr>
        <p:spPr/>
        <p:txBody>
          <a:bodyPr/>
          <a:lstStyle/>
          <a:p>
            <a:fld id="{FF4B6E73-DA66-4D1D-A639-B6F1A74DBFCA}" type="slidenum">
              <a:rPr lang="en-US" smtClean="0"/>
              <a:t>2</a:t>
            </a:fld>
            <a:endParaRPr lang="en-US"/>
          </a:p>
        </p:txBody>
      </p:sp>
    </p:spTree>
    <p:extLst>
      <p:ext uri="{BB962C8B-B14F-4D97-AF65-F5344CB8AC3E}">
        <p14:creationId xmlns:p14="http://schemas.microsoft.com/office/powerpoint/2010/main" val="432067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Preparation:</a:t>
            </a:r>
          </a:p>
          <a:p>
            <a:pPr marL="171450" indent="-171450">
              <a:buFont typeface="Arial"/>
              <a:buChar char="•"/>
            </a:pPr>
            <a:r>
              <a:rPr lang="en-US" dirty="0" smtClean="0"/>
              <a:t>Please identify one thing</a:t>
            </a:r>
            <a:r>
              <a:rPr lang="en-US" baseline="0" dirty="0" smtClean="0"/>
              <a:t> that your work group or County is doing really well and go into depth sharing what is helping you do it well.</a:t>
            </a:r>
          </a:p>
          <a:p>
            <a:pPr marL="171450" indent="-171450">
              <a:buFont typeface="Arial"/>
              <a:buChar char="•"/>
            </a:pPr>
            <a:r>
              <a:rPr lang="en-US" baseline="0" dirty="0" smtClean="0"/>
              <a:t>If you were to show off a bit and share something that you are doing that is really making your work group proud, share it here. </a:t>
            </a:r>
          </a:p>
          <a:p>
            <a:pPr marL="171450" indent="-171450">
              <a:buFont typeface="Arial"/>
              <a:buChar char="•"/>
            </a:pPr>
            <a:r>
              <a:rPr lang="en-US" baseline="0" dirty="0" smtClean="0"/>
              <a:t>Give a brief overview on the slide. </a:t>
            </a:r>
          </a:p>
          <a:p>
            <a:endParaRPr lang="en-US" dirty="0" smtClean="0"/>
          </a:p>
          <a:p>
            <a:r>
              <a:rPr lang="en-US" dirty="0" smtClean="0"/>
              <a:t>Presentation:</a:t>
            </a:r>
          </a:p>
          <a:p>
            <a:pPr marL="171450" indent="-171450">
              <a:buFont typeface="Arial"/>
              <a:buChar char="•"/>
            </a:pPr>
            <a:r>
              <a:rPr lang="en-US" dirty="0" smtClean="0"/>
              <a:t>Please identify one thing</a:t>
            </a:r>
            <a:r>
              <a:rPr lang="en-US" baseline="0" dirty="0" smtClean="0"/>
              <a:t> that your work group or County is doing really well and go into depth sharing what is helping you do it well. Be specific … this should be something concrete. Please describe what the success is by sharing:</a:t>
            </a:r>
          </a:p>
          <a:p>
            <a:pPr marL="628650" lvl="1" indent="-171450">
              <a:buFont typeface="Arial"/>
              <a:buChar char="•"/>
            </a:pPr>
            <a:r>
              <a:rPr lang="en-US" baseline="0" dirty="0" smtClean="0"/>
              <a:t>Examples</a:t>
            </a:r>
          </a:p>
          <a:p>
            <a:pPr marL="628650" lvl="1" indent="-171450">
              <a:buFont typeface="Arial"/>
              <a:buChar char="•"/>
            </a:pPr>
            <a:r>
              <a:rPr lang="en-US" baseline="0" dirty="0" smtClean="0"/>
              <a:t>Documents</a:t>
            </a:r>
          </a:p>
          <a:p>
            <a:pPr marL="628650" lvl="1" indent="-171450">
              <a:buFont typeface="Arial"/>
              <a:buChar char="•"/>
            </a:pPr>
            <a:r>
              <a:rPr lang="en-US" baseline="0" dirty="0" smtClean="0"/>
              <a:t>Draft templates</a:t>
            </a:r>
          </a:p>
          <a:p>
            <a:pPr marL="628650" lvl="1" indent="-171450">
              <a:buFont typeface="Arial"/>
              <a:buChar char="•"/>
            </a:pPr>
            <a:r>
              <a:rPr lang="en-US" baseline="0" dirty="0" smtClean="0"/>
              <a:t>Stories of how it worked or made a difference for a staff person or family</a:t>
            </a:r>
          </a:p>
          <a:p>
            <a:pPr marL="171450" lvl="0" indent="-171450">
              <a:buFont typeface="Arial"/>
              <a:buChar char="•"/>
            </a:pPr>
            <a:r>
              <a:rPr lang="en-US" baseline="0" dirty="0" smtClean="0"/>
              <a:t>Please describe what strategies you used to develop this tool/technique/plan</a:t>
            </a:r>
          </a:p>
          <a:p>
            <a:pPr marL="0" lvl="0" indent="0">
              <a:buFont typeface="Arial"/>
              <a:buNone/>
            </a:pPr>
            <a:endParaRPr lang="en-US" baseline="0" dirty="0" smtClean="0"/>
          </a:p>
          <a:p>
            <a:pPr marL="0" lvl="0" indent="0">
              <a:buFont typeface="Arial"/>
              <a:buNone/>
            </a:pPr>
            <a:endParaRPr lang="en-US" baseline="0" dirty="0" smtClean="0"/>
          </a:p>
          <a:p>
            <a:pPr marL="0" lvl="0" indent="0">
              <a:buFont typeface="Arial"/>
              <a:buNone/>
            </a:pPr>
            <a:r>
              <a:rPr lang="en-US" baseline="0" dirty="0" smtClean="0"/>
              <a:t>***An example of this might be you have drafted agendas, documents, and standards of practice for CFT’s. You have piloted CFT’s with several child/youth and their families and have reviewed how the CFT’s are going in your work group.  You have engaged family/youth who participated for their feedback about the experience and shared this with the work group. You have discussed what has worked well and what could be upgraded and made appropriate changes to your process based on the pilot. You have some refined/revised CFT documents to share with the group. </a:t>
            </a:r>
          </a:p>
          <a:p>
            <a:pPr marL="0" lvl="0" indent="0">
              <a:buFont typeface="Arial"/>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FF4B6E73-DA66-4D1D-A639-B6F1A74DBFCA}" type="slidenum">
              <a:rPr lang="en-US" smtClean="0"/>
              <a:t>3</a:t>
            </a:fld>
            <a:endParaRPr lang="en-US"/>
          </a:p>
        </p:txBody>
      </p:sp>
    </p:spTree>
    <p:extLst>
      <p:ext uri="{BB962C8B-B14F-4D97-AF65-F5344CB8AC3E}">
        <p14:creationId xmlns:p14="http://schemas.microsoft.com/office/powerpoint/2010/main" val="3081948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Preparation:</a:t>
            </a:r>
          </a:p>
          <a:p>
            <a:pPr marL="171450" indent="-171450">
              <a:buFont typeface="Arial"/>
              <a:buChar char="•"/>
            </a:pPr>
            <a:r>
              <a:rPr lang="en-US" dirty="0" smtClean="0"/>
              <a:t>Please identify the barriers that you are currently encountering in your implementation efforts. </a:t>
            </a:r>
          </a:p>
          <a:p>
            <a:pPr marL="171450" indent="-171450">
              <a:buFont typeface="Arial"/>
              <a:buChar char="•"/>
            </a:pPr>
            <a:r>
              <a:rPr lang="en-US" dirty="0" smtClean="0"/>
              <a:t>Identify questions that you have specific to these barriers with</a:t>
            </a:r>
            <a:r>
              <a:rPr lang="en-US" baseline="0" dirty="0" smtClean="0"/>
              <a:t> which the group might help you strategize. </a:t>
            </a:r>
          </a:p>
          <a:p>
            <a:pPr marL="171450" indent="-171450">
              <a:buFont typeface="Arial"/>
              <a:buChar char="•"/>
            </a:pPr>
            <a:r>
              <a:rPr lang="en-US" baseline="0" dirty="0" smtClean="0"/>
              <a:t>Give a brief overview on the slide. </a:t>
            </a:r>
          </a:p>
          <a:p>
            <a:pPr marL="171450" indent="-171450">
              <a:buFont typeface="Arial"/>
              <a:buChar char="•"/>
            </a:pPr>
            <a:endParaRPr lang="en-US" baseline="0" dirty="0" smtClean="0"/>
          </a:p>
          <a:p>
            <a:pPr marL="0" indent="0">
              <a:buFont typeface="Arial"/>
              <a:buNone/>
            </a:pPr>
            <a:r>
              <a:rPr lang="en-US" baseline="0" dirty="0" smtClean="0"/>
              <a:t>Presentation:</a:t>
            </a:r>
          </a:p>
          <a:p>
            <a:pPr marL="171450" indent="-171450">
              <a:buFont typeface="Arial"/>
              <a:buChar char="•"/>
            </a:pPr>
            <a:r>
              <a:rPr lang="en-US" baseline="0" dirty="0" smtClean="0"/>
              <a:t>Share the barriers you are encountering and pose any questions for which you would like feedback from the other Learning Collaborative members. </a:t>
            </a:r>
            <a:endParaRPr lang="en-US" dirty="0" smtClean="0"/>
          </a:p>
          <a:p>
            <a:endParaRPr lang="en-US" dirty="0"/>
          </a:p>
        </p:txBody>
      </p:sp>
      <p:sp>
        <p:nvSpPr>
          <p:cNvPr id="4" name="Slide Number Placeholder 3"/>
          <p:cNvSpPr>
            <a:spLocks noGrp="1"/>
          </p:cNvSpPr>
          <p:nvPr>
            <p:ph type="sldNum" sz="quarter" idx="10"/>
          </p:nvPr>
        </p:nvSpPr>
        <p:spPr/>
        <p:txBody>
          <a:bodyPr/>
          <a:lstStyle/>
          <a:p>
            <a:fld id="{FF4B6E73-DA66-4D1D-A639-B6F1A74DBFCA}" type="slidenum">
              <a:rPr lang="en-US" smtClean="0"/>
              <a:t>4</a:t>
            </a:fld>
            <a:endParaRPr lang="en-US"/>
          </a:p>
        </p:txBody>
      </p:sp>
    </p:spTree>
    <p:extLst>
      <p:ext uri="{BB962C8B-B14F-4D97-AF65-F5344CB8AC3E}">
        <p14:creationId xmlns:p14="http://schemas.microsoft.com/office/powerpoint/2010/main" val="3112985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Preparation:</a:t>
            </a:r>
          </a:p>
          <a:p>
            <a:pPr marL="171450" indent="-171450">
              <a:buFont typeface="Arial"/>
              <a:buChar char="•"/>
            </a:pPr>
            <a:r>
              <a:rPr lang="en-US" dirty="0" smtClean="0"/>
              <a:t>Plan with your work group to identify what</a:t>
            </a:r>
            <a:r>
              <a:rPr lang="en-US" baseline="0" dirty="0" smtClean="0"/>
              <a:t> your county has already developed with regard to the topic of outcome measures and indicators of success and give a brief overview on the slide. </a:t>
            </a:r>
          </a:p>
          <a:p>
            <a:pPr marL="171450" indent="-171450">
              <a:buFont typeface="Arial"/>
              <a:buChar char="•"/>
            </a:pPr>
            <a:endParaRPr lang="en-US" baseline="0" dirty="0" smtClean="0"/>
          </a:p>
          <a:p>
            <a:pPr marL="0" indent="0">
              <a:buFont typeface="Arial"/>
              <a:buNone/>
            </a:pPr>
            <a:r>
              <a:rPr lang="en-US" baseline="0" dirty="0" smtClean="0"/>
              <a:t>Presentation: </a:t>
            </a:r>
          </a:p>
          <a:p>
            <a:pPr marL="171450" indent="-171450">
              <a:buFont typeface="Arial"/>
              <a:buChar char="•"/>
            </a:pPr>
            <a:r>
              <a:rPr lang="en-US" baseline="0" dirty="0" smtClean="0"/>
              <a:t>What strategies has your County employed to set the vision for what you are hoping to achieve with Core Practice Model implementation? </a:t>
            </a:r>
          </a:p>
          <a:p>
            <a:pPr marL="171450" indent="-171450">
              <a:buFont typeface="Arial"/>
              <a:buChar char="•"/>
            </a:pPr>
            <a:r>
              <a:rPr lang="en-US" baseline="0" dirty="0" smtClean="0"/>
              <a:t>Have you identified specific outcome measures/indicators of successful implementation, and what are they?</a:t>
            </a:r>
          </a:p>
          <a:p>
            <a:pPr marL="171450" indent="-171450">
              <a:buFont typeface="Arial"/>
              <a:buChar char="•"/>
            </a:pPr>
            <a:r>
              <a:rPr lang="en-US" baseline="0" dirty="0" smtClean="0"/>
              <a:t>Have you developed any documents/policies/templates related to today’s topic that would be of use to other counties? If so, please share them. </a:t>
            </a:r>
            <a:endParaRPr lang="en-US" dirty="0" smtClean="0"/>
          </a:p>
          <a:p>
            <a:endParaRPr lang="en-US" dirty="0"/>
          </a:p>
        </p:txBody>
      </p:sp>
      <p:sp>
        <p:nvSpPr>
          <p:cNvPr id="4" name="Slide Number Placeholder 3"/>
          <p:cNvSpPr>
            <a:spLocks noGrp="1"/>
          </p:cNvSpPr>
          <p:nvPr>
            <p:ph type="sldNum" sz="quarter" idx="10"/>
          </p:nvPr>
        </p:nvSpPr>
        <p:spPr/>
        <p:txBody>
          <a:bodyPr/>
          <a:lstStyle/>
          <a:p>
            <a:fld id="{FF4B6E73-DA66-4D1D-A639-B6F1A74DBFCA}" type="slidenum">
              <a:rPr lang="en-US" smtClean="0"/>
              <a:t>5</a:t>
            </a:fld>
            <a:endParaRPr lang="en-US"/>
          </a:p>
        </p:txBody>
      </p:sp>
    </p:spTree>
    <p:extLst>
      <p:ext uri="{BB962C8B-B14F-4D97-AF65-F5344CB8AC3E}">
        <p14:creationId xmlns:p14="http://schemas.microsoft.com/office/powerpoint/2010/main" val="1706758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Preparation:</a:t>
            </a:r>
          </a:p>
          <a:p>
            <a:pPr marL="171450" indent="-171450">
              <a:buFont typeface="Arial"/>
              <a:buChar char="•"/>
            </a:pPr>
            <a:r>
              <a:rPr lang="en-US" dirty="0" smtClean="0"/>
              <a:t>Plan with your work group to identify what</a:t>
            </a:r>
            <a:r>
              <a:rPr lang="en-US" baseline="0" dirty="0" smtClean="0"/>
              <a:t> screening tools your County would like to use and give a brief overview on the slide. </a:t>
            </a:r>
          </a:p>
          <a:p>
            <a:pPr marL="171450" indent="-171450">
              <a:buFont typeface="Arial"/>
              <a:buChar char="•"/>
            </a:pPr>
            <a:endParaRPr lang="en-US" baseline="0" dirty="0" smtClean="0"/>
          </a:p>
          <a:p>
            <a:pPr marL="0" indent="0">
              <a:buFont typeface="Arial"/>
              <a:buNone/>
            </a:pPr>
            <a:r>
              <a:rPr lang="en-US" baseline="0" dirty="0" smtClean="0"/>
              <a:t>Presentation: </a:t>
            </a:r>
          </a:p>
          <a:p>
            <a:pPr marL="171450" indent="-171450">
              <a:buFont typeface="Arial"/>
              <a:buChar char="•"/>
            </a:pPr>
            <a:r>
              <a:rPr lang="en-US" baseline="0" dirty="0" smtClean="0"/>
              <a:t>What have you considered with regard to screening?</a:t>
            </a:r>
          </a:p>
          <a:p>
            <a:pPr marL="171450" indent="-171450">
              <a:buFont typeface="Arial"/>
              <a:buChar char="•"/>
            </a:pPr>
            <a:r>
              <a:rPr lang="en-US" baseline="0" dirty="0" smtClean="0"/>
              <a:t>Have you considered mental health and trauma screening tools? </a:t>
            </a:r>
          </a:p>
          <a:p>
            <a:pPr marL="171450" indent="-171450">
              <a:buFont typeface="Arial"/>
              <a:buChar char="•"/>
            </a:pPr>
            <a:r>
              <a:rPr lang="en-US" baseline="0" dirty="0" smtClean="0"/>
              <a:t>Have you selected a tool?</a:t>
            </a:r>
          </a:p>
          <a:p>
            <a:endParaRPr lang="en-US" dirty="0"/>
          </a:p>
        </p:txBody>
      </p:sp>
      <p:sp>
        <p:nvSpPr>
          <p:cNvPr id="4" name="Slide Number Placeholder 3"/>
          <p:cNvSpPr>
            <a:spLocks noGrp="1"/>
          </p:cNvSpPr>
          <p:nvPr>
            <p:ph type="sldNum" sz="quarter" idx="10"/>
          </p:nvPr>
        </p:nvSpPr>
        <p:spPr/>
        <p:txBody>
          <a:bodyPr/>
          <a:lstStyle/>
          <a:p>
            <a:fld id="{FF4B6E73-DA66-4D1D-A639-B6F1A74DBFCA}" type="slidenum">
              <a:rPr lang="en-US" smtClean="0"/>
              <a:t>6</a:t>
            </a:fld>
            <a:endParaRPr lang="en-US"/>
          </a:p>
        </p:txBody>
      </p:sp>
    </p:spTree>
    <p:extLst>
      <p:ext uri="{BB962C8B-B14F-4D97-AF65-F5344CB8AC3E}">
        <p14:creationId xmlns:p14="http://schemas.microsoft.com/office/powerpoint/2010/main" val="3727036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Preparation: </a:t>
            </a:r>
          </a:p>
          <a:p>
            <a:r>
              <a:rPr lang="en-US" dirty="0" smtClean="0"/>
              <a:t>Discuss with</a:t>
            </a:r>
            <a:r>
              <a:rPr lang="en-US" baseline="0" dirty="0" smtClean="0"/>
              <a:t> your work group how you are building the fiscal structure for implementation. </a:t>
            </a:r>
          </a:p>
          <a:p>
            <a:endParaRPr lang="en-US" baseline="0" dirty="0" smtClean="0"/>
          </a:p>
          <a:p>
            <a:r>
              <a:rPr lang="en-US" dirty="0" smtClean="0"/>
              <a:t>Presentation: </a:t>
            </a:r>
          </a:p>
          <a:p>
            <a:r>
              <a:rPr lang="en-US" dirty="0" smtClean="0"/>
              <a:t>Please report the following on this slide:</a:t>
            </a:r>
          </a:p>
          <a:p>
            <a:pPr marL="171450" indent="-171450">
              <a:buFont typeface="Arial" panose="020B0604020202020204" pitchFamily="34" charset="0"/>
              <a:buChar char="•"/>
            </a:pPr>
            <a:r>
              <a:rPr lang="en-US" dirty="0" smtClean="0"/>
              <a:t>How many full</a:t>
            </a:r>
            <a:r>
              <a:rPr lang="en-US" baseline="0" dirty="0" smtClean="0"/>
              <a:t> time employees (FTE’s) will you have supporting implementation?</a:t>
            </a:r>
          </a:p>
          <a:p>
            <a:pPr marL="171450" indent="-171450">
              <a:buFont typeface="Arial" panose="020B0604020202020204" pitchFamily="34" charset="0"/>
              <a:buChar char="•"/>
            </a:pPr>
            <a:r>
              <a:rPr lang="en-US" baseline="0" dirty="0" smtClean="0"/>
              <a:t>Will you have any dedicated staff?</a:t>
            </a:r>
          </a:p>
          <a:p>
            <a:pPr marL="171450" indent="-171450">
              <a:buFont typeface="Arial" panose="020B0604020202020204" pitchFamily="34" charset="0"/>
              <a:buChar char="•"/>
            </a:pPr>
            <a:r>
              <a:rPr lang="en-US" baseline="0" dirty="0" smtClean="0"/>
              <a:t>Have you identified any additional resources to support implementation?</a:t>
            </a:r>
            <a:endParaRPr lang="en-US" dirty="0" smtClean="0"/>
          </a:p>
          <a:p>
            <a:endParaRPr lang="en-US" dirty="0"/>
          </a:p>
        </p:txBody>
      </p:sp>
      <p:sp>
        <p:nvSpPr>
          <p:cNvPr id="4" name="Slide Number Placeholder 3"/>
          <p:cNvSpPr>
            <a:spLocks noGrp="1"/>
          </p:cNvSpPr>
          <p:nvPr>
            <p:ph type="sldNum" sz="quarter" idx="10"/>
          </p:nvPr>
        </p:nvSpPr>
        <p:spPr/>
        <p:txBody>
          <a:bodyPr/>
          <a:lstStyle/>
          <a:p>
            <a:fld id="{FF4B6E73-DA66-4D1D-A639-B6F1A74DBFCA}" type="slidenum">
              <a:rPr lang="en-US" smtClean="0"/>
              <a:t>7</a:t>
            </a:fld>
            <a:endParaRPr lang="en-US"/>
          </a:p>
        </p:txBody>
      </p:sp>
    </p:spTree>
    <p:extLst>
      <p:ext uri="{BB962C8B-B14F-4D97-AF65-F5344CB8AC3E}">
        <p14:creationId xmlns:p14="http://schemas.microsoft.com/office/powerpoint/2010/main" val="10013806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Preparation:</a:t>
            </a:r>
          </a:p>
          <a:p>
            <a:pPr marL="171450" indent="-171450">
              <a:buFont typeface="Arial"/>
              <a:buChar char="•"/>
            </a:pPr>
            <a:r>
              <a:rPr lang="en-US" dirty="0" smtClean="0"/>
              <a:t>Work</a:t>
            </a:r>
            <a:r>
              <a:rPr lang="en-US" baseline="0" dirty="0" smtClean="0"/>
              <a:t> with your work group to identify your county’s next steps and provide an overview on the slide. </a:t>
            </a:r>
          </a:p>
          <a:p>
            <a:pPr marL="171450" indent="-171450">
              <a:buFont typeface="Arial"/>
              <a:buChar char="•"/>
            </a:pPr>
            <a:endParaRPr lang="en-US" baseline="0" dirty="0" smtClean="0"/>
          </a:p>
          <a:p>
            <a:pPr marL="0" indent="0">
              <a:buFont typeface="Arial"/>
              <a:buNone/>
            </a:pPr>
            <a:r>
              <a:rPr lang="en-US" baseline="0" dirty="0" smtClean="0"/>
              <a:t>Presentation:</a:t>
            </a:r>
          </a:p>
          <a:p>
            <a:pPr marL="171450" indent="-171450">
              <a:buFont typeface="Arial"/>
              <a:buChar char="•"/>
            </a:pPr>
            <a:r>
              <a:rPr lang="en-US" baseline="0" dirty="0" smtClean="0"/>
              <a:t>Describe immediate next steps your county is taking. </a:t>
            </a:r>
            <a:endParaRPr lang="en-US" dirty="0" smtClean="0"/>
          </a:p>
          <a:p>
            <a:endParaRPr lang="en-US" dirty="0"/>
          </a:p>
        </p:txBody>
      </p:sp>
      <p:sp>
        <p:nvSpPr>
          <p:cNvPr id="4" name="Slide Number Placeholder 3"/>
          <p:cNvSpPr>
            <a:spLocks noGrp="1"/>
          </p:cNvSpPr>
          <p:nvPr>
            <p:ph type="sldNum" sz="quarter" idx="10"/>
          </p:nvPr>
        </p:nvSpPr>
        <p:spPr/>
        <p:txBody>
          <a:bodyPr/>
          <a:lstStyle/>
          <a:p>
            <a:fld id="{FF4B6E73-DA66-4D1D-A639-B6F1A74DBFCA}" type="slidenum">
              <a:rPr lang="en-US" smtClean="0"/>
              <a:t>8</a:t>
            </a:fld>
            <a:endParaRPr lang="en-US"/>
          </a:p>
        </p:txBody>
      </p:sp>
    </p:spTree>
    <p:extLst>
      <p:ext uri="{BB962C8B-B14F-4D97-AF65-F5344CB8AC3E}">
        <p14:creationId xmlns:p14="http://schemas.microsoft.com/office/powerpoint/2010/main" val="2886686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1DBA425-6D37-4441-8F07-9C6E6B5C7300}" type="datetimeFigureOut">
              <a:rPr lang="en-US" smtClean="0"/>
              <a:t>6/25/2014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8A047B4-1D26-48D6-9860-D91FEEA1982B}"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DBA425-6D37-4441-8F07-9C6E6B5C7300}" type="datetimeFigureOut">
              <a:rPr lang="en-US" smtClean="0"/>
              <a:t>6/25/2014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A047B4-1D26-48D6-9860-D91FEEA198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DBA425-6D37-4441-8F07-9C6E6B5C7300}" type="datetimeFigureOut">
              <a:rPr lang="en-US" smtClean="0"/>
              <a:t>6/25/2014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A047B4-1D26-48D6-9860-D91FEEA198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DBA425-6D37-4441-8F07-9C6E6B5C7300}" type="datetimeFigureOut">
              <a:rPr lang="en-US" smtClean="0"/>
              <a:t>6/25/2014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A047B4-1D26-48D6-9860-D91FEEA198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1DBA425-6D37-4441-8F07-9C6E6B5C7300}" type="datetimeFigureOut">
              <a:rPr lang="en-US" smtClean="0"/>
              <a:t>6/25/2014</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A047B4-1D26-48D6-9860-D91FEEA1982B}"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1DBA425-6D37-4441-8F07-9C6E6B5C7300}" type="datetimeFigureOut">
              <a:rPr lang="en-US" smtClean="0"/>
              <a:t>6/25/2014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A047B4-1D26-48D6-9860-D91FEEA198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1DBA425-6D37-4441-8F07-9C6E6B5C7300}" type="datetimeFigureOut">
              <a:rPr lang="en-US" smtClean="0"/>
              <a:t>6/25/2014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A047B4-1D26-48D6-9860-D91FEEA198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DBA425-6D37-4441-8F07-9C6E6B5C7300}" type="datetimeFigureOut">
              <a:rPr lang="en-US" smtClean="0"/>
              <a:t>6/25/2014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A047B4-1D26-48D6-9860-D91FEEA198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41DBA425-6D37-4441-8F07-9C6E6B5C7300}" type="datetimeFigureOut">
              <a:rPr lang="en-US" smtClean="0"/>
              <a:t>6/25/2014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A047B4-1D26-48D6-9860-D91FEEA198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1DBA425-6D37-4441-8F07-9C6E6B5C7300}" type="datetimeFigureOut">
              <a:rPr lang="en-US" smtClean="0"/>
              <a:t>6/25/2014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A047B4-1D26-48D6-9860-D91FEEA1982B}"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41DBA425-6D37-4441-8F07-9C6E6B5C7300}" type="datetimeFigureOut">
              <a:rPr lang="en-US" smtClean="0"/>
              <a:t>6/25/2014</a:t>
            </a:fld>
            <a:endParaRPr lang="en-US"/>
          </a:p>
        </p:txBody>
      </p:sp>
      <p:sp>
        <p:nvSpPr>
          <p:cNvPr id="7" name="Slide Number Placeholder 6"/>
          <p:cNvSpPr>
            <a:spLocks noGrp="1"/>
          </p:cNvSpPr>
          <p:nvPr>
            <p:ph type="sldNum" sz="quarter" idx="12"/>
          </p:nvPr>
        </p:nvSpPr>
        <p:spPr/>
        <p:txBody>
          <a:bodyPr/>
          <a:lstStyle/>
          <a:p>
            <a:fld id="{B8A047B4-1D26-48D6-9860-D91FEEA1982B}"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41DBA425-6D37-4441-8F07-9C6E6B5C7300}" type="datetimeFigureOut">
              <a:rPr lang="en-US" smtClean="0"/>
              <a:t>6/25/2014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8A047B4-1D26-48D6-9860-D91FEEA1982B}"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94784" y="703098"/>
            <a:ext cx="8526085" cy="1673818"/>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r>
              <a:rPr lang="en-US" sz="3600" i="1" smtClean="0">
                <a:solidFill>
                  <a:schemeClr val="accent2"/>
                </a:solidFill>
              </a:rPr>
              <a:t>[Your Region]</a:t>
            </a:r>
            <a:r>
              <a:rPr lang="en-US" sz="3600" i="1" smtClean="0">
                <a:solidFill>
                  <a:srgbClr val="7F7F7F"/>
                </a:solidFill>
              </a:rPr>
              <a:t/>
            </a:r>
            <a:br>
              <a:rPr lang="en-US" sz="3600" i="1" smtClean="0">
                <a:solidFill>
                  <a:srgbClr val="7F7F7F"/>
                </a:solidFill>
              </a:rPr>
            </a:br>
            <a:r>
              <a:rPr lang="en-US" sz="3600" i="1" smtClean="0">
                <a:solidFill>
                  <a:srgbClr val="7F7F7F"/>
                </a:solidFill>
              </a:rPr>
              <a:t>Child welfare &amp; mental Health </a:t>
            </a:r>
            <a:br>
              <a:rPr lang="en-US" sz="3600" i="1" smtClean="0">
                <a:solidFill>
                  <a:srgbClr val="7F7F7F"/>
                </a:solidFill>
              </a:rPr>
            </a:br>
            <a:r>
              <a:rPr lang="en-US" sz="3600" i="1" smtClean="0">
                <a:solidFill>
                  <a:srgbClr val="7F7F7F"/>
                </a:solidFill>
              </a:rPr>
              <a:t>Learning Collaborative</a:t>
            </a:r>
            <a:endParaRPr lang="en-US" sz="3600" i="1" dirty="0">
              <a:solidFill>
                <a:srgbClr val="7F7F7F"/>
              </a:solidFill>
            </a:endParaRPr>
          </a:p>
        </p:txBody>
      </p:sp>
      <p:sp>
        <p:nvSpPr>
          <p:cNvPr id="7" name="Subtitle 2"/>
          <p:cNvSpPr>
            <a:spLocks noGrp="1"/>
          </p:cNvSpPr>
          <p:nvPr>
            <p:ph type="subTitle" idx="1"/>
          </p:nvPr>
        </p:nvSpPr>
        <p:spPr>
          <a:xfrm>
            <a:off x="642805" y="4648200"/>
            <a:ext cx="6553200" cy="457200"/>
          </a:xfrm>
        </p:spPr>
        <p:txBody>
          <a:bodyPr/>
          <a:lstStyle/>
          <a:p>
            <a:r>
              <a:rPr lang="en-US" dirty="0" smtClean="0"/>
              <a:t>[Date]</a:t>
            </a:r>
            <a:endParaRPr lang="en-US" dirty="0"/>
          </a:p>
        </p:txBody>
      </p:sp>
      <p:sp>
        <p:nvSpPr>
          <p:cNvPr id="8" name="Title 1"/>
          <p:cNvSpPr txBox="1">
            <a:spLocks/>
          </p:cNvSpPr>
          <p:nvPr/>
        </p:nvSpPr>
        <p:spPr>
          <a:xfrm>
            <a:off x="496148" y="3194614"/>
            <a:ext cx="6866682" cy="1235324"/>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r>
              <a:rPr lang="en-US" sz="3400" dirty="0" smtClean="0">
                <a:solidFill>
                  <a:schemeClr val="accent2"/>
                </a:solidFill>
              </a:rPr>
              <a:t>[your county] </a:t>
            </a:r>
            <a:r>
              <a:rPr lang="en-US" sz="3400" dirty="0" smtClean="0"/>
              <a:t>County</a:t>
            </a:r>
          </a:p>
          <a:p>
            <a:r>
              <a:rPr lang="en-US" sz="3400" dirty="0" smtClean="0"/>
              <a:t>Implementation Update</a:t>
            </a:r>
            <a:endParaRPr lang="en-US" sz="3400" dirty="0"/>
          </a:p>
        </p:txBody>
      </p:sp>
    </p:spTree>
    <p:extLst>
      <p:ext uri="{BB962C8B-B14F-4D97-AF65-F5344CB8AC3E}">
        <p14:creationId xmlns:p14="http://schemas.microsoft.com/office/powerpoint/2010/main" val="2874156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Successes &amp; Drivers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54756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Show &amp; Tell</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83947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&amp; 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43747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Outcome Measures &amp; </a:t>
            </a:r>
            <a:br>
              <a:rPr lang="en-US" dirty="0" smtClean="0"/>
            </a:br>
            <a:r>
              <a:rPr lang="en-US" dirty="0" smtClean="0"/>
              <a:t>Setting the Vision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68494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SCREENING </a:t>
            </a:r>
            <a:r>
              <a:rPr lang="en-US" dirty="0">
                <a:solidFill>
                  <a:schemeClr val="accent2"/>
                </a:solidFill>
              </a:rPr>
              <a:t>[ or Other topic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94558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Fiscal/Budget Update </a:t>
            </a:r>
            <a:br>
              <a:rPr lang="en-US" dirty="0"/>
            </a:br>
            <a:r>
              <a:rPr lang="en-US" dirty="0">
                <a:solidFill>
                  <a:schemeClr val="accent2"/>
                </a:solidFill>
              </a:rPr>
              <a:t>[ or Other topic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9631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739237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6</TotalTime>
  <Words>791</Words>
  <Application>Microsoft Office PowerPoint</Application>
  <PresentationFormat>On-screen Show (4:3)</PresentationFormat>
  <Paragraphs>85</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Apothecary</vt:lpstr>
      <vt:lpstr>PowerPoint Presentation</vt:lpstr>
      <vt:lpstr>Successes &amp; Drivers</vt:lpstr>
      <vt:lpstr>Show &amp; Tell</vt:lpstr>
      <vt:lpstr>Barriers &amp; Questions</vt:lpstr>
      <vt:lpstr>Outcome Measures &amp;  Setting the Vision</vt:lpstr>
      <vt:lpstr>SCREENING [ or Other topic ]</vt:lpstr>
      <vt:lpstr>Fiscal/Budget Update  [ or Other topic ]</vt:lpstr>
      <vt:lpstr>Next Steps</vt:lpstr>
    </vt:vector>
  </TitlesOfParts>
  <Company>UC Berkeley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Tenia R. Davis</dc:creator>
  <cp:lastModifiedBy>Tenia R. Davis</cp:lastModifiedBy>
  <cp:revision>3</cp:revision>
  <dcterms:created xsi:type="dcterms:W3CDTF">2014-06-25T18:56:56Z</dcterms:created>
  <dcterms:modified xsi:type="dcterms:W3CDTF">2014-06-25T19:03:55Z</dcterms:modified>
</cp:coreProperties>
</file>