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81" r:id="rId3"/>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Prompt audience – using the RTA questions as well as seeking examples of multi-layer involvement and why it is critical. How being a role model makes such an important difference. </a:t>
            </a:r>
            <a:endParaRPr/>
          </a:p>
        </p:txBody>
      </p:sp>
      <p:sp>
        <p:nvSpPr>
          <p:cNvPr id="411" name="Google Shape;41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Robin</a:t>
            </a:r>
            <a:endParaRPr/>
          </a:p>
          <a:p>
            <a:pPr indent="0" lvl="0" marL="0" rtl="0" algn="l">
              <a:spcBef>
                <a:spcPts val="0"/>
              </a:spcBef>
              <a:spcAft>
                <a:spcPts val="0"/>
              </a:spcAft>
              <a:buNone/>
            </a:pPr>
            <a:r>
              <a:t/>
            </a:r>
            <a:endParaRPr/>
          </a:p>
        </p:txBody>
      </p:sp>
      <p:sp>
        <p:nvSpPr>
          <p:cNvPr id="262" name="Google Shape;26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Parallels to M-W: blending CPM into the administrative/executive, day-to-day and integrative functions to align/unite agency business practices, and incorporate into a larger “whole” that suggests the potential for better client/family, staff, agency and system outcomes. CPM is BOTH an agency and system intervention.  </a:t>
            </a:r>
            <a:endParaRPr/>
          </a:p>
        </p:txBody>
      </p:sp>
      <p:sp>
        <p:nvSpPr>
          <p:cNvPr id="270" name="Google Shape;27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Integrating CPM begins with intentional adoption and advocacy for the CPM as the foundation for all agency leadership and practitioner behaviors. Adaptive leaders then use their “smart people” – their leadership and management teams as well as others (at each agency level and including external stakeholders) to help design an implementation process that fits the agency’s environment. </a:t>
            </a:r>
            <a:r>
              <a:rPr b="1" lang="en-US"/>
              <a:t>Note that all of this depends on COMMUNICATION and DATA feedback up and down system levels --- reinforcing the integrative functions along the way</a:t>
            </a:r>
            <a:r>
              <a:rPr lang="en-US"/>
              <a:t>. During this exploration phase, the agency might engage in the Snapshot and Planning template activities, and select key priorities for initial implementation. Implementation teams are then constructed (repurposing 3-5 staff from existing teams where feasible), and ensuring folks with CPM competencies are on the team, to begin the work of initial installation and active CPM implementation and support. Implementation teams will attend to the “drivers” for successful implementation: organizational, leadership and competency drivers, implementing in stages, using PDSA or other techniques to evaluate implementation progress, linking implementation/management/practice teams for feed forward and feedback loops, begin to assess fidelity and several other key activities. </a:t>
            </a:r>
            <a:endParaRPr/>
          </a:p>
        </p:txBody>
      </p:sp>
      <p:sp>
        <p:nvSpPr>
          <p:cNvPr id="277" name="Google Shape;27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Note that CPM provides the leadership, casework elements and practice fundamentals for each initiative “on the map”. All schools of social work and interpersonal counseling teach strengths-focused, solution-focused interventions to students. CPM wraps them into a nice, theoretically sound set of components and behaviors that enable better child/family, practitioner, agency and system outcomes when done well.</a:t>
            </a:r>
            <a:endParaRPr/>
          </a:p>
        </p:txBody>
      </p:sp>
      <p:sp>
        <p:nvSpPr>
          <p:cNvPr id="306" name="Google Shape;30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 ensure that participants remember and refer to these buckets of work as integration and diffusion of the CPM throughout their agencies occurs.</a:t>
            </a:r>
            <a:endParaRPr/>
          </a:p>
        </p:txBody>
      </p:sp>
      <p:sp>
        <p:nvSpPr>
          <p:cNvPr id="318" name="Google Shape;31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Critical to note where the roles, key activities and ongoing actions of CPM integration are nested within organization levels. </a:t>
            </a:r>
            <a:endParaRPr/>
          </a:p>
        </p:txBody>
      </p:sp>
      <p:sp>
        <p:nvSpPr>
          <p:cNvPr id="334" name="Google Shape;33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Strategic integration: from Executive leaders adopting and framing CPM vision as the foundation for leadership and practice behavioral expectations, to designing and creating implementation teams, policies and procedures, CQI, workforce development, forging within and across agency partnerships, and developing/utilizing communications and messaging in proactive support of the CPM.</a:t>
            </a:r>
            <a:endParaRPr/>
          </a:p>
        </p:txBody>
      </p:sp>
      <p:sp>
        <p:nvSpPr>
          <p:cNvPr id="352" name="Google Shape;35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hyperlink" Target="http://cfpic.org/index.htm" TargetMode="External"/><Relationship Id="rId4" Type="http://schemas.openxmlformats.org/officeDocument/2006/relationships/image" Target="../media/image4.gif"/><Relationship Id="rId5" Type="http://schemas.openxmlformats.org/officeDocument/2006/relationships/image" Target="../media/image1.jpg"/><Relationship Id="rId6"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2.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2" name="Shape 92"/>
        <p:cNvGrpSpPr/>
        <p:nvPr/>
      </p:nvGrpSpPr>
      <p:grpSpPr>
        <a:xfrm>
          <a:off x="0" y="0"/>
          <a:ext cx="0" cy="0"/>
          <a:chOff x="0" y="0"/>
          <a:chExt cx="0" cy="0"/>
        </a:xfrm>
      </p:grpSpPr>
      <p:sp>
        <p:nvSpPr>
          <p:cNvPr id="93" name="Google Shape;93;p14"/>
          <p:cNvSpPr txBox="1"/>
          <p:nvPr>
            <p:ph type="ctrTitle"/>
          </p:nvPr>
        </p:nvSpPr>
        <p:spPr>
          <a:xfrm>
            <a:off x="914400" y="1371601"/>
            <a:ext cx="10464800" cy="1927225"/>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2"/>
              </a:buClr>
              <a:buSzPts val="5400"/>
              <a:buFont typeface="Arial"/>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4"/>
          <p:cNvSpPr txBox="1"/>
          <p:nvPr>
            <p:ph idx="1" type="subTitle"/>
          </p:nvPr>
        </p:nvSpPr>
        <p:spPr>
          <a:xfrm>
            <a:off x="914400" y="3505200"/>
            <a:ext cx="8534400" cy="1752600"/>
          </a:xfrm>
          <a:prstGeom prst="rect">
            <a:avLst/>
          </a:prstGeom>
          <a:noFill/>
          <a:ln>
            <a:noFill/>
          </a:ln>
        </p:spPr>
        <p:txBody>
          <a:bodyPr anchorCtr="0" anchor="t" bIns="45700" lIns="91425" spcFirstLastPara="1" rIns="91425" wrap="square" tIns="45700"/>
          <a:lstStyle>
            <a:lvl1pPr lvl="0" algn="l">
              <a:spcBef>
                <a:spcPts val="480"/>
              </a:spcBef>
              <a:spcAft>
                <a:spcPts val="0"/>
              </a:spcAft>
              <a:buSzPts val="2040"/>
              <a:buNone/>
              <a:defRPr>
                <a:solidFill>
                  <a:schemeClr val="accent1"/>
                </a:solidFill>
              </a:defRPr>
            </a:lvl1pPr>
            <a:lvl2pPr lvl="1" algn="ctr">
              <a:spcBef>
                <a:spcPts val="400"/>
              </a:spcBef>
              <a:spcAft>
                <a:spcPts val="0"/>
              </a:spcAft>
              <a:buSzPts val="1700"/>
              <a:buNone/>
              <a:defRPr>
                <a:solidFill>
                  <a:srgbClr val="888D97"/>
                </a:solidFill>
              </a:defRPr>
            </a:lvl2pPr>
            <a:lvl3pPr lvl="2" algn="ctr">
              <a:spcBef>
                <a:spcPts val="360"/>
              </a:spcBef>
              <a:spcAft>
                <a:spcPts val="0"/>
              </a:spcAft>
              <a:buSzPts val="1620"/>
              <a:buNone/>
              <a:defRPr>
                <a:solidFill>
                  <a:srgbClr val="888D97"/>
                </a:solidFill>
              </a:defRPr>
            </a:lvl3pPr>
            <a:lvl4pPr lvl="3" algn="ctr">
              <a:spcBef>
                <a:spcPts val="320"/>
              </a:spcBef>
              <a:spcAft>
                <a:spcPts val="0"/>
              </a:spcAft>
              <a:buSzPts val="1600"/>
              <a:buNone/>
              <a:defRPr>
                <a:solidFill>
                  <a:srgbClr val="888D97"/>
                </a:solidFill>
              </a:defRPr>
            </a:lvl4pPr>
            <a:lvl5pPr lvl="4" algn="ctr">
              <a:spcBef>
                <a:spcPts val="280"/>
              </a:spcBef>
              <a:spcAft>
                <a:spcPts val="0"/>
              </a:spcAft>
              <a:buSzPts val="1400"/>
              <a:buNone/>
              <a:defRPr>
                <a:solidFill>
                  <a:srgbClr val="888D97"/>
                </a:solidFill>
              </a:defRPr>
            </a:lvl5pPr>
            <a:lvl6pPr lvl="5" algn="ctr">
              <a:spcBef>
                <a:spcPts val="260"/>
              </a:spcBef>
              <a:spcAft>
                <a:spcPts val="0"/>
              </a:spcAft>
              <a:buSzPts val="1300"/>
              <a:buNone/>
              <a:defRPr>
                <a:solidFill>
                  <a:srgbClr val="888D97"/>
                </a:solidFill>
              </a:defRPr>
            </a:lvl6pPr>
            <a:lvl7pPr lvl="6" algn="ctr">
              <a:spcBef>
                <a:spcPts val="260"/>
              </a:spcBef>
              <a:spcAft>
                <a:spcPts val="0"/>
              </a:spcAft>
              <a:buSzPts val="1300"/>
              <a:buNone/>
              <a:defRPr>
                <a:solidFill>
                  <a:srgbClr val="888D97"/>
                </a:solidFill>
              </a:defRPr>
            </a:lvl7pPr>
            <a:lvl8pPr lvl="7" algn="ctr">
              <a:spcBef>
                <a:spcPts val="260"/>
              </a:spcBef>
              <a:spcAft>
                <a:spcPts val="0"/>
              </a:spcAft>
              <a:buSzPts val="1300"/>
              <a:buNone/>
              <a:defRPr>
                <a:solidFill>
                  <a:srgbClr val="888D97"/>
                </a:solidFill>
              </a:defRPr>
            </a:lvl8pPr>
            <a:lvl9pPr lvl="8" algn="ctr">
              <a:spcBef>
                <a:spcPts val="260"/>
              </a:spcBef>
              <a:spcAft>
                <a:spcPts val="0"/>
              </a:spcAft>
              <a:buSzPts val="1300"/>
              <a:buNone/>
              <a:defRPr>
                <a:solidFill>
                  <a:srgbClr val="888D97"/>
                </a:solidFill>
              </a:defRPr>
            </a:lvl9pPr>
          </a:lstStyle>
          <a:p/>
        </p:txBody>
      </p:sp>
      <p:sp>
        <p:nvSpPr>
          <p:cNvPr id="95" name="Google Shape;95;p14"/>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4"/>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4"/>
          <p:cNvSpPr txBox="1"/>
          <p:nvPr>
            <p:ph idx="12" type="sldNum"/>
          </p:nvPr>
        </p:nvSpPr>
        <p:spPr>
          <a:xfrm>
            <a:off x="11402890" y="18288"/>
            <a:ext cx="592667"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98" name="Google Shape;98;p14"/>
          <p:cNvCxnSpPr/>
          <p:nvPr/>
        </p:nvCxnSpPr>
        <p:spPr>
          <a:xfrm>
            <a:off x="914400" y="3398520"/>
            <a:ext cx="10464800" cy="1588"/>
          </a:xfrm>
          <a:prstGeom prst="straightConnector1">
            <a:avLst/>
          </a:prstGeom>
          <a:noFill/>
          <a:ln cap="flat" cmpd="sng" w="19050">
            <a:solidFill>
              <a:schemeClr val="lt2"/>
            </a:solidFill>
            <a:prstDash val="solid"/>
            <a:round/>
            <a:headEnd len="sm" w="sm" type="none"/>
            <a:tailEnd len="sm" w="sm" type="none"/>
          </a:ln>
        </p:spPr>
      </p:cxnSp>
      <p:pic>
        <p:nvPicPr>
          <p:cNvPr id="99" name="Google Shape;99;p14"/>
          <p:cNvPicPr preferRelativeResize="0"/>
          <p:nvPr/>
        </p:nvPicPr>
        <p:blipFill rotWithShape="1">
          <a:blip r:embed="rId2">
            <a:alphaModFix/>
          </a:blip>
          <a:srcRect b="0" l="0" r="0" t="0"/>
          <a:stretch/>
        </p:blipFill>
        <p:spPr>
          <a:xfrm>
            <a:off x="3231377" y="6344961"/>
            <a:ext cx="2590797" cy="414528"/>
          </a:xfrm>
          <a:prstGeom prst="rect">
            <a:avLst/>
          </a:prstGeom>
          <a:noFill/>
          <a:ln>
            <a:noFill/>
          </a:ln>
        </p:spPr>
      </p:pic>
      <p:pic>
        <p:nvPicPr>
          <p:cNvPr descr="CFPIC | Child &amp; Family Policy Institute of California" id="100" name="Google Shape;100;p14">
            <a:hlinkClick r:id="rId3"/>
          </p:cNvPr>
          <p:cNvPicPr preferRelativeResize="0"/>
          <p:nvPr/>
        </p:nvPicPr>
        <p:blipFill rotWithShape="1">
          <a:blip r:embed="rId4">
            <a:alphaModFix/>
          </a:blip>
          <a:srcRect b="0" l="0" r="0" t="0"/>
          <a:stretch/>
        </p:blipFill>
        <p:spPr>
          <a:xfrm>
            <a:off x="8675037" y="6101927"/>
            <a:ext cx="2874895" cy="756073"/>
          </a:xfrm>
          <a:prstGeom prst="rect">
            <a:avLst/>
          </a:prstGeom>
          <a:noFill/>
          <a:ln>
            <a:noFill/>
          </a:ln>
        </p:spPr>
      </p:pic>
      <p:pic>
        <p:nvPicPr>
          <p:cNvPr id="101" name="Google Shape;101;p14"/>
          <p:cNvPicPr preferRelativeResize="0"/>
          <p:nvPr/>
        </p:nvPicPr>
        <p:blipFill rotWithShape="1">
          <a:blip r:embed="rId5">
            <a:alphaModFix/>
          </a:blip>
          <a:srcRect b="0" l="0" r="0" t="0"/>
          <a:stretch/>
        </p:blipFill>
        <p:spPr>
          <a:xfrm>
            <a:off x="6491361" y="5741663"/>
            <a:ext cx="1343144" cy="1042912"/>
          </a:xfrm>
          <a:prstGeom prst="rect">
            <a:avLst/>
          </a:prstGeom>
          <a:noFill/>
          <a:ln>
            <a:noFill/>
          </a:ln>
        </p:spPr>
      </p:pic>
      <p:pic>
        <p:nvPicPr>
          <p:cNvPr id="102" name="Google Shape;102;p14"/>
          <p:cNvPicPr preferRelativeResize="0"/>
          <p:nvPr/>
        </p:nvPicPr>
        <p:blipFill rotWithShape="1">
          <a:blip r:embed="rId6">
            <a:alphaModFix/>
          </a:blip>
          <a:srcRect b="0" l="0" r="0" t="0"/>
          <a:stretch/>
        </p:blipFill>
        <p:spPr>
          <a:xfrm>
            <a:off x="733125" y="6370047"/>
            <a:ext cx="1876816" cy="41452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03" name="Shape 103"/>
        <p:cNvGrpSpPr/>
        <p:nvPr/>
      </p:nvGrpSpPr>
      <p:grpSpPr>
        <a:xfrm>
          <a:off x="0" y="0"/>
          <a:ext cx="0" cy="0"/>
          <a:chOff x="0" y="0"/>
          <a:chExt cx="0" cy="0"/>
        </a:xfrm>
      </p:grpSpPr>
      <p:sp>
        <p:nvSpPr>
          <p:cNvPr id="104" name="Google Shape;104;p15"/>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5"/>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lstStyle>
            <a:lvl1pPr indent="-401320" lvl="0" marL="457200" algn="l">
              <a:spcBef>
                <a:spcPts val="640"/>
              </a:spcBef>
              <a:spcAft>
                <a:spcPts val="0"/>
              </a:spcAft>
              <a:buSzPts val="2720"/>
              <a:buChar char="•"/>
              <a:defRPr sz="3200"/>
            </a:lvl1pPr>
            <a:lvl2pPr indent="-379730" lvl="1" marL="914400" algn="l">
              <a:spcBef>
                <a:spcPts val="560"/>
              </a:spcBef>
              <a:spcAft>
                <a:spcPts val="0"/>
              </a:spcAft>
              <a:buSzPts val="2380"/>
              <a:buChar char="•"/>
              <a:defRPr sz="2800"/>
            </a:lvl2pPr>
            <a:lvl3pPr indent="-365760" lvl="2" marL="1371600" algn="l">
              <a:spcBef>
                <a:spcPts val="480"/>
              </a:spcBef>
              <a:spcAft>
                <a:spcPts val="0"/>
              </a:spcAft>
              <a:buSzPts val="2160"/>
              <a:buChar char="•"/>
              <a:defRPr sz="2400"/>
            </a:lvl3pPr>
            <a:lvl4pPr indent="-355600" lvl="3" marL="1828800" algn="l">
              <a:spcBef>
                <a:spcPts val="400"/>
              </a:spcBef>
              <a:spcAft>
                <a:spcPts val="0"/>
              </a:spcAft>
              <a:buSzPts val="2000"/>
              <a:buChar char="•"/>
              <a:defRPr sz="20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6" name="Google Shape;106;p15"/>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5"/>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5"/>
          <p:cNvSpPr txBox="1"/>
          <p:nvPr>
            <p:ph idx="12" type="sldNum"/>
          </p:nvPr>
        </p:nvSpPr>
        <p:spPr>
          <a:xfrm>
            <a:off x="11650133" y="6477000"/>
            <a:ext cx="592667"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2"/>
        </a:solidFill>
      </p:bgPr>
    </p:bg>
    <p:spTree>
      <p:nvGrpSpPr>
        <p:cNvPr id="109" name="Shape 109"/>
        <p:cNvGrpSpPr/>
        <p:nvPr/>
      </p:nvGrpSpPr>
      <p:grpSpPr>
        <a:xfrm>
          <a:off x="0" y="0"/>
          <a:ext cx="0" cy="0"/>
          <a:chOff x="0" y="0"/>
          <a:chExt cx="0" cy="0"/>
        </a:xfrm>
      </p:grpSpPr>
      <p:sp>
        <p:nvSpPr>
          <p:cNvPr id="110" name="Google Shape;110;p16"/>
          <p:cNvSpPr txBox="1"/>
          <p:nvPr>
            <p:ph type="title"/>
          </p:nvPr>
        </p:nvSpPr>
        <p:spPr>
          <a:xfrm>
            <a:off x="963084" y="2362201"/>
            <a:ext cx="10363200" cy="2200275"/>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lt2"/>
              </a:buClr>
              <a:buSzPts val="4800"/>
              <a:buFont typeface="Arial"/>
              <a:buNone/>
              <a:defRPr b="0" sz="4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16"/>
          <p:cNvSpPr txBox="1"/>
          <p:nvPr>
            <p:ph idx="1" type="body"/>
          </p:nvPr>
        </p:nvSpPr>
        <p:spPr>
          <a:xfrm>
            <a:off x="963084" y="4626865"/>
            <a:ext cx="10363200" cy="1500187"/>
          </a:xfrm>
          <a:prstGeom prst="rect">
            <a:avLst/>
          </a:prstGeom>
          <a:noFill/>
          <a:ln>
            <a:noFill/>
          </a:ln>
        </p:spPr>
        <p:txBody>
          <a:bodyPr anchorCtr="0" anchor="t" bIns="45700" lIns="91425" spcFirstLastPara="1" rIns="91425" wrap="square" tIns="45700"/>
          <a:lstStyle>
            <a:lvl1pPr indent="-228600" lvl="0" marL="457200" algn="l">
              <a:spcBef>
                <a:spcPts val="480"/>
              </a:spcBef>
              <a:spcAft>
                <a:spcPts val="0"/>
              </a:spcAft>
              <a:buSzPts val="2040"/>
              <a:buNone/>
              <a:defRPr sz="2400">
                <a:solidFill>
                  <a:schemeClr val="lt2"/>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440"/>
              <a:buNone/>
              <a:defRPr sz="1600">
                <a:solidFill>
                  <a:schemeClr val="lt1"/>
                </a:solidFill>
              </a:defRPr>
            </a:lvl3pPr>
            <a:lvl4pPr indent="-228600" lvl="3" marL="1828800" algn="l">
              <a:spcBef>
                <a:spcPts val="280"/>
              </a:spcBef>
              <a:spcAft>
                <a:spcPts val="0"/>
              </a:spcAft>
              <a:buSzPts val="1400"/>
              <a:buNone/>
              <a:defRPr sz="1400">
                <a:solidFill>
                  <a:schemeClr val="lt1"/>
                </a:solidFill>
              </a:defRPr>
            </a:lvl4pPr>
            <a:lvl5pPr indent="-228600" lvl="4" marL="2286000" algn="l">
              <a:spcBef>
                <a:spcPts val="280"/>
              </a:spcBef>
              <a:spcAft>
                <a:spcPts val="0"/>
              </a:spcAft>
              <a:buSzPts val="1400"/>
              <a:buNone/>
              <a:defRPr sz="1400">
                <a:solidFill>
                  <a:schemeClr val="lt1"/>
                </a:solidFill>
              </a:defRPr>
            </a:lvl5pPr>
            <a:lvl6pPr indent="-228600" lvl="5" marL="2743200" algn="l">
              <a:spcBef>
                <a:spcPts val="280"/>
              </a:spcBef>
              <a:spcAft>
                <a:spcPts val="0"/>
              </a:spcAft>
              <a:buSzPts val="1400"/>
              <a:buNone/>
              <a:defRPr sz="1400">
                <a:solidFill>
                  <a:schemeClr val="lt1"/>
                </a:solidFill>
              </a:defRPr>
            </a:lvl6pPr>
            <a:lvl7pPr indent="-228600" lvl="6" marL="3200400" algn="l">
              <a:spcBef>
                <a:spcPts val="280"/>
              </a:spcBef>
              <a:spcAft>
                <a:spcPts val="0"/>
              </a:spcAft>
              <a:buSzPts val="1400"/>
              <a:buNone/>
              <a:defRPr sz="1400">
                <a:solidFill>
                  <a:schemeClr val="lt1"/>
                </a:solidFill>
              </a:defRPr>
            </a:lvl7pPr>
            <a:lvl8pPr indent="-228600" lvl="7" marL="3657600" algn="l">
              <a:spcBef>
                <a:spcPts val="280"/>
              </a:spcBef>
              <a:spcAft>
                <a:spcPts val="0"/>
              </a:spcAft>
              <a:buSzPts val="1400"/>
              <a:buNone/>
              <a:defRPr sz="1400">
                <a:solidFill>
                  <a:schemeClr val="lt1"/>
                </a:solidFill>
              </a:defRPr>
            </a:lvl8pPr>
            <a:lvl9pPr indent="-228600" lvl="8" marL="4114800" algn="l">
              <a:spcBef>
                <a:spcPts val="280"/>
              </a:spcBef>
              <a:spcAft>
                <a:spcPts val="0"/>
              </a:spcAft>
              <a:buSzPts val="1400"/>
              <a:buNone/>
              <a:defRPr sz="1400">
                <a:solidFill>
                  <a:schemeClr val="lt1"/>
                </a:solidFill>
              </a:defRPr>
            </a:lvl9pPr>
          </a:lstStyle>
          <a:p/>
        </p:txBody>
      </p:sp>
      <p:sp>
        <p:nvSpPr>
          <p:cNvPr id="112" name="Google Shape;112;p16"/>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6"/>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6"/>
          <p:cNvSpPr txBox="1"/>
          <p:nvPr>
            <p:ph idx="12" type="sldNum"/>
          </p:nvPr>
        </p:nvSpPr>
        <p:spPr>
          <a:xfrm>
            <a:off x="11650133" y="6477000"/>
            <a:ext cx="592667"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15" name="Google Shape;115;p16"/>
          <p:cNvCxnSpPr/>
          <p:nvPr/>
        </p:nvCxnSpPr>
        <p:spPr>
          <a:xfrm>
            <a:off x="975360" y="4599432"/>
            <a:ext cx="10464800" cy="1588"/>
          </a:xfrm>
          <a:prstGeom prst="straightConnector1">
            <a:avLst/>
          </a:prstGeom>
          <a:noFill/>
          <a:ln cap="flat" cmpd="sng" w="19050">
            <a:solidFill>
              <a:schemeClr val="lt2"/>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16" name="Shape 116"/>
        <p:cNvGrpSpPr/>
        <p:nvPr/>
      </p:nvGrpSpPr>
      <p:grpSpPr>
        <a:xfrm>
          <a:off x="0" y="0"/>
          <a:ext cx="0" cy="0"/>
          <a:chOff x="0" y="0"/>
          <a:chExt cx="0" cy="0"/>
        </a:xfrm>
      </p:grpSpPr>
      <p:sp>
        <p:nvSpPr>
          <p:cNvPr id="117" name="Google Shape;117;p17"/>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7"/>
          <p:cNvSpPr txBox="1"/>
          <p:nvPr>
            <p:ph idx="1" type="body"/>
          </p:nvPr>
        </p:nvSpPr>
        <p:spPr>
          <a:xfrm>
            <a:off x="609600" y="1673352"/>
            <a:ext cx="5384800" cy="4718304"/>
          </a:xfrm>
          <a:prstGeom prst="rect">
            <a:avLst/>
          </a:prstGeom>
          <a:noFill/>
          <a:ln>
            <a:noFill/>
          </a:ln>
        </p:spPr>
        <p:txBody>
          <a:bodyPr anchorCtr="0" anchor="t" bIns="45700" lIns="91425" spcFirstLastPara="1" rIns="91425" wrap="square" tIns="45700"/>
          <a:lstStyle>
            <a:lvl1pPr indent="-379730" lvl="0" marL="457200" algn="l">
              <a:spcBef>
                <a:spcPts val="560"/>
              </a:spcBef>
              <a:spcAft>
                <a:spcPts val="0"/>
              </a:spcAft>
              <a:buSzPts val="2380"/>
              <a:buChar char="•"/>
              <a:defRPr sz="2800"/>
            </a:lvl1pPr>
            <a:lvl2pPr indent="-358140" lvl="1" marL="914400" algn="l">
              <a:spcBef>
                <a:spcPts val="480"/>
              </a:spcBef>
              <a:spcAft>
                <a:spcPts val="0"/>
              </a:spcAft>
              <a:buSzPts val="2040"/>
              <a:buChar char="•"/>
              <a:defRPr sz="2400"/>
            </a:lvl2pPr>
            <a:lvl3pPr indent="-342900" lvl="2" marL="1371600" algn="l">
              <a:spcBef>
                <a:spcPts val="400"/>
              </a:spcBef>
              <a:spcAft>
                <a:spcPts val="0"/>
              </a:spcAft>
              <a:buSzPts val="18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19" name="Google Shape;119;p17"/>
          <p:cNvSpPr txBox="1"/>
          <p:nvPr>
            <p:ph idx="2" type="body"/>
          </p:nvPr>
        </p:nvSpPr>
        <p:spPr>
          <a:xfrm>
            <a:off x="6197600" y="1673352"/>
            <a:ext cx="5384800" cy="4718304"/>
          </a:xfrm>
          <a:prstGeom prst="rect">
            <a:avLst/>
          </a:prstGeom>
          <a:noFill/>
          <a:ln>
            <a:noFill/>
          </a:ln>
        </p:spPr>
        <p:txBody>
          <a:bodyPr anchorCtr="0" anchor="t" bIns="45700" lIns="91425" spcFirstLastPara="1" rIns="91425" wrap="square" tIns="45700"/>
          <a:lstStyle>
            <a:lvl1pPr indent="-379730" lvl="0" marL="457200" algn="l">
              <a:spcBef>
                <a:spcPts val="560"/>
              </a:spcBef>
              <a:spcAft>
                <a:spcPts val="0"/>
              </a:spcAft>
              <a:buSzPts val="2380"/>
              <a:buChar char="•"/>
              <a:defRPr sz="2800"/>
            </a:lvl1pPr>
            <a:lvl2pPr indent="-358140" lvl="1" marL="914400" algn="l">
              <a:spcBef>
                <a:spcPts val="480"/>
              </a:spcBef>
              <a:spcAft>
                <a:spcPts val="0"/>
              </a:spcAft>
              <a:buSzPts val="2040"/>
              <a:buChar char="•"/>
              <a:defRPr sz="2400"/>
            </a:lvl2pPr>
            <a:lvl3pPr indent="-342900" lvl="2" marL="1371600" algn="l">
              <a:spcBef>
                <a:spcPts val="400"/>
              </a:spcBef>
              <a:spcAft>
                <a:spcPts val="0"/>
              </a:spcAft>
              <a:buSzPts val="18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20" name="Google Shape;120;p17"/>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7"/>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7"/>
          <p:cNvSpPr txBox="1"/>
          <p:nvPr>
            <p:ph idx="12" type="sldNum"/>
          </p:nvPr>
        </p:nvSpPr>
        <p:spPr>
          <a:xfrm>
            <a:off x="11650133" y="6477000"/>
            <a:ext cx="592667"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23" name="Shape 123"/>
        <p:cNvGrpSpPr/>
        <p:nvPr/>
      </p:nvGrpSpPr>
      <p:grpSpPr>
        <a:xfrm>
          <a:off x="0" y="0"/>
          <a:ext cx="0" cy="0"/>
          <a:chOff x="0" y="0"/>
          <a:chExt cx="0" cy="0"/>
        </a:xfrm>
      </p:grpSpPr>
      <p:sp>
        <p:nvSpPr>
          <p:cNvPr id="124" name="Google Shape;124;p18"/>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18"/>
          <p:cNvSpPr txBox="1"/>
          <p:nvPr>
            <p:ph idx="1" type="body"/>
          </p:nvPr>
        </p:nvSpPr>
        <p:spPr>
          <a:xfrm>
            <a:off x="609600" y="1676400"/>
            <a:ext cx="5242560" cy="639762"/>
          </a:xfrm>
          <a:prstGeom prst="rect">
            <a:avLst/>
          </a:prstGeom>
          <a:noFill/>
          <a:ln>
            <a:noFill/>
          </a:ln>
        </p:spPr>
        <p:txBody>
          <a:bodyPr anchorCtr="0" anchor="ctr" bIns="45700" lIns="91425" spcFirstLastPara="1" rIns="91425" wrap="square" tIns="45700"/>
          <a:lstStyle>
            <a:lvl1pPr indent="-228600" lvl="0" marL="457200" algn="ctr">
              <a:spcBef>
                <a:spcPts val="400"/>
              </a:spcBef>
              <a:spcAft>
                <a:spcPts val="0"/>
              </a:spcAft>
              <a:buSzPts val="1700"/>
              <a:buNone/>
              <a:defRPr b="0" sz="2000">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62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126" name="Google Shape;126;p18"/>
          <p:cNvSpPr txBox="1"/>
          <p:nvPr>
            <p:ph idx="2" type="body"/>
          </p:nvPr>
        </p:nvSpPr>
        <p:spPr>
          <a:xfrm>
            <a:off x="609600" y="2438400"/>
            <a:ext cx="5242560" cy="3951288"/>
          </a:xfrm>
          <a:prstGeom prst="rect">
            <a:avLst/>
          </a:prstGeom>
          <a:noFill/>
          <a:ln>
            <a:noFill/>
          </a:ln>
        </p:spPr>
        <p:txBody>
          <a:bodyPr anchorCtr="0" anchor="t" bIns="45700" lIns="91425" spcFirstLastPara="1" rIns="91425" wrap="square" tIns="45700"/>
          <a:lstStyle>
            <a:lvl1pPr indent="-358140" lvl="0" marL="457200" algn="l">
              <a:spcBef>
                <a:spcPts val="480"/>
              </a:spcBef>
              <a:spcAft>
                <a:spcPts val="0"/>
              </a:spcAft>
              <a:buSzPts val="2040"/>
              <a:buChar char="•"/>
              <a:defRPr sz="2400"/>
            </a:lvl1pPr>
            <a:lvl2pPr indent="-336550" lvl="1" marL="914400" algn="l">
              <a:spcBef>
                <a:spcPts val="400"/>
              </a:spcBef>
              <a:spcAft>
                <a:spcPts val="0"/>
              </a:spcAft>
              <a:buSzPts val="1700"/>
              <a:buChar char="•"/>
              <a:defRPr sz="2000"/>
            </a:lvl2pPr>
            <a:lvl3pPr indent="-331469" lvl="2" marL="1371600" algn="l">
              <a:spcBef>
                <a:spcPts val="360"/>
              </a:spcBef>
              <a:spcAft>
                <a:spcPts val="0"/>
              </a:spcAft>
              <a:buSzPts val="162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127" name="Google Shape;127;p18"/>
          <p:cNvSpPr txBox="1"/>
          <p:nvPr>
            <p:ph idx="3" type="body"/>
          </p:nvPr>
        </p:nvSpPr>
        <p:spPr>
          <a:xfrm>
            <a:off x="6339840" y="1676400"/>
            <a:ext cx="5242560" cy="639762"/>
          </a:xfrm>
          <a:prstGeom prst="rect">
            <a:avLst/>
          </a:prstGeom>
          <a:noFill/>
          <a:ln>
            <a:noFill/>
          </a:ln>
        </p:spPr>
        <p:txBody>
          <a:bodyPr anchorCtr="0" anchor="ctr" bIns="45700" lIns="91425" spcFirstLastPara="1" rIns="91425" wrap="square" tIns="45700"/>
          <a:lstStyle>
            <a:lvl1pPr indent="-228600" lvl="0" marL="457200" algn="ctr">
              <a:spcBef>
                <a:spcPts val="400"/>
              </a:spcBef>
              <a:spcAft>
                <a:spcPts val="0"/>
              </a:spcAft>
              <a:buSzPts val="1700"/>
              <a:buNone/>
              <a:defRPr b="0" sz="2000">
                <a:solidFill>
                  <a:schemeClr val="dk2"/>
                </a:solidFill>
                <a:latin typeface="Arial"/>
                <a:ea typeface="Arial"/>
                <a:cs typeface="Arial"/>
                <a:sym typeface="Aria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62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128" name="Google Shape;128;p18"/>
          <p:cNvSpPr txBox="1"/>
          <p:nvPr>
            <p:ph idx="4" type="body"/>
          </p:nvPr>
        </p:nvSpPr>
        <p:spPr>
          <a:xfrm>
            <a:off x="6339840" y="2438400"/>
            <a:ext cx="5242560" cy="3951288"/>
          </a:xfrm>
          <a:prstGeom prst="rect">
            <a:avLst/>
          </a:prstGeom>
          <a:noFill/>
          <a:ln>
            <a:noFill/>
          </a:ln>
        </p:spPr>
        <p:txBody>
          <a:bodyPr anchorCtr="0" anchor="t" bIns="45700" lIns="91425" spcFirstLastPara="1" rIns="91425" wrap="square" tIns="45700"/>
          <a:lstStyle>
            <a:lvl1pPr indent="-358140" lvl="0" marL="457200" algn="l">
              <a:spcBef>
                <a:spcPts val="480"/>
              </a:spcBef>
              <a:spcAft>
                <a:spcPts val="0"/>
              </a:spcAft>
              <a:buSzPts val="2040"/>
              <a:buChar char="•"/>
              <a:defRPr sz="2400"/>
            </a:lvl1pPr>
            <a:lvl2pPr indent="-336550" lvl="1" marL="914400" algn="l">
              <a:spcBef>
                <a:spcPts val="400"/>
              </a:spcBef>
              <a:spcAft>
                <a:spcPts val="0"/>
              </a:spcAft>
              <a:buSzPts val="1700"/>
              <a:buChar char="•"/>
              <a:defRPr sz="2000"/>
            </a:lvl2pPr>
            <a:lvl3pPr indent="-331469" lvl="2" marL="1371600" algn="l">
              <a:spcBef>
                <a:spcPts val="360"/>
              </a:spcBef>
              <a:spcAft>
                <a:spcPts val="0"/>
              </a:spcAft>
              <a:buSzPts val="162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129" name="Google Shape;129;p18"/>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8"/>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8"/>
          <p:cNvSpPr txBox="1"/>
          <p:nvPr>
            <p:ph idx="12" type="sldNum"/>
          </p:nvPr>
        </p:nvSpPr>
        <p:spPr>
          <a:xfrm>
            <a:off x="11650133" y="6477000"/>
            <a:ext cx="592667"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32" name="Google Shape;132;p18"/>
          <p:cNvCxnSpPr/>
          <p:nvPr/>
        </p:nvCxnSpPr>
        <p:spPr>
          <a:xfrm rot="5400000">
            <a:off x="3741949" y="4045691"/>
            <a:ext cx="4709160" cy="1059"/>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33" name="Shape 133"/>
        <p:cNvGrpSpPr/>
        <p:nvPr/>
      </p:nvGrpSpPr>
      <p:grpSpPr>
        <a:xfrm>
          <a:off x="0" y="0"/>
          <a:ext cx="0" cy="0"/>
          <a:chOff x="0" y="0"/>
          <a:chExt cx="0" cy="0"/>
        </a:xfrm>
      </p:grpSpPr>
      <p:sp>
        <p:nvSpPr>
          <p:cNvPr id="134" name="Google Shape;134;p19"/>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19"/>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9"/>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9"/>
          <p:cNvSpPr txBox="1"/>
          <p:nvPr>
            <p:ph idx="12" type="sldNum"/>
          </p:nvPr>
        </p:nvSpPr>
        <p:spPr>
          <a:xfrm>
            <a:off x="11650133" y="6477000"/>
            <a:ext cx="592667"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8" name="Shape 138"/>
        <p:cNvGrpSpPr/>
        <p:nvPr/>
      </p:nvGrpSpPr>
      <p:grpSpPr>
        <a:xfrm>
          <a:off x="0" y="0"/>
          <a:ext cx="0" cy="0"/>
          <a:chOff x="0" y="0"/>
          <a:chExt cx="0" cy="0"/>
        </a:xfrm>
      </p:grpSpPr>
      <p:sp>
        <p:nvSpPr>
          <p:cNvPr id="139" name="Google Shape;139;p20"/>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0"/>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0"/>
          <p:cNvSpPr txBox="1"/>
          <p:nvPr>
            <p:ph idx="12" type="sldNum"/>
          </p:nvPr>
        </p:nvSpPr>
        <p:spPr>
          <a:xfrm>
            <a:off x="11650133" y="6477000"/>
            <a:ext cx="592667"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42" name="Shape 142"/>
        <p:cNvGrpSpPr/>
        <p:nvPr/>
      </p:nvGrpSpPr>
      <p:grpSpPr>
        <a:xfrm>
          <a:off x="0" y="0"/>
          <a:ext cx="0" cy="0"/>
          <a:chOff x="0" y="0"/>
          <a:chExt cx="0" cy="0"/>
        </a:xfrm>
      </p:grpSpPr>
      <p:sp>
        <p:nvSpPr>
          <p:cNvPr id="143" name="Google Shape;143;p21"/>
          <p:cNvSpPr txBox="1"/>
          <p:nvPr>
            <p:ph type="title"/>
          </p:nvPr>
        </p:nvSpPr>
        <p:spPr>
          <a:xfrm>
            <a:off x="609600" y="792080"/>
            <a:ext cx="2852928" cy="1261872"/>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2"/>
              </a:buClr>
              <a:buSzPts val="2400"/>
              <a:buFont typeface="Arial"/>
              <a:buNone/>
              <a:defRPr b="0"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21"/>
          <p:cNvSpPr txBox="1"/>
          <p:nvPr>
            <p:ph idx="1" type="body"/>
          </p:nvPr>
        </p:nvSpPr>
        <p:spPr>
          <a:xfrm>
            <a:off x="3962400" y="792080"/>
            <a:ext cx="7620000" cy="5577840"/>
          </a:xfrm>
          <a:prstGeom prst="rect">
            <a:avLst/>
          </a:prstGeom>
          <a:noFill/>
          <a:ln>
            <a:noFill/>
          </a:ln>
        </p:spPr>
        <p:txBody>
          <a:bodyPr anchorCtr="0" anchor="t" bIns="45700" lIns="91425" spcFirstLastPara="1" rIns="91425" wrap="square" tIns="45700"/>
          <a:lstStyle>
            <a:lvl1pPr indent="-401320" lvl="0" marL="457200" algn="l">
              <a:spcBef>
                <a:spcPts val="640"/>
              </a:spcBef>
              <a:spcAft>
                <a:spcPts val="0"/>
              </a:spcAft>
              <a:buSzPts val="2720"/>
              <a:buChar char="•"/>
              <a:defRPr sz="3200"/>
            </a:lvl1pPr>
            <a:lvl2pPr indent="-379730" lvl="1" marL="914400" algn="l">
              <a:spcBef>
                <a:spcPts val="560"/>
              </a:spcBef>
              <a:spcAft>
                <a:spcPts val="0"/>
              </a:spcAft>
              <a:buSzPts val="2380"/>
              <a:buChar char="•"/>
              <a:defRPr sz="2800"/>
            </a:lvl2pPr>
            <a:lvl3pPr indent="-365760" lvl="2" marL="1371600" algn="l">
              <a:spcBef>
                <a:spcPts val="480"/>
              </a:spcBef>
              <a:spcAft>
                <a:spcPts val="0"/>
              </a:spcAft>
              <a:buSzPts val="216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145" name="Google Shape;145;p21"/>
          <p:cNvSpPr txBox="1"/>
          <p:nvPr>
            <p:ph idx="2" type="body"/>
          </p:nvPr>
        </p:nvSpPr>
        <p:spPr>
          <a:xfrm>
            <a:off x="609601" y="2130553"/>
            <a:ext cx="2852928" cy="4243615"/>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SzPts val="119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9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146" name="Google Shape;146;p21"/>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1"/>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1"/>
          <p:cNvSpPr txBox="1"/>
          <p:nvPr>
            <p:ph idx="12" type="sldNum"/>
          </p:nvPr>
        </p:nvSpPr>
        <p:spPr>
          <a:xfrm>
            <a:off x="11650133" y="6477000"/>
            <a:ext cx="592667"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49" name="Google Shape;149;p21"/>
          <p:cNvCxnSpPr/>
          <p:nvPr/>
        </p:nvCxnSpPr>
        <p:spPr>
          <a:xfrm rot="5400000">
            <a:off x="912152" y="3579942"/>
            <a:ext cx="5577840" cy="2117"/>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50" name="Shape 150"/>
        <p:cNvGrpSpPr/>
        <p:nvPr/>
      </p:nvGrpSpPr>
      <p:grpSpPr>
        <a:xfrm>
          <a:off x="0" y="0"/>
          <a:ext cx="0" cy="0"/>
          <a:chOff x="0" y="0"/>
          <a:chExt cx="0" cy="0"/>
        </a:xfrm>
      </p:grpSpPr>
      <p:sp>
        <p:nvSpPr>
          <p:cNvPr id="151" name="Google Shape;151;p22"/>
          <p:cNvSpPr txBox="1"/>
          <p:nvPr>
            <p:ph type="title"/>
          </p:nvPr>
        </p:nvSpPr>
        <p:spPr>
          <a:xfrm>
            <a:off x="609600" y="792480"/>
            <a:ext cx="2856907" cy="1264920"/>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2"/>
              </a:buClr>
              <a:buSzPts val="2400"/>
              <a:buFont typeface="Arial"/>
              <a:buNone/>
              <a:defRPr b="0"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22"/>
          <p:cNvSpPr/>
          <p:nvPr>
            <p:ph idx="2" type="pic"/>
          </p:nvPr>
        </p:nvSpPr>
        <p:spPr>
          <a:xfrm>
            <a:off x="3811480" y="838201"/>
            <a:ext cx="7872520" cy="5500456"/>
          </a:xfrm>
          <a:prstGeom prst="rect">
            <a:avLst/>
          </a:prstGeom>
          <a:solidFill>
            <a:schemeClr val="lt2"/>
          </a:solidFill>
          <a:ln cap="flat" cmpd="sng" w="76200">
            <a:solidFill>
              <a:srgbClr val="FFFFFF"/>
            </a:solidFill>
            <a:prstDash val="solid"/>
            <a:miter lim="800000"/>
            <a:headEnd len="sm" w="sm" type="none"/>
            <a:tailEnd len="sm" w="sm" type="none"/>
          </a:ln>
          <a:effectLst>
            <a:outerShdw blurRad="50800" rotWithShape="0" algn="t" dir="5400000" dist="12700">
              <a:srgbClr val="000000">
                <a:alpha val="58823"/>
              </a:srgbClr>
            </a:outerShdw>
          </a:effectLst>
        </p:spPr>
        <p:txBody>
          <a:bodyPr anchorCtr="0" anchor="t" bIns="45700" lIns="91425" spcFirstLastPara="1" rIns="91425" wrap="square" tIns="45700"/>
          <a:lstStyle>
            <a:lvl1pPr lvl="0" marR="0" rtl="0" algn="l">
              <a:spcBef>
                <a:spcPts val="640"/>
              </a:spcBef>
              <a:spcAft>
                <a:spcPts val="0"/>
              </a:spcAft>
              <a:buClr>
                <a:schemeClr val="accent1"/>
              </a:buClr>
              <a:buSzPts val="272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accent1"/>
              </a:buClr>
              <a:buSzPts val="238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accent1"/>
              </a:buClr>
              <a:buSzPts val="216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53" name="Google Shape;153;p22"/>
          <p:cNvSpPr txBox="1"/>
          <p:nvPr>
            <p:ph idx="1" type="body"/>
          </p:nvPr>
        </p:nvSpPr>
        <p:spPr>
          <a:xfrm>
            <a:off x="609600" y="2133600"/>
            <a:ext cx="2852928" cy="4242816"/>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SzPts val="119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9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154" name="Google Shape;154;p22"/>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2"/>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2"/>
          <p:cNvSpPr txBox="1"/>
          <p:nvPr>
            <p:ph idx="12" type="sldNum"/>
          </p:nvPr>
        </p:nvSpPr>
        <p:spPr>
          <a:xfrm>
            <a:off x="11650133" y="6477000"/>
            <a:ext cx="592667"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57" name="Shape 157"/>
        <p:cNvGrpSpPr/>
        <p:nvPr/>
      </p:nvGrpSpPr>
      <p:grpSpPr>
        <a:xfrm>
          <a:off x="0" y="0"/>
          <a:ext cx="0" cy="0"/>
          <a:chOff x="0" y="0"/>
          <a:chExt cx="0" cy="0"/>
        </a:xfrm>
      </p:grpSpPr>
      <p:sp>
        <p:nvSpPr>
          <p:cNvPr id="158" name="Google Shape;158;p23"/>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23"/>
          <p:cNvSpPr txBox="1"/>
          <p:nvPr>
            <p:ph idx="1" type="body"/>
          </p:nvPr>
        </p:nvSpPr>
        <p:spPr>
          <a:xfrm rot="5400000">
            <a:off x="3657600" y="-1447800"/>
            <a:ext cx="4876800" cy="10972800"/>
          </a:xfrm>
          <a:prstGeom prst="rect">
            <a:avLst/>
          </a:prstGeom>
          <a:noFill/>
          <a:ln>
            <a:noFill/>
          </a:ln>
        </p:spPr>
        <p:txBody>
          <a:bodyPr anchorCtr="0" anchor="t" bIns="45700" lIns="91425" spcFirstLastPara="1" rIns="91425" wrap="square" tIns="45700"/>
          <a:lstStyle>
            <a:lvl1pPr indent="-325755" lvl="0" marL="457200" algn="l">
              <a:spcBef>
                <a:spcPts val="360"/>
              </a:spcBef>
              <a:spcAft>
                <a:spcPts val="0"/>
              </a:spcAft>
              <a:buSzPts val="1530"/>
              <a:buChar char="•"/>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60" name="Google Shape;160;p23"/>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23"/>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23"/>
          <p:cNvSpPr txBox="1"/>
          <p:nvPr>
            <p:ph idx="12" type="sldNum"/>
          </p:nvPr>
        </p:nvSpPr>
        <p:spPr>
          <a:xfrm>
            <a:off x="11650133" y="6477000"/>
            <a:ext cx="592667"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63" name="Shape 163"/>
        <p:cNvGrpSpPr/>
        <p:nvPr/>
      </p:nvGrpSpPr>
      <p:grpSpPr>
        <a:xfrm>
          <a:off x="0" y="0"/>
          <a:ext cx="0" cy="0"/>
          <a:chOff x="0" y="0"/>
          <a:chExt cx="0" cy="0"/>
        </a:xfrm>
      </p:grpSpPr>
      <p:sp>
        <p:nvSpPr>
          <p:cNvPr id="164" name="Google Shape;164;p24"/>
          <p:cNvSpPr txBox="1"/>
          <p:nvPr>
            <p:ph type="title"/>
          </p:nvPr>
        </p:nvSpPr>
        <p:spPr>
          <a:xfrm rot="5400000">
            <a:off x="7277100" y="2171700"/>
            <a:ext cx="5867400" cy="2743200"/>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24"/>
          <p:cNvSpPr txBox="1"/>
          <p:nvPr>
            <p:ph idx="1" type="body"/>
          </p:nvPr>
        </p:nvSpPr>
        <p:spPr>
          <a:xfrm rot="5400000">
            <a:off x="1689100" y="-469900"/>
            <a:ext cx="5867400" cy="8026400"/>
          </a:xfrm>
          <a:prstGeom prst="rect">
            <a:avLst/>
          </a:prstGeom>
          <a:noFill/>
          <a:ln>
            <a:noFill/>
          </a:ln>
        </p:spPr>
        <p:txBody>
          <a:bodyPr anchorCtr="0" anchor="t" bIns="45700" lIns="91425" spcFirstLastPara="1" rIns="91425" wrap="square" tIns="45700"/>
          <a:lstStyle>
            <a:lvl1pPr indent="-325755" lvl="0" marL="457200" algn="l">
              <a:spcBef>
                <a:spcPts val="360"/>
              </a:spcBef>
              <a:spcAft>
                <a:spcPts val="0"/>
              </a:spcAft>
              <a:buSzPts val="1530"/>
              <a:buChar char="•"/>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66" name="Google Shape;166;p24"/>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4"/>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24"/>
          <p:cNvSpPr txBox="1"/>
          <p:nvPr>
            <p:ph idx="12" type="sldNum"/>
          </p:nvPr>
        </p:nvSpPr>
        <p:spPr>
          <a:xfrm>
            <a:off x="11650133" y="6477000"/>
            <a:ext cx="592667"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5" name="Shape 175"/>
        <p:cNvGrpSpPr/>
        <p:nvPr/>
      </p:nvGrpSpPr>
      <p:grpSpPr>
        <a:xfrm>
          <a:off x="0" y="0"/>
          <a:ext cx="0" cy="0"/>
          <a:chOff x="0" y="0"/>
          <a:chExt cx="0" cy="0"/>
        </a:xfrm>
      </p:grpSpPr>
      <p:sp>
        <p:nvSpPr>
          <p:cNvPr id="176" name="Google Shape;176;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81" name="Google Shape;181;p26"/>
          <p:cNvPicPr preferRelativeResize="0"/>
          <p:nvPr/>
        </p:nvPicPr>
        <p:blipFill rotWithShape="1">
          <a:blip r:embed="rId2">
            <a:alphaModFix/>
          </a:blip>
          <a:srcRect b="0" l="0" r="0" t="0"/>
          <a:stretch/>
        </p:blipFill>
        <p:spPr>
          <a:xfrm>
            <a:off x="3168197" y="6270665"/>
            <a:ext cx="2478629" cy="396581"/>
          </a:xfrm>
          <a:prstGeom prst="rect">
            <a:avLst/>
          </a:prstGeom>
          <a:noFill/>
          <a:ln>
            <a:noFill/>
          </a:ln>
        </p:spPr>
      </p:pic>
      <p:pic>
        <p:nvPicPr>
          <p:cNvPr id="182" name="Google Shape;182;p26"/>
          <p:cNvPicPr preferRelativeResize="0"/>
          <p:nvPr/>
        </p:nvPicPr>
        <p:blipFill rotWithShape="1">
          <a:blip r:embed="rId3">
            <a:alphaModFix/>
          </a:blip>
          <a:srcRect b="0" l="0" r="0" t="0"/>
          <a:stretch/>
        </p:blipFill>
        <p:spPr>
          <a:xfrm>
            <a:off x="8610600" y="6270665"/>
            <a:ext cx="2300654" cy="536494"/>
          </a:xfrm>
          <a:prstGeom prst="rect">
            <a:avLst/>
          </a:prstGeom>
          <a:noFill/>
          <a:ln>
            <a:noFill/>
          </a:ln>
        </p:spPr>
      </p:pic>
      <p:pic>
        <p:nvPicPr>
          <p:cNvPr id="183" name="Google Shape;183;p26"/>
          <p:cNvPicPr preferRelativeResize="0"/>
          <p:nvPr/>
        </p:nvPicPr>
        <p:blipFill rotWithShape="1">
          <a:blip r:embed="rId4">
            <a:alphaModFix/>
          </a:blip>
          <a:srcRect b="0" l="0" r="0" t="0"/>
          <a:stretch/>
        </p:blipFill>
        <p:spPr>
          <a:xfrm>
            <a:off x="6602921" y="5930851"/>
            <a:ext cx="1051584" cy="815714"/>
          </a:xfrm>
          <a:prstGeom prst="rect">
            <a:avLst/>
          </a:prstGeom>
          <a:noFill/>
          <a:ln>
            <a:noFill/>
          </a:ln>
        </p:spPr>
      </p:pic>
      <p:pic>
        <p:nvPicPr>
          <p:cNvPr id="184" name="Google Shape;184;p26"/>
          <p:cNvPicPr preferRelativeResize="0"/>
          <p:nvPr/>
        </p:nvPicPr>
        <p:blipFill rotWithShape="1">
          <a:blip r:embed="rId5">
            <a:alphaModFix/>
          </a:blip>
          <a:srcRect b="0" l="0" r="0" t="0"/>
          <a:stretch/>
        </p:blipFill>
        <p:spPr>
          <a:xfrm>
            <a:off x="565000" y="6338708"/>
            <a:ext cx="1876816" cy="30833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85" name="Shape 185"/>
        <p:cNvGrpSpPr/>
        <p:nvPr/>
      </p:nvGrpSpPr>
      <p:grpSpPr>
        <a:xfrm>
          <a:off x="0" y="0"/>
          <a:ext cx="0" cy="0"/>
          <a:chOff x="0" y="0"/>
          <a:chExt cx="0" cy="0"/>
        </a:xfrm>
      </p:grpSpPr>
      <p:pic>
        <p:nvPicPr>
          <p:cNvPr id="186" name="Google Shape;186;p27"/>
          <p:cNvPicPr preferRelativeResize="0"/>
          <p:nvPr/>
        </p:nvPicPr>
        <p:blipFill rotWithShape="1">
          <a:blip r:embed="rId2">
            <a:alphaModFix/>
          </a:blip>
          <a:srcRect b="0" l="0" r="0" t="0"/>
          <a:stretch/>
        </p:blipFill>
        <p:spPr>
          <a:xfrm>
            <a:off x="3173984" y="6340621"/>
            <a:ext cx="2478629" cy="396581"/>
          </a:xfrm>
          <a:prstGeom prst="rect">
            <a:avLst/>
          </a:prstGeom>
          <a:noFill/>
          <a:ln>
            <a:noFill/>
          </a:ln>
        </p:spPr>
      </p:pic>
      <p:pic>
        <p:nvPicPr>
          <p:cNvPr id="187" name="Google Shape;187;p27"/>
          <p:cNvPicPr preferRelativeResize="0"/>
          <p:nvPr/>
        </p:nvPicPr>
        <p:blipFill rotWithShape="1">
          <a:blip r:embed="rId3">
            <a:alphaModFix/>
          </a:blip>
          <a:srcRect b="0" l="0" r="0" t="0"/>
          <a:stretch/>
        </p:blipFill>
        <p:spPr>
          <a:xfrm>
            <a:off x="8610600" y="6270665"/>
            <a:ext cx="2300654" cy="536494"/>
          </a:xfrm>
          <a:prstGeom prst="rect">
            <a:avLst/>
          </a:prstGeom>
          <a:noFill/>
          <a:ln>
            <a:noFill/>
          </a:ln>
        </p:spPr>
      </p:pic>
      <p:pic>
        <p:nvPicPr>
          <p:cNvPr id="188" name="Google Shape;188;p27"/>
          <p:cNvPicPr preferRelativeResize="0"/>
          <p:nvPr/>
        </p:nvPicPr>
        <p:blipFill rotWithShape="1">
          <a:blip r:embed="rId4">
            <a:alphaModFix/>
          </a:blip>
          <a:srcRect b="0" l="0" r="0" t="0"/>
          <a:stretch/>
        </p:blipFill>
        <p:spPr>
          <a:xfrm>
            <a:off x="6482715" y="5975607"/>
            <a:ext cx="1051584" cy="815714"/>
          </a:xfrm>
          <a:prstGeom prst="rect">
            <a:avLst/>
          </a:prstGeom>
          <a:noFill/>
          <a:ln>
            <a:noFill/>
          </a:ln>
        </p:spPr>
      </p:pic>
      <p:sp>
        <p:nvSpPr>
          <p:cNvPr id="189" name="Google Shape;189;p27"/>
          <p:cNvSpPr/>
          <p:nvPr/>
        </p:nvSpPr>
        <p:spPr>
          <a:xfrm>
            <a:off x="11422404" y="6383464"/>
            <a:ext cx="45717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800" u="none" cap="none" strike="noStrike">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cxnSp>
        <p:nvCxnSpPr>
          <p:cNvPr id="190" name="Google Shape;190;p27"/>
          <p:cNvCxnSpPr/>
          <p:nvPr/>
        </p:nvCxnSpPr>
        <p:spPr>
          <a:xfrm>
            <a:off x="731521" y="1224742"/>
            <a:ext cx="10546797" cy="22168"/>
          </a:xfrm>
          <a:prstGeom prst="straightConnector1">
            <a:avLst/>
          </a:prstGeom>
          <a:noFill/>
          <a:ln cap="flat" cmpd="sng" w="28575">
            <a:solidFill>
              <a:schemeClr val="accent3"/>
            </a:solidFill>
            <a:prstDash val="solid"/>
            <a:miter lim="800000"/>
            <a:headEnd len="sm" w="sm" type="none"/>
            <a:tailEnd len="sm" w="sm" type="none"/>
          </a:ln>
          <a:effectLst>
            <a:outerShdw blurRad="50800" rotWithShape="0" algn="tl" dir="2700000" dist="38100">
              <a:srgbClr val="000000">
                <a:alpha val="40000"/>
              </a:srgbClr>
            </a:outerShdw>
          </a:effectLst>
        </p:spPr>
      </p:cxnSp>
      <p:pic>
        <p:nvPicPr>
          <p:cNvPr id="191" name="Google Shape;191;p27"/>
          <p:cNvPicPr preferRelativeResize="0"/>
          <p:nvPr/>
        </p:nvPicPr>
        <p:blipFill rotWithShape="1">
          <a:blip r:embed="rId5">
            <a:alphaModFix/>
          </a:blip>
          <a:srcRect b="0" l="0" r="0" t="0"/>
          <a:stretch/>
        </p:blipFill>
        <p:spPr>
          <a:xfrm>
            <a:off x="403247" y="6340621"/>
            <a:ext cx="1876816" cy="38167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92" name="Shape 192"/>
        <p:cNvGrpSpPr/>
        <p:nvPr/>
      </p:nvGrpSpPr>
      <p:grpSpPr>
        <a:xfrm>
          <a:off x="0" y="0"/>
          <a:ext cx="0" cy="0"/>
          <a:chOff x="0" y="0"/>
          <a:chExt cx="0" cy="0"/>
        </a:xfrm>
      </p:grpSpPr>
      <p:sp>
        <p:nvSpPr>
          <p:cNvPr id="193" name="Google Shape;193;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95" name="Google Shape;195;p28"/>
          <p:cNvPicPr preferRelativeResize="0"/>
          <p:nvPr/>
        </p:nvPicPr>
        <p:blipFill rotWithShape="1">
          <a:blip r:embed="rId2">
            <a:alphaModFix/>
          </a:blip>
          <a:srcRect b="0" l="0" r="0" t="0"/>
          <a:stretch/>
        </p:blipFill>
        <p:spPr>
          <a:xfrm>
            <a:off x="563893" y="6270665"/>
            <a:ext cx="2478629" cy="396581"/>
          </a:xfrm>
          <a:prstGeom prst="rect">
            <a:avLst/>
          </a:prstGeom>
          <a:noFill/>
          <a:ln>
            <a:noFill/>
          </a:ln>
        </p:spPr>
      </p:pic>
      <p:pic>
        <p:nvPicPr>
          <p:cNvPr id="196" name="Google Shape;196;p28"/>
          <p:cNvPicPr preferRelativeResize="0"/>
          <p:nvPr/>
        </p:nvPicPr>
        <p:blipFill rotWithShape="1">
          <a:blip r:embed="rId3">
            <a:alphaModFix/>
          </a:blip>
          <a:srcRect b="0" l="0" r="0" t="0"/>
          <a:stretch/>
        </p:blipFill>
        <p:spPr>
          <a:xfrm>
            <a:off x="8610600" y="6270665"/>
            <a:ext cx="2300654" cy="536494"/>
          </a:xfrm>
          <a:prstGeom prst="rect">
            <a:avLst/>
          </a:prstGeom>
          <a:noFill/>
          <a:ln>
            <a:noFill/>
          </a:ln>
        </p:spPr>
      </p:pic>
      <p:pic>
        <p:nvPicPr>
          <p:cNvPr id="197" name="Google Shape;197;p28"/>
          <p:cNvPicPr preferRelativeResize="0"/>
          <p:nvPr/>
        </p:nvPicPr>
        <p:blipFill rotWithShape="1">
          <a:blip r:embed="rId4">
            <a:alphaModFix/>
          </a:blip>
          <a:srcRect b="0" l="0" r="0" t="0"/>
          <a:stretch/>
        </p:blipFill>
        <p:spPr>
          <a:xfrm>
            <a:off x="5192138" y="5937082"/>
            <a:ext cx="1051584" cy="815714"/>
          </a:xfrm>
          <a:prstGeom prst="rect">
            <a:avLst/>
          </a:prstGeom>
          <a:noFill/>
          <a:ln>
            <a:noFill/>
          </a:ln>
        </p:spPr>
      </p:pic>
      <p:sp>
        <p:nvSpPr>
          <p:cNvPr id="198" name="Google Shape;198;p28"/>
          <p:cNvSpPr/>
          <p:nvPr/>
        </p:nvSpPr>
        <p:spPr>
          <a:xfrm>
            <a:off x="11422404" y="6383464"/>
            <a:ext cx="45717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9" name="Shape 199"/>
        <p:cNvGrpSpPr/>
        <p:nvPr/>
      </p:nvGrpSpPr>
      <p:grpSpPr>
        <a:xfrm>
          <a:off x="0" y="0"/>
          <a:ext cx="0" cy="0"/>
          <a:chOff x="0" y="0"/>
          <a:chExt cx="0" cy="0"/>
        </a:xfrm>
      </p:grpSpPr>
      <p:sp>
        <p:nvSpPr>
          <p:cNvPr id="200" name="Google Shape;200;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02" name="Google Shape;20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05" name="Shape 205"/>
        <p:cNvGrpSpPr/>
        <p:nvPr/>
      </p:nvGrpSpPr>
      <p:grpSpPr>
        <a:xfrm>
          <a:off x="0" y="0"/>
          <a:ext cx="0" cy="0"/>
          <a:chOff x="0" y="0"/>
          <a:chExt cx="0" cy="0"/>
        </a:xfrm>
      </p:grpSpPr>
      <p:sp>
        <p:nvSpPr>
          <p:cNvPr id="206" name="Google Shape;20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7" name="Google Shape;207;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12" name="Shape 212"/>
        <p:cNvGrpSpPr/>
        <p:nvPr/>
      </p:nvGrpSpPr>
      <p:grpSpPr>
        <a:xfrm>
          <a:off x="0" y="0"/>
          <a:ext cx="0" cy="0"/>
          <a:chOff x="0" y="0"/>
          <a:chExt cx="0" cy="0"/>
        </a:xfrm>
      </p:grpSpPr>
      <p:sp>
        <p:nvSpPr>
          <p:cNvPr id="213" name="Google Shape;213;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4" name="Google Shape;214;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5" name="Google Shape;215;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7" name="Google Shape;217;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8" name="Google Shape;21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21" name="Shape 221"/>
        <p:cNvGrpSpPr/>
        <p:nvPr/>
      </p:nvGrpSpPr>
      <p:grpSpPr>
        <a:xfrm>
          <a:off x="0" y="0"/>
          <a:ext cx="0" cy="0"/>
          <a:chOff x="0" y="0"/>
          <a:chExt cx="0" cy="0"/>
        </a:xfrm>
      </p:grpSpPr>
      <p:sp>
        <p:nvSpPr>
          <p:cNvPr id="222" name="Google Shape;222;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23" name="Google Shape;223;p32"/>
          <p:cNvPicPr preferRelativeResize="0"/>
          <p:nvPr/>
        </p:nvPicPr>
        <p:blipFill rotWithShape="1">
          <a:blip r:embed="rId2">
            <a:alphaModFix/>
          </a:blip>
          <a:srcRect b="0" l="0" r="0" t="0"/>
          <a:stretch/>
        </p:blipFill>
        <p:spPr>
          <a:xfrm>
            <a:off x="563893" y="6270665"/>
            <a:ext cx="2478629" cy="396581"/>
          </a:xfrm>
          <a:prstGeom prst="rect">
            <a:avLst/>
          </a:prstGeom>
          <a:noFill/>
          <a:ln>
            <a:noFill/>
          </a:ln>
        </p:spPr>
      </p:pic>
      <p:pic>
        <p:nvPicPr>
          <p:cNvPr id="224" name="Google Shape;224;p32"/>
          <p:cNvPicPr preferRelativeResize="0"/>
          <p:nvPr/>
        </p:nvPicPr>
        <p:blipFill rotWithShape="1">
          <a:blip r:embed="rId3">
            <a:alphaModFix/>
          </a:blip>
          <a:srcRect b="0" l="0" r="0" t="0"/>
          <a:stretch/>
        </p:blipFill>
        <p:spPr>
          <a:xfrm>
            <a:off x="8610600" y="6270665"/>
            <a:ext cx="2300654" cy="536494"/>
          </a:xfrm>
          <a:prstGeom prst="rect">
            <a:avLst/>
          </a:prstGeom>
          <a:noFill/>
          <a:ln>
            <a:noFill/>
          </a:ln>
        </p:spPr>
      </p:pic>
      <p:pic>
        <p:nvPicPr>
          <p:cNvPr id="225" name="Google Shape;225;p32"/>
          <p:cNvPicPr preferRelativeResize="0"/>
          <p:nvPr/>
        </p:nvPicPr>
        <p:blipFill rotWithShape="1">
          <a:blip r:embed="rId4">
            <a:alphaModFix/>
          </a:blip>
          <a:srcRect b="0" l="0" r="0" t="0"/>
          <a:stretch/>
        </p:blipFill>
        <p:spPr>
          <a:xfrm>
            <a:off x="5192138" y="5937082"/>
            <a:ext cx="1051584" cy="815714"/>
          </a:xfrm>
          <a:prstGeom prst="rect">
            <a:avLst/>
          </a:prstGeom>
          <a:noFill/>
          <a:ln>
            <a:noFill/>
          </a:ln>
        </p:spPr>
      </p:pic>
      <p:sp>
        <p:nvSpPr>
          <p:cNvPr id="226" name="Google Shape;226;p32"/>
          <p:cNvSpPr/>
          <p:nvPr/>
        </p:nvSpPr>
        <p:spPr>
          <a:xfrm>
            <a:off x="11422404" y="6383464"/>
            <a:ext cx="45717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27" name="Shape 227"/>
        <p:cNvGrpSpPr/>
        <p:nvPr/>
      </p:nvGrpSpPr>
      <p:grpSpPr>
        <a:xfrm>
          <a:off x="0" y="0"/>
          <a:ext cx="0" cy="0"/>
          <a:chOff x="0" y="0"/>
          <a:chExt cx="0" cy="0"/>
        </a:xfrm>
      </p:grpSpPr>
      <p:sp>
        <p:nvSpPr>
          <p:cNvPr id="228" name="Google Shape;228;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9" name="Google Shape;229;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30" name="Google Shape;230;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31" name="Google Shape;23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34" name="Shape 234"/>
        <p:cNvGrpSpPr/>
        <p:nvPr/>
      </p:nvGrpSpPr>
      <p:grpSpPr>
        <a:xfrm>
          <a:off x="0" y="0"/>
          <a:ext cx="0" cy="0"/>
          <a:chOff x="0" y="0"/>
          <a:chExt cx="0" cy="0"/>
        </a:xfrm>
      </p:grpSpPr>
      <p:sp>
        <p:nvSpPr>
          <p:cNvPr id="235" name="Google Shape;235;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6" name="Google Shape;236;p3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37" name="Google Shape;237;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38" name="Google Shape;23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41" name="Shape 241"/>
        <p:cNvGrpSpPr/>
        <p:nvPr/>
      </p:nvGrpSpPr>
      <p:grpSpPr>
        <a:xfrm>
          <a:off x="0" y="0"/>
          <a:ext cx="0" cy="0"/>
          <a:chOff x="0" y="0"/>
          <a:chExt cx="0" cy="0"/>
        </a:xfrm>
      </p:grpSpPr>
      <p:sp>
        <p:nvSpPr>
          <p:cNvPr id="242" name="Google Shape;242;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3" name="Google Shape;243;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4" name="Google Shape;24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47" name="Shape 247"/>
        <p:cNvGrpSpPr/>
        <p:nvPr/>
      </p:nvGrpSpPr>
      <p:grpSpPr>
        <a:xfrm>
          <a:off x="0" y="0"/>
          <a:ext cx="0" cy="0"/>
          <a:chOff x="0" y="0"/>
          <a:chExt cx="0" cy="0"/>
        </a:xfrm>
      </p:grpSpPr>
      <p:sp>
        <p:nvSpPr>
          <p:cNvPr id="248" name="Google Shape;248;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9" name="Google Shape;249;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0" name="Google Shape;250;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4" name="Shape 84"/>
        <p:cNvGrpSpPr/>
        <p:nvPr/>
      </p:nvGrpSpPr>
      <p:grpSpPr>
        <a:xfrm>
          <a:off x="0" y="0"/>
          <a:ext cx="0" cy="0"/>
          <a:chOff x="0" y="0"/>
          <a:chExt cx="0" cy="0"/>
        </a:xfrm>
      </p:grpSpPr>
      <p:sp>
        <p:nvSpPr>
          <p:cNvPr id="85" name="Google Shape;85;p13"/>
          <p:cNvSpPr/>
          <p:nvPr/>
        </p:nvSpPr>
        <p:spPr>
          <a:xfrm>
            <a:off x="0" y="220786"/>
            <a:ext cx="12192000" cy="228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6" name="Google Shape;86;p13"/>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13"/>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88" name="Google Shape;88;p13"/>
          <p:cNvSpPr/>
          <p:nvPr/>
        </p:nvSpPr>
        <p:spPr>
          <a:xfrm>
            <a:off x="0" y="0"/>
            <a:ext cx="12192000" cy="3657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9" name="Google Shape;89;p13"/>
          <p:cNvSpPr txBox="1"/>
          <p:nvPr>
            <p:ph idx="10" type="dt"/>
          </p:nvPr>
        </p:nvSpPr>
        <p:spPr>
          <a:xfrm>
            <a:off x="609600" y="18288"/>
            <a:ext cx="3860800" cy="329184"/>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0" name="Google Shape;90;p13"/>
          <p:cNvSpPr txBox="1"/>
          <p:nvPr>
            <p:ph idx="11" type="ftr"/>
          </p:nvPr>
        </p:nvSpPr>
        <p:spPr>
          <a:xfrm>
            <a:off x="4572000" y="18288"/>
            <a:ext cx="5486400" cy="329184"/>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1" name="Google Shape;91;p13"/>
          <p:cNvSpPr txBox="1"/>
          <p:nvPr>
            <p:ph idx="12" type="sldNum"/>
          </p:nvPr>
        </p:nvSpPr>
        <p:spPr>
          <a:xfrm>
            <a:off x="11650133" y="6477000"/>
            <a:ext cx="592667" cy="329184"/>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i="0" sz="1400" u="none" cap="none" strike="noStrike">
                <a:solidFill>
                  <a:srgbClr val="404040"/>
                </a:solidFill>
                <a:latin typeface="Arial"/>
                <a:ea typeface="Arial"/>
                <a:cs typeface="Arial"/>
                <a:sym typeface="Arial"/>
              </a:defRPr>
            </a:lvl1pPr>
            <a:lvl2pPr indent="0" lvl="1" marL="0" marR="0" rtl="0" algn="l">
              <a:spcBef>
                <a:spcPts val="0"/>
              </a:spcBef>
              <a:buNone/>
              <a:defRPr b="1" i="0" sz="1400" u="none" cap="none" strike="noStrike">
                <a:solidFill>
                  <a:srgbClr val="404040"/>
                </a:solidFill>
                <a:latin typeface="Arial"/>
                <a:ea typeface="Arial"/>
                <a:cs typeface="Arial"/>
                <a:sym typeface="Arial"/>
              </a:defRPr>
            </a:lvl2pPr>
            <a:lvl3pPr indent="0" lvl="2" marL="0" marR="0" rtl="0" algn="l">
              <a:spcBef>
                <a:spcPts val="0"/>
              </a:spcBef>
              <a:buNone/>
              <a:defRPr b="1" i="0" sz="1400" u="none" cap="none" strike="noStrike">
                <a:solidFill>
                  <a:srgbClr val="404040"/>
                </a:solidFill>
                <a:latin typeface="Arial"/>
                <a:ea typeface="Arial"/>
                <a:cs typeface="Arial"/>
                <a:sym typeface="Arial"/>
              </a:defRPr>
            </a:lvl3pPr>
            <a:lvl4pPr indent="0" lvl="3" marL="0" marR="0" rtl="0" algn="l">
              <a:spcBef>
                <a:spcPts val="0"/>
              </a:spcBef>
              <a:buNone/>
              <a:defRPr b="1" i="0" sz="1400" u="none" cap="none" strike="noStrike">
                <a:solidFill>
                  <a:srgbClr val="404040"/>
                </a:solidFill>
                <a:latin typeface="Arial"/>
                <a:ea typeface="Arial"/>
                <a:cs typeface="Arial"/>
                <a:sym typeface="Arial"/>
              </a:defRPr>
            </a:lvl4pPr>
            <a:lvl5pPr indent="0" lvl="4" marL="0" marR="0" rtl="0" algn="l">
              <a:spcBef>
                <a:spcPts val="0"/>
              </a:spcBef>
              <a:buNone/>
              <a:defRPr b="1" i="0" sz="1400" u="none" cap="none" strike="noStrike">
                <a:solidFill>
                  <a:srgbClr val="404040"/>
                </a:solidFill>
                <a:latin typeface="Arial"/>
                <a:ea typeface="Arial"/>
                <a:cs typeface="Arial"/>
                <a:sym typeface="Arial"/>
              </a:defRPr>
            </a:lvl5pPr>
            <a:lvl6pPr indent="0" lvl="5" marL="0" marR="0" rtl="0" algn="l">
              <a:spcBef>
                <a:spcPts val="0"/>
              </a:spcBef>
              <a:buNone/>
              <a:defRPr b="1" i="0" sz="1400" u="none" cap="none" strike="noStrike">
                <a:solidFill>
                  <a:srgbClr val="404040"/>
                </a:solidFill>
                <a:latin typeface="Arial"/>
                <a:ea typeface="Arial"/>
                <a:cs typeface="Arial"/>
                <a:sym typeface="Arial"/>
              </a:defRPr>
            </a:lvl6pPr>
            <a:lvl7pPr indent="0" lvl="6" marL="0" marR="0" rtl="0" algn="l">
              <a:spcBef>
                <a:spcPts val="0"/>
              </a:spcBef>
              <a:buNone/>
              <a:defRPr b="1" i="0" sz="1400" u="none" cap="none" strike="noStrike">
                <a:solidFill>
                  <a:srgbClr val="404040"/>
                </a:solidFill>
                <a:latin typeface="Arial"/>
                <a:ea typeface="Arial"/>
                <a:cs typeface="Arial"/>
                <a:sym typeface="Arial"/>
              </a:defRPr>
            </a:lvl7pPr>
            <a:lvl8pPr indent="0" lvl="7" marL="0" marR="0" rtl="0" algn="l">
              <a:spcBef>
                <a:spcPts val="0"/>
              </a:spcBef>
              <a:buNone/>
              <a:defRPr b="1" i="0" sz="1400" u="none" cap="none" strike="noStrike">
                <a:solidFill>
                  <a:srgbClr val="404040"/>
                </a:solidFill>
                <a:latin typeface="Arial"/>
                <a:ea typeface="Arial"/>
                <a:cs typeface="Arial"/>
                <a:sym typeface="Arial"/>
              </a:defRPr>
            </a:lvl8pPr>
            <a:lvl9pPr indent="0" lvl="8" marL="0" marR="0" rtl="0" algn="l">
              <a:spcBef>
                <a:spcPts val="0"/>
              </a:spcBef>
              <a:buNone/>
              <a:defRPr b="1" i="0" sz="1400" u="none" cap="none" strike="noStrike">
                <a:solidFill>
                  <a:srgbClr val="40404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9" name="Shape 169"/>
        <p:cNvGrpSpPr/>
        <p:nvPr/>
      </p:nvGrpSpPr>
      <p:grpSpPr>
        <a:xfrm>
          <a:off x="0" y="0"/>
          <a:ext cx="0" cy="0"/>
          <a:chOff x="0" y="0"/>
          <a:chExt cx="0" cy="0"/>
        </a:xfrm>
      </p:grpSpPr>
      <p:sp>
        <p:nvSpPr>
          <p:cNvPr id="170" name="Google Shape;17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1" name="Google Shape;17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 name="Google Shape;17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3" name="Google Shape;17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4" name="Google Shape;17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hyperlink" Target="http://learningforaction.com/lfa-blogpost/strategic-coherence"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7.jpg"/><Relationship Id="rId6" Type="http://schemas.openxmlformats.org/officeDocument/2006/relationships/image" Target="../media/image13.png"/><Relationship Id="rId7"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hyperlink" Target="https://www.strategy-business.com/article/00255?gko=9d35b"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258" name="Google Shape;258;p3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46"/>
          <p:cNvSpPr txBox="1"/>
          <p:nvPr>
            <p:ph type="title"/>
          </p:nvPr>
        </p:nvSpPr>
        <p:spPr>
          <a:xfrm>
            <a:off x="48491" y="60326"/>
            <a:ext cx="11894127" cy="750166"/>
          </a:xfrm>
          <a:prstGeom prst="rect">
            <a:avLst/>
          </a:prstGeom>
          <a:solidFill>
            <a:srgbClr val="D5DBE5"/>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b="1" lang="en-US" sz="4000"/>
              <a:t>Discovering and Engaging Your “Special Forces” for CPM</a:t>
            </a:r>
            <a:endParaRPr/>
          </a:p>
        </p:txBody>
      </p:sp>
      <p:sp>
        <p:nvSpPr>
          <p:cNvPr id="378" name="Google Shape;378;p46"/>
          <p:cNvSpPr txBox="1"/>
          <p:nvPr>
            <p:ph idx="1" type="body"/>
          </p:nvPr>
        </p:nvSpPr>
        <p:spPr>
          <a:xfrm>
            <a:off x="477982" y="1163782"/>
            <a:ext cx="11236036" cy="5144799"/>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chemeClr val="dk1"/>
              </a:buClr>
              <a:buSzPts val="2800"/>
              <a:buAutoNum type="arabicPeriod"/>
            </a:pPr>
            <a:r>
              <a:rPr b="1" i="1" lang="en-US"/>
              <a:t>Don’t confuse communication for engagement </a:t>
            </a:r>
            <a:r>
              <a:rPr lang="en-US"/>
              <a:t>– seeking grassroots up, and top-down input creates awareness of potential champions and informal leaders</a:t>
            </a:r>
            <a:endParaRPr/>
          </a:p>
          <a:p>
            <a:pPr indent="-514350" lvl="0" marL="514350" rtl="0" algn="l">
              <a:lnSpc>
                <a:spcPct val="90000"/>
              </a:lnSpc>
              <a:spcBef>
                <a:spcPts val="1000"/>
              </a:spcBef>
              <a:spcAft>
                <a:spcPts val="0"/>
              </a:spcAft>
              <a:buClr>
                <a:schemeClr val="dk1"/>
              </a:buClr>
              <a:buSzPts val="2800"/>
              <a:buAutoNum type="arabicPeriod"/>
            </a:pPr>
            <a:r>
              <a:rPr b="1" i="1" lang="en-US"/>
              <a:t>Don’t confuse delegation for leadership </a:t>
            </a:r>
            <a:r>
              <a:rPr lang="en-US"/>
              <a:t>– while leaders must delegate, they often lose track of important aspects of change causing disengagement, morale challenges, and implementation breakdowns</a:t>
            </a:r>
            <a:endParaRPr/>
          </a:p>
          <a:p>
            <a:pPr indent="-514350" lvl="0" marL="514350" rtl="0" algn="l">
              <a:lnSpc>
                <a:spcPct val="90000"/>
              </a:lnSpc>
              <a:spcBef>
                <a:spcPts val="1000"/>
              </a:spcBef>
              <a:spcAft>
                <a:spcPts val="0"/>
              </a:spcAft>
              <a:buClr>
                <a:schemeClr val="dk1"/>
              </a:buClr>
              <a:buSzPts val="2800"/>
              <a:buAutoNum type="arabicPeriod"/>
            </a:pPr>
            <a:r>
              <a:rPr b="1" i="1" lang="en-US"/>
              <a:t>Create coherence </a:t>
            </a:r>
            <a:r>
              <a:rPr lang="en-US"/>
              <a:t>– link communications, messaging, partner engagement to clear roles, responsibilities, and feedback loops</a:t>
            </a:r>
            <a:endParaRPr/>
          </a:p>
          <a:p>
            <a:pPr indent="-514350" lvl="0" marL="514350" rtl="0" algn="l">
              <a:lnSpc>
                <a:spcPct val="90000"/>
              </a:lnSpc>
              <a:spcBef>
                <a:spcPts val="1000"/>
              </a:spcBef>
              <a:spcAft>
                <a:spcPts val="0"/>
              </a:spcAft>
              <a:buClr>
                <a:schemeClr val="dk1"/>
              </a:buClr>
              <a:buSzPts val="2800"/>
              <a:buAutoNum type="arabicPeriod"/>
            </a:pPr>
            <a:r>
              <a:rPr b="1" i="1" lang="en-US"/>
              <a:t>Look for incentives </a:t>
            </a:r>
            <a:r>
              <a:rPr lang="en-US"/>
              <a:t>(non-financial, financial, social) to reward early adopters, champions, and motivated leaders/champions/do-ers</a:t>
            </a:r>
            <a:endParaRPr/>
          </a:p>
          <a:p>
            <a:pPr indent="-336550" lvl="0" marL="514350" rtl="0" algn="l">
              <a:lnSpc>
                <a:spcPct val="90000"/>
              </a:lnSpc>
              <a:spcBef>
                <a:spcPts val="1000"/>
              </a:spcBef>
              <a:spcAft>
                <a:spcPts val="0"/>
              </a:spcAft>
              <a:buClr>
                <a:schemeClr val="dk1"/>
              </a:buClr>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0" st="0"/>
                                            </p:txEl>
                                          </p:spTgt>
                                        </p:tgtEl>
                                        <p:attrNameLst>
                                          <p:attrName>style.visibility</p:attrName>
                                        </p:attrNameLst>
                                      </p:cBhvr>
                                      <p:to>
                                        <p:strVal val="visible"/>
                                      </p:to>
                                    </p:set>
                                    <p:animEffect filter="fade" transition="in">
                                      <p:cBhvr>
                                        <p:cTn dur="500"/>
                                        <p:tgtEl>
                                          <p:spTgt spid="3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1" st="1"/>
                                            </p:txEl>
                                          </p:spTgt>
                                        </p:tgtEl>
                                        <p:attrNameLst>
                                          <p:attrName>style.visibility</p:attrName>
                                        </p:attrNameLst>
                                      </p:cBhvr>
                                      <p:to>
                                        <p:strVal val="visible"/>
                                      </p:to>
                                    </p:set>
                                    <p:animEffect filter="fade" transition="in">
                                      <p:cBhvr>
                                        <p:cTn dur="500"/>
                                        <p:tgtEl>
                                          <p:spTgt spid="3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2" st="2"/>
                                            </p:txEl>
                                          </p:spTgt>
                                        </p:tgtEl>
                                        <p:attrNameLst>
                                          <p:attrName>style.visibility</p:attrName>
                                        </p:attrNameLst>
                                      </p:cBhvr>
                                      <p:to>
                                        <p:strVal val="visible"/>
                                      </p:to>
                                    </p:set>
                                    <p:animEffect filter="fade" transition="in">
                                      <p:cBhvr>
                                        <p:cTn dur="500"/>
                                        <p:tgtEl>
                                          <p:spTgt spid="3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3" st="3"/>
                                            </p:txEl>
                                          </p:spTgt>
                                        </p:tgtEl>
                                        <p:attrNameLst>
                                          <p:attrName>style.visibility</p:attrName>
                                        </p:attrNameLst>
                                      </p:cBhvr>
                                      <p:to>
                                        <p:strVal val="visible"/>
                                      </p:to>
                                    </p:set>
                                    <p:animEffect filter="fade" transition="in">
                                      <p:cBhvr>
                                        <p:cTn dur="500"/>
                                        <p:tgtEl>
                                          <p:spTgt spid="37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4" st="4"/>
                                            </p:txEl>
                                          </p:spTgt>
                                        </p:tgtEl>
                                        <p:attrNameLst>
                                          <p:attrName>style.visibility</p:attrName>
                                        </p:attrNameLst>
                                      </p:cBhvr>
                                      <p:to>
                                        <p:strVal val="visible"/>
                                      </p:to>
                                    </p:set>
                                    <p:animEffect filter="fade" transition="in">
                                      <p:cBhvr>
                                        <p:cTn dur="500"/>
                                        <p:tgtEl>
                                          <p:spTgt spid="37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47"/>
          <p:cNvSpPr txBox="1"/>
          <p:nvPr/>
        </p:nvSpPr>
        <p:spPr>
          <a:xfrm>
            <a:off x="460743" y="205562"/>
            <a:ext cx="11057861" cy="830997"/>
          </a:xfrm>
          <a:prstGeom prst="rect">
            <a:avLst/>
          </a:prstGeom>
          <a:solidFill>
            <a:srgbClr val="FFF2C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Revisiting “</a:t>
            </a:r>
            <a:r>
              <a:rPr b="1" i="1" lang="en-US" sz="2400" u="none" cap="none" strike="noStrike">
                <a:solidFill>
                  <a:srgbClr val="000000"/>
                </a:solidFill>
                <a:latin typeface="Calibri"/>
                <a:ea typeface="Calibri"/>
                <a:cs typeface="Calibri"/>
                <a:sym typeface="Calibri"/>
              </a:rPr>
              <a:t>Strategic Coherence</a:t>
            </a:r>
            <a:r>
              <a:rPr b="0" i="0" lang="en-US" sz="2400" u="none" cap="none" strike="noStrike">
                <a:solidFill>
                  <a:srgbClr val="000000"/>
                </a:solidFill>
                <a:latin typeface="Calibri"/>
                <a:ea typeface="Calibri"/>
                <a:cs typeface="Calibri"/>
                <a:sym typeface="Calibri"/>
              </a:rPr>
              <a:t>” (</a:t>
            </a:r>
            <a:r>
              <a:rPr b="0" i="0" lang="en-US" sz="2400" u="sng" cap="none" strike="noStrike">
                <a:solidFill>
                  <a:schemeClr val="hlink"/>
                </a:solidFill>
                <a:latin typeface="Calibri"/>
                <a:ea typeface="Calibri"/>
                <a:cs typeface="Calibri"/>
                <a:sym typeface="Calibri"/>
                <a:hlinkClick r:id="rId3"/>
              </a:rPr>
              <a:t>http://learningforaction.com/lfa-blogpost/strategic-coherence</a:t>
            </a:r>
            <a:r>
              <a:rPr b="0" i="0" lang="en-US" sz="2400" u="none" cap="none" strike="noStrike">
                <a:solidFill>
                  <a:srgbClr val="000000"/>
                </a:solidFill>
                <a:latin typeface="Calibri"/>
                <a:ea typeface="Calibri"/>
                <a:cs typeface="Calibri"/>
                <a:sym typeface="Calibri"/>
              </a:rPr>
              <a:t>)  </a:t>
            </a:r>
            <a:endParaRPr/>
          </a:p>
        </p:txBody>
      </p:sp>
      <p:pic>
        <p:nvPicPr>
          <p:cNvPr id="384" name="Google Shape;384;p47"/>
          <p:cNvPicPr preferRelativeResize="0"/>
          <p:nvPr/>
        </p:nvPicPr>
        <p:blipFill rotWithShape="1">
          <a:blip r:embed="rId4">
            <a:alphaModFix/>
          </a:blip>
          <a:srcRect b="65295" l="0" r="0" t="-1"/>
          <a:stretch/>
        </p:blipFill>
        <p:spPr>
          <a:xfrm>
            <a:off x="269353" y="1453098"/>
            <a:ext cx="11809233" cy="3763944"/>
          </a:xfrm>
          <a:prstGeom prst="rect">
            <a:avLst/>
          </a:prstGeom>
          <a:noFill/>
          <a:ln>
            <a:noFill/>
          </a:ln>
        </p:spPr>
      </p:pic>
      <p:sp>
        <p:nvSpPr>
          <p:cNvPr id="385" name="Google Shape;385;p47"/>
          <p:cNvSpPr txBox="1"/>
          <p:nvPr/>
        </p:nvSpPr>
        <p:spPr>
          <a:xfrm>
            <a:off x="350871" y="5049549"/>
            <a:ext cx="11646196"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Calibri"/>
              <a:buNone/>
            </a:pPr>
            <a:r>
              <a:t/>
            </a:r>
            <a:endParaRPr b="1" i="0" sz="20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70C0"/>
              </a:buClr>
              <a:buSzPts val="2000"/>
              <a:buFont typeface="Calibri"/>
              <a:buNone/>
            </a:pPr>
            <a:r>
              <a:rPr b="1" i="0" lang="en-US" sz="2000" u="none" cap="none" strike="noStrike">
                <a:solidFill>
                  <a:srgbClr val="0070C0"/>
                </a:solidFill>
                <a:latin typeface="Calibri"/>
                <a:ea typeface="Calibri"/>
                <a:cs typeface="Calibri"/>
                <a:sym typeface="Calibri"/>
              </a:rPr>
              <a:t>A master CPM integration plan mapping how CPM will serve as the foundation for RFA, CANS, CFT’s, SOP, etc. can drive clarification of roles, responsibilities, accountability structures and required resources</a:t>
            </a:r>
            <a:endParaRPr/>
          </a:p>
        </p:txBody>
      </p:sp>
      <p:sp>
        <p:nvSpPr>
          <p:cNvPr id="386" name="Google Shape;386;p47"/>
          <p:cNvSpPr/>
          <p:nvPr/>
        </p:nvSpPr>
        <p:spPr>
          <a:xfrm>
            <a:off x="9420448" y="2927498"/>
            <a:ext cx="2580166" cy="2197395"/>
          </a:xfrm>
          <a:prstGeom prst="roundRect">
            <a:avLst>
              <a:gd fmla="val 16667" name="adj"/>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48"/>
          <p:cNvSpPr txBox="1"/>
          <p:nvPr/>
        </p:nvSpPr>
        <p:spPr>
          <a:xfrm>
            <a:off x="272902" y="72814"/>
            <a:ext cx="11646195" cy="1077218"/>
          </a:xfrm>
          <a:prstGeom prst="rect">
            <a:avLst/>
          </a:prstGeom>
          <a:solidFill>
            <a:srgbClr val="FBE4D4"/>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CPM Implementation and Circle Widening </a:t>
            </a:r>
            <a:r>
              <a:rPr b="0" i="0" lang="en-US" sz="3200" u="sng" cap="none" strike="noStrike">
                <a:solidFill>
                  <a:srgbClr val="000000"/>
                </a:solidFill>
                <a:latin typeface="Calibri"/>
                <a:ea typeface="Calibri"/>
                <a:cs typeface="Calibri"/>
                <a:sym typeface="Calibri"/>
              </a:rPr>
              <a:t>Process Owners 🡪</a:t>
            </a:r>
            <a:r>
              <a:rPr b="0" i="0" lang="en-US" sz="3200" u="none" cap="none" strike="noStrike">
                <a:solidFill>
                  <a:srgbClr val="000000"/>
                </a:solidFill>
                <a:latin typeface="Calibri"/>
                <a:ea typeface="Calibri"/>
                <a:cs typeface="Calibri"/>
                <a:sym typeface="Calibri"/>
              </a:rPr>
              <a:t> Leadership Behaviors</a:t>
            </a:r>
            <a:endParaRPr b="0" i="0" sz="3200" u="none" cap="none" strike="noStrike">
              <a:solidFill>
                <a:srgbClr val="000000"/>
              </a:solidFill>
              <a:latin typeface="Calibri"/>
              <a:ea typeface="Calibri"/>
              <a:cs typeface="Calibri"/>
              <a:sym typeface="Calibri"/>
            </a:endParaRPr>
          </a:p>
        </p:txBody>
      </p:sp>
      <p:sp>
        <p:nvSpPr>
          <p:cNvPr id="392" name="Google Shape;392;p48"/>
          <p:cNvSpPr txBox="1"/>
          <p:nvPr/>
        </p:nvSpPr>
        <p:spPr>
          <a:xfrm>
            <a:off x="-64975" y="1828562"/>
            <a:ext cx="4408375" cy="1600438"/>
          </a:xfrm>
          <a:prstGeom prst="rect">
            <a:avLst/>
          </a:prstGeom>
          <a:noFill/>
          <a:ln>
            <a:noFill/>
          </a:ln>
        </p:spPr>
        <p:txBody>
          <a:bodyPr anchorCtr="0" anchor="t" bIns="45700" lIns="91425" spcFirstLastPara="1" rIns="91425" wrap="square" tIns="45700">
            <a:noAutofit/>
          </a:bodyPr>
          <a:lstStyle/>
          <a:p>
            <a:pPr indent="-285750" lvl="0" marL="285750" marR="0" rtl="0" algn="ctr">
              <a:lnSpc>
                <a:spcPct val="100000"/>
              </a:lnSpc>
              <a:spcBef>
                <a:spcPts val="0"/>
              </a:spcBef>
              <a:spcAft>
                <a:spcPts val="0"/>
              </a:spcAft>
              <a:buClr>
                <a:srgbClr val="000000"/>
              </a:buClr>
              <a:buSzPts val="4000"/>
              <a:buFont typeface="Calibri"/>
              <a:buChar char="•"/>
            </a:pPr>
            <a:r>
              <a:rPr b="0" i="0" lang="en-US" sz="4000" u="none" cap="none" strike="noStrike">
                <a:solidFill>
                  <a:srgbClr val="000000"/>
                </a:solidFill>
                <a:latin typeface="Calibri"/>
                <a:ea typeface="Calibri"/>
                <a:cs typeface="Calibri"/>
                <a:sym typeface="Calibri"/>
              </a:rPr>
              <a:t> Agency Executive </a:t>
            </a:r>
            <a:r>
              <a:rPr b="0" i="0" lang="en-US" sz="4000" u="sng" cap="none" strike="noStrike">
                <a:solidFill>
                  <a:srgbClr val="000000"/>
                </a:solidFill>
                <a:latin typeface="Calibri"/>
                <a:ea typeface="Calibri"/>
                <a:cs typeface="Calibri"/>
                <a:sym typeface="Calibri"/>
              </a:rPr>
              <a:t>Leaders</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3" name="Google Shape;393;p48"/>
          <p:cNvSpPr txBox="1"/>
          <p:nvPr/>
        </p:nvSpPr>
        <p:spPr>
          <a:xfrm>
            <a:off x="4343400" y="1303956"/>
            <a:ext cx="7848600" cy="5529719"/>
          </a:xfrm>
          <a:prstGeom prst="rect">
            <a:avLst/>
          </a:prstGeom>
          <a:solidFill>
            <a:srgbClr val="D5DBE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E75B5"/>
              </a:buClr>
              <a:buSzPts val="2300"/>
              <a:buFont typeface="Calibri"/>
              <a:buNone/>
            </a:pPr>
            <a:r>
              <a:rPr b="1" i="0" lang="en-US" sz="2300" u="none" cap="none" strike="noStrike">
                <a:solidFill>
                  <a:srgbClr val="2E75B5"/>
                </a:solidFill>
                <a:latin typeface="Calibri"/>
                <a:ea typeface="Calibri"/>
                <a:cs typeface="Calibri"/>
                <a:sym typeface="Calibri"/>
              </a:rPr>
              <a:t>CPM Leadership Behaviors In Service to Broad Activation of CPM Implementation: </a:t>
            </a:r>
            <a:endParaRPr/>
          </a:p>
          <a:p>
            <a:pPr indent="-285750" lvl="0" marL="285750" marR="0" rtl="0" algn="l">
              <a:lnSpc>
                <a:spcPct val="100000"/>
              </a:lnSpc>
              <a:spcBef>
                <a:spcPts val="1000"/>
              </a:spcBef>
              <a:spcAft>
                <a:spcPts val="0"/>
              </a:spcAft>
              <a:buClr>
                <a:srgbClr val="000000"/>
              </a:buClr>
              <a:buSzPts val="2300"/>
              <a:buFont typeface="Arial"/>
              <a:buChar char="•"/>
            </a:pPr>
            <a:r>
              <a:rPr b="1" i="0" lang="en-US" sz="2300" u="none" cap="none" strike="noStrike">
                <a:solidFill>
                  <a:srgbClr val="000000"/>
                </a:solidFill>
                <a:latin typeface="Calibri"/>
                <a:ea typeface="Calibri"/>
                <a:cs typeface="Calibri"/>
                <a:sym typeface="Calibri"/>
              </a:rPr>
              <a:t>Model inclusive decision-making with staff at all levels across agencies and with partners using teaming structures and approaches to implement and support the CPM. </a:t>
            </a:r>
            <a:r>
              <a:rPr b="1" i="0" lang="en-US" sz="2300" u="none" cap="none" strike="noStrike">
                <a:solidFill>
                  <a:srgbClr val="FF0000"/>
                </a:solidFill>
                <a:latin typeface="Calibri"/>
                <a:ea typeface="Calibri"/>
                <a:cs typeface="Calibri"/>
                <a:sym typeface="Calibri"/>
              </a:rPr>
              <a:t>(Teaming Behaviors for Leadership)</a:t>
            </a:r>
            <a:endParaRPr/>
          </a:p>
          <a:p>
            <a:pPr indent="-285750" lvl="0" marL="285750" marR="0" rtl="0" algn="l">
              <a:lnSpc>
                <a:spcPct val="100000"/>
              </a:lnSpc>
              <a:spcBef>
                <a:spcPts val="0"/>
              </a:spcBef>
              <a:spcAft>
                <a:spcPts val="0"/>
              </a:spcAft>
              <a:buClr>
                <a:srgbClr val="000000"/>
              </a:buClr>
              <a:buSzPts val="2300"/>
              <a:buFont typeface="Arial"/>
              <a:buChar char="•"/>
            </a:pPr>
            <a:r>
              <a:rPr b="1" i="0" lang="en-US" sz="2300" u="none" cap="none" strike="noStrike">
                <a:solidFill>
                  <a:srgbClr val="000000"/>
                </a:solidFill>
                <a:latin typeface="Calibri"/>
                <a:ea typeface="Calibri"/>
                <a:cs typeface="Calibri"/>
                <a:sym typeface="Calibri"/>
              </a:rPr>
              <a:t>Seek input and perspective to develop solutions at all staff levels and with stakeholders. </a:t>
            </a:r>
            <a:r>
              <a:rPr b="1" i="0" lang="en-US" sz="2300" u="none" cap="none" strike="noStrike">
                <a:solidFill>
                  <a:srgbClr val="FF0000"/>
                </a:solidFill>
                <a:latin typeface="Calibri"/>
                <a:ea typeface="Calibri"/>
                <a:cs typeface="Calibri"/>
                <a:sym typeface="Calibri"/>
              </a:rPr>
              <a:t>(Inquiry/Exploration Beh.)</a:t>
            </a:r>
            <a:endParaRPr/>
          </a:p>
          <a:p>
            <a:pPr indent="-285750" lvl="0" marL="285750" marR="0" rtl="0" algn="l">
              <a:lnSpc>
                <a:spcPct val="100000"/>
              </a:lnSpc>
              <a:spcBef>
                <a:spcPts val="0"/>
              </a:spcBef>
              <a:spcAft>
                <a:spcPts val="0"/>
              </a:spcAft>
              <a:buClr>
                <a:srgbClr val="000000"/>
              </a:buClr>
              <a:buSzPts val="2300"/>
              <a:buFont typeface="Arial"/>
              <a:buChar char="•"/>
            </a:pPr>
            <a:r>
              <a:rPr b="1" i="0" lang="en-US" sz="2300" u="none" cap="none" strike="noStrike">
                <a:solidFill>
                  <a:srgbClr val="000000"/>
                </a:solidFill>
                <a:latin typeface="Calibri"/>
                <a:ea typeface="Calibri"/>
                <a:cs typeface="Calibri"/>
                <a:sym typeface="Calibri"/>
              </a:rPr>
              <a:t>Advocate for the resources needed to support and develop staff, and to provide effective, relevant, culturally responsive services for families. </a:t>
            </a:r>
            <a:r>
              <a:rPr b="1" i="0" lang="en-US" sz="2300" u="none" cap="none" strike="noStrike">
                <a:solidFill>
                  <a:srgbClr val="FF0000"/>
                </a:solidFill>
                <a:latin typeface="Calibri"/>
                <a:ea typeface="Calibri"/>
                <a:cs typeface="Calibri"/>
                <a:sym typeface="Calibri"/>
              </a:rPr>
              <a:t>(Advocacy Behaviors for Leadership)</a:t>
            </a:r>
            <a:endParaRPr/>
          </a:p>
          <a:p>
            <a:pPr indent="-285750" lvl="0" marL="285750" marR="0" rtl="0" algn="l">
              <a:lnSpc>
                <a:spcPct val="100000"/>
              </a:lnSpc>
              <a:spcBef>
                <a:spcPts val="0"/>
              </a:spcBef>
              <a:spcAft>
                <a:spcPts val="0"/>
              </a:spcAft>
              <a:buClr>
                <a:srgbClr val="000000"/>
              </a:buClr>
              <a:buSzPts val="2300"/>
              <a:buFont typeface="Arial"/>
              <a:buChar char="•"/>
            </a:pPr>
            <a:r>
              <a:rPr b="1" i="0" lang="en-US" sz="2300" u="none" cap="none" strike="noStrike">
                <a:solidFill>
                  <a:srgbClr val="000000"/>
                </a:solidFill>
                <a:latin typeface="Calibri"/>
                <a:ea typeface="Calibri"/>
                <a:cs typeface="Calibri"/>
                <a:sym typeface="Calibri"/>
              </a:rPr>
              <a:t>Support staff and hold each other accountable for sustaining the CPM by utilizing a practice to policy feedback loop that engages staff and stakeholders in data collection and evaluation. </a:t>
            </a:r>
            <a:r>
              <a:rPr b="1" i="0" lang="en-US" sz="2300" u="none" cap="none" strike="noStrike">
                <a:solidFill>
                  <a:srgbClr val="FF0000"/>
                </a:solidFill>
                <a:latin typeface="Calibri"/>
                <a:ea typeface="Calibri"/>
                <a:cs typeface="Calibri"/>
                <a:sym typeface="Calibri"/>
              </a:rPr>
              <a:t>(Accountability Behaviors for Leadership)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0" st="0"/>
                                            </p:txEl>
                                          </p:spTgt>
                                        </p:tgtEl>
                                        <p:attrNameLst>
                                          <p:attrName>style.visibility</p:attrName>
                                        </p:attrNameLst>
                                      </p:cBhvr>
                                      <p:to>
                                        <p:strVal val="visible"/>
                                      </p:to>
                                    </p:set>
                                    <p:animEffect filter="fade" transition="in">
                                      <p:cBhvr>
                                        <p:cTn dur="1000"/>
                                        <p:tgtEl>
                                          <p:spTgt spid="3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1" st="1"/>
                                            </p:txEl>
                                          </p:spTgt>
                                        </p:tgtEl>
                                        <p:attrNameLst>
                                          <p:attrName>style.visibility</p:attrName>
                                        </p:attrNameLst>
                                      </p:cBhvr>
                                      <p:to>
                                        <p:strVal val="visible"/>
                                      </p:to>
                                    </p:set>
                                    <p:animEffect filter="fade" transition="in">
                                      <p:cBhvr>
                                        <p:cTn dur="1000"/>
                                        <p:tgtEl>
                                          <p:spTgt spid="3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2" st="2"/>
                                            </p:txEl>
                                          </p:spTgt>
                                        </p:tgtEl>
                                        <p:attrNameLst>
                                          <p:attrName>style.visibility</p:attrName>
                                        </p:attrNameLst>
                                      </p:cBhvr>
                                      <p:to>
                                        <p:strVal val="visible"/>
                                      </p:to>
                                    </p:set>
                                    <p:animEffect filter="fade" transition="in">
                                      <p:cBhvr>
                                        <p:cTn dur="1000"/>
                                        <p:tgtEl>
                                          <p:spTgt spid="3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3" st="3"/>
                                            </p:txEl>
                                          </p:spTgt>
                                        </p:tgtEl>
                                        <p:attrNameLst>
                                          <p:attrName>style.visibility</p:attrName>
                                        </p:attrNameLst>
                                      </p:cBhvr>
                                      <p:to>
                                        <p:strVal val="visible"/>
                                      </p:to>
                                    </p:set>
                                    <p:animEffect filter="fade" transition="in">
                                      <p:cBhvr>
                                        <p:cTn dur="1000"/>
                                        <p:tgtEl>
                                          <p:spTgt spid="3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4" st="4"/>
                                            </p:txEl>
                                          </p:spTgt>
                                        </p:tgtEl>
                                        <p:attrNameLst>
                                          <p:attrName>style.visibility</p:attrName>
                                        </p:attrNameLst>
                                      </p:cBhvr>
                                      <p:to>
                                        <p:strVal val="visible"/>
                                      </p:to>
                                    </p:set>
                                    <p:animEffect filter="fade" transition="in">
                                      <p:cBhvr>
                                        <p:cTn dur="1000"/>
                                        <p:tgtEl>
                                          <p:spTgt spid="39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49"/>
          <p:cNvSpPr txBox="1"/>
          <p:nvPr/>
        </p:nvSpPr>
        <p:spPr>
          <a:xfrm>
            <a:off x="272902" y="72814"/>
            <a:ext cx="11646195" cy="1077218"/>
          </a:xfrm>
          <a:prstGeom prst="rect">
            <a:avLst/>
          </a:prstGeom>
          <a:solidFill>
            <a:srgbClr val="FBE4D4"/>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CPM Implementation and Circle Widening </a:t>
            </a:r>
            <a:r>
              <a:rPr b="0" i="0" lang="en-US" sz="3200" u="sng" cap="none" strike="noStrike">
                <a:solidFill>
                  <a:srgbClr val="000000"/>
                </a:solidFill>
                <a:latin typeface="Calibri"/>
                <a:ea typeface="Calibri"/>
                <a:cs typeface="Calibri"/>
                <a:sym typeface="Calibri"/>
              </a:rPr>
              <a:t>Process Champions 🡪 </a:t>
            </a:r>
            <a:r>
              <a:rPr b="0" i="0" lang="en-US" sz="3200" u="none" cap="none" strike="noStrike">
                <a:solidFill>
                  <a:srgbClr val="000000"/>
                </a:solidFill>
                <a:latin typeface="Calibri"/>
                <a:ea typeface="Calibri"/>
                <a:cs typeface="Calibri"/>
                <a:sym typeface="Calibri"/>
              </a:rPr>
              <a:t>Leadership Behaviors</a:t>
            </a:r>
            <a:endParaRPr b="0" i="0" sz="3200" u="none" cap="none" strike="noStrike">
              <a:solidFill>
                <a:srgbClr val="000000"/>
              </a:solidFill>
              <a:latin typeface="Calibri"/>
              <a:ea typeface="Calibri"/>
              <a:cs typeface="Calibri"/>
              <a:sym typeface="Calibri"/>
            </a:endParaRPr>
          </a:p>
        </p:txBody>
      </p:sp>
      <p:sp>
        <p:nvSpPr>
          <p:cNvPr id="399" name="Google Shape;399;p49"/>
          <p:cNvSpPr txBox="1"/>
          <p:nvPr/>
        </p:nvSpPr>
        <p:spPr>
          <a:xfrm>
            <a:off x="0" y="1302152"/>
            <a:ext cx="5541818" cy="5375831"/>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3600"/>
              <a:buFont typeface="Calibri"/>
              <a:buChar char="•"/>
            </a:pPr>
            <a:r>
              <a:rPr b="0" i="0" lang="en-US" sz="3600" u="none" cap="none" strike="noStrike">
                <a:solidFill>
                  <a:srgbClr val="000000"/>
                </a:solidFill>
                <a:latin typeface="Calibri"/>
                <a:ea typeface="Calibri"/>
                <a:cs typeface="Calibri"/>
                <a:sym typeface="Calibri"/>
              </a:rPr>
              <a:t> </a:t>
            </a:r>
            <a:r>
              <a:rPr b="0" i="0" lang="en-US" sz="3400" u="none" cap="none" strike="noStrike">
                <a:solidFill>
                  <a:srgbClr val="000000"/>
                </a:solidFill>
                <a:latin typeface="Calibri"/>
                <a:ea typeface="Calibri"/>
                <a:cs typeface="Calibri"/>
                <a:sym typeface="Calibri"/>
              </a:rPr>
              <a:t>Agency Process </a:t>
            </a:r>
            <a:r>
              <a:rPr b="0" i="0" lang="en-US" sz="3400" u="sng" cap="none" strike="noStrike">
                <a:solidFill>
                  <a:srgbClr val="000000"/>
                </a:solidFill>
                <a:latin typeface="Calibri"/>
                <a:ea typeface="Calibri"/>
                <a:cs typeface="Calibri"/>
                <a:sym typeface="Calibri"/>
              </a:rPr>
              <a:t>Champions</a:t>
            </a:r>
            <a:endParaRPr/>
          </a:p>
          <a:p>
            <a:pPr indent="-285750" lvl="2" marL="685800" marR="0" rtl="0" algn="l">
              <a:lnSpc>
                <a:spcPct val="100000"/>
              </a:lnSpc>
              <a:spcBef>
                <a:spcPts val="1000"/>
              </a:spcBef>
              <a:spcAft>
                <a:spcPts val="0"/>
              </a:spcAft>
              <a:buClr>
                <a:srgbClr val="000000"/>
              </a:buClr>
              <a:buSzPts val="3600"/>
              <a:buFont typeface="Calibri"/>
              <a:buChar char="•"/>
            </a:pPr>
            <a:r>
              <a:rPr b="0" i="0" lang="en-US" sz="3600" u="none" cap="none" strike="noStrike">
                <a:solidFill>
                  <a:srgbClr val="000000"/>
                </a:solidFill>
                <a:latin typeface="Calibri"/>
                <a:ea typeface="Calibri"/>
                <a:cs typeface="Calibri"/>
                <a:sym typeface="Calibri"/>
              </a:rPr>
              <a:t> </a:t>
            </a:r>
            <a:r>
              <a:rPr b="0" i="0" lang="en-US" sz="3300" u="none" cap="none" strike="noStrike">
                <a:solidFill>
                  <a:srgbClr val="000000"/>
                </a:solidFill>
                <a:latin typeface="Calibri"/>
                <a:ea typeface="Calibri"/>
                <a:cs typeface="Calibri"/>
                <a:sym typeface="Calibri"/>
              </a:rPr>
              <a:t>Senior/Middle Managers</a:t>
            </a:r>
            <a:endParaRPr/>
          </a:p>
          <a:p>
            <a:pPr indent="-285750" lvl="2" marL="685800" marR="0" rtl="0" algn="l">
              <a:lnSpc>
                <a:spcPct val="100000"/>
              </a:lnSpc>
              <a:spcBef>
                <a:spcPts val="0"/>
              </a:spcBef>
              <a:spcAft>
                <a:spcPts val="0"/>
              </a:spcAft>
              <a:buClr>
                <a:srgbClr val="000000"/>
              </a:buClr>
              <a:buSzPts val="3300"/>
              <a:buFont typeface="Calibri"/>
              <a:buChar char="•"/>
            </a:pPr>
            <a:r>
              <a:rPr b="0" i="0" lang="en-US" sz="3300" u="none" cap="none" strike="noStrike">
                <a:solidFill>
                  <a:srgbClr val="000000"/>
                </a:solidFill>
                <a:latin typeface="Calibri"/>
                <a:ea typeface="Calibri"/>
                <a:cs typeface="Calibri"/>
                <a:sym typeface="Calibri"/>
              </a:rPr>
              <a:t> HR</a:t>
            </a:r>
            <a:endParaRPr/>
          </a:p>
          <a:p>
            <a:pPr indent="-285750" lvl="2" marL="685800" marR="0" rtl="0" algn="l">
              <a:lnSpc>
                <a:spcPct val="100000"/>
              </a:lnSpc>
              <a:spcBef>
                <a:spcPts val="0"/>
              </a:spcBef>
              <a:spcAft>
                <a:spcPts val="0"/>
              </a:spcAft>
              <a:buClr>
                <a:srgbClr val="000000"/>
              </a:buClr>
              <a:buSzPts val="3300"/>
              <a:buFont typeface="Calibri"/>
              <a:buChar char="•"/>
            </a:pPr>
            <a:r>
              <a:rPr b="0" i="0" lang="en-US" sz="3300" u="none" cap="none" strike="noStrike">
                <a:solidFill>
                  <a:srgbClr val="000000"/>
                </a:solidFill>
                <a:latin typeface="Calibri"/>
                <a:ea typeface="Calibri"/>
                <a:cs typeface="Calibri"/>
                <a:sym typeface="Calibri"/>
              </a:rPr>
              <a:t> Staff Development</a:t>
            </a:r>
            <a:endParaRPr/>
          </a:p>
          <a:p>
            <a:pPr indent="-285750" lvl="2" marL="685800" marR="0" rtl="0" algn="l">
              <a:lnSpc>
                <a:spcPct val="100000"/>
              </a:lnSpc>
              <a:spcBef>
                <a:spcPts val="0"/>
              </a:spcBef>
              <a:spcAft>
                <a:spcPts val="0"/>
              </a:spcAft>
              <a:buClr>
                <a:srgbClr val="000000"/>
              </a:buClr>
              <a:buSzPts val="3300"/>
              <a:buFont typeface="Calibri"/>
              <a:buChar char="•"/>
            </a:pPr>
            <a:r>
              <a:rPr b="0" i="0" lang="en-US" sz="3300" u="none" cap="none" strike="noStrike">
                <a:solidFill>
                  <a:srgbClr val="000000"/>
                </a:solidFill>
                <a:latin typeface="Calibri"/>
                <a:ea typeface="Calibri"/>
                <a:cs typeface="Calibri"/>
                <a:sym typeface="Calibri"/>
              </a:rPr>
              <a:t> IT</a:t>
            </a:r>
            <a:endParaRPr/>
          </a:p>
          <a:p>
            <a:pPr indent="-285750" lvl="2" marL="685800" marR="0" rtl="0" algn="l">
              <a:lnSpc>
                <a:spcPct val="100000"/>
              </a:lnSpc>
              <a:spcBef>
                <a:spcPts val="0"/>
              </a:spcBef>
              <a:spcAft>
                <a:spcPts val="0"/>
              </a:spcAft>
              <a:buClr>
                <a:srgbClr val="000000"/>
              </a:buClr>
              <a:buSzPts val="3300"/>
              <a:buFont typeface="Calibri"/>
              <a:buChar char="•"/>
            </a:pPr>
            <a:r>
              <a:rPr b="0" i="0" lang="en-US" sz="3300" u="none" cap="none" strike="noStrike">
                <a:solidFill>
                  <a:srgbClr val="000000"/>
                </a:solidFill>
                <a:latin typeface="Calibri"/>
                <a:ea typeface="Calibri"/>
                <a:cs typeface="Calibri"/>
                <a:sym typeface="Calibri"/>
              </a:rPr>
              <a:t> CQI</a:t>
            </a:r>
            <a:endParaRPr/>
          </a:p>
          <a:p>
            <a:pPr indent="-285750" lvl="2" marL="685800" marR="0" rtl="0" algn="l">
              <a:lnSpc>
                <a:spcPct val="100000"/>
              </a:lnSpc>
              <a:spcBef>
                <a:spcPts val="0"/>
              </a:spcBef>
              <a:spcAft>
                <a:spcPts val="0"/>
              </a:spcAft>
              <a:buClr>
                <a:srgbClr val="000000"/>
              </a:buClr>
              <a:buSzPts val="3300"/>
              <a:buFont typeface="Calibri"/>
              <a:buChar char="•"/>
            </a:pPr>
            <a:r>
              <a:rPr b="0" i="0" lang="en-US" sz="3300" u="none" cap="none" strike="noStrike">
                <a:solidFill>
                  <a:srgbClr val="000000"/>
                </a:solidFill>
                <a:latin typeface="Calibri"/>
                <a:ea typeface="Calibri"/>
                <a:cs typeface="Calibri"/>
                <a:sym typeface="Calibri"/>
              </a:rPr>
              <a:t> Policy</a:t>
            </a:r>
            <a:endParaRPr/>
          </a:p>
          <a:p>
            <a:pPr indent="-514350" lvl="2" marL="914400" marR="0" rtl="0" algn="l">
              <a:lnSpc>
                <a:spcPct val="100000"/>
              </a:lnSpc>
              <a:spcBef>
                <a:spcPts val="0"/>
              </a:spcBef>
              <a:spcAft>
                <a:spcPts val="0"/>
              </a:spcAft>
              <a:buClr>
                <a:srgbClr val="000000"/>
              </a:buClr>
              <a:buSzPts val="3300"/>
              <a:buFont typeface="Calibri"/>
              <a:buChar char="•"/>
            </a:pPr>
            <a:r>
              <a:rPr b="0" i="0" lang="en-US" sz="3300" u="none" cap="none" strike="noStrike">
                <a:solidFill>
                  <a:srgbClr val="000000"/>
                </a:solidFill>
                <a:latin typeface="Calibri"/>
                <a:ea typeface="Calibri"/>
                <a:cs typeface="Calibri"/>
                <a:sym typeface="Calibri"/>
              </a:rPr>
              <a:t>Communications &amp; Networking</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
        <p:nvSpPr>
          <p:cNvPr id="400" name="Google Shape;400;p49"/>
          <p:cNvSpPr txBox="1"/>
          <p:nvPr/>
        </p:nvSpPr>
        <p:spPr>
          <a:xfrm>
            <a:off x="5437908" y="1302152"/>
            <a:ext cx="6754091" cy="4385816"/>
          </a:xfrm>
          <a:prstGeom prst="rect">
            <a:avLst/>
          </a:prstGeom>
          <a:solidFill>
            <a:srgbClr val="D5DBE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E75B5"/>
              </a:buClr>
              <a:buSzPts val="2200"/>
              <a:buFont typeface="Calibri"/>
              <a:buNone/>
            </a:pPr>
            <a:r>
              <a:rPr b="1" i="0" lang="en-US" sz="2200" u="sng" cap="none" strike="noStrike">
                <a:solidFill>
                  <a:srgbClr val="2E75B5"/>
                </a:solidFill>
                <a:latin typeface="Calibri"/>
                <a:ea typeface="Calibri"/>
                <a:cs typeface="Calibri"/>
                <a:sym typeface="Calibri"/>
              </a:rPr>
              <a:t>CPM Leadership Behaviors: Institutionalizing the Work</a:t>
            </a:r>
            <a:r>
              <a:rPr b="1" i="0" lang="en-US" sz="2200" u="none" cap="none" strike="noStrike">
                <a:solidFill>
                  <a:srgbClr val="2E75B5"/>
                </a:solidFill>
                <a:latin typeface="Calibri"/>
                <a:ea typeface="Calibri"/>
                <a:cs typeface="Calibri"/>
                <a:sym typeface="Calibri"/>
              </a:rPr>
              <a:t>:</a:t>
            </a:r>
            <a:endParaRPr/>
          </a:p>
          <a:p>
            <a:pPr indent="-285750" lvl="0" marL="285750" marR="0" rtl="0" algn="l">
              <a:lnSpc>
                <a:spcPct val="100000"/>
              </a:lnSpc>
              <a:spcBef>
                <a:spcPts val="600"/>
              </a:spcBef>
              <a:spcAft>
                <a:spcPts val="0"/>
              </a:spcAft>
              <a:buClr>
                <a:srgbClr val="000000"/>
              </a:buClr>
              <a:buSzPts val="2100"/>
              <a:buFont typeface="Arial"/>
              <a:buChar char="•"/>
            </a:pPr>
            <a:r>
              <a:rPr b="1" i="0" lang="en-US" sz="2100" u="none" cap="none" strike="noStrike">
                <a:solidFill>
                  <a:srgbClr val="000000"/>
                </a:solidFill>
                <a:latin typeface="Calibri"/>
                <a:ea typeface="Calibri"/>
                <a:cs typeface="Calibri"/>
                <a:sym typeface="Calibri"/>
              </a:rPr>
              <a:t>Create regular opportunities to explore and affirm the efforts and strengths of staff and agency partners, fostering leadership through gains in skill and abilities, confidence, and opportunities to mentor others. </a:t>
            </a:r>
            <a:r>
              <a:rPr b="1" i="0" lang="en-US" sz="2100" u="none" cap="none" strike="noStrike">
                <a:solidFill>
                  <a:srgbClr val="FF0000"/>
                </a:solidFill>
                <a:latin typeface="Calibri"/>
                <a:ea typeface="Calibri"/>
                <a:cs typeface="Calibri"/>
                <a:sym typeface="Calibri"/>
              </a:rPr>
              <a:t>(Engagement Behaviors for Leadership)</a:t>
            </a:r>
            <a:endParaRPr/>
          </a:p>
          <a:p>
            <a:pPr indent="-285750" lvl="0" marL="285750" marR="0" rtl="0" algn="l">
              <a:lnSpc>
                <a:spcPct val="100000"/>
              </a:lnSpc>
              <a:spcBef>
                <a:spcPts val="0"/>
              </a:spcBef>
              <a:spcAft>
                <a:spcPts val="0"/>
              </a:spcAft>
              <a:buClr>
                <a:srgbClr val="000000"/>
              </a:buClr>
              <a:buSzPts val="2100"/>
              <a:buFont typeface="Arial"/>
              <a:buChar char="•"/>
            </a:pPr>
            <a:r>
              <a:rPr b="1" i="0" lang="en-US" sz="2100" u="none" cap="none" strike="noStrike">
                <a:solidFill>
                  <a:srgbClr val="000000"/>
                </a:solidFill>
                <a:latin typeface="Calibri"/>
                <a:ea typeface="Calibri"/>
                <a:cs typeface="Calibri"/>
                <a:sym typeface="Calibri"/>
              </a:rPr>
              <a:t>Advance mutually reflective, supportive supervision at all levels. </a:t>
            </a:r>
            <a:r>
              <a:rPr b="1" i="0" lang="en-US" sz="2100" u="none" cap="none" strike="noStrike">
                <a:solidFill>
                  <a:srgbClr val="FF0000"/>
                </a:solidFill>
                <a:latin typeface="Calibri"/>
                <a:ea typeface="Calibri"/>
                <a:cs typeface="Calibri"/>
                <a:sym typeface="Calibri"/>
              </a:rPr>
              <a:t>(Inquiry/Exploration Behaviors for Leadership)</a:t>
            </a:r>
            <a:endParaRPr/>
          </a:p>
          <a:p>
            <a:pPr indent="-285750" lvl="0" marL="285750" marR="0" rtl="0" algn="l">
              <a:lnSpc>
                <a:spcPct val="100000"/>
              </a:lnSpc>
              <a:spcBef>
                <a:spcPts val="0"/>
              </a:spcBef>
              <a:spcAft>
                <a:spcPts val="0"/>
              </a:spcAft>
              <a:buClr>
                <a:srgbClr val="000000"/>
              </a:buClr>
              <a:buSzPts val="2100"/>
              <a:buFont typeface="Arial"/>
              <a:buChar char="•"/>
            </a:pPr>
            <a:r>
              <a:rPr b="1" i="0" lang="en-US" sz="2100" u="none" cap="none" strike="noStrike">
                <a:solidFill>
                  <a:srgbClr val="000000"/>
                </a:solidFill>
                <a:latin typeface="Calibri"/>
                <a:ea typeface="Calibri"/>
                <a:cs typeface="Calibri"/>
                <a:sym typeface="Calibri"/>
              </a:rPr>
              <a:t>Work with families, youth, communities, and other stakeholders and peers as active partners in implementation of best practices, policy development, and problem-solving to support the CPM. </a:t>
            </a:r>
            <a:r>
              <a:rPr b="1" i="0" lang="en-US" sz="2100" u="none" cap="none" strike="noStrike">
                <a:solidFill>
                  <a:srgbClr val="FF0000"/>
                </a:solidFill>
                <a:latin typeface="Calibri"/>
                <a:ea typeface="Calibri"/>
                <a:cs typeface="Calibri"/>
                <a:sym typeface="Calibri"/>
              </a:rPr>
              <a:t>(Teaming Behaviors for Leadership)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xEl>
                                              <p:pRg end="0" st="0"/>
                                            </p:txEl>
                                          </p:spTgt>
                                        </p:tgtEl>
                                        <p:attrNameLst>
                                          <p:attrName>style.visibility</p:attrName>
                                        </p:attrNameLst>
                                      </p:cBhvr>
                                      <p:to>
                                        <p:strVal val="visible"/>
                                      </p:to>
                                    </p:set>
                                    <p:animEffect filter="fade" transition="in">
                                      <p:cBhvr>
                                        <p:cTn dur="1000"/>
                                        <p:tgtEl>
                                          <p:spTgt spid="4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xEl>
                                              <p:pRg end="1" st="1"/>
                                            </p:txEl>
                                          </p:spTgt>
                                        </p:tgtEl>
                                        <p:attrNameLst>
                                          <p:attrName>style.visibility</p:attrName>
                                        </p:attrNameLst>
                                      </p:cBhvr>
                                      <p:to>
                                        <p:strVal val="visible"/>
                                      </p:to>
                                    </p:set>
                                    <p:animEffect filter="fade" transition="in">
                                      <p:cBhvr>
                                        <p:cTn dur="1000"/>
                                        <p:tgtEl>
                                          <p:spTgt spid="4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xEl>
                                              <p:pRg end="2" st="2"/>
                                            </p:txEl>
                                          </p:spTgt>
                                        </p:tgtEl>
                                        <p:attrNameLst>
                                          <p:attrName>style.visibility</p:attrName>
                                        </p:attrNameLst>
                                      </p:cBhvr>
                                      <p:to>
                                        <p:strVal val="visible"/>
                                      </p:to>
                                    </p:set>
                                    <p:animEffect filter="fade" transition="in">
                                      <p:cBhvr>
                                        <p:cTn dur="1000"/>
                                        <p:tgtEl>
                                          <p:spTgt spid="4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xEl>
                                              <p:pRg end="3" st="3"/>
                                            </p:txEl>
                                          </p:spTgt>
                                        </p:tgtEl>
                                        <p:attrNameLst>
                                          <p:attrName>style.visibility</p:attrName>
                                        </p:attrNameLst>
                                      </p:cBhvr>
                                      <p:to>
                                        <p:strVal val="visible"/>
                                      </p:to>
                                    </p:set>
                                    <p:animEffect filter="fade" transition="in">
                                      <p:cBhvr>
                                        <p:cTn dur="1000"/>
                                        <p:tgtEl>
                                          <p:spTgt spid="40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50"/>
          <p:cNvSpPr txBox="1"/>
          <p:nvPr/>
        </p:nvSpPr>
        <p:spPr>
          <a:xfrm>
            <a:off x="0" y="72814"/>
            <a:ext cx="12192000" cy="1077218"/>
          </a:xfrm>
          <a:prstGeom prst="rect">
            <a:avLst/>
          </a:prstGeom>
          <a:solidFill>
            <a:srgbClr val="FBE4D4"/>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CPM Implementation and Circle Widening </a:t>
            </a:r>
            <a:r>
              <a:rPr b="0" i="0" lang="en-US" sz="3200" u="sng" cap="none" strike="noStrike">
                <a:solidFill>
                  <a:srgbClr val="000000"/>
                </a:solidFill>
                <a:latin typeface="Calibri"/>
                <a:ea typeface="Calibri"/>
                <a:cs typeface="Calibri"/>
                <a:sym typeface="Calibri"/>
              </a:rPr>
              <a:t>Process Managers and “Do-ers” 🡪</a:t>
            </a:r>
            <a:r>
              <a:rPr b="0" i="0" lang="en-US" sz="3200" u="none" cap="none" strike="noStrike">
                <a:solidFill>
                  <a:srgbClr val="000000"/>
                </a:solidFill>
                <a:latin typeface="Calibri"/>
                <a:ea typeface="Calibri"/>
                <a:cs typeface="Calibri"/>
                <a:sym typeface="Calibri"/>
              </a:rPr>
              <a:t> Leadership/Practice Behaviors</a:t>
            </a:r>
            <a:endParaRPr b="0" i="0" sz="3200" u="none" cap="none" strike="noStrike">
              <a:solidFill>
                <a:srgbClr val="000000"/>
              </a:solidFill>
              <a:latin typeface="Calibri"/>
              <a:ea typeface="Calibri"/>
              <a:cs typeface="Calibri"/>
              <a:sym typeface="Calibri"/>
            </a:endParaRPr>
          </a:p>
        </p:txBody>
      </p:sp>
      <p:sp>
        <p:nvSpPr>
          <p:cNvPr id="406" name="Google Shape;406;p50"/>
          <p:cNvSpPr txBox="1"/>
          <p:nvPr/>
        </p:nvSpPr>
        <p:spPr>
          <a:xfrm>
            <a:off x="-1" y="1163886"/>
            <a:ext cx="4447309" cy="5483552"/>
          </a:xfrm>
          <a:prstGeom prst="rect">
            <a:avLst/>
          </a:prstGeom>
          <a:noFill/>
          <a:ln>
            <a:noFill/>
          </a:ln>
        </p:spPr>
        <p:txBody>
          <a:bodyPr anchorCtr="0" anchor="t" bIns="45700" lIns="91425" spcFirstLastPara="1" rIns="91425" wrap="square" tIns="45700">
            <a:noAutofit/>
          </a:bodyPr>
          <a:lstStyle/>
          <a:p>
            <a:pPr indent="-630238" lvl="0" marL="630238" marR="0" rtl="0" algn="l">
              <a:lnSpc>
                <a:spcPct val="100000"/>
              </a:lnSpc>
              <a:spcBef>
                <a:spcPts val="0"/>
              </a:spcBef>
              <a:spcAft>
                <a:spcPts val="0"/>
              </a:spcAft>
              <a:buClr>
                <a:srgbClr val="0070C0"/>
              </a:buClr>
              <a:buSzPts val="2800"/>
              <a:buFont typeface="Calibri"/>
              <a:buChar char="•"/>
            </a:pPr>
            <a:r>
              <a:rPr b="1" i="0" lang="en-US" sz="2800" u="sng" cap="none" strike="noStrike">
                <a:solidFill>
                  <a:srgbClr val="0070C0"/>
                </a:solidFill>
                <a:latin typeface="Calibri"/>
                <a:ea typeface="Calibri"/>
                <a:cs typeface="Calibri"/>
                <a:sym typeface="Calibri"/>
              </a:rPr>
              <a:t>Agency Process Managers/Do-ers</a:t>
            </a:r>
            <a:endParaRPr b="1" i="0" sz="2800" u="sng" cap="none" strike="noStrike">
              <a:solidFill>
                <a:srgbClr val="0070C0"/>
              </a:solidFill>
              <a:latin typeface="Calibri"/>
              <a:ea typeface="Calibri"/>
              <a:cs typeface="Calibri"/>
              <a:sym typeface="Calibri"/>
            </a:endParaRPr>
          </a:p>
          <a:p>
            <a:pPr indent="-631825" lvl="2" marL="1031875" marR="0" rtl="0" algn="l">
              <a:lnSpc>
                <a:spcPct val="100000"/>
              </a:lnSpc>
              <a:spcBef>
                <a:spcPts val="1000"/>
              </a:spcBef>
              <a:spcAft>
                <a:spcPts val="0"/>
              </a:spcAft>
              <a:buClr>
                <a:srgbClr val="000000"/>
              </a:buClr>
              <a:buSzPts val="2700"/>
              <a:buFont typeface="Calibri"/>
              <a:buChar char="•"/>
            </a:pPr>
            <a:r>
              <a:rPr b="0" i="0" lang="en-US" sz="2700" u="none" cap="none" strike="noStrike">
                <a:solidFill>
                  <a:srgbClr val="000000"/>
                </a:solidFill>
                <a:latin typeface="Calibri"/>
                <a:ea typeface="Calibri"/>
                <a:cs typeface="Calibri"/>
                <a:sym typeface="Calibri"/>
              </a:rPr>
              <a:t>Program Managers and Day-to Day Supervisors</a:t>
            </a:r>
            <a:endParaRPr/>
          </a:p>
          <a:p>
            <a:pPr indent="-631825" lvl="2" marL="1031875" marR="0" rtl="0" algn="l">
              <a:lnSpc>
                <a:spcPct val="100000"/>
              </a:lnSpc>
              <a:spcBef>
                <a:spcPts val="0"/>
              </a:spcBef>
              <a:spcAft>
                <a:spcPts val="0"/>
              </a:spcAft>
              <a:buClr>
                <a:srgbClr val="000000"/>
              </a:buClr>
              <a:buSzPts val="2700"/>
              <a:buFont typeface="Calibri"/>
              <a:buChar char="•"/>
            </a:pPr>
            <a:r>
              <a:rPr b="0" i="0" lang="en-US" sz="2700" u="none" cap="none" strike="noStrike">
                <a:solidFill>
                  <a:srgbClr val="000000"/>
                </a:solidFill>
                <a:latin typeface="Calibri"/>
                <a:ea typeface="Calibri"/>
                <a:cs typeface="Calibri"/>
                <a:sym typeface="Calibri"/>
              </a:rPr>
              <a:t>Practice staff (front-line doing the work)</a:t>
            </a:r>
            <a:endParaRPr/>
          </a:p>
          <a:p>
            <a:pPr indent="-285750" lvl="2" marL="685800" marR="0" rtl="0" algn="l">
              <a:lnSpc>
                <a:spcPct val="100000"/>
              </a:lnSpc>
              <a:spcBef>
                <a:spcPts val="0"/>
              </a:spcBef>
              <a:spcAft>
                <a:spcPts val="0"/>
              </a:spcAft>
              <a:buClr>
                <a:srgbClr val="000000"/>
              </a:buClr>
              <a:buSzPts val="2700"/>
              <a:buFont typeface="Calibri"/>
              <a:buChar char="•"/>
            </a:pPr>
            <a:r>
              <a:rPr b="0" i="0" lang="en-US" sz="2700" u="none" cap="none" strike="noStrike">
                <a:solidFill>
                  <a:srgbClr val="000000"/>
                </a:solidFill>
                <a:latin typeface="Calibri"/>
                <a:ea typeface="Calibri"/>
                <a:cs typeface="Calibri"/>
                <a:sym typeface="Calibri"/>
              </a:rPr>
              <a:t>  Support staff</a:t>
            </a:r>
            <a:endParaRPr/>
          </a:p>
          <a:p>
            <a:pPr indent="-569913" lvl="2" marL="969963" marR="0" rtl="0" algn="l">
              <a:lnSpc>
                <a:spcPct val="100000"/>
              </a:lnSpc>
              <a:spcBef>
                <a:spcPts val="0"/>
              </a:spcBef>
              <a:spcAft>
                <a:spcPts val="0"/>
              </a:spcAft>
              <a:buClr>
                <a:srgbClr val="000000"/>
              </a:buClr>
              <a:buSzPts val="2700"/>
              <a:buFont typeface="Calibri"/>
              <a:buChar char="•"/>
            </a:pPr>
            <a:r>
              <a:rPr b="0" i="0" lang="en-US" sz="2700" u="none" cap="none" strike="noStrike">
                <a:solidFill>
                  <a:srgbClr val="000000"/>
                </a:solidFill>
                <a:latin typeface="Calibri"/>
                <a:ea typeface="Calibri"/>
                <a:cs typeface="Calibri"/>
                <a:sym typeface="Calibri"/>
              </a:rPr>
              <a:t>Administrative and technical </a:t>
            </a:r>
            <a:endParaRPr/>
          </a:p>
          <a:p>
            <a:pPr indent="-285750" lvl="2" marL="685800" marR="0" rtl="0" algn="l">
              <a:lnSpc>
                <a:spcPct val="100000"/>
              </a:lnSpc>
              <a:spcBef>
                <a:spcPts val="0"/>
              </a:spcBef>
              <a:spcAft>
                <a:spcPts val="0"/>
              </a:spcAft>
              <a:buClr>
                <a:srgbClr val="000000"/>
              </a:buClr>
              <a:buSzPts val="2700"/>
              <a:buFont typeface="Calibri"/>
              <a:buChar char="•"/>
            </a:pPr>
            <a:r>
              <a:rPr b="0" i="0" lang="en-US" sz="2700" u="none" cap="none" strike="noStrike">
                <a:solidFill>
                  <a:srgbClr val="000000"/>
                </a:solidFill>
                <a:latin typeface="Calibri"/>
                <a:ea typeface="Calibri"/>
                <a:cs typeface="Calibri"/>
                <a:sym typeface="Calibri"/>
              </a:rPr>
              <a:t> Volunteers / advocates</a:t>
            </a:r>
            <a:endParaRPr/>
          </a:p>
          <a:p>
            <a:pPr indent="-285750" lvl="2" marL="685800" marR="0" rtl="0" algn="l">
              <a:lnSpc>
                <a:spcPct val="100000"/>
              </a:lnSpc>
              <a:spcBef>
                <a:spcPts val="0"/>
              </a:spcBef>
              <a:spcAft>
                <a:spcPts val="0"/>
              </a:spcAft>
              <a:buClr>
                <a:srgbClr val="000000"/>
              </a:buClr>
              <a:buSzPts val="2700"/>
              <a:buFont typeface="Calibri"/>
              <a:buChar char="•"/>
            </a:pPr>
            <a:r>
              <a:rPr b="0" i="0" lang="en-US" sz="2700" u="none" cap="none" strike="noStrike">
                <a:solidFill>
                  <a:srgbClr val="000000"/>
                </a:solidFill>
                <a:latin typeface="Calibri"/>
                <a:ea typeface="Calibri"/>
                <a:cs typeface="Calibri"/>
                <a:sym typeface="Calibri"/>
              </a:rPr>
              <a:t> Youth and families  </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
        <p:nvSpPr>
          <p:cNvPr id="407" name="Google Shape;407;p50"/>
          <p:cNvSpPr txBox="1"/>
          <p:nvPr/>
        </p:nvSpPr>
        <p:spPr>
          <a:xfrm>
            <a:off x="4471554" y="1314165"/>
            <a:ext cx="7696200" cy="5509200"/>
          </a:xfrm>
          <a:prstGeom prst="rect">
            <a:avLst/>
          </a:prstGeom>
          <a:solidFill>
            <a:srgbClr val="D5DBE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E75B5"/>
              </a:buClr>
              <a:buSzPts val="2400"/>
              <a:buFont typeface="Calibri"/>
              <a:buNone/>
            </a:pPr>
            <a:r>
              <a:rPr b="1" i="0" lang="en-US" sz="2400" u="none" cap="none" strike="noStrike">
                <a:solidFill>
                  <a:srgbClr val="2E75B5"/>
                </a:solidFill>
                <a:latin typeface="Calibri"/>
                <a:ea typeface="Calibri"/>
                <a:cs typeface="Calibri"/>
                <a:sym typeface="Calibri"/>
              </a:rPr>
              <a:t>CPM Leadership/Practice Behaviors – Making it Happen:</a:t>
            </a:r>
            <a:endParaRPr b="1" i="0" sz="2000" u="none" cap="none" strike="noStrike">
              <a:solidFill>
                <a:srgbClr val="2E75B5"/>
              </a:solidFill>
              <a:latin typeface="Calibri"/>
              <a:ea typeface="Calibri"/>
              <a:cs typeface="Calibri"/>
              <a:sym typeface="Calibri"/>
            </a:endParaRPr>
          </a:p>
          <a:p>
            <a:pPr indent="-285750" lvl="0" marL="285750" marR="0" rtl="0" algn="l">
              <a:lnSpc>
                <a:spcPct val="100000"/>
              </a:lnSpc>
              <a:spcBef>
                <a:spcPts val="600"/>
              </a:spcBef>
              <a:spcAft>
                <a:spcPts val="0"/>
              </a:spcAft>
              <a:buClr>
                <a:srgbClr val="000000"/>
              </a:buClr>
              <a:buSzPts val="2000"/>
              <a:buFont typeface="Arial"/>
              <a:buChar char="•"/>
            </a:pPr>
            <a:r>
              <a:rPr b="1" i="0" lang="en-US" sz="2000" u="none" cap="none" strike="noStrike">
                <a:solidFill>
                  <a:srgbClr val="000000"/>
                </a:solidFill>
                <a:latin typeface="Calibri"/>
                <a:ea typeface="Calibri"/>
                <a:cs typeface="Calibri"/>
                <a:sym typeface="Calibri"/>
              </a:rPr>
              <a:t>Model inclusive decision-making with staff at all levels across agencies and with partners using teaming structures and approaches to implement and support the CPM. </a:t>
            </a:r>
            <a:r>
              <a:rPr b="1" i="0" lang="en-US" sz="2000" u="none" cap="none" strike="noStrike">
                <a:solidFill>
                  <a:srgbClr val="C00000"/>
                </a:solidFill>
                <a:latin typeface="Calibri"/>
                <a:ea typeface="Calibri"/>
                <a:cs typeface="Calibri"/>
                <a:sym typeface="Calibri"/>
              </a:rPr>
              <a:t>(Teaming Behaviors for Leadership)</a:t>
            </a:r>
            <a:endParaRPr/>
          </a:p>
          <a:p>
            <a:pPr indent="-285750" lvl="0" marL="28575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Calibri"/>
                <a:ea typeface="Calibri"/>
                <a:cs typeface="Calibri"/>
                <a:sym typeface="Calibri"/>
              </a:rPr>
              <a:t>Identify and implement a transparent process at all levels to monitor for practice fidelity and effectiveness. </a:t>
            </a:r>
            <a:r>
              <a:rPr b="1" i="0" lang="en-US" sz="2000" u="none" cap="none" strike="noStrike">
                <a:solidFill>
                  <a:srgbClr val="C00000"/>
                </a:solidFill>
                <a:latin typeface="Calibri"/>
                <a:ea typeface="Calibri"/>
                <a:cs typeface="Calibri"/>
                <a:sym typeface="Calibri"/>
              </a:rPr>
              <a:t>(Accountability Behaviors for Leadership)</a:t>
            </a:r>
            <a:endParaRPr/>
          </a:p>
          <a:p>
            <a:pPr indent="-285750" lvl="0" marL="28575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Calibri"/>
                <a:ea typeface="Calibri"/>
                <a:cs typeface="Calibri"/>
                <a:sym typeface="Calibri"/>
              </a:rPr>
              <a:t>Promote advocacy by providing frequent and regular opportunities for Tribes, agency partners, staff, youth, families, and caregivers to share their voice. </a:t>
            </a:r>
            <a:r>
              <a:rPr b="1" i="0" lang="en-US" sz="2000" u="none" cap="none" strike="noStrike">
                <a:solidFill>
                  <a:srgbClr val="C00000"/>
                </a:solidFill>
                <a:latin typeface="Calibri"/>
                <a:ea typeface="Calibri"/>
                <a:cs typeface="Calibri"/>
                <a:sym typeface="Calibri"/>
              </a:rPr>
              <a:t>(Advocacy Behaviors for Leadership)</a:t>
            </a:r>
            <a:endParaRPr/>
          </a:p>
          <a:p>
            <a:pPr indent="-285750" lvl="0" marL="28575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Calibri"/>
                <a:ea typeface="Calibri"/>
                <a:cs typeface="Calibri"/>
                <a:sym typeface="Calibri"/>
              </a:rPr>
              <a:t>Work with the family to build a supportive team that engages family, cultural, community and Tribal connections as early as possible. </a:t>
            </a:r>
            <a:r>
              <a:rPr b="1" i="0" lang="en-US" sz="2000" u="none" cap="none" strike="noStrike">
                <a:solidFill>
                  <a:srgbClr val="C00000"/>
                </a:solidFill>
                <a:latin typeface="Calibri"/>
                <a:ea typeface="Calibri"/>
                <a:cs typeface="Calibri"/>
                <a:sym typeface="Calibri"/>
              </a:rPr>
              <a:t>(Teaming: Practice)</a:t>
            </a:r>
            <a:endParaRPr/>
          </a:p>
          <a:p>
            <a:pPr indent="-285750" lvl="0" marL="28575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Calibri"/>
                <a:ea typeface="Calibri"/>
                <a:cs typeface="Calibri"/>
                <a:sym typeface="Calibri"/>
              </a:rPr>
              <a:t>Demonstrate an interest in connecting with the child, youth, young adult, and family and helping them identify and meet their goals. </a:t>
            </a:r>
            <a:r>
              <a:rPr b="1" i="0" lang="en-US" sz="2000" u="none" cap="none" strike="noStrike">
                <a:solidFill>
                  <a:srgbClr val="C00000"/>
                </a:solidFill>
                <a:latin typeface="Calibri"/>
                <a:ea typeface="Calibri"/>
                <a:cs typeface="Calibri"/>
                <a:sym typeface="Calibri"/>
              </a:rPr>
              <a:t>(Engagement: Practice)</a:t>
            </a:r>
            <a:endParaRPr b="1" i="0" sz="2400" u="none" cap="none" strike="noStrike">
              <a:solidFill>
                <a:srgbClr val="C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xEl>
                                              <p:pRg end="0" st="0"/>
                                            </p:txEl>
                                          </p:spTgt>
                                        </p:tgtEl>
                                        <p:attrNameLst>
                                          <p:attrName>style.visibility</p:attrName>
                                        </p:attrNameLst>
                                      </p:cBhvr>
                                      <p:to>
                                        <p:strVal val="visible"/>
                                      </p:to>
                                    </p:set>
                                    <p:animEffect filter="fade" transition="in">
                                      <p:cBhvr>
                                        <p:cTn dur="1000"/>
                                        <p:tgtEl>
                                          <p:spTgt spid="4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xEl>
                                              <p:pRg end="1" st="1"/>
                                            </p:txEl>
                                          </p:spTgt>
                                        </p:tgtEl>
                                        <p:attrNameLst>
                                          <p:attrName>style.visibility</p:attrName>
                                        </p:attrNameLst>
                                      </p:cBhvr>
                                      <p:to>
                                        <p:strVal val="visible"/>
                                      </p:to>
                                    </p:set>
                                    <p:animEffect filter="fade" transition="in">
                                      <p:cBhvr>
                                        <p:cTn dur="1000"/>
                                        <p:tgtEl>
                                          <p:spTgt spid="4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xEl>
                                              <p:pRg end="2" st="2"/>
                                            </p:txEl>
                                          </p:spTgt>
                                        </p:tgtEl>
                                        <p:attrNameLst>
                                          <p:attrName>style.visibility</p:attrName>
                                        </p:attrNameLst>
                                      </p:cBhvr>
                                      <p:to>
                                        <p:strVal val="visible"/>
                                      </p:to>
                                    </p:set>
                                    <p:animEffect filter="fade" transition="in">
                                      <p:cBhvr>
                                        <p:cTn dur="1000"/>
                                        <p:tgtEl>
                                          <p:spTgt spid="4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xEl>
                                              <p:pRg end="3" st="3"/>
                                            </p:txEl>
                                          </p:spTgt>
                                        </p:tgtEl>
                                        <p:attrNameLst>
                                          <p:attrName>style.visibility</p:attrName>
                                        </p:attrNameLst>
                                      </p:cBhvr>
                                      <p:to>
                                        <p:strVal val="visible"/>
                                      </p:to>
                                    </p:set>
                                    <p:animEffect filter="fade" transition="in">
                                      <p:cBhvr>
                                        <p:cTn dur="1000"/>
                                        <p:tgtEl>
                                          <p:spTgt spid="40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xEl>
                                              <p:pRg end="4" st="4"/>
                                            </p:txEl>
                                          </p:spTgt>
                                        </p:tgtEl>
                                        <p:attrNameLst>
                                          <p:attrName>style.visibility</p:attrName>
                                        </p:attrNameLst>
                                      </p:cBhvr>
                                      <p:to>
                                        <p:strVal val="visible"/>
                                      </p:to>
                                    </p:set>
                                    <p:animEffect filter="fade" transition="in">
                                      <p:cBhvr>
                                        <p:cTn dur="1000"/>
                                        <p:tgtEl>
                                          <p:spTgt spid="40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xEl>
                                              <p:pRg end="5" st="5"/>
                                            </p:txEl>
                                          </p:spTgt>
                                        </p:tgtEl>
                                        <p:attrNameLst>
                                          <p:attrName>style.visibility</p:attrName>
                                        </p:attrNameLst>
                                      </p:cBhvr>
                                      <p:to>
                                        <p:strVal val="visible"/>
                                      </p:to>
                                    </p:set>
                                    <p:animEffect filter="fade" transition="in">
                                      <p:cBhvr>
                                        <p:cTn dur="1000"/>
                                        <p:tgtEl>
                                          <p:spTgt spid="40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Google Shape;413;p51"/>
          <p:cNvSpPr txBox="1"/>
          <p:nvPr>
            <p:ph type="title"/>
          </p:nvPr>
        </p:nvSpPr>
        <p:spPr>
          <a:xfrm>
            <a:off x="249382" y="128443"/>
            <a:ext cx="2237509" cy="5842864"/>
          </a:xfrm>
          <a:prstGeom prst="rect">
            <a:avLst/>
          </a:prstGeom>
          <a:solidFill>
            <a:srgbClr val="D5DBE5"/>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b="1" lang="en-US" sz="3600"/>
              <a:t>A Few Final Thoughts on Key Principles of Circle Widening through Managing Change</a:t>
            </a:r>
            <a:endParaRPr/>
          </a:p>
        </p:txBody>
      </p:sp>
      <p:sp>
        <p:nvSpPr>
          <p:cNvPr id="414" name="Google Shape;414;p51"/>
          <p:cNvSpPr txBox="1"/>
          <p:nvPr>
            <p:ph idx="1" type="body"/>
          </p:nvPr>
        </p:nvSpPr>
        <p:spPr>
          <a:xfrm>
            <a:off x="2535382" y="128443"/>
            <a:ext cx="9656618" cy="5842865"/>
          </a:xfrm>
          <a:prstGeom prst="rect">
            <a:avLst/>
          </a:prstGeom>
          <a:solidFill>
            <a:srgbClr val="D5DBE5"/>
          </a:solid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rgbClr val="323F4F"/>
              </a:buClr>
              <a:buSzPts val="2800"/>
              <a:buChar char="•"/>
            </a:pPr>
            <a:r>
              <a:rPr b="1" lang="en-US">
                <a:solidFill>
                  <a:srgbClr val="323F4F"/>
                </a:solidFill>
              </a:rPr>
              <a:t>Involve every layer of your organization – change resistance is most prevalent in front line and 1</a:t>
            </a:r>
            <a:r>
              <a:rPr b="1" baseline="30000" lang="en-US">
                <a:solidFill>
                  <a:srgbClr val="323F4F"/>
                </a:solidFill>
              </a:rPr>
              <a:t>st</a:t>
            </a:r>
            <a:r>
              <a:rPr b="1" lang="en-US">
                <a:solidFill>
                  <a:srgbClr val="323F4F"/>
                </a:solidFill>
              </a:rPr>
              <a:t> line supervisory staff. They deal with all of the pressures of clients, policies, systems and other requirements. Involve them early, often, consistently and in ways that lift their voices as well, rewarding participation</a:t>
            </a:r>
            <a:endParaRPr/>
          </a:p>
          <a:p>
            <a:pPr indent="-228600" lvl="0" marL="228600" rtl="0" algn="l">
              <a:lnSpc>
                <a:spcPct val="80000"/>
              </a:lnSpc>
              <a:spcBef>
                <a:spcPts val="1000"/>
              </a:spcBef>
              <a:spcAft>
                <a:spcPts val="0"/>
              </a:spcAft>
              <a:buClr>
                <a:srgbClr val="323F4F"/>
              </a:buClr>
              <a:buSzPts val="2800"/>
              <a:buChar char="•"/>
            </a:pPr>
            <a:r>
              <a:rPr b="1" lang="en-US">
                <a:solidFill>
                  <a:srgbClr val="323F4F"/>
                </a:solidFill>
              </a:rPr>
              <a:t>Role model, role model, role model: “acting your way into new ways of thinking and doing” (delegating is a necessary but insufficient leadership tool for ensuring active agency engagement and implementation)</a:t>
            </a:r>
            <a:endParaRPr/>
          </a:p>
          <a:p>
            <a:pPr indent="-228600" lvl="0" marL="228600" rtl="0" algn="l">
              <a:lnSpc>
                <a:spcPct val="80000"/>
              </a:lnSpc>
              <a:spcBef>
                <a:spcPts val="1000"/>
              </a:spcBef>
              <a:spcAft>
                <a:spcPts val="0"/>
              </a:spcAft>
              <a:buClr>
                <a:srgbClr val="323F4F"/>
              </a:buClr>
              <a:buSzPts val="2800"/>
              <a:buChar char="•"/>
            </a:pPr>
            <a:r>
              <a:rPr b="1" lang="en-US">
                <a:solidFill>
                  <a:srgbClr val="323F4F"/>
                </a:solidFill>
              </a:rPr>
              <a:t>Attend to culture: what you think (believe) is happening may or may not be your truth. Engagement affords “deep” agency diving into what is believed and and what gets done, despite management or policy. Use internal champions for change to evolve CPM culture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0" st="0"/>
                                            </p:txEl>
                                          </p:spTgt>
                                        </p:tgtEl>
                                        <p:attrNameLst>
                                          <p:attrName>style.visibility</p:attrName>
                                        </p:attrNameLst>
                                      </p:cBhvr>
                                      <p:to>
                                        <p:strVal val="visible"/>
                                      </p:to>
                                    </p:set>
                                    <p:animEffect filter="fade" transition="in">
                                      <p:cBhvr>
                                        <p:cTn dur="500"/>
                                        <p:tgtEl>
                                          <p:spTgt spid="4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1" st="1"/>
                                            </p:txEl>
                                          </p:spTgt>
                                        </p:tgtEl>
                                        <p:attrNameLst>
                                          <p:attrName>style.visibility</p:attrName>
                                        </p:attrNameLst>
                                      </p:cBhvr>
                                      <p:to>
                                        <p:strVal val="visible"/>
                                      </p:to>
                                    </p:set>
                                    <p:animEffect filter="fade" transition="in">
                                      <p:cBhvr>
                                        <p:cTn dur="500"/>
                                        <p:tgtEl>
                                          <p:spTgt spid="4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2" st="2"/>
                                            </p:txEl>
                                          </p:spTgt>
                                        </p:tgtEl>
                                        <p:attrNameLst>
                                          <p:attrName>style.visibility</p:attrName>
                                        </p:attrNameLst>
                                      </p:cBhvr>
                                      <p:to>
                                        <p:strVal val="visible"/>
                                      </p:to>
                                    </p:set>
                                    <p:animEffect filter="fade" transition="in">
                                      <p:cBhvr>
                                        <p:cTn dur="500"/>
                                        <p:tgtEl>
                                          <p:spTgt spid="41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38"/>
          <p:cNvSpPr txBox="1"/>
          <p:nvPr>
            <p:ph type="ctrTitle"/>
          </p:nvPr>
        </p:nvSpPr>
        <p:spPr>
          <a:xfrm>
            <a:off x="0" y="555289"/>
            <a:ext cx="4652799" cy="2731624"/>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0070C0"/>
              </a:buClr>
              <a:buSzPts val="2400"/>
              <a:buFont typeface="Arial"/>
              <a:buNone/>
            </a:pPr>
            <a:r>
              <a:rPr b="1" lang="en-US" sz="2400">
                <a:solidFill>
                  <a:srgbClr val="0070C0"/>
                </a:solidFill>
              </a:rPr>
              <a:t>WIDENING THE CIRCLE:  BROADENING CPM AGENCY OWNERSHIP AND IMPLEMENTATION EFFECTIVENESS FOR BETTER ORGANIZATIONAL, YOUTH AND FAMILY OUTCOMES </a:t>
            </a:r>
            <a:endParaRPr/>
          </a:p>
        </p:txBody>
      </p:sp>
      <p:sp>
        <p:nvSpPr>
          <p:cNvPr id="265" name="Google Shape;265;p38"/>
          <p:cNvSpPr txBox="1"/>
          <p:nvPr>
            <p:ph idx="1" type="subTitle"/>
          </p:nvPr>
        </p:nvSpPr>
        <p:spPr>
          <a:xfrm>
            <a:off x="572228" y="3624984"/>
            <a:ext cx="3305111" cy="217218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040"/>
              <a:buNone/>
            </a:pPr>
            <a:r>
              <a:t/>
            </a:r>
            <a:endParaRPr/>
          </a:p>
          <a:p>
            <a:pPr indent="0" lvl="0" marL="0" rtl="0" algn="ctr">
              <a:spcBef>
                <a:spcPts val="480"/>
              </a:spcBef>
              <a:spcAft>
                <a:spcPts val="0"/>
              </a:spcAft>
              <a:buSzPts val="2040"/>
              <a:buNone/>
            </a:pPr>
            <a:r>
              <a:rPr lang="en-US">
                <a:solidFill>
                  <a:srgbClr val="C00000"/>
                </a:solidFill>
              </a:rPr>
              <a:t>Robin Jenkins, PhD</a:t>
            </a:r>
            <a:endParaRPr/>
          </a:p>
        </p:txBody>
      </p:sp>
      <p:pic>
        <p:nvPicPr>
          <p:cNvPr id="266" name="Google Shape;266;p38"/>
          <p:cNvPicPr preferRelativeResize="0"/>
          <p:nvPr/>
        </p:nvPicPr>
        <p:blipFill rotWithShape="1">
          <a:blip r:embed="rId3">
            <a:alphaModFix/>
          </a:blip>
          <a:srcRect b="0" l="0" r="0" t="0"/>
          <a:stretch/>
        </p:blipFill>
        <p:spPr>
          <a:xfrm>
            <a:off x="4738255" y="374073"/>
            <a:ext cx="7453746" cy="53270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39"/>
          <p:cNvSpPr txBox="1"/>
          <p:nvPr>
            <p:ph type="title"/>
          </p:nvPr>
        </p:nvSpPr>
        <p:spPr>
          <a:xfrm>
            <a:off x="440267" y="161925"/>
            <a:ext cx="11582399" cy="1325563"/>
          </a:xfrm>
          <a:prstGeom prst="rect">
            <a:avLst/>
          </a:prstGeom>
          <a:solidFill>
            <a:srgbClr val="FBE4D4"/>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b="1" lang="en-US"/>
              <a:t>Revisiting: The Core Practice Model Integration Definition</a:t>
            </a:r>
            <a:endParaRPr/>
          </a:p>
        </p:txBody>
      </p:sp>
      <p:sp>
        <p:nvSpPr>
          <p:cNvPr id="273" name="Google Shape;273;p39"/>
          <p:cNvSpPr txBox="1"/>
          <p:nvPr>
            <p:ph idx="1" type="body"/>
          </p:nvPr>
        </p:nvSpPr>
        <p:spPr>
          <a:xfrm>
            <a:off x="370819" y="1690688"/>
            <a:ext cx="11260665" cy="5005387"/>
          </a:xfrm>
          <a:prstGeom prst="rect">
            <a:avLst/>
          </a:prstGeom>
          <a:solidFill>
            <a:srgbClr val="D5DBE5"/>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22A35"/>
              </a:buClr>
              <a:buSzPts val="4000"/>
              <a:buNone/>
            </a:pPr>
            <a:r>
              <a:rPr b="1" lang="en-US" sz="4000">
                <a:solidFill>
                  <a:srgbClr val="222A35"/>
                </a:solidFill>
              </a:rPr>
              <a:t>Integration means </a:t>
            </a:r>
            <a:r>
              <a:rPr b="1" i="1" lang="en-US" sz="4000">
                <a:solidFill>
                  <a:srgbClr val="222A35"/>
                </a:solidFill>
              </a:rPr>
              <a:t>leaders</a:t>
            </a:r>
            <a:r>
              <a:rPr b="1" lang="en-US" sz="4000">
                <a:solidFill>
                  <a:srgbClr val="222A35"/>
                </a:solidFill>
              </a:rPr>
              <a:t> </a:t>
            </a:r>
            <a:r>
              <a:rPr b="1" i="1" lang="en-US" sz="4000">
                <a:solidFill>
                  <a:srgbClr val="222A35"/>
                </a:solidFill>
              </a:rPr>
              <a:t>adopting and using the CPM’s leadership and practice behaviors in the agency’s </a:t>
            </a:r>
            <a:r>
              <a:rPr b="1" i="1" lang="en-US" sz="4000" u="sng">
                <a:solidFill>
                  <a:srgbClr val="222A35"/>
                </a:solidFill>
              </a:rPr>
              <a:t>administrative/executive, day-to-day, and integrative (within and across the agency) functions</a:t>
            </a:r>
            <a:r>
              <a:rPr b="1" i="1" lang="en-US" sz="4000">
                <a:solidFill>
                  <a:srgbClr val="222A35"/>
                </a:solidFill>
              </a:rPr>
              <a:t> to fully implement the CPM in alignment with other required or desired initiatives</a:t>
            </a:r>
            <a:r>
              <a:rPr b="1" lang="en-US" sz="4000">
                <a:solidFill>
                  <a:srgbClr val="222A35"/>
                </a:solidFill>
              </a:rPr>
              <a:t>.</a:t>
            </a:r>
            <a:endParaRPr/>
          </a:p>
          <a:p>
            <a:pPr indent="0" lvl="0" marL="0" rtl="0" algn="ctr">
              <a:lnSpc>
                <a:spcPct val="90000"/>
              </a:lnSpc>
              <a:spcBef>
                <a:spcPts val="1000"/>
              </a:spcBef>
              <a:spcAft>
                <a:spcPts val="0"/>
              </a:spcAft>
              <a:buClr>
                <a:schemeClr val="dk1"/>
              </a:buClr>
              <a:buSzPts val="4000"/>
              <a:buNone/>
            </a:pPr>
            <a:r>
              <a:t/>
            </a:r>
            <a:endParaRPr b="1" sz="4000">
              <a:solidFill>
                <a:srgbClr val="222A35"/>
              </a:solidFill>
            </a:endParaRPr>
          </a:p>
          <a:p>
            <a:pPr indent="0" lvl="0" marL="0" rtl="0" algn="ctr">
              <a:lnSpc>
                <a:spcPct val="90000"/>
              </a:lnSpc>
              <a:spcBef>
                <a:spcPts val="1000"/>
              </a:spcBef>
              <a:spcAft>
                <a:spcPts val="0"/>
              </a:spcAft>
              <a:buClr>
                <a:schemeClr val="dk1"/>
              </a:buClr>
              <a:buSzPts val="4000"/>
              <a:buNone/>
            </a:pPr>
            <a:r>
              <a:t/>
            </a:r>
            <a:endParaRPr sz="4000">
              <a:solidFill>
                <a:srgbClr val="222A3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grpSp>
        <p:nvGrpSpPr>
          <p:cNvPr id="279" name="Google Shape;279;p40"/>
          <p:cNvGrpSpPr/>
          <p:nvPr/>
        </p:nvGrpSpPr>
        <p:grpSpPr>
          <a:xfrm>
            <a:off x="649254" y="893135"/>
            <a:ext cx="10902955" cy="5084332"/>
            <a:chOff x="39653" y="0"/>
            <a:chExt cx="10902955" cy="5084332"/>
          </a:xfrm>
        </p:grpSpPr>
        <p:sp>
          <p:nvSpPr>
            <p:cNvPr id="280" name="Google Shape;280;p40"/>
            <p:cNvSpPr/>
            <p:nvPr/>
          </p:nvSpPr>
          <p:spPr>
            <a:xfrm>
              <a:off x="39653" y="0"/>
              <a:ext cx="2702276" cy="5084332"/>
            </a:xfrm>
            <a:prstGeom prst="roundRect">
              <a:avLst>
                <a:gd fmla="val 10000"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0"/>
            <p:cNvSpPr txBox="1"/>
            <p:nvPr/>
          </p:nvSpPr>
          <p:spPr>
            <a:xfrm>
              <a:off x="99219" y="2093299"/>
              <a:ext cx="2583144" cy="1914601"/>
            </a:xfrm>
            <a:prstGeom prst="rect">
              <a:avLst/>
            </a:prstGeom>
            <a:noFill/>
            <a:ln>
              <a:noFill/>
            </a:ln>
          </p:spPr>
          <p:txBody>
            <a:bodyPr anchorCtr="0" anchor="t" bIns="227575" lIns="227575" spcFirstLastPara="1" rIns="227575" wrap="square" tIns="227575">
              <a:noAutofit/>
            </a:bodyPr>
            <a:lstStyle/>
            <a:p>
              <a:pPr indent="0" lvl="0" marL="0" marR="0" rtl="0" algn="ctr">
                <a:lnSpc>
                  <a:spcPct val="90000"/>
                </a:lnSpc>
                <a:spcBef>
                  <a:spcPts val="0"/>
                </a:spcBef>
                <a:spcAft>
                  <a:spcPts val="0"/>
                </a:spcAft>
                <a:buClr>
                  <a:srgbClr val="FFFF00"/>
                </a:buClr>
                <a:buSzPts val="3200"/>
                <a:buFont typeface="Calibri"/>
                <a:buNone/>
              </a:pPr>
              <a:r>
                <a:rPr b="1" lang="en-US" sz="3200">
                  <a:solidFill>
                    <a:srgbClr val="FFFF00"/>
                  </a:solidFill>
                  <a:latin typeface="Calibri"/>
                  <a:ea typeface="Calibri"/>
                  <a:cs typeface="Calibri"/>
                  <a:sym typeface="Calibri"/>
                </a:rPr>
                <a:t>SOP</a:t>
              </a:r>
              <a:endParaRPr/>
            </a:p>
          </p:txBody>
        </p:sp>
        <p:sp>
          <p:nvSpPr>
            <p:cNvPr id="282" name="Google Shape;282;p40"/>
            <p:cNvSpPr/>
            <p:nvPr/>
          </p:nvSpPr>
          <p:spPr>
            <a:xfrm>
              <a:off x="507174" y="0"/>
              <a:ext cx="1693082" cy="1693082"/>
            </a:xfrm>
            <a:prstGeom prst="ellipse">
              <a:avLst/>
            </a:prstGeom>
            <a:blipFill rotWithShape="1">
              <a:blip r:embed="rId3">
                <a:alphaModFix/>
              </a:blip>
              <a:stretch>
                <a:fillRect b="0" l="-16997" r="-16998" t="0"/>
              </a:stretch>
            </a:blip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0"/>
            <p:cNvSpPr/>
            <p:nvPr/>
          </p:nvSpPr>
          <p:spPr>
            <a:xfrm>
              <a:off x="2785922" y="0"/>
              <a:ext cx="2702276" cy="5084332"/>
            </a:xfrm>
            <a:prstGeom prst="roundRect">
              <a:avLst>
                <a:gd fmla="val 10000"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0"/>
            <p:cNvSpPr txBox="1"/>
            <p:nvPr/>
          </p:nvSpPr>
          <p:spPr>
            <a:xfrm>
              <a:off x="2845488" y="2093299"/>
              <a:ext cx="2583144" cy="1914601"/>
            </a:xfrm>
            <a:prstGeom prst="rect">
              <a:avLst/>
            </a:prstGeom>
            <a:noFill/>
            <a:ln>
              <a:noFill/>
            </a:ln>
          </p:spPr>
          <p:txBody>
            <a:bodyPr anchorCtr="0" anchor="t" bIns="227575" lIns="227575" spcFirstLastPara="1" rIns="227575" wrap="square" tIns="227575">
              <a:noAutofit/>
            </a:bodyPr>
            <a:lstStyle/>
            <a:p>
              <a:pPr indent="0" lvl="0" marL="0" marR="0" rtl="0" algn="ctr">
                <a:lnSpc>
                  <a:spcPct val="90000"/>
                </a:lnSpc>
                <a:spcBef>
                  <a:spcPts val="0"/>
                </a:spcBef>
                <a:spcAft>
                  <a:spcPts val="0"/>
                </a:spcAft>
                <a:buClr>
                  <a:srgbClr val="FFFF00"/>
                </a:buClr>
                <a:buSzPts val="3200"/>
                <a:buFont typeface="Calibri"/>
                <a:buNone/>
              </a:pPr>
              <a:r>
                <a:rPr b="1" lang="en-US" sz="3200">
                  <a:solidFill>
                    <a:srgbClr val="FFFF00"/>
                  </a:solidFill>
                  <a:latin typeface="Calibri"/>
                  <a:ea typeface="Calibri"/>
                  <a:cs typeface="Calibri"/>
                  <a:sym typeface="Calibri"/>
                </a:rPr>
                <a:t>CCR</a:t>
              </a:r>
              <a:endParaRPr/>
            </a:p>
          </p:txBody>
        </p:sp>
        <p:sp>
          <p:nvSpPr>
            <p:cNvPr id="285" name="Google Shape;285;p40"/>
            <p:cNvSpPr/>
            <p:nvPr/>
          </p:nvSpPr>
          <p:spPr>
            <a:xfrm>
              <a:off x="3290519" y="0"/>
              <a:ext cx="1693082" cy="1693082"/>
            </a:xfrm>
            <a:prstGeom prst="ellipse">
              <a:avLst/>
            </a:prstGeom>
            <a:blipFill rotWithShape="1">
              <a:blip r:embed="rId4">
                <a:alphaModFix/>
              </a:blip>
              <a:stretch>
                <a:fillRect b="0" l="-57992" r="-57994" t="0"/>
              </a:stretch>
            </a:blip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0"/>
            <p:cNvSpPr/>
            <p:nvPr/>
          </p:nvSpPr>
          <p:spPr>
            <a:xfrm>
              <a:off x="5523031" y="0"/>
              <a:ext cx="2702276" cy="5084332"/>
            </a:xfrm>
            <a:prstGeom prst="roundRect">
              <a:avLst>
                <a:gd fmla="val 10000"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0"/>
            <p:cNvSpPr txBox="1"/>
            <p:nvPr/>
          </p:nvSpPr>
          <p:spPr>
            <a:xfrm>
              <a:off x="5582597" y="2093299"/>
              <a:ext cx="2583144" cy="1914601"/>
            </a:xfrm>
            <a:prstGeom prst="rect">
              <a:avLst/>
            </a:prstGeom>
            <a:noFill/>
            <a:ln>
              <a:noFill/>
            </a:ln>
          </p:spPr>
          <p:txBody>
            <a:bodyPr anchorCtr="0" anchor="t" bIns="227575" lIns="227575" spcFirstLastPara="1" rIns="227575" wrap="square" tIns="227575">
              <a:noAutofit/>
            </a:bodyPr>
            <a:lstStyle/>
            <a:p>
              <a:pPr indent="0" lvl="0" marL="0" marR="0" rtl="0" algn="ctr">
                <a:lnSpc>
                  <a:spcPct val="90000"/>
                </a:lnSpc>
                <a:spcBef>
                  <a:spcPts val="0"/>
                </a:spcBef>
                <a:spcAft>
                  <a:spcPts val="0"/>
                </a:spcAft>
                <a:buClr>
                  <a:srgbClr val="FFFF00"/>
                </a:buClr>
                <a:buSzPts val="3200"/>
                <a:buFont typeface="Calibri"/>
                <a:buNone/>
              </a:pPr>
              <a:r>
                <a:rPr b="1" lang="en-US" sz="3200">
                  <a:solidFill>
                    <a:srgbClr val="FFFF00"/>
                  </a:solidFill>
                  <a:latin typeface="Calibri"/>
                  <a:ea typeface="Calibri"/>
                  <a:cs typeface="Calibri"/>
                  <a:sym typeface="Calibri"/>
                </a:rPr>
                <a:t>Wraparound</a:t>
              </a:r>
              <a:endParaRPr/>
            </a:p>
          </p:txBody>
        </p:sp>
        <p:sp>
          <p:nvSpPr>
            <p:cNvPr id="288" name="Google Shape;288;p40"/>
            <p:cNvSpPr/>
            <p:nvPr/>
          </p:nvSpPr>
          <p:spPr>
            <a:xfrm>
              <a:off x="6073863" y="0"/>
              <a:ext cx="1693082" cy="1693082"/>
            </a:xfrm>
            <a:prstGeom prst="ellipse">
              <a:avLst/>
            </a:prstGeom>
            <a:blipFill rotWithShape="1">
              <a:blip r:embed="rId5">
                <a:alphaModFix/>
              </a:blip>
              <a:stretch>
                <a:fillRect b="0" l="-18999" r="-18999" t="0"/>
              </a:stretch>
            </a:blip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0"/>
            <p:cNvSpPr/>
            <p:nvPr/>
          </p:nvSpPr>
          <p:spPr>
            <a:xfrm>
              <a:off x="8240332" y="0"/>
              <a:ext cx="2702276" cy="5084332"/>
            </a:xfrm>
            <a:prstGeom prst="roundRect">
              <a:avLst>
                <a:gd fmla="val 10000"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0"/>
            <p:cNvSpPr txBox="1"/>
            <p:nvPr/>
          </p:nvSpPr>
          <p:spPr>
            <a:xfrm>
              <a:off x="8299898" y="2093299"/>
              <a:ext cx="2583144" cy="1914601"/>
            </a:xfrm>
            <a:prstGeom prst="rect">
              <a:avLst/>
            </a:prstGeom>
            <a:noFill/>
            <a:ln>
              <a:noFill/>
            </a:ln>
          </p:spPr>
          <p:txBody>
            <a:bodyPr anchorCtr="0" anchor="t" bIns="227575" lIns="227575" spcFirstLastPara="1" rIns="227575" wrap="square" tIns="227575">
              <a:noAutofit/>
            </a:bodyPr>
            <a:lstStyle/>
            <a:p>
              <a:pPr indent="0" lvl="0" marL="0" marR="0" rtl="0" algn="ctr">
                <a:lnSpc>
                  <a:spcPct val="90000"/>
                </a:lnSpc>
                <a:spcBef>
                  <a:spcPts val="0"/>
                </a:spcBef>
                <a:spcAft>
                  <a:spcPts val="0"/>
                </a:spcAft>
                <a:buClr>
                  <a:srgbClr val="FFFFFF"/>
                </a:buClr>
                <a:buSzPts val="3200"/>
                <a:buFont typeface="Calibri"/>
                <a:buNone/>
              </a:pPr>
              <a:r>
                <a:rPr lang="en-US" sz="3200">
                  <a:solidFill>
                    <a:srgbClr val="FFFFFF"/>
                  </a:solidFill>
                  <a:latin typeface="Calibri"/>
                  <a:ea typeface="Calibri"/>
                  <a:cs typeface="Calibri"/>
                  <a:sym typeface="Calibri"/>
                </a:rPr>
                <a:t> </a:t>
              </a:r>
              <a:r>
                <a:rPr b="1" lang="en-US" sz="3200">
                  <a:solidFill>
                    <a:srgbClr val="FFFF00"/>
                  </a:solidFill>
                  <a:latin typeface="Calibri"/>
                  <a:ea typeface="Calibri"/>
                  <a:cs typeface="Calibri"/>
                  <a:sym typeface="Calibri"/>
                </a:rPr>
                <a:t>California CANS</a:t>
              </a:r>
              <a:endParaRPr/>
            </a:p>
          </p:txBody>
        </p:sp>
        <p:sp>
          <p:nvSpPr>
            <p:cNvPr id="291" name="Google Shape;291;p40"/>
            <p:cNvSpPr/>
            <p:nvPr/>
          </p:nvSpPr>
          <p:spPr>
            <a:xfrm>
              <a:off x="8857208" y="0"/>
              <a:ext cx="1693082" cy="1693082"/>
            </a:xfrm>
            <a:prstGeom prst="ellipse">
              <a:avLst/>
            </a:prstGeom>
            <a:blipFill rotWithShape="1">
              <a:blip r:embed="rId6">
                <a:alphaModFix/>
              </a:blip>
              <a:stretch>
                <a:fillRect b="-6999" l="0" r="0" t="-6998"/>
              </a:stretch>
            </a:blip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0"/>
            <p:cNvSpPr/>
            <p:nvPr/>
          </p:nvSpPr>
          <p:spPr>
            <a:xfrm>
              <a:off x="44030" y="4354890"/>
              <a:ext cx="10821897" cy="711529"/>
            </a:xfrm>
            <a:prstGeom prst="leftRightArrow">
              <a:avLst>
                <a:gd fmla="val 50000" name="adj1"/>
                <a:gd fmla="val 50000" name="adj2"/>
              </a:avLst>
            </a:prstGeom>
            <a:solidFill>
              <a:srgbClr val="ABBADE"/>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3" name="Google Shape;293;p40"/>
          <p:cNvSpPr txBox="1"/>
          <p:nvPr/>
        </p:nvSpPr>
        <p:spPr>
          <a:xfrm>
            <a:off x="2079556" y="120280"/>
            <a:ext cx="8429260" cy="646331"/>
          </a:xfrm>
          <a:prstGeom prst="rect">
            <a:avLst/>
          </a:prstGeom>
          <a:solidFill>
            <a:srgbClr val="2E75B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What CPM Integration Looks Like</a:t>
            </a:r>
            <a:endParaRPr/>
          </a:p>
        </p:txBody>
      </p:sp>
      <p:grpSp>
        <p:nvGrpSpPr>
          <p:cNvPr id="294" name="Google Shape;294;p40"/>
          <p:cNvGrpSpPr/>
          <p:nvPr/>
        </p:nvGrpSpPr>
        <p:grpSpPr>
          <a:xfrm>
            <a:off x="1024467" y="3565691"/>
            <a:ext cx="10143066" cy="2290843"/>
            <a:chOff x="1211427" y="3715096"/>
            <a:chExt cx="9067800" cy="2103070"/>
          </a:xfrm>
        </p:grpSpPr>
        <p:pic>
          <p:nvPicPr>
            <p:cNvPr id="295" name="Google Shape;295;p40"/>
            <p:cNvPicPr preferRelativeResize="0"/>
            <p:nvPr/>
          </p:nvPicPr>
          <p:blipFill rotWithShape="1">
            <a:blip r:embed="rId7">
              <a:alphaModFix/>
            </a:blip>
            <a:srcRect b="0" l="0" r="0" t="0"/>
            <a:stretch/>
          </p:blipFill>
          <p:spPr>
            <a:xfrm>
              <a:off x="1211427" y="3715096"/>
              <a:ext cx="9067800" cy="2103070"/>
            </a:xfrm>
            <a:prstGeom prst="rect">
              <a:avLst/>
            </a:prstGeom>
            <a:noFill/>
            <a:ln>
              <a:noFill/>
            </a:ln>
          </p:spPr>
        </p:pic>
        <p:sp>
          <p:nvSpPr>
            <p:cNvPr id="296" name="Google Shape;296;p40"/>
            <p:cNvSpPr/>
            <p:nvPr/>
          </p:nvSpPr>
          <p:spPr>
            <a:xfrm rot="10800000">
              <a:off x="6470332" y="5118100"/>
              <a:ext cx="265748" cy="276860"/>
            </a:xfrm>
            <a:prstGeom prst="upArrow">
              <a:avLst>
                <a:gd fmla="val 50000" name="adj1"/>
                <a:gd fmla="val 50000" name="adj2"/>
              </a:avLst>
            </a:prstGeom>
            <a:solidFill>
              <a:srgbClr val="ED7D3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350"/>
                <a:buFont typeface="Calibri"/>
                <a:buNone/>
              </a:pPr>
              <a:r>
                <a:t/>
              </a:r>
              <a:endParaRPr b="0" i="0" sz="1350" u="none" cap="none" strike="noStrike">
                <a:solidFill>
                  <a:srgbClr val="FFFFFF"/>
                </a:solidFill>
                <a:latin typeface="Calibri"/>
                <a:ea typeface="Calibri"/>
                <a:cs typeface="Calibri"/>
                <a:sym typeface="Calibri"/>
              </a:endParaRPr>
            </a:p>
          </p:txBody>
        </p:sp>
      </p:grpSp>
      <p:sp>
        <p:nvSpPr>
          <p:cNvPr id="297" name="Google Shape;297;p40"/>
          <p:cNvSpPr/>
          <p:nvPr/>
        </p:nvSpPr>
        <p:spPr>
          <a:xfrm rot="402210">
            <a:off x="10572717" y="4120640"/>
            <a:ext cx="1470322" cy="1180947"/>
          </a:xfrm>
          <a:prstGeom prst="wedgeEllipseCallout">
            <a:avLst>
              <a:gd fmla="val -20833" name="adj1"/>
              <a:gd fmla="val 62500" name="adj2"/>
            </a:avLst>
          </a:prstGeom>
          <a:solidFill>
            <a:srgbClr val="80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Begins here @ adoption</a:t>
            </a:r>
            <a:endParaRPr/>
          </a:p>
        </p:txBody>
      </p:sp>
      <p:grpSp>
        <p:nvGrpSpPr>
          <p:cNvPr id="298" name="Google Shape;298;p40"/>
          <p:cNvGrpSpPr/>
          <p:nvPr/>
        </p:nvGrpSpPr>
        <p:grpSpPr>
          <a:xfrm>
            <a:off x="3983666" y="4224035"/>
            <a:ext cx="4189227" cy="1248187"/>
            <a:chOff x="3997842" y="4540106"/>
            <a:chExt cx="4121889" cy="1020716"/>
          </a:xfrm>
        </p:grpSpPr>
        <p:sp>
          <p:nvSpPr>
            <p:cNvPr id="299" name="Google Shape;299;p40"/>
            <p:cNvSpPr/>
            <p:nvPr/>
          </p:nvSpPr>
          <p:spPr>
            <a:xfrm>
              <a:off x="4515293" y="4543647"/>
              <a:ext cx="652130" cy="418213"/>
            </a:xfrm>
            <a:prstGeom prst="ellipse">
              <a:avLst/>
            </a:prstGeom>
            <a:no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0" name="Google Shape;300;p40"/>
            <p:cNvSpPr/>
            <p:nvPr/>
          </p:nvSpPr>
          <p:spPr>
            <a:xfrm>
              <a:off x="6907614" y="4540106"/>
              <a:ext cx="652130" cy="418213"/>
            </a:xfrm>
            <a:prstGeom prst="ellipse">
              <a:avLst/>
            </a:prstGeom>
            <a:no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1" name="Google Shape;301;p40"/>
            <p:cNvSpPr/>
            <p:nvPr/>
          </p:nvSpPr>
          <p:spPr>
            <a:xfrm>
              <a:off x="3997842" y="5142609"/>
              <a:ext cx="1552353" cy="418213"/>
            </a:xfrm>
            <a:prstGeom prst="ellipse">
              <a:avLst/>
            </a:prstGeom>
            <a:no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2" name="Google Shape;302;p40"/>
            <p:cNvSpPr/>
            <p:nvPr/>
          </p:nvSpPr>
          <p:spPr>
            <a:xfrm>
              <a:off x="6567378" y="5124889"/>
              <a:ext cx="1552353" cy="418213"/>
            </a:xfrm>
            <a:prstGeom prst="ellipse">
              <a:avLst/>
            </a:prstGeom>
            <a:no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par>
                                <p:cTn fill="hold" nodeType="withEffect" presetClass="entr" presetID="2" presetSubtype="4">
                                  <p:stCondLst>
                                    <p:cond delay="225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500"/>
                                        <p:tgtEl>
                                          <p:spTgt spid="29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pic>
        <p:nvPicPr>
          <p:cNvPr id="308" name="Google Shape;308;p41"/>
          <p:cNvPicPr preferRelativeResize="0"/>
          <p:nvPr/>
        </p:nvPicPr>
        <p:blipFill rotWithShape="1">
          <a:blip r:embed="rId3">
            <a:alphaModFix/>
          </a:blip>
          <a:srcRect b="0" l="0" r="0" t="0"/>
          <a:stretch/>
        </p:blipFill>
        <p:spPr>
          <a:xfrm>
            <a:off x="2184401" y="143988"/>
            <a:ext cx="10007599" cy="6049312"/>
          </a:xfrm>
          <a:prstGeom prst="rect">
            <a:avLst/>
          </a:prstGeom>
          <a:noFill/>
          <a:ln>
            <a:noFill/>
          </a:ln>
        </p:spPr>
      </p:pic>
      <p:sp>
        <p:nvSpPr>
          <p:cNvPr id="309" name="Google Shape;309;p41"/>
          <p:cNvSpPr/>
          <p:nvPr/>
        </p:nvSpPr>
        <p:spPr>
          <a:xfrm>
            <a:off x="124690" y="1138525"/>
            <a:ext cx="3242093" cy="4314007"/>
          </a:xfrm>
          <a:prstGeom prst="rightArrowCallout">
            <a:avLst>
              <a:gd fmla="val 25000" name="adj1"/>
              <a:gd fmla="val 25000" name="adj2"/>
              <a:gd fmla="val 25000" name="adj3"/>
              <a:gd fmla="val 64977" name="adj4"/>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2700"/>
              <a:buFont typeface="Calibri"/>
              <a:buNone/>
            </a:pPr>
            <a:r>
              <a:rPr b="0" i="0" lang="en-US" sz="2700" u="none" cap="none" strike="noStrike">
                <a:solidFill>
                  <a:srgbClr val="C00000"/>
                </a:solidFill>
                <a:latin typeface="Calibri"/>
                <a:ea typeface="Calibri"/>
                <a:cs typeface="Calibri"/>
                <a:sym typeface="Calibri"/>
              </a:rPr>
              <a:t>Widening Your Agency Circle with </a:t>
            </a:r>
            <a:endParaRPr/>
          </a:p>
          <a:p>
            <a:pPr indent="0" lvl="0" marL="0" marR="0" rtl="0" algn="ctr">
              <a:lnSpc>
                <a:spcPct val="100000"/>
              </a:lnSpc>
              <a:spcBef>
                <a:spcPts val="0"/>
              </a:spcBef>
              <a:spcAft>
                <a:spcPts val="0"/>
              </a:spcAft>
              <a:buClr>
                <a:srgbClr val="C00000"/>
              </a:buClr>
              <a:buSzPts val="2700"/>
              <a:buFont typeface="Calibri"/>
              <a:buNone/>
            </a:pPr>
            <a:r>
              <a:rPr b="0" i="0" lang="en-US" sz="2700" u="none" cap="none" strike="noStrike">
                <a:solidFill>
                  <a:srgbClr val="C00000"/>
                </a:solidFill>
                <a:latin typeface="Calibri"/>
                <a:ea typeface="Calibri"/>
                <a:cs typeface="Calibri"/>
                <a:sym typeface="Calibri"/>
              </a:rPr>
              <a:t>CPM as the Foundation: </a:t>
            </a:r>
            <a:endParaRPr/>
          </a:p>
        </p:txBody>
      </p:sp>
      <p:sp>
        <p:nvSpPr>
          <p:cNvPr id="310" name="Google Shape;310;p41"/>
          <p:cNvSpPr txBox="1"/>
          <p:nvPr/>
        </p:nvSpPr>
        <p:spPr>
          <a:xfrm>
            <a:off x="5256812" y="4978401"/>
            <a:ext cx="1244478"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Rounded"/>
              <a:buNone/>
            </a:pPr>
            <a:r>
              <a:rPr b="1" i="0" lang="en-US" sz="1200" u="none" cap="none" strike="noStrike">
                <a:solidFill>
                  <a:srgbClr val="000000"/>
                </a:solidFill>
                <a:latin typeface="Arial Rounded"/>
                <a:ea typeface="Arial Rounded"/>
                <a:cs typeface="Arial Rounded"/>
                <a:sym typeface="Arial Rounded"/>
              </a:rPr>
              <a:t>CANS</a:t>
            </a:r>
            <a:endParaRPr/>
          </a:p>
        </p:txBody>
      </p:sp>
      <p:grpSp>
        <p:nvGrpSpPr>
          <p:cNvPr id="311" name="Google Shape;311;p41"/>
          <p:cNvGrpSpPr/>
          <p:nvPr/>
        </p:nvGrpSpPr>
        <p:grpSpPr>
          <a:xfrm>
            <a:off x="6771923" y="907473"/>
            <a:ext cx="3861440" cy="747466"/>
            <a:chOff x="6736080" y="634114"/>
            <a:chExt cx="4206240" cy="1118486"/>
          </a:xfrm>
        </p:grpSpPr>
        <p:sp>
          <p:nvSpPr>
            <p:cNvPr id="312" name="Google Shape;312;p41"/>
            <p:cNvSpPr/>
            <p:nvPr/>
          </p:nvSpPr>
          <p:spPr>
            <a:xfrm>
              <a:off x="6736080" y="944879"/>
              <a:ext cx="1600200" cy="807721"/>
            </a:xfrm>
            <a:prstGeom prst="homePlate">
              <a:avLst>
                <a:gd fmla="val 50000" name="adj"/>
              </a:avLst>
            </a:prstGeom>
            <a:solidFill>
              <a:srgbClr val="FBE4D4"/>
            </a:solidFill>
            <a:ln cap="flat" cmpd="sng" w="5715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71616"/>
                </a:buClr>
                <a:buSzPts val="1350"/>
                <a:buFont typeface="Calibri"/>
                <a:buNone/>
              </a:pPr>
              <a:r>
                <a:rPr b="1" i="0" lang="en-US" sz="1350" u="none" cap="none" strike="noStrike">
                  <a:solidFill>
                    <a:srgbClr val="171616"/>
                  </a:solidFill>
                  <a:latin typeface="Calibri"/>
                  <a:ea typeface="Calibri"/>
                  <a:cs typeface="Calibri"/>
                  <a:sym typeface="Calibri"/>
                </a:rPr>
                <a:t>Casework components</a:t>
              </a:r>
              <a:endParaRPr/>
            </a:p>
          </p:txBody>
        </p:sp>
        <p:sp>
          <p:nvSpPr>
            <p:cNvPr id="313" name="Google Shape;313;p41"/>
            <p:cNvSpPr/>
            <p:nvPr/>
          </p:nvSpPr>
          <p:spPr>
            <a:xfrm rot="-5400000">
              <a:off x="9364980" y="-394586"/>
              <a:ext cx="548640" cy="2606040"/>
            </a:xfrm>
            <a:prstGeom prst="rightBrace">
              <a:avLst>
                <a:gd fmla="val 8333" name="adj1"/>
                <a:gd fmla="val 50000" name="adj2"/>
              </a:avLst>
            </a:prstGeom>
            <a:noFill/>
            <a:ln cap="flat" cmpd="sng" w="5715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50"/>
                <a:buFont typeface="Calibri"/>
                <a:buNone/>
              </a:pPr>
              <a:r>
                <a:t/>
              </a:r>
              <a:endParaRPr b="0" i="0" sz="1350" u="none" cap="none" strike="noStrike">
                <a:solidFill>
                  <a:srgbClr val="000000"/>
                </a:solidFill>
                <a:latin typeface="Calibri"/>
                <a:ea typeface="Calibri"/>
                <a:cs typeface="Calibri"/>
                <a:sym typeface="Calibri"/>
              </a:endParaRPr>
            </a:p>
          </p:txBody>
        </p:sp>
      </p:grpSp>
      <p:sp>
        <p:nvSpPr>
          <p:cNvPr id="314" name="Google Shape;314;p41"/>
          <p:cNvSpPr/>
          <p:nvPr/>
        </p:nvSpPr>
        <p:spPr>
          <a:xfrm rot="-1231522">
            <a:off x="6102708" y="4740599"/>
            <a:ext cx="2819016" cy="1131334"/>
          </a:xfrm>
          <a:prstGeom prst="curvedUpArrow">
            <a:avLst>
              <a:gd fmla="val 25000" name="adj1"/>
              <a:gd fmla="val 50000" name="adj2"/>
              <a:gd fmla="val 25000" name="adj3"/>
            </a:avLst>
          </a:prstGeom>
          <a:solidFill>
            <a:srgbClr val="FBE4D4"/>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71616"/>
              </a:buClr>
              <a:buSzPts val="1600"/>
              <a:buFont typeface="Calibri"/>
              <a:buNone/>
            </a:pPr>
            <a:r>
              <a:rPr b="1" i="0" lang="en-US" sz="1600" u="none" cap="none" strike="noStrike">
                <a:solidFill>
                  <a:srgbClr val="171616"/>
                </a:solidFill>
                <a:latin typeface="Calibri"/>
                <a:ea typeface="Calibri"/>
                <a:cs typeface="Calibri"/>
                <a:sym typeface="Calibri"/>
              </a:rPr>
              <a:t>Practice Behaviors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42"/>
          <p:cNvSpPr txBox="1"/>
          <p:nvPr>
            <p:ph type="title"/>
          </p:nvPr>
        </p:nvSpPr>
        <p:spPr>
          <a:xfrm>
            <a:off x="283579" y="188605"/>
            <a:ext cx="11580471" cy="713929"/>
          </a:xfrm>
          <a:prstGeom prst="rect">
            <a:avLst/>
          </a:prstGeom>
          <a:solidFill>
            <a:srgbClr val="FBE4D4"/>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E75B5"/>
              </a:buClr>
              <a:buSzPts val="3240"/>
              <a:buFont typeface="Calibri"/>
              <a:buNone/>
            </a:pPr>
            <a:r>
              <a:rPr b="1" lang="en-US" sz="3240">
                <a:solidFill>
                  <a:srgbClr val="2E75B5"/>
                </a:solidFill>
              </a:rPr>
              <a:t>Remember the 4 Categories or “Buckets” Of CPM Implementation? </a:t>
            </a:r>
            <a:endParaRPr/>
          </a:p>
        </p:txBody>
      </p:sp>
      <p:grpSp>
        <p:nvGrpSpPr>
          <p:cNvPr id="321" name="Google Shape;321;p42"/>
          <p:cNvGrpSpPr/>
          <p:nvPr/>
        </p:nvGrpSpPr>
        <p:grpSpPr>
          <a:xfrm>
            <a:off x="-668301" y="987483"/>
            <a:ext cx="11842045" cy="5428991"/>
            <a:chOff x="5932" y="0"/>
            <a:chExt cx="11842045" cy="5428991"/>
          </a:xfrm>
        </p:grpSpPr>
        <p:sp>
          <p:nvSpPr>
            <p:cNvPr id="322" name="Google Shape;322;p42"/>
            <p:cNvSpPr/>
            <p:nvPr/>
          </p:nvSpPr>
          <p:spPr>
            <a:xfrm>
              <a:off x="889043" y="0"/>
              <a:ext cx="10075824" cy="5428991"/>
            </a:xfrm>
            <a:prstGeom prst="rightArrow">
              <a:avLst>
                <a:gd fmla="val 50000" name="adj1"/>
                <a:gd fmla="val 50000" name="adj2"/>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2"/>
            <p:cNvSpPr/>
            <p:nvPr/>
          </p:nvSpPr>
          <p:spPr>
            <a:xfrm>
              <a:off x="5932" y="1628697"/>
              <a:ext cx="2853504" cy="2171596"/>
            </a:xfrm>
            <a:prstGeom prst="roundRect">
              <a:avLst>
                <a:gd fmla="val 16667" name="adj"/>
              </a:avLst>
            </a:prstGeom>
            <a:solidFill>
              <a:srgbClr val="599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2"/>
            <p:cNvSpPr txBox="1"/>
            <p:nvPr/>
          </p:nvSpPr>
          <p:spPr>
            <a:xfrm>
              <a:off x="111941" y="1734706"/>
              <a:ext cx="2641486" cy="1959578"/>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dk1"/>
                </a:buClr>
                <a:buSzPts val="3000"/>
                <a:buFont typeface="Calibri"/>
                <a:buNone/>
              </a:pPr>
              <a:r>
                <a:rPr lang="en-US" sz="3000">
                  <a:solidFill>
                    <a:schemeClr val="dk1"/>
                  </a:solidFill>
                  <a:latin typeface="Calibri"/>
                  <a:ea typeface="Calibri"/>
                  <a:cs typeface="Calibri"/>
                  <a:sym typeface="Calibri"/>
                </a:rPr>
                <a:t>Organizational Readiness Building</a:t>
              </a:r>
              <a:endParaRPr sz="3000">
                <a:solidFill>
                  <a:schemeClr val="dk1"/>
                </a:solidFill>
                <a:latin typeface="Calibri"/>
                <a:ea typeface="Calibri"/>
                <a:cs typeface="Calibri"/>
                <a:sym typeface="Calibri"/>
              </a:endParaRPr>
            </a:p>
          </p:txBody>
        </p:sp>
        <p:sp>
          <p:nvSpPr>
            <p:cNvPr id="325" name="Google Shape;325;p42"/>
            <p:cNvSpPr/>
            <p:nvPr/>
          </p:nvSpPr>
          <p:spPr>
            <a:xfrm>
              <a:off x="3002112" y="1628697"/>
              <a:ext cx="2853504" cy="2171596"/>
            </a:xfrm>
            <a:prstGeom prst="roundRect">
              <a:avLst>
                <a:gd fmla="val 16667" name="adj"/>
              </a:avLst>
            </a:prstGeom>
            <a:solidFill>
              <a:srgbClr val="599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2"/>
            <p:cNvSpPr txBox="1"/>
            <p:nvPr/>
          </p:nvSpPr>
          <p:spPr>
            <a:xfrm>
              <a:off x="3108121" y="1734706"/>
              <a:ext cx="2641486" cy="1959578"/>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dk1"/>
                </a:buClr>
                <a:buSzPts val="3000"/>
                <a:buFont typeface="Calibri"/>
                <a:buNone/>
              </a:pPr>
              <a:r>
                <a:rPr lang="en-US" sz="3000">
                  <a:solidFill>
                    <a:schemeClr val="dk1"/>
                  </a:solidFill>
                  <a:latin typeface="Calibri"/>
                  <a:ea typeface="Calibri"/>
                  <a:cs typeface="Calibri"/>
                  <a:sym typeface="Calibri"/>
                </a:rPr>
                <a:t>Engagement, Relationships and Partnerships</a:t>
              </a:r>
              <a:endParaRPr sz="3000">
                <a:solidFill>
                  <a:schemeClr val="dk1"/>
                </a:solidFill>
                <a:latin typeface="Calibri"/>
                <a:ea typeface="Calibri"/>
                <a:cs typeface="Calibri"/>
                <a:sym typeface="Calibri"/>
              </a:endParaRPr>
            </a:p>
          </p:txBody>
        </p:sp>
        <p:sp>
          <p:nvSpPr>
            <p:cNvPr id="327" name="Google Shape;327;p42"/>
            <p:cNvSpPr/>
            <p:nvPr/>
          </p:nvSpPr>
          <p:spPr>
            <a:xfrm>
              <a:off x="6006378" y="1650370"/>
              <a:ext cx="2853504" cy="2171596"/>
            </a:xfrm>
            <a:prstGeom prst="roundRect">
              <a:avLst>
                <a:gd fmla="val 16667" name="adj"/>
              </a:avLst>
            </a:prstGeom>
            <a:solidFill>
              <a:srgbClr val="599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2"/>
            <p:cNvSpPr txBox="1"/>
            <p:nvPr/>
          </p:nvSpPr>
          <p:spPr>
            <a:xfrm>
              <a:off x="6112387" y="1756379"/>
              <a:ext cx="2641486" cy="1959578"/>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dk1"/>
                </a:buClr>
                <a:buSzPts val="3000"/>
                <a:buFont typeface="Calibri"/>
                <a:buNone/>
              </a:pPr>
              <a:r>
                <a:rPr lang="en-US" sz="3000">
                  <a:solidFill>
                    <a:schemeClr val="dk1"/>
                  </a:solidFill>
                  <a:latin typeface="Calibri"/>
                  <a:ea typeface="Calibri"/>
                  <a:cs typeface="Calibri"/>
                  <a:sym typeface="Calibri"/>
                </a:rPr>
                <a:t>Workforce Development</a:t>
              </a:r>
              <a:endParaRPr sz="3000">
                <a:solidFill>
                  <a:schemeClr val="dk1"/>
                </a:solidFill>
                <a:latin typeface="Calibri"/>
                <a:ea typeface="Calibri"/>
                <a:cs typeface="Calibri"/>
                <a:sym typeface="Calibri"/>
              </a:endParaRPr>
            </a:p>
          </p:txBody>
        </p:sp>
        <p:sp>
          <p:nvSpPr>
            <p:cNvPr id="329" name="Google Shape;329;p42"/>
            <p:cNvSpPr/>
            <p:nvPr/>
          </p:nvSpPr>
          <p:spPr>
            <a:xfrm>
              <a:off x="8994473" y="1628697"/>
              <a:ext cx="2853504" cy="2171596"/>
            </a:xfrm>
            <a:prstGeom prst="roundRect">
              <a:avLst>
                <a:gd fmla="val 16667" name="adj"/>
              </a:avLst>
            </a:prstGeom>
            <a:solidFill>
              <a:srgbClr val="599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2"/>
            <p:cNvSpPr txBox="1"/>
            <p:nvPr/>
          </p:nvSpPr>
          <p:spPr>
            <a:xfrm>
              <a:off x="9100482" y="1734706"/>
              <a:ext cx="2641486" cy="1959578"/>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dk1"/>
                </a:buClr>
                <a:buSzPts val="3000"/>
                <a:buFont typeface="Calibri"/>
                <a:buNone/>
              </a:pPr>
              <a:r>
                <a:rPr lang="en-US" sz="3000">
                  <a:solidFill>
                    <a:schemeClr val="dk1"/>
                  </a:solidFill>
                  <a:latin typeface="Calibri"/>
                  <a:ea typeface="Calibri"/>
                  <a:cs typeface="Calibri"/>
                  <a:sym typeface="Calibri"/>
                </a:rPr>
                <a:t>Quality, Outcomes and System Improvement</a:t>
              </a:r>
              <a:endParaRPr sz="300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3"/>
          <p:cNvSpPr txBox="1"/>
          <p:nvPr>
            <p:ph type="title"/>
          </p:nvPr>
        </p:nvSpPr>
        <p:spPr>
          <a:xfrm>
            <a:off x="838200" y="188605"/>
            <a:ext cx="10515600" cy="713929"/>
          </a:xfrm>
          <a:prstGeom prst="rect">
            <a:avLst/>
          </a:prstGeom>
          <a:solidFill>
            <a:srgbClr val="FBE4D4"/>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22A35"/>
              </a:buClr>
              <a:buSzPts val="3600"/>
              <a:buFont typeface="Calibri"/>
              <a:buNone/>
            </a:pPr>
            <a:r>
              <a:rPr b="1" lang="en-US" sz="3600">
                <a:solidFill>
                  <a:srgbClr val="222A35"/>
                </a:solidFill>
              </a:rPr>
              <a:t>CPM Integration Math (Roles, Activities, Actions) </a:t>
            </a:r>
            <a:endParaRPr/>
          </a:p>
        </p:txBody>
      </p:sp>
      <p:grpSp>
        <p:nvGrpSpPr>
          <p:cNvPr id="337" name="Google Shape;337;p43"/>
          <p:cNvGrpSpPr/>
          <p:nvPr/>
        </p:nvGrpSpPr>
        <p:grpSpPr>
          <a:xfrm>
            <a:off x="2667893" y="1067588"/>
            <a:ext cx="7004827" cy="5110162"/>
            <a:chOff x="2201243" y="0"/>
            <a:chExt cx="7004827" cy="5110162"/>
          </a:xfrm>
        </p:grpSpPr>
        <p:sp>
          <p:nvSpPr>
            <p:cNvPr id="338" name="Google Shape;338;p43"/>
            <p:cNvSpPr/>
            <p:nvPr/>
          </p:nvSpPr>
          <p:spPr>
            <a:xfrm>
              <a:off x="2201243" y="0"/>
              <a:ext cx="6478511" cy="5110162"/>
            </a:xfrm>
            <a:prstGeom prst="triangle">
              <a:avLst>
                <a:gd fmla="val 5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3"/>
            <p:cNvSpPr/>
            <p:nvPr/>
          </p:nvSpPr>
          <p:spPr>
            <a:xfrm>
              <a:off x="5884465" y="1808109"/>
              <a:ext cx="3321605" cy="1209671"/>
            </a:xfrm>
            <a:prstGeom prst="roundRect">
              <a:avLst>
                <a:gd fmla="val 16667" name="adj"/>
              </a:avLst>
            </a:prstGeom>
            <a:solidFill>
              <a:schemeClr val="lt1">
                <a:alpha val="89803"/>
              </a:schemeClr>
            </a:solidFill>
            <a:ln cap="flat" cmpd="sng" w="28575">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3"/>
            <p:cNvSpPr txBox="1"/>
            <p:nvPr/>
          </p:nvSpPr>
          <p:spPr>
            <a:xfrm>
              <a:off x="5943516" y="1867160"/>
              <a:ext cx="3203503" cy="109156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Process </a:t>
              </a:r>
              <a:r>
                <a:rPr b="1" lang="en-US" sz="1800" u="sng">
                  <a:solidFill>
                    <a:schemeClr val="dk1"/>
                  </a:solidFill>
                  <a:latin typeface="Calibri"/>
                  <a:ea typeface="Calibri"/>
                  <a:cs typeface="Calibri"/>
                  <a:sym typeface="Calibri"/>
                </a:rPr>
                <a:t>Champions</a:t>
              </a:r>
              <a:r>
                <a:rPr lang="en-US" sz="1800">
                  <a:solidFill>
                    <a:schemeClr val="dk1"/>
                  </a:solidFill>
                  <a:latin typeface="Calibri"/>
                  <a:ea typeface="Calibri"/>
                  <a:cs typeface="Calibri"/>
                  <a:sym typeface="Calibri"/>
                </a:rPr>
                <a:t> (Senior and Middle Managers and Supervisors, Implementation Teams) </a:t>
              </a:r>
              <a:endParaRPr/>
            </a:p>
          </p:txBody>
        </p:sp>
        <p:sp>
          <p:nvSpPr>
            <p:cNvPr id="341" name="Google Shape;341;p43"/>
            <p:cNvSpPr/>
            <p:nvPr/>
          </p:nvSpPr>
          <p:spPr>
            <a:xfrm>
              <a:off x="5854039" y="375717"/>
              <a:ext cx="3321605" cy="1209671"/>
            </a:xfrm>
            <a:prstGeom prst="roundRect">
              <a:avLst>
                <a:gd fmla="val 16667" name="adj"/>
              </a:avLst>
            </a:prstGeom>
            <a:solidFill>
              <a:schemeClr val="lt1">
                <a:alpha val="89803"/>
              </a:schemeClr>
            </a:solidFill>
            <a:ln cap="flat" cmpd="sng" w="28575">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3"/>
            <p:cNvSpPr txBox="1"/>
            <p:nvPr/>
          </p:nvSpPr>
          <p:spPr>
            <a:xfrm>
              <a:off x="5913090" y="434768"/>
              <a:ext cx="3203503" cy="109156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CPM Implementation Process </a:t>
              </a:r>
              <a:r>
                <a:rPr b="1" lang="en-US" sz="1800" u="sng">
                  <a:solidFill>
                    <a:schemeClr val="dk1"/>
                  </a:solidFill>
                  <a:latin typeface="Calibri"/>
                  <a:ea typeface="Calibri"/>
                  <a:cs typeface="Calibri"/>
                  <a:sym typeface="Calibri"/>
                </a:rPr>
                <a:t>Owners</a:t>
              </a:r>
              <a:r>
                <a:rPr lang="en-US" sz="1800">
                  <a:solidFill>
                    <a:schemeClr val="dk1"/>
                  </a:solidFill>
                  <a:latin typeface="Calibri"/>
                  <a:ea typeface="Calibri"/>
                  <a:cs typeface="Calibri"/>
                  <a:sym typeface="Calibri"/>
                </a:rPr>
                <a:t> (Agency Directors)</a:t>
              </a:r>
              <a:endParaRPr/>
            </a:p>
          </p:txBody>
        </p:sp>
        <p:sp>
          <p:nvSpPr>
            <p:cNvPr id="343" name="Google Shape;343;p43"/>
            <p:cNvSpPr/>
            <p:nvPr/>
          </p:nvSpPr>
          <p:spPr>
            <a:xfrm>
              <a:off x="5851614" y="3235521"/>
              <a:ext cx="3321605" cy="1209671"/>
            </a:xfrm>
            <a:prstGeom prst="roundRect">
              <a:avLst>
                <a:gd fmla="val 16667" name="adj"/>
              </a:avLst>
            </a:prstGeom>
            <a:solidFill>
              <a:schemeClr val="lt1">
                <a:alpha val="89803"/>
              </a:schemeClr>
            </a:solidFill>
            <a:ln cap="flat" cmpd="sng" w="28575">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3"/>
            <p:cNvSpPr txBox="1"/>
            <p:nvPr/>
          </p:nvSpPr>
          <p:spPr>
            <a:xfrm>
              <a:off x="5910665" y="3294572"/>
              <a:ext cx="3203503" cy="109156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Process </a:t>
              </a:r>
              <a:r>
                <a:rPr b="1" lang="en-US" sz="1800" u="sng">
                  <a:solidFill>
                    <a:schemeClr val="dk1"/>
                  </a:solidFill>
                  <a:latin typeface="Calibri"/>
                  <a:ea typeface="Calibri"/>
                  <a:cs typeface="Calibri"/>
                  <a:sym typeface="Calibri"/>
                </a:rPr>
                <a:t>Managers and “Do-ers” </a:t>
              </a:r>
              <a:r>
                <a:rPr lang="en-US" sz="1800">
                  <a:solidFill>
                    <a:schemeClr val="dk1"/>
                  </a:solidFill>
                  <a:latin typeface="Calibri"/>
                  <a:ea typeface="Calibri"/>
                  <a:cs typeface="Calibri"/>
                  <a:sym typeface="Calibri"/>
                </a:rPr>
                <a:t>(Implementation teams, other staff and key stakeholders)</a:t>
              </a:r>
              <a:endParaRPr/>
            </a:p>
          </p:txBody>
        </p:sp>
      </p:grpSp>
      <p:sp>
        <p:nvSpPr>
          <p:cNvPr id="345" name="Google Shape;345;p43"/>
          <p:cNvSpPr/>
          <p:nvPr/>
        </p:nvSpPr>
        <p:spPr>
          <a:xfrm rot="-3458300">
            <a:off x="2119671" y="3306557"/>
            <a:ext cx="5007850" cy="76944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400"/>
              <a:buFont typeface="Calibri"/>
              <a:buNone/>
            </a:pPr>
            <a:r>
              <a:rPr b="1" i="0" lang="en-US" sz="4400" u="none" cap="none" strike="noStrike">
                <a:solidFill>
                  <a:srgbClr val="FFFF00"/>
                </a:solidFill>
                <a:latin typeface="Calibri"/>
                <a:ea typeface="Calibri"/>
                <a:cs typeface="Calibri"/>
                <a:sym typeface="Calibri"/>
              </a:rPr>
              <a:t>CPM Integration </a:t>
            </a:r>
            <a:endParaRPr/>
          </a:p>
        </p:txBody>
      </p:sp>
      <p:pic>
        <p:nvPicPr>
          <p:cNvPr id="346" name="Google Shape;346;p43"/>
          <p:cNvPicPr preferRelativeResize="0"/>
          <p:nvPr/>
        </p:nvPicPr>
        <p:blipFill rotWithShape="1">
          <a:blip r:embed="rId3">
            <a:alphaModFix/>
          </a:blip>
          <a:srcRect b="0" l="0" r="0" t="0"/>
          <a:stretch/>
        </p:blipFill>
        <p:spPr>
          <a:xfrm>
            <a:off x="7381903" y="2553975"/>
            <a:ext cx="443635" cy="443635"/>
          </a:xfrm>
          <a:prstGeom prst="rect">
            <a:avLst/>
          </a:prstGeom>
          <a:noFill/>
          <a:ln>
            <a:noFill/>
          </a:ln>
        </p:spPr>
      </p:pic>
      <p:pic>
        <p:nvPicPr>
          <p:cNvPr id="347" name="Google Shape;347;p43"/>
          <p:cNvPicPr preferRelativeResize="0"/>
          <p:nvPr/>
        </p:nvPicPr>
        <p:blipFill rotWithShape="1">
          <a:blip r:embed="rId3">
            <a:alphaModFix/>
          </a:blip>
          <a:srcRect b="0" l="0" r="0" t="0"/>
          <a:stretch/>
        </p:blipFill>
        <p:spPr>
          <a:xfrm>
            <a:off x="7357628" y="3963457"/>
            <a:ext cx="492186" cy="492186"/>
          </a:xfrm>
          <a:prstGeom prst="rect">
            <a:avLst/>
          </a:prstGeom>
          <a:noFill/>
          <a:ln>
            <a:noFill/>
          </a:ln>
        </p:spPr>
      </p:pic>
      <p:sp>
        <p:nvSpPr>
          <p:cNvPr id="348" name="Google Shape;348;p43"/>
          <p:cNvSpPr/>
          <p:nvPr/>
        </p:nvSpPr>
        <p:spPr>
          <a:xfrm>
            <a:off x="4550735" y="4586177"/>
            <a:ext cx="1233377" cy="652130"/>
          </a:xfrm>
          <a:prstGeom prst="mathEqual">
            <a:avLst>
              <a:gd fmla="val 23520" name="adj1"/>
              <a:gd fmla="val 11760" name="adj2"/>
            </a:avLst>
          </a:prstGeom>
          <a:solidFill>
            <a:srgbClr val="FFD96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1" i="0" sz="1800" u="none" cap="none" strike="noStrike">
              <a:solidFill>
                <a:srgbClr val="FFFF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53" name="Shape 353"/>
        <p:cNvGrpSpPr/>
        <p:nvPr/>
      </p:nvGrpSpPr>
      <p:grpSpPr>
        <a:xfrm>
          <a:off x="0" y="0"/>
          <a:ext cx="0" cy="0"/>
          <a:chOff x="0" y="0"/>
          <a:chExt cx="0" cy="0"/>
        </a:xfrm>
      </p:grpSpPr>
      <p:sp>
        <p:nvSpPr>
          <p:cNvPr id="354" name="Google Shape;354;p44"/>
          <p:cNvSpPr/>
          <p:nvPr/>
        </p:nvSpPr>
        <p:spPr>
          <a:xfrm>
            <a:off x="0" y="0"/>
            <a:ext cx="5468548"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5" name="Google Shape;355;p44"/>
          <p:cNvSpPr txBox="1"/>
          <p:nvPr>
            <p:ph type="title"/>
          </p:nvPr>
        </p:nvSpPr>
        <p:spPr>
          <a:xfrm>
            <a:off x="634276" y="803705"/>
            <a:ext cx="4208656" cy="3034857"/>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rgbClr val="222A35"/>
              </a:buClr>
              <a:buSzPts val="4500"/>
              <a:buFont typeface="Calibri"/>
              <a:buNone/>
            </a:pPr>
            <a:r>
              <a:rPr b="1" lang="en-US" sz="4500">
                <a:solidFill>
                  <a:srgbClr val="222A35"/>
                </a:solidFill>
                <a:latin typeface="Calibri"/>
                <a:ea typeface="Calibri"/>
                <a:cs typeface="Calibri"/>
                <a:sym typeface="Calibri"/>
              </a:rPr>
              <a:t>Managing Circle Widening Processes Through CPM Integration</a:t>
            </a:r>
            <a:endParaRPr/>
          </a:p>
        </p:txBody>
      </p:sp>
      <p:cxnSp>
        <p:nvCxnSpPr>
          <p:cNvPr id="356" name="Google Shape;356;p44"/>
          <p:cNvCxnSpPr/>
          <p:nvPr/>
        </p:nvCxnSpPr>
        <p:spPr>
          <a:xfrm>
            <a:off x="786679" y="3928939"/>
            <a:ext cx="3931920" cy="0"/>
          </a:xfrm>
          <a:prstGeom prst="straightConnector1">
            <a:avLst/>
          </a:prstGeom>
          <a:noFill/>
          <a:ln cap="flat" cmpd="sng" w="19050">
            <a:solidFill>
              <a:srgbClr val="FFFFFF">
                <a:alpha val="80000"/>
              </a:srgbClr>
            </a:solidFill>
            <a:prstDash val="solid"/>
            <a:miter lim="800000"/>
            <a:headEnd len="sm" w="sm" type="none"/>
            <a:tailEnd len="sm" w="sm" type="none"/>
          </a:ln>
        </p:spPr>
      </p:cxnSp>
      <p:pic>
        <p:nvPicPr>
          <p:cNvPr descr="Arrow: Clockwise curve" id="357" name="Google Shape;357;p44"/>
          <p:cNvPicPr preferRelativeResize="0"/>
          <p:nvPr>
            <p:ph idx="1" type="body"/>
          </p:nvPr>
        </p:nvPicPr>
        <p:blipFill rotWithShape="1">
          <a:blip r:embed="rId3">
            <a:alphaModFix/>
          </a:blip>
          <a:srcRect b="0" l="0" r="0" t="0"/>
          <a:stretch/>
        </p:blipFill>
        <p:spPr>
          <a:xfrm rot="3573922">
            <a:off x="4619334" y="-1652709"/>
            <a:ext cx="5459470" cy="8141822"/>
          </a:xfrm>
          <a:prstGeom prst="rect">
            <a:avLst/>
          </a:prstGeom>
          <a:noFill/>
          <a:ln>
            <a:noFill/>
          </a:ln>
        </p:spPr>
      </p:pic>
      <p:sp>
        <p:nvSpPr>
          <p:cNvPr id="358" name="Google Shape;358;p44"/>
          <p:cNvSpPr/>
          <p:nvPr/>
        </p:nvSpPr>
        <p:spPr>
          <a:xfrm>
            <a:off x="5863859" y="4009173"/>
            <a:ext cx="228600" cy="214746"/>
          </a:xfrm>
          <a:prstGeom prst="flowChartConnector">
            <a:avLst/>
          </a:prstGeom>
          <a:solidFill>
            <a:schemeClr val="dk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9" name="Google Shape;359;p44"/>
          <p:cNvSpPr/>
          <p:nvPr/>
        </p:nvSpPr>
        <p:spPr>
          <a:xfrm>
            <a:off x="6279826" y="3072920"/>
            <a:ext cx="289116" cy="288657"/>
          </a:xfrm>
          <a:prstGeom prst="flowChartConnector">
            <a:avLst/>
          </a:prstGeom>
          <a:solidFill>
            <a:schemeClr val="dk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60" name="Google Shape;360;p44"/>
          <p:cNvSpPr/>
          <p:nvPr/>
        </p:nvSpPr>
        <p:spPr>
          <a:xfrm>
            <a:off x="6975024" y="2278717"/>
            <a:ext cx="374044" cy="349563"/>
          </a:xfrm>
          <a:prstGeom prst="flowChartConnector">
            <a:avLst/>
          </a:prstGeom>
          <a:solidFill>
            <a:schemeClr val="dk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61" name="Google Shape;361;p44"/>
          <p:cNvSpPr/>
          <p:nvPr/>
        </p:nvSpPr>
        <p:spPr>
          <a:xfrm>
            <a:off x="7834833" y="1538340"/>
            <a:ext cx="443345" cy="443610"/>
          </a:xfrm>
          <a:prstGeom prst="flowChartConnector">
            <a:avLst/>
          </a:prstGeom>
          <a:solidFill>
            <a:schemeClr val="dk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62" name="Google Shape;362;p44"/>
          <p:cNvSpPr txBox="1"/>
          <p:nvPr/>
        </p:nvSpPr>
        <p:spPr>
          <a:xfrm>
            <a:off x="6215724" y="4072791"/>
            <a:ext cx="5879293" cy="646331"/>
          </a:xfrm>
          <a:prstGeom prst="rect">
            <a:avLst/>
          </a:prstGeom>
          <a:gradFill>
            <a:gsLst>
              <a:gs pos="0">
                <a:srgbClr val="F6F9FC"/>
              </a:gs>
              <a:gs pos="74000">
                <a:srgbClr val="B3D1EC"/>
              </a:gs>
              <a:gs pos="83000">
                <a:srgbClr val="B3D1EC"/>
              </a:gs>
              <a:gs pos="100000">
                <a:srgbClr val="CCE0F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CPM process </a:t>
            </a:r>
            <a:r>
              <a:rPr b="0" i="0" lang="en-US" sz="1800" u="sng" cap="none" strike="noStrike">
                <a:solidFill>
                  <a:srgbClr val="000000"/>
                </a:solidFill>
                <a:latin typeface="Calibri"/>
                <a:ea typeface="Calibri"/>
                <a:cs typeface="Calibri"/>
                <a:sym typeface="Calibri"/>
              </a:rPr>
              <a:t>owners</a:t>
            </a:r>
            <a:r>
              <a:rPr b="0" i="0" lang="en-US" sz="1800" u="none" cap="none" strike="noStrike">
                <a:solidFill>
                  <a:srgbClr val="000000"/>
                </a:solidFill>
                <a:latin typeface="Calibri"/>
                <a:ea typeface="Calibri"/>
                <a:cs typeface="Calibri"/>
                <a:sym typeface="Calibri"/>
              </a:rPr>
              <a:t> adopt, develop and communicate agency vision for CPM; attend to </a:t>
            </a:r>
            <a:r>
              <a:rPr b="1" i="1" lang="en-US" sz="1800" u="none" cap="none" strike="noStrike">
                <a:solidFill>
                  <a:srgbClr val="000000"/>
                </a:solidFill>
                <a:latin typeface="Calibri"/>
                <a:ea typeface="Calibri"/>
                <a:cs typeface="Calibri"/>
                <a:sym typeface="Calibri"/>
              </a:rPr>
              <a:t>executive functions</a:t>
            </a:r>
            <a:endParaRPr/>
          </a:p>
        </p:txBody>
      </p:sp>
      <p:sp>
        <p:nvSpPr>
          <p:cNvPr id="363" name="Google Shape;363;p44"/>
          <p:cNvSpPr txBox="1"/>
          <p:nvPr/>
        </p:nvSpPr>
        <p:spPr>
          <a:xfrm>
            <a:off x="6737337" y="3188953"/>
            <a:ext cx="5357681" cy="646331"/>
          </a:xfrm>
          <a:prstGeom prst="rect">
            <a:avLst/>
          </a:prstGeom>
          <a:gradFill>
            <a:gsLst>
              <a:gs pos="0">
                <a:srgbClr val="F6F9FC"/>
              </a:gs>
              <a:gs pos="74000">
                <a:srgbClr val="B3D1EC"/>
              </a:gs>
              <a:gs pos="83000">
                <a:srgbClr val="B3D1EC"/>
              </a:gs>
              <a:gs pos="100000">
                <a:srgbClr val="CCE0F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Engage process </a:t>
            </a:r>
            <a:r>
              <a:rPr b="0" i="0" lang="en-US" sz="1800" u="sng" cap="none" strike="noStrike">
                <a:solidFill>
                  <a:srgbClr val="000000"/>
                </a:solidFill>
                <a:latin typeface="Calibri"/>
                <a:ea typeface="Calibri"/>
                <a:cs typeface="Calibri"/>
                <a:sym typeface="Calibri"/>
              </a:rPr>
              <a:t>champions</a:t>
            </a:r>
            <a:r>
              <a:rPr b="0" i="0" lang="en-US" sz="1800" u="none" cap="none" strike="noStrike">
                <a:solidFill>
                  <a:srgbClr val="000000"/>
                </a:solidFill>
                <a:latin typeface="Calibri"/>
                <a:ea typeface="Calibri"/>
                <a:cs typeface="Calibri"/>
                <a:sym typeface="Calibri"/>
              </a:rPr>
              <a:t>; design implementation; attend to </a:t>
            </a:r>
            <a:r>
              <a:rPr b="1" i="1" lang="en-US" sz="1800" u="none" cap="none" strike="noStrike">
                <a:solidFill>
                  <a:srgbClr val="000000"/>
                </a:solidFill>
                <a:latin typeface="Calibri"/>
                <a:ea typeface="Calibri"/>
                <a:cs typeface="Calibri"/>
                <a:sym typeface="Calibri"/>
              </a:rPr>
              <a:t>integrative functions (cross-agency)</a:t>
            </a:r>
            <a:endParaRPr/>
          </a:p>
        </p:txBody>
      </p:sp>
      <p:sp>
        <p:nvSpPr>
          <p:cNvPr id="364" name="Google Shape;364;p44"/>
          <p:cNvSpPr txBox="1"/>
          <p:nvPr/>
        </p:nvSpPr>
        <p:spPr>
          <a:xfrm>
            <a:off x="7499264" y="2347005"/>
            <a:ext cx="4595754" cy="646331"/>
          </a:xfrm>
          <a:prstGeom prst="rect">
            <a:avLst/>
          </a:prstGeom>
          <a:gradFill>
            <a:gsLst>
              <a:gs pos="0">
                <a:srgbClr val="F6F9FC"/>
              </a:gs>
              <a:gs pos="74000">
                <a:srgbClr val="B3D1EC"/>
              </a:gs>
              <a:gs pos="83000">
                <a:srgbClr val="B3D1EC"/>
              </a:gs>
              <a:gs pos="100000">
                <a:srgbClr val="CCE0F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Engage process </a:t>
            </a:r>
            <a:r>
              <a:rPr b="0" i="0" lang="en-US" sz="1800" u="sng" cap="none" strike="noStrike">
                <a:solidFill>
                  <a:srgbClr val="000000"/>
                </a:solidFill>
                <a:latin typeface="Calibri"/>
                <a:ea typeface="Calibri"/>
                <a:cs typeface="Calibri"/>
                <a:sym typeface="Calibri"/>
              </a:rPr>
              <a:t>managers/do-ers</a:t>
            </a:r>
            <a:r>
              <a:rPr b="0" i="0" lang="en-US" sz="1800" u="none" cap="none" strike="noStrike">
                <a:solidFill>
                  <a:srgbClr val="000000"/>
                </a:solidFill>
                <a:latin typeface="Calibri"/>
                <a:ea typeface="Calibri"/>
                <a:cs typeface="Calibri"/>
                <a:sym typeface="Calibri"/>
              </a:rPr>
              <a:t>;</a:t>
            </a:r>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attend to </a:t>
            </a:r>
            <a:r>
              <a:rPr b="1" i="1" lang="en-US" sz="1800" u="none" cap="none" strike="noStrike">
                <a:solidFill>
                  <a:srgbClr val="000000"/>
                </a:solidFill>
                <a:latin typeface="Calibri"/>
                <a:ea typeface="Calibri"/>
                <a:cs typeface="Calibri"/>
                <a:sym typeface="Calibri"/>
              </a:rPr>
              <a:t>day-to-day functions</a:t>
            </a:r>
            <a:endParaRPr/>
          </a:p>
        </p:txBody>
      </p:sp>
      <p:sp>
        <p:nvSpPr>
          <p:cNvPr id="365" name="Google Shape;365;p44"/>
          <p:cNvSpPr txBox="1"/>
          <p:nvPr/>
        </p:nvSpPr>
        <p:spPr>
          <a:xfrm>
            <a:off x="8455434" y="938175"/>
            <a:ext cx="3609109" cy="1200329"/>
          </a:xfrm>
          <a:prstGeom prst="rect">
            <a:avLst/>
          </a:prstGeom>
          <a:gradFill>
            <a:gsLst>
              <a:gs pos="0">
                <a:srgbClr val="F6F9FC"/>
              </a:gs>
              <a:gs pos="74000">
                <a:srgbClr val="B3D1EC"/>
              </a:gs>
              <a:gs pos="83000">
                <a:srgbClr val="B3D1EC"/>
              </a:gs>
              <a:gs pos="100000">
                <a:srgbClr val="CCE0F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Ensure integration of CPM team structures, CQI, feedback, ongoing delivery/ performance </a:t>
            </a:r>
            <a:r>
              <a:rPr b="1" i="0" lang="en-US" sz="1800" u="none" cap="none" strike="noStrike">
                <a:solidFill>
                  <a:srgbClr val="000000"/>
                </a:solidFill>
                <a:latin typeface="Calibri"/>
                <a:ea typeface="Calibri"/>
                <a:cs typeface="Calibri"/>
                <a:sym typeface="Calibri"/>
              </a:rPr>
              <a:t>(full system activation and integration)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45"/>
          <p:cNvSpPr txBox="1"/>
          <p:nvPr>
            <p:ph type="title"/>
          </p:nvPr>
        </p:nvSpPr>
        <p:spPr>
          <a:xfrm>
            <a:off x="20783" y="39544"/>
            <a:ext cx="2847109" cy="1893165"/>
          </a:xfrm>
          <a:prstGeom prst="rect">
            <a:avLst/>
          </a:prstGeom>
          <a:solidFill>
            <a:srgbClr val="D5DBE5"/>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t>Widening the Circle is Change Management for CPM</a:t>
            </a:r>
            <a:endParaRPr/>
          </a:p>
        </p:txBody>
      </p:sp>
      <p:pic>
        <p:nvPicPr>
          <p:cNvPr id="371" name="Google Shape;371;p45"/>
          <p:cNvPicPr preferRelativeResize="0"/>
          <p:nvPr>
            <p:ph idx="1" type="body"/>
          </p:nvPr>
        </p:nvPicPr>
        <p:blipFill rotWithShape="1">
          <a:blip r:embed="rId3">
            <a:alphaModFix/>
          </a:blip>
          <a:srcRect b="0" l="0" r="0" t="0"/>
          <a:stretch/>
        </p:blipFill>
        <p:spPr>
          <a:xfrm>
            <a:off x="2895600" y="-1"/>
            <a:ext cx="9317963" cy="5701146"/>
          </a:xfrm>
          <a:prstGeom prst="rect">
            <a:avLst/>
          </a:prstGeom>
          <a:noFill/>
          <a:ln>
            <a:noFill/>
          </a:ln>
        </p:spPr>
      </p:pic>
      <p:sp>
        <p:nvSpPr>
          <p:cNvPr id="372" name="Google Shape;372;p45"/>
          <p:cNvSpPr txBox="1"/>
          <p:nvPr/>
        </p:nvSpPr>
        <p:spPr>
          <a:xfrm>
            <a:off x="218210" y="2883573"/>
            <a:ext cx="2452254" cy="2031325"/>
          </a:xfrm>
          <a:prstGeom prst="rect">
            <a:avLst/>
          </a:prstGeom>
          <a:solidFill>
            <a:srgbClr val="D5DBE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DeAnne Aguirre, with Strategy &amp; Business</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Retrieved from: </a:t>
            </a:r>
            <a:r>
              <a:rPr b="0" i="0" lang="en-US" sz="1800" u="sng" cap="none" strike="noStrike">
                <a:solidFill>
                  <a:schemeClr val="hlink"/>
                </a:solidFill>
                <a:latin typeface="Calibri"/>
                <a:ea typeface="Calibri"/>
                <a:cs typeface="Calibri"/>
                <a:sym typeface="Calibri"/>
                <a:hlinkClick r:id="rId4"/>
              </a:rPr>
              <a:t>https://www.strategy-business.com/article/00255?gko=9d35b</a:t>
            </a:r>
            <a:r>
              <a:rPr b="0" i="0" lang="en-US" sz="1800" u="none" cap="none" strike="noStrike">
                <a:solidFill>
                  <a:srgbClr val="000000"/>
                </a:solidFill>
                <a:latin typeface="Calibri"/>
                <a:ea typeface="Calibri"/>
                <a:cs typeface="Calibri"/>
                <a:sym typeface="Calibri"/>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_Clarity">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