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76" r:id="rId8"/>
    <p:sldId id="263" r:id="rId9"/>
    <p:sldId id="264" r:id="rId10"/>
    <p:sldId id="265" r:id="rId11"/>
    <p:sldId id="266" r:id="rId12"/>
    <p:sldId id="267" r:id="rId13"/>
    <p:sldId id="268" r:id="rId14"/>
    <p:sldId id="269" r:id="rId15"/>
    <p:sldId id="270" r:id="rId16"/>
    <p:sldId id="271" r:id="rId17"/>
    <p:sldId id="26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9" autoAdjust="0"/>
    <p:restoredTop sz="94660"/>
  </p:normalViewPr>
  <p:slideViewPr>
    <p:cSldViewPr>
      <p:cViewPr>
        <p:scale>
          <a:sx n="107" d="100"/>
          <a:sy n="107" d="100"/>
        </p:scale>
        <p:origin x="-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D0CDDFD-1169-409F-925D-D84C804540CF}" type="datetimeFigureOut">
              <a:rPr lang="en-US" smtClean="0"/>
              <a:t>1/29/2014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83A5BD8-0445-438D-A2A2-86518AC0C1A8}"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CDDFD-1169-409F-925D-D84C804540CF}" type="datetimeFigureOut">
              <a:rPr lang="en-US" smtClean="0"/>
              <a:t>1/29/2014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3A5BD8-0445-438D-A2A2-86518AC0C1A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0CDDFD-1169-409F-925D-D84C804540CF}" type="datetimeFigureOut">
              <a:rPr lang="en-US" smtClean="0"/>
              <a:t>1/29/2014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83A5BD8-0445-438D-A2A2-86518AC0C1A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0CDDFD-1169-409F-925D-D84C804540CF}" type="datetimeFigureOut">
              <a:rPr lang="en-US" smtClean="0"/>
              <a:t>1/29/2014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3A5BD8-0445-438D-A2A2-86518AC0C1A8}"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D0CDDFD-1169-409F-925D-D84C804540CF}" type="datetimeFigureOut">
              <a:rPr lang="en-US" smtClean="0"/>
              <a:t>1/29/2014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83A5BD8-0445-438D-A2A2-86518AC0C1A8}"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0CDDFD-1169-409F-925D-D84C804540CF}" type="datetimeFigureOut">
              <a:rPr lang="en-US" smtClean="0"/>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3A5BD8-0445-438D-A2A2-86518AC0C1A8}"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0CDDFD-1169-409F-925D-D84C804540CF}" type="datetimeFigureOut">
              <a:rPr lang="en-US" smtClean="0"/>
              <a:t>1/29/2014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3A5BD8-0445-438D-A2A2-86518AC0C1A8}"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D0CDDFD-1169-409F-925D-D84C804540CF}" type="datetimeFigureOut">
              <a:rPr lang="en-US" smtClean="0"/>
              <a:t>1/29/2014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3A5BD8-0445-438D-A2A2-86518AC0C1A8}"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3D0CDDFD-1169-409F-925D-D84C804540CF}" type="datetimeFigureOut">
              <a:rPr lang="en-US" smtClean="0"/>
              <a:t>1/29/2014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3A5BD8-0445-438D-A2A2-86518AC0C1A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CDDFD-1169-409F-925D-D84C804540CF}" type="datetimeFigureOut">
              <a:rPr lang="en-US" smtClean="0"/>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83A5BD8-0445-438D-A2A2-86518AC0C1A8}"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CDDFD-1169-409F-925D-D84C804540CF}" type="datetimeFigureOut">
              <a:rPr lang="en-US" smtClean="0"/>
              <a:t>1/29/2014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3A5BD8-0445-438D-A2A2-86518AC0C1A8}"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D0CDDFD-1169-409F-925D-D84C804540CF}" type="datetimeFigureOut">
              <a:rPr lang="en-US" smtClean="0"/>
              <a:t>1/29/2014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83A5BD8-0445-438D-A2A2-86518AC0C1A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itakahashi@co.fresno.ca.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dirty="0" smtClean="0"/>
              <a:t>With the State Department of Social Services and Department of Health Care Services </a:t>
            </a:r>
            <a:endParaRPr lang="en-US" dirty="0"/>
          </a:p>
        </p:txBody>
      </p:sp>
      <p:sp>
        <p:nvSpPr>
          <p:cNvPr id="2" name="Title 1"/>
          <p:cNvSpPr>
            <a:spLocks noGrp="1"/>
          </p:cNvSpPr>
          <p:nvPr>
            <p:ph type="title"/>
          </p:nvPr>
        </p:nvSpPr>
        <p:spPr/>
        <p:txBody>
          <a:bodyPr>
            <a:normAutofit fontScale="90000"/>
          </a:bodyPr>
          <a:lstStyle/>
          <a:p>
            <a:r>
              <a:rPr lang="en-US" dirty="0" smtClean="0"/>
              <a:t>Katie A. Settlement Agreement</a:t>
            </a:r>
            <a:r>
              <a:rPr lang="en-US" dirty="0"/>
              <a:t/>
            </a:r>
            <a:br>
              <a:rPr lang="en-US" dirty="0"/>
            </a:br>
            <a:r>
              <a:rPr lang="en-US" dirty="0" smtClean="0"/>
              <a:t>December 2, 2011</a:t>
            </a:r>
            <a:endParaRPr lang="en-US" dirty="0"/>
          </a:p>
        </p:txBody>
      </p:sp>
    </p:spTree>
    <p:extLst>
      <p:ext uri="{BB962C8B-B14F-4D97-AF65-F5344CB8AC3E}">
        <p14:creationId xmlns:p14="http://schemas.microsoft.com/office/powerpoint/2010/main" val="3547876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a:bodyPr>
          <a:lstStyle/>
          <a:p>
            <a:pPr marL="560070" indent="-514350">
              <a:buFont typeface="+mj-lt"/>
              <a:buAutoNum type="arabicPeriod"/>
            </a:pPr>
            <a:r>
              <a:rPr lang="en-US" dirty="0" smtClean="0"/>
              <a:t>Collaboration</a:t>
            </a:r>
          </a:p>
          <a:p>
            <a:pPr marL="560070" indent="-514350">
              <a:buFont typeface="+mj-lt"/>
              <a:buAutoNum type="arabicPeriod"/>
            </a:pPr>
            <a:r>
              <a:rPr lang="en-US" dirty="0" smtClean="0"/>
              <a:t>Teaming</a:t>
            </a:r>
          </a:p>
          <a:p>
            <a:pPr marL="560070" indent="-514350">
              <a:buFont typeface="+mj-lt"/>
              <a:buAutoNum type="arabicPeriod"/>
            </a:pPr>
            <a:r>
              <a:rPr lang="en-US" dirty="0" smtClean="0"/>
              <a:t>Trauma-Informed Practice (Focuses on what has happened to a child and  his/her family rather than what is wrong with that child or family).  Essential elements are defined by the National Child Traumatic Stress Network Child Welfare Committee include:</a:t>
            </a:r>
          </a:p>
          <a:p>
            <a:pPr marL="1108710" lvl="2" indent="-514350">
              <a:buFont typeface="+mj-lt"/>
              <a:buAutoNum type="alphaUcPeriod"/>
            </a:pPr>
            <a:r>
              <a:rPr lang="en-US" dirty="0" smtClean="0"/>
              <a:t>Maximize physical and psychological safety for children and families</a:t>
            </a:r>
          </a:p>
          <a:p>
            <a:pPr marL="1108710" lvl="2" indent="-514350">
              <a:buFont typeface="+mj-lt"/>
              <a:buAutoNum type="alphaUcPeriod"/>
            </a:pPr>
            <a:r>
              <a:rPr lang="en-US" dirty="0" smtClean="0"/>
              <a:t>Enhance child well-being and resilience</a:t>
            </a:r>
          </a:p>
          <a:p>
            <a:pPr marL="1108710" lvl="2" indent="-514350">
              <a:buFont typeface="+mj-lt"/>
              <a:buAutoNum type="alphaUcPeriod"/>
            </a:pPr>
            <a:r>
              <a:rPr lang="en-US" dirty="0" smtClean="0"/>
              <a:t>Enhance family well-being and resilience</a:t>
            </a:r>
          </a:p>
          <a:p>
            <a:pPr marL="1108710" lvl="2" indent="-514350">
              <a:buFont typeface="+mj-lt"/>
              <a:buAutoNum type="alphaUcPeriod"/>
            </a:pPr>
            <a:r>
              <a:rPr lang="en-US" dirty="0" smtClean="0"/>
              <a:t>Partner with youth and families</a:t>
            </a:r>
          </a:p>
          <a:p>
            <a:pPr marL="1108710" lvl="2" indent="-514350">
              <a:buFont typeface="+mj-lt"/>
              <a:buAutoNum type="alphaUcPeriod"/>
            </a:pPr>
            <a:r>
              <a:rPr lang="en-US" dirty="0" smtClean="0"/>
              <a:t>Enhance the well-being and resilience of those working in the system</a:t>
            </a:r>
          </a:p>
          <a:p>
            <a:pPr marL="1108710" lvl="2" indent="-514350">
              <a:buFont typeface="+mj-lt"/>
              <a:buAutoNum type="alphaUcPeriod"/>
            </a:pPr>
            <a:r>
              <a:rPr lang="en-US" dirty="0" smtClean="0"/>
              <a:t>Partner with child-serving agencies and systems</a:t>
            </a:r>
          </a:p>
          <a:p>
            <a:pPr marL="1108710" lvl="2" indent="-514350">
              <a:buFont typeface="+mj-lt"/>
              <a:buAutoNum type="alphaUcPeriod"/>
            </a:pPr>
            <a:r>
              <a:rPr lang="en-US" dirty="0"/>
              <a:t>Cultural Competence and </a:t>
            </a:r>
            <a:r>
              <a:rPr lang="en-US" dirty="0" smtClean="0"/>
              <a:t>Cultural Humility</a:t>
            </a:r>
            <a:endParaRPr lang="en-US" dirty="0"/>
          </a:p>
          <a:p>
            <a:pPr marL="1108710" lvl="2" indent="-514350">
              <a:buFont typeface="+mj-lt"/>
              <a:buAutoNum type="alphaUcPeriod"/>
            </a:pPr>
            <a:endParaRPr lang="en-US" dirty="0"/>
          </a:p>
        </p:txBody>
      </p:sp>
      <p:sp>
        <p:nvSpPr>
          <p:cNvPr id="3" name="Title 2"/>
          <p:cNvSpPr>
            <a:spLocks noGrp="1"/>
          </p:cNvSpPr>
          <p:nvPr>
            <p:ph type="title"/>
          </p:nvPr>
        </p:nvSpPr>
        <p:spPr/>
        <p:txBody>
          <a:bodyPr/>
          <a:lstStyle/>
          <a:p>
            <a:r>
              <a:rPr lang="en-US" dirty="0" smtClean="0"/>
              <a:t>FOUNDATIONAL CONCEPTS</a:t>
            </a:r>
            <a:endParaRPr lang="en-US" dirty="0"/>
          </a:p>
        </p:txBody>
      </p:sp>
    </p:spTree>
    <p:extLst>
      <p:ext uri="{BB962C8B-B14F-4D97-AF65-F5344CB8AC3E}">
        <p14:creationId xmlns:p14="http://schemas.microsoft.com/office/powerpoint/2010/main" val="3761292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Engagement</a:t>
            </a:r>
          </a:p>
          <a:p>
            <a:endParaRPr lang="en-US" dirty="0" smtClean="0"/>
          </a:p>
          <a:p>
            <a:r>
              <a:rPr lang="en-US" dirty="0" smtClean="0"/>
              <a:t>Assessment</a:t>
            </a:r>
          </a:p>
          <a:p>
            <a:endParaRPr lang="en-US" dirty="0" smtClean="0"/>
          </a:p>
          <a:p>
            <a:r>
              <a:rPr lang="en-US" dirty="0" smtClean="0"/>
              <a:t>Service planning and implementation</a:t>
            </a:r>
          </a:p>
          <a:p>
            <a:endParaRPr lang="en-US" dirty="0" smtClean="0"/>
          </a:p>
          <a:p>
            <a:r>
              <a:rPr lang="en-US" dirty="0" smtClean="0"/>
              <a:t>Monitoring and adapting</a:t>
            </a:r>
          </a:p>
          <a:p>
            <a:endParaRPr lang="en-US" dirty="0" smtClean="0"/>
          </a:p>
          <a:p>
            <a:r>
              <a:rPr lang="en-US" dirty="0" smtClean="0"/>
              <a:t>Transition</a:t>
            </a:r>
            <a:endParaRPr lang="en-US" dirty="0"/>
          </a:p>
        </p:txBody>
      </p:sp>
      <p:sp>
        <p:nvSpPr>
          <p:cNvPr id="3" name="Title 2"/>
          <p:cNvSpPr>
            <a:spLocks noGrp="1"/>
          </p:cNvSpPr>
          <p:nvPr>
            <p:ph type="title"/>
          </p:nvPr>
        </p:nvSpPr>
        <p:spPr/>
        <p:txBody>
          <a:bodyPr/>
          <a:lstStyle/>
          <a:p>
            <a:r>
              <a:rPr lang="en-US" dirty="0" smtClean="0"/>
              <a:t>Practice components, standards and activities</a:t>
            </a:r>
            <a:endParaRPr lang="en-US" dirty="0"/>
          </a:p>
        </p:txBody>
      </p:sp>
    </p:spTree>
    <p:extLst>
      <p:ext uri="{BB962C8B-B14F-4D97-AF65-F5344CB8AC3E}">
        <p14:creationId xmlns:p14="http://schemas.microsoft.com/office/powerpoint/2010/main" val="649761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array of services that includes evidence-based practices, promising practices, innovative practices and culturally specific healing practices and traditions</a:t>
            </a:r>
          </a:p>
          <a:p>
            <a:endParaRPr lang="en-US" dirty="0" smtClean="0"/>
          </a:p>
          <a:p>
            <a:r>
              <a:rPr lang="en-US" dirty="0" smtClean="0"/>
              <a:t>Services may be provided by mental health providers, by child welfare workers, by community providers and/or by other community/tribal partners.</a:t>
            </a:r>
          </a:p>
          <a:p>
            <a:endParaRPr lang="en-US" dirty="0" smtClean="0"/>
          </a:p>
          <a:p>
            <a:r>
              <a:rPr lang="en-US" dirty="0" smtClean="0"/>
              <a:t>Services matched to the needs identified in the assessment process and should be individualized and dynamic, changing in response to the changing needs of the child and family</a:t>
            </a:r>
          </a:p>
          <a:p>
            <a:endParaRPr lang="en-US" dirty="0"/>
          </a:p>
          <a:p>
            <a:endParaRPr lang="en-US" dirty="0"/>
          </a:p>
        </p:txBody>
      </p:sp>
      <p:sp>
        <p:nvSpPr>
          <p:cNvPr id="3" name="Title 2"/>
          <p:cNvSpPr>
            <a:spLocks noGrp="1"/>
          </p:cNvSpPr>
          <p:nvPr>
            <p:ph type="title"/>
          </p:nvPr>
        </p:nvSpPr>
        <p:spPr/>
        <p:txBody>
          <a:bodyPr/>
          <a:lstStyle/>
          <a:p>
            <a:r>
              <a:rPr lang="en-US" dirty="0" smtClean="0"/>
              <a:t>General array of services</a:t>
            </a:r>
            <a:endParaRPr lang="en-US" dirty="0"/>
          </a:p>
        </p:txBody>
      </p:sp>
    </p:spTree>
    <p:extLst>
      <p:ext uri="{BB962C8B-B14F-4D97-AF65-F5344CB8AC3E}">
        <p14:creationId xmlns:p14="http://schemas.microsoft.com/office/powerpoint/2010/main" val="2475330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Font typeface="+mj-lt"/>
              <a:buAutoNum type="arabicPeriod"/>
            </a:pPr>
            <a:r>
              <a:rPr lang="en-US" dirty="0" smtClean="0"/>
              <a:t>Intensive Care Coordination (ICC)</a:t>
            </a:r>
          </a:p>
          <a:p>
            <a:pPr marL="502920" indent="-457200">
              <a:buFont typeface="+mj-lt"/>
              <a:buAutoNum type="arabicPeriod"/>
            </a:pPr>
            <a:endParaRPr lang="en-US" dirty="0" smtClean="0"/>
          </a:p>
          <a:p>
            <a:pPr marL="502920" indent="-457200">
              <a:buFont typeface="+mj-lt"/>
              <a:buAutoNum type="arabicPeriod"/>
            </a:pPr>
            <a:r>
              <a:rPr lang="en-US" dirty="0" smtClean="0"/>
              <a:t>Intensive Home-Based Mental Health Services (IHBS)</a:t>
            </a:r>
          </a:p>
          <a:p>
            <a:pPr marL="502920" indent="-457200">
              <a:buFont typeface="+mj-lt"/>
              <a:buAutoNum type="arabicPeriod"/>
            </a:pPr>
            <a:endParaRPr lang="en-US" dirty="0" smtClean="0"/>
          </a:p>
          <a:p>
            <a:pPr marL="502920" indent="-457200">
              <a:buFont typeface="+mj-lt"/>
              <a:buAutoNum type="arabicPeriod"/>
            </a:pPr>
            <a:r>
              <a:rPr lang="en-US" dirty="0" smtClean="0"/>
              <a:t>Treatment Foster Care</a:t>
            </a:r>
          </a:p>
          <a:p>
            <a:pPr marL="502920" indent="-457200">
              <a:buFont typeface="+mj-lt"/>
              <a:buAutoNum type="arabicPeriod"/>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Specific services for katie a. subclass members</a:t>
            </a:r>
            <a:endParaRPr lang="en-US" dirty="0"/>
          </a:p>
        </p:txBody>
      </p:sp>
    </p:spTree>
    <p:extLst>
      <p:ext uri="{BB962C8B-B14F-4D97-AF65-F5344CB8AC3E}">
        <p14:creationId xmlns:p14="http://schemas.microsoft.com/office/powerpoint/2010/main" val="15362672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502920" indent="-457200">
              <a:buFont typeface="+mj-lt"/>
              <a:buAutoNum type="arabicPeriod"/>
            </a:pPr>
            <a:r>
              <a:rPr lang="en-US" dirty="0" smtClean="0"/>
              <a:t>Outcomes and Accountability.  It is expected that implementation of the CPM will improve services for children, youth and families involved with child welfare services overalls, demonstrated in such areas as:</a:t>
            </a:r>
          </a:p>
          <a:p>
            <a:pPr marL="777240" lvl="1" indent="-457200">
              <a:buFont typeface="+mj-lt"/>
              <a:buAutoNum type="alphaUcPeriod"/>
            </a:pPr>
            <a:r>
              <a:rPr lang="en-US" dirty="0" smtClean="0"/>
              <a:t>Parent, child, youth and caregiver involvement in case and treatment planning</a:t>
            </a:r>
          </a:p>
          <a:p>
            <a:pPr marL="777240" lvl="1" indent="-457200">
              <a:buFont typeface="+mj-lt"/>
              <a:buAutoNum type="alphaUcPeriod"/>
            </a:pPr>
            <a:r>
              <a:rPr lang="en-US" dirty="0" smtClean="0"/>
              <a:t>Degree to which parents, children, youth and caregivers feel fully engaged and involved as partners in all of their experiences with child welfare and mental health</a:t>
            </a:r>
          </a:p>
          <a:p>
            <a:pPr marL="777240" lvl="1" indent="-457200">
              <a:buFont typeface="+mj-lt"/>
              <a:buAutoNum type="alphaUcPeriod"/>
            </a:pPr>
            <a:r>
              <a:rPr lang="en-US" dirty="0" smtClean="0"/>
              <a:t>Assessing and addressing service needs</a:t>
            </a:r>
          </a:p>
          <a:p>
            <a:pPr marL="777240" lvl="1" indent="-457200">
              <a:buFont typeface="+mj-lt"/>
              <a:buAutoNum type="alphaUcPeriod"/>
            </a:pPr>
            <a:r>
              <a:rPr lang="en-US" dirty="0" smtClean="0"/>
              <a:t>Child safety at home or in foster care</a:t>
            </a:r>
          </a:p>
          <a:p>
            <a:pPr marL="777240" lvl="1" indent="-457200">
              <a:buFont typeface="+mj-lt"/>
              <a:buAutoNum type="alphaUcPeriod"/>
            </a:pPr>
            <a:r>
              <a:rPr lang="en-US" dirty="0" smtClean="0"/>
              <a:t>The number and percentage of children in long-term foster care</a:t>
            </a:r>
          </a:p>
          <a:p>
            <a:pPr marL="777240" lvl="1" indent="-457200">
              <a:buFont typeface="+mj-lt"/>
              <a:buAutoNum type="alphaUcPeriod"/>
            </a:pPr>
            <a:r>
              <a:rPr lang="en-US" dirty="0" smtClean="0"/>
              <a:t>The number and timelines of permanent exits</a:t>
            </a:r>
          </a:p>
          <a:p>
            <a:pPr marL="777240" lvl="1" indent="-457200">
              <a:buFont typeface="+mj-lt"/>
              <a:buAutoNum type="alphaUcPeriod"/>
            </a:pPr>
            <a:r>
              <a:rPr lang="en-US" dirty="0" smtClean="0"/>
              <a:t>Decrease in re-entry into foster care</a:t>
            </a:r>
          </a:p>
          <a:p>
            <a:pPr marL="777240" lvl="1" indent="-457200">
              <a:buFont typeface="+mj-lt"/>
              <a:buAutoNum type="alphaUcPeriod"/>
            </a:pPr>
            <a:r>
              <a:rPr lang="en-US" dirty="0" smtClean="0"/>
              <a:t>Decrease in non-permanent exits</a:t>
            </a:r>
          </a:p>
          <a:p>
            <a:pPr marL="777240" lvl="1" indent="-457200">
              <a:buFont typeface="+mj-lt"/>
              <a:buAutoNum type="alphaUcPeriod"/>
            </a:pPr>
            <a:r>
              <a:rPr lang="en-US" dirty="0" smtClean="0"/>
              <a:t>Improved lifelong connections for children and youth</a:t>
            </a:r>
          </a:p>
          <a:p>
            <a:pPr marL="777240" lvl="1" indent="-457200">
              <a:buFont typeface="+mj-lt"/>
              <a:buAutoNum type="alphaUcPeriod"/>
            </a:pPr>
            <a:r>
              <a:rPr lang="en-US" dirty="0" smtClean="0"/>
              <a:t>Increase in well-being of families and children</a:t>
            </a:r>
          </a:p>
        </p:txBody>
      </p:sp>
      <p:sp>
        <p:nvSpPr>
          <p:cNvPr id="3" name="Title 2"/>
          <p:cNvSpPr>
            <a:spLocks noGrp="1"/>
          </p:cNvSpPr>
          <p:nvPr>
            <p:ph type="title"/>
          </p:nvPr>
        </p:nvSpPr>
        <p:spPr/>
        <p:txBody>
          <a:bodyPr/>
          <a:lstStyle/>
          <a:p>
            <a:r>
              <a:rPr lang="en-US" dirty="0" smtClean="0"/>
              <a:t>Continuous quality improvement</a:t>
            </a:r>
            <a:endParaRPr lang="en-US" dirty="0"/>
          </a:p>
        </p:txBody>
      </p:sp>
    </p:spTree>
    <p:extLst>
      <p:ext uri="{BB962C8B-B14F-4D97-AF65-F5344CB8AC3E}">
        <p14:creationId xmlns:p14="http://schemas.microsoft.com/office/powerpoint/2010/main" val="2446634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Font typeface="+mj-lt"/>
              <a:buAutoNum type="arabicPeriod"/>
            </a:pPr>
            <a:r>
              <a:rPr lang="en-US" dirty="0" smtClean="0"/>
              <a:t>CDSS and DHCS are charged with determining what will be measured that reflects intended outcomes to evaluate progress on implementing the CPM and access to IHBS and ICC for mental health services.  Relevant data may include:</a:t>
            </a:r>
          </a:p>
          <a:p>
            <a:pPr marL="777240" lvl="1" indent="-457200">
              <a:buFont typeface="+mj-lt"/>
              <a:buAutoNum type="alphaUcPeriod"/>
            </a:pPr>
            <a:r>
              <a:rPr lang="en-US" dirty="0" smtClean="0"/>
              <a:t>Clinical status data, including assessments of symptoms, risks, functioning, strengths, and other information on how the class  members is  doing in his or her life</a:t>
            </a:r>
          </a:p>
          <a:p>
            <a:pPr marL="777240" lvl="1" indent="-457200">
              <a:buFont typeface="+mj-lt"/>
              <a:buAutoNum type="alphaUcPeriod"/>
            </a:pPr>
            <a:r>
              <a:rPr lang="en-US" dirty="0" smtClean="0"/>
              <a:t>Utilization data, including disposition such as aftercare from hospitals and group homes, etc.</a:t>
            </a:r>
          </a:p>
          <a:p>
            <a:pPr marL="777240" lvl="1" indent="-457200">
              <a:buFont typeface="+mj-lt"/>
              <a:buAutoNum type="alphaUcPeriod"/>
            </a:pPr>
            <a:r>
              <a:rPr lang="en-US" dirty="0" smtClean="0"/>
              <a:t>Treatment facility data that reflect what is happening within the episode of treatment, monitoring the degree to which Child and Family Team, IHBS and ICC are provided and the extent to which they are provided within the CPM</a:t>
            </a:r>
            <a:endParaRPr lang="en-US" dirty="0"/>
          </a:p>
        </p:txBody>
      </p:sp>
      <p:sp>
        <p:nvSpPr>
          <p:cNvPr id="3" name="Title 2"/>
          <p:cNvSpPr>
            <a:spLocks noGrp="1"/>
          </p:cNvSpPr>
          <p:nvPr>
            <p:ph type="title"/>
          </p:nvPr>
        </p:nvSpPr>
        <p:spPr/>
        <p:txBody>
          <a:bodyPr/>
          <a:lstStyle/>
          <a:p>
            <a:r>
              <a:rPr lang="en-US" dirty="0" smtClean="0"/>
              <a:t>Continuous quality improvement (continued)</a:t>
            </a:r>
            <a:endParaRPr lang="en-US" dirty="0"/>
          </a:p>
        </p:txBody>
      </p:sp>
    </p:spTree>
    <p:extLst>
      <p:ext uri="{BB962C8B-B14F-4D97-AF65-F5344CB8AC3E}">
        <p14:creationId xmlns:p14="http://schemas.microsoft.com/office/powerpoint/2010/main" val="4189826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Monitoring and Review:</a:t>
            </a:r>
          </a:p>
          <a:p>
            <a:pPr marL="45720" indent="0">
              <a:buNone/>
            </a:pPr>
            <a:r>
              <a:rPr lang="en-US" dirty="0" smtClean="0"/>
              <a:t>CDSS and DHCS will establish a Data and Quality Task Force and produce a report with recommended actions and timelines to:</a:t>
            </a:r>
          </a:p>
          <a:p>
            <a:pPr marL="502920" indent="-457200">
              <a:buFont typeface="+mj-lt"/>
              <a:buAutoNum type="arabicPeriod"/>
            </a:pPr>
            <a:r>
              <a:rPr lang="en-US" dirty="0" smtClean="0"/>
              <a:t>Establish a method to track the use of ICC, IHBS and TFC for subclass members</a:t>
            </a:r>
          </a:p>
          <a:p>
            <a:pPr marL="502920" indent="-457200">
              <a:buFont typeface="+mj-lt"/>
              <a:buAutoNum type="arabicPeriod"/>
            </a:pPr>
            <a:r>
              <a:rPr lang="en-US" dirty="0" smtClean="0"/>
              <a:t>Utilize the External Quality Review and California Child and Family Services Review requirements to develop a plan for the collection of data and information about children in the class who receive mental health services</a:t>
            </a:r>
          </a:p>
          <a:p>
            <a:pPr marL="502920" indent="-457200">
              <a:buFont typeface="+mj-lt"/>
              <a:buAutoNum type="arabicPeriod"/>
            </a:pPr>
            <a:r>
              <a:rPr lang="en-US" dirty="0" smtClean="0"/>
              <a:t>Collect data elements in DHCS, CDSS data systems specific to the class (and subclass) in order to evaluate utilization</a:t>
            </a:r>
            <a:endParaRPr lang="en-US" dirty="0"/>
          </a:p>
        </p:txBody>
      </p:sp>
      <p:sp>
        <p:nvSpPr>
          <p:cNvPr id="3" name="Title 2"/>
          <p:cNvSpPr>
            <a:spLocks noGrp="1"/>
          </p:cNvSpPr>
          <p:nvPr>
            <p:ph type="title"/>
          </p:nvPr>
        </p:nvSpPr>
        <p:spPr/>
        <p:txBody>
          <a:bodyPr/>
          <a:lstStyle/>
          <a:p>
            <a:r>
              <a:rPr lang="en-US" dirty="0" smtClean="0"/>
              <a:t>Continuous quality improvement (continued)</a:t>
            </a:r>
            <a:endParaRPr lang="en-US" dirty="0"/>
          </a:p>
        </p:txBody>
      </p:sp>
    </p:spTree>
    <p:extLst>
      <p:ext uri="{BB962C8B-B14F-4D97-AF65-F5344CB8AC3E}">
        <p14:creationId xmlns:p14="http://schemas.microsoft.com/office/powerpoint/2010/main" val="3271299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Font typeface="+mj-lt"/>
              <a:buAutoNum type="arabicPeriod"/>
            </a:pPr>
            <a:r>
              <a:rPr lang="en-US" dirty="0" smtClean="0"/>
              <a:t>CDHS, CDSS and DMH to develop an Implementation Plan to include specific steps, deliverables, timeline for implementation</a:t>
            </a:r>
          </a:p>
          <a:p>
            <a:pPr marL="502920" indent="-457200">
              <a:buFont typeface="+mj-lt"/>
              <a:buAutoNum type="arabicPeriod"/>
            </a:pPr>
            <a:r>
              <a:rPr lang="en-US" dirty="0" smtClean="0"/>
              <a:t>Establish a shared management structure that builds upon existing State agencies that serve foster youth (i.e., Department of Education, Department of Alcohol and Drug Programs, Department of Corrections and Rehabilitation)</a:t>
            </a:r>
          </a:p>
          <a:p>
            <a:pPr marL="502920" indent="-457200">
              <a:buFont typeface="+mj-lt"/>
              <a:buAutoNum type="arabicPeriod"/>
            </a:pPr>
            <a:r>
              <a:rPr lang="en-US" dirty="0" smtClean="0"/>
              <a:t>Develop a Core Practice Model Guide</a:t>
            </a:r>
          </a:p>
          <a:p>
            <a:pPr marL="502920" indent="-457200">
              <a:buFont typeface="+mj-lt"/>
              <a:buAutoNum type="arabicPeriod"/>
            </a:pPr>
            <a:r>
              <a:rPr lang="en-US" dirty="0" smtClean="0"/>
              <a:t>Develop a Medi-Cal Specialty Mental Health Documentation Manual for Intensive Care Coordination and Intensive Home-Based Mental Health Services</a:t>
            </a:r>
          </a:p>
          <a:p>
            <a:pPr marL="502920" indent="-457200">
              <a:buFont typeface="+mj-lt"/>
              <a:buAutoNum type="arabicPeriod"/>
            </a:pPr>
            <a:r>
              <a:rPr lang="en-US" dirty="0" smtClean="0"/>
              <a:t>Establish a Joint Management Task Force to include youth, parent partners, county and provider groups</a:t>
            </a:r>
            <a:endParaRPr lang="en-US" dirty="0"/>
          </a:p>
        </p:txBody>
      </p:sp>
      <p:sp>
        <p:nvSpPr>
          <p:cNvPr id="3" name="Title 2"/>
          <p:cNvSpPr>
            <a:spLocks noGrp="1"/>
          </p:cNvSpPr>
          <p:nvPr>
            <p:ph type="title"/>
          </p:nvPr>
        </p:nvSpPr>
        <p:spPr/>
        <p:txBody>
          <a:bodyPr/>
          <a:lstStyle/>
          <a:p>
            <a:r>
              <a:rPr lang="en-US" dirty="0" smtClean="0"/>
              <a:t>REQUIREMENTS OF THE STATE</a:t>
            </a:r>
            <a:endParaRPr lang="en-US" dirty="0"/>
          </a:p>
        </p:txBody>
      </p:sp>
    </p:spTree>
    <p:extLst>
      <p:ext uri="{BB962C8B-B14F-4D97-AF65-F5344CB8AC3E}">
        <p14:creationId xmlns:p14="http://schemas.microsoft.com/office/powerpoint/2010/main" val="4255455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02920" indent="-457200">
              <a:buFont typeface="+mj-lt"/>
              <a:buAutoNum type="arabicPeriod"/>
            </a:pPr>
            <a:r>
              <a:rPr lang="en-US" dirty="0" smtClean="0"/>
              <a:t>Joint Management Structure to develop a shared vision and mission statement, policy and program direction, clear and consistent guidance, and outcomes and accountability measures.  This will also include joint development of policies and procedures that support the model and provide ways to avoid duplication and resolve conflicts between the involved agencies and services providers.</a:t>
            </a:r>
          </a:p>
          <a:p>
            <a:pPr marL="502920" indent="-457200">
              <a:buFont typeface="+mj-lt"/>
              <a:buAutoNum type="arabicPeriod"/>
            </a:pPr>
            <a:endParaRPr lang="en-US" dirty="0" smtClean="0"/>
          </a:p>
          <a:p>
            <a:pPr marL="502920" indent="-457200">
              <a:buFont typeface="+mj-lt"/>
              <a:buAutoNum type="arabicPeriod"/>
            </a:pPr>
            <a:r>
              <a:rPr lang="en-US" dirty="0" smtClean="0"/>
              <a:t>Staff selection to include Child Welfare and Mental Health practitioners, trainers, coach/consultants, evaluators and administrators</a:t>
            </a:r>
          </a:p>
          <a:p>
            <a:pPr marL="502920" indent="-457200">
              <a:buFont typeface="+mj-lt"/>
              <a:buAutoNum type="arabicPeriod"/>
            </a:pPr>
            <a:endParaRPr lang="en-US" dirty="0" smtClean="0"/>
          </a:p>
          <a:p>
            <a:pPr marL="502920" indent="-457200">
              <a:buFont typeface="+mj-lt"/>
              <a:buAutoNum type="arabicPeriod"/>
            </a:pPr>
            <a:r>
              <a:rPr lang="en-US" dirty="0" smtClean="0"/>
              <a:t>Pre-service and In-service Training </a:t>
            </a:r>
          </a:p>
          <a:p>
            <a:pPr marL="502920" indent="-457200">
              <a:buFont typeface="+mj-lt"/>
              <a:buAutoNum type="arabicPeriod"/>
            </a:pPr>
            <a:endParaRPr lang="en-US" dirty="0" smtClean="0"/>
          </a:p>
          <a:p>
            <a:pPr marL="502920" indent="-457200">
              <a:buFont typeface="+mj-lt"/>
              <a:buAutoNum type="arabicPeriod"/>
            </a:pPr>
            <a:r>
              <a:rPr lang="en-US" dirty="0" smtClean="0"/>
              <a:t>Ongoing consultation and coaching</a:t>
            </a:r>
          </a:p>
          <a:p>
            <a:pPr marL="502920" indent="-457200">
              <a:buFont typeface="+mj-lt"/>
              <a:buAutoNum type="arabicPeriod"/>
            </a:pPr>
            <a:endParaRPr lang="en-US" dirty="0"/>
          </a:p>
        </p:txBody>
      </p:sp>
      <p:sp>
        <p:nvSpPr>
          <p:cNvPr id="3" name="Title 2"/>
          <p:cNvSpPr>
            <a:spLocks noGrp="1"/>
          </p:cNvSpPr>
          <p:nvPr>
            <p:ph type="title"/>
          </p:nvPr>
        </p:nvSpPr>
        <p:spPr/>
        <p:txBody>
          <a:bodyPr/>
          <a:lstStyle/>
          <a:p>
            <a:r>
              <a:rPr lang="en-US" dirty="0" smtClean="0"/>
              <a:t>Implementing </a:t>
            </a:r>
            <a:r>
              <a:rPr lang="en-US" dirty="0" err="1" smtClean="0"/>
              <a:t>katie</a:t>
            </a:r>
            <a:r>
              <a:rPr lang="en-US" dirty="0" smtClean="0"/>
              <a:t> a. at the local level</a:t>
            </a:r>
            <a:endParaRPr lang="en-US" dirty="0"/>
          </a:p>
        </p:txBody>
      </p:sp>
    </p:spTree>
    <p:extLst>
      <p:ext uri="{BB962C8B-B14F-4D97-AF65-F5344CB8AC3E}">
        <p14:creationId xmlns:p14="http://schemas.microsoft.com/office/powerpoint/2010/main" val="2744618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02920" indent="-457200">
              <a:buFont typeface="+mj-lt"/>
              <a:buAutoNum type="arabicPeriod" startAt="5"/>
            </a:pPr>
            <a:r>
              <a:rPr lang="en-US" dirty="0" smtClean="0"/>
              <a:t>Staff and Program Evaluation</a:t>
            </a:r>
          </a:p>
          <a:p>
            <a:pPr marL="502920" indent="-457200">
              <a:buFont typeface="+mj-lt"/>
              <a:buAutoNum type="arabicPeriod" startAt="5"/>
            </a:pPr>
            <a:endParaRPr lang="en-US" dirty="0" smtClean="0"/>
          </a:p>
          <a:p>
            <a:pPr marL="502920" indent="-457200">
              <a:buFont typeface="+mj-lt"/>
              <a:buAutoNum type="arabicPeriod" startAt="5"/>
            </a:pPr>
            <a:r>
              <a:rPr lang="en-US" dirty="0" smtClean="0"/>
              <a:t>Facilitative Administration Support</a:t>
            </a:r>
          </a:p>
          <a:p>
            <a:pPr marL="502920" indent="-457200">
              <a:buFont typeface="+mj-lt"/>
              <a:buAutoNum type="arabicPeriod" startAt="5"/>
            </a:pPr>
            <a:endParaRPr lang="en-US" dirty="0" smtClean="0"/>
          </a:p>
          <a:p>
            <a:pPr marL="502920" indent="-457200">
              <a:buFont typeface="+mj-lt"/>
              <a:buAutoNum type="arabicPeriod" startAt="5"/>
            </a:pPr>
            <a:r>
              <a:rPr lang="en-US" dirty="0" smtClean="0"/>
              <a:t>Systems Intervention</a:t>
            </a:r>
          </a:p>
          <a:p>
            <a:pPr marL="45720"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a:t>Implementing </a:t>
            </a:r>
            <a:r>
              <a:rPr lang="en-US" dirty="0" err="1"/>
              <a:t>katie</a:t>
            </a:r>
            <a:r>
              <a:rPr lang="en-US" dirty="0"/>
              <a:t> a. at the local </a:t>
            </a:r>
            <a:r>
              <a:rPr lang="en-US" dirty="0" smtClean="0"/>
              <a:t>level (continued)</a:t>
            </a:r>
            <a:endParaRPr lang="en-US" dirty="0"/>
          </a:p>
        </p:txBody>
      </p:sp>
    </p:spTree>
    <p:extLst>
      <p:ext uri="{BB962C8B-B14F-4D97-AF65-F5344CB8AC3E}">
        <p14:creationId xmlns:p14="http://schemas.microsoft.com/office/powerpoint/2010/main" val="2451575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757929"/>
          </a:xfrm>
        </p:spPr>
        <p:txBody>
          <a:bodyPr>
            <a:normAutofit/>
          </a:bodyPr>
          <a:lstStyle/>
          <a:p>
            <a:r>
              <a:rPr lang="en-US" dirty="0" smtClean="0"/>
              <a:t>July 18, 2002.  Complaint filed in Los Angeles against Los Angeles County and the State Departments of Health Care Services (DHCS) and Social Services (DSS)</a:t>
            </a:r>
          </a:p>
          <a:p>
            <a:pPr marL="45720" indent="0">
              <a:buNone/>
            </a:pPr>
            <a:endParaRPr lang="en-US" dirty="0" smtClean="0"/>
          </a:p>
          <a:p>
            <a:r>
              <a:rPr lang="en-US" dirty="0" smtClean="0"/>
              <a:t>June 18, 2003.  Certified as a “Class Action” suit</a:t>
            </a:r>
          </a:p>
          <a:p>
            <a:pPr marL="45720" indent="0">
              <a:buNone/>
            </a:pPr>
            <a:endParaRPr lang="en-US" dirty="0" smtClean="0"/>
          </a:p>
          <a:p>
            <a:r>
              <a:rPr lang="en-US" dirty="0" smtClean="0"/>
              <a:t>July 2003.  Los Angeles County settled the claim on behalf of the County-wide class</a:t>
            </a:r>
          </a:p>
          <a:p>
            <a:endParaRPr lang="en-US" dirty="0" smtClean="0"/>
          </a:p>
          <a:p>
            <a:r>
              <a:rPr lang="en-US" dirty="0" smtClean="0"/>
              <a:t>December 11, 2011.  Settlement agreement with DHCS and DSS</a:t>
            </a:r>
          </a:p>
          <a:p>
            <a:endParaRPr lang="en-US" dirty="0" smtClean="0"/>
          </a:p>
          <a:p>
            <a:r>
              <a:rPr lang="en-US" dirty="0" smtClean="0"/>
              <a:t>December 11, 2014.  End of court jurisdiction</a:t>
            </a:r>
            <a:endParaRPr lang="en-US" dirty="0"/>
          </a:p>
        </p:txBody>
      </p:sp>
      <p:sp>
        <p:nvSpPr>
          <p:cNvPr id="2" name="Title 1"/>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40442122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Build upon community partnerships to guide ongoing local practice and system changes that may be required by Katie A. settlement requirements</a:t>
            </a:r>
          </a:p>
          <a:p>
            <a:endParaRPr lang="en-US" dirty="0" smtClean="0"/>
          </a:p>
          <a:p>
            <a:r>
              <a:rPr lang="en-US" dirty="0" smtClean="0"/>
              <a:t>Shared community commitment to the Practice Model</a:t>
            </a:r>
          </a:p>
          <a:p>
            <a:endParaRPr lang="en-US" dirty="0" smtClean="0"/>
          </a:p>
          <a:p>
            <a:r>
              <a:rPr lang="en-US" dirty="0" smtClean="0"/>
              <a:t>Capacity-building and installation through education, training, involvement and advocacy</a:t>
            </a:r>
          </a:p>
          <a:p>
            <a:endParaRPr lang="en-US" dirty="0" smtClean="0"/>
          </a:p>
          <a:p>
            <a:r>
              <a:rPr lang="en-US" dirty="0" smtClean="0"/>
              <a:t>Effective, sustained implementation support</a:t>
            </a:r>
          </a:p>
          <a:p>
            <a:endParaRPr lang="en-US" dirty="0" smtClean="0"/>
          </a:p>
        </p:txBody>
      </p:sp>
      <p:sp>
        <p:nvSpPr>
          <p:cNvPr id="3" name="Title 2"/>
          <p:cNvSpPr>
            <a:spLocks noGrp="1"/>
          </p:cNvSpPr>
          <p:nvPr>
            <p:ph type="title"/>
          </p:nvPr>
        </p:nvSpPr>
        <p:spPr/>
        <p:txBody>
          <a:bodyPr/>
          <a:lstStyle/>
          <a:p>
            <a:r>
              <a:rPr lang="en-US" dirty="0" smtClean="0"/>
              <a:t>Active, involved community partnership</a:t>
            </a:r>
            <a:endParaRPr lang="en-US" dirty="0"/>
          </a:p>
        </p:txBody>
      </p:sp>
    </p:spTree>
    <p:extLst>
      <p:ext uri="{BB962C8B-B14F-4D97-AF65-F5344CB8AC3E}">
        <p14:creationId xmlns:p14="http://schemas.microsoft.com/office/powerpoint/2010/main" val="1024144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dirty="0" smtClean="0"/>
          </a:p>
          <a:p>
            <a:pPr marL="45720" indent="0">
              <a:buNone/>
            </a:pPr>
            <a:r>
              <a:rPr lang="en-US" dirty="0" smtClean="0"/>
              <a:t>Contact Irene Takahashi, Division Manager, Department of Behavioral Health-Children’s Mental Health, at 559-600-6886 or E-mail to </a:t>
            </a:r>
            <a:r>
              <a:rPr lang="en-US" dirty="0" smtClean="0">
                <a:hlinkClick r:id="rId2"/>
              </a:rPr>
              <a:t>itakahashi@co.fresno.ca.us</a:t>
            </a:r>
            <a:r>
              <a:rPr lang="en-US" dirty="0" smtClean="0"/>
              <a:t>.  She will direct questions to the identified Katie A. liaisons for the Department of Behavioral Health or the Department of Social Services.</a:t>
            </a:r>
          </a:p>
          <a:p>
            <a:pPr marL="45720" indent="0">
              <a:buNone/>
            </a:pPr>
            <a:endParaRPr lang="en-US" dirty="0"/>
          </a:p>
          <a:p>
            <a:pPr marL="45720" indent="0">
              <a:buNone/>
            </a:pPr>
            <a:endParaRPr lang="en-US" dirty="0" smtClean="0"/>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for additional information or questions</a:t>
            </a:r>
            <a:endParaRPr lang="en-US" dirty="0"/>
          </a:p>
        </p:txBody>
      </p:sp>
    </p:spTree>
    <p:extLst>
      <p:ext uri="{BB962C8B-B14F-4D97-AF65-F5344CB8AC3E}">
        <p14:creationId xmlns:p14="http://schemas.microsoft.com/office/powerpoint/2010/main" val="261278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Katie A. Class is identified as children in California who:</a:t>
            </a:r>
          </a:p>
          <a:p>
            <a:pPr marL="708660" lvl="1" indent="-342900">
              <a:buAutoNum type="arabicPeriod"/>
            </a:pPr>
            <a:endParaRPr lang="en-US" dirty="0" smtClean="0"/>
          </a:p>
          <a:p>
            <a:pPr marL="708660" lvl="1" indent="-342900">
              <a:buAutoNum type="arabicPeriod"/>
            </a:pPr>
            <a:r>
              <a:rPr lang="en-US" dirty="0" smtClean="0"/>
              <a:t>Are in foster care or at </a:t>
            </a:r>
            <a:r>
              <a:rPr lang="en-US" b="1" u="sng" dirty="0" smtClean="0"/>
              <a:t>imminent risk</a:t>
            </a:r>
            <a:r>
              <a:rPr lang="en-US" dirty="0" smtClean="0"/>
              <a:t>  of foster care placement; and</a:t>
            </a:r>
          </a:p>
          <a:p>
            <a:pPr marL="708660" lvl="1" indent="-342900">
              <a:buAutoNum type="arabicPeriod"/>
            </a:pPr>
            <a:endParaRPr lang="en-US" dirty="0" smtClean="0"/>
          </a:p>
          <a:p>
            <a:pPr marL="708660" lvl="1" indent="-342900">
              <a:buAutoNum type="arabicPeriod"/>
            </a:pPr>
            <a:r>
              <a:rPr lang="en-US" dirty="0" smtClean="0"/>
              <a:t>Have a mental illness or condition that has been documented or, had an assessment already been conducted, would have been documented, and</a:t>
            </a:r>
          </a:p>
          <a:p>
            <a:pPr marL="708660" lvl="1" indent="-342900">
              <a:buAutoNum type="arabicPeriod"/>
            </a:pPr>
            <a:endParaRPr lang="en-US" dirty="0" smtClean="0"/>
          </a:p>
          <a:p>
            <a:pPr marL="708660" lvl="1" indent="-342900">
              <a:buAutoNum type="arabicPeriod"/>
            </a:pPr>
            <a:r>
              <a:rPr lang="en-US" dirty="0" smtClean="0"/>
              <a:t>Who need individualized mental health services, including but not limited to professionally acceptable assessments, behavioral support and case management services, family support, crisis support, therapeutic foster care, and other medically necessary services in the home or in a home-like setting, to treat or ameliorate their illness or condition</a:t>
            </a:r>
            <a:endParaRPr lang="en-US" dirty="0"/>
          </a:p>
        </p:txBody>
      </p:sp>
      <p:sp>
        <p:nvSpPr>
          <p:cNvPr id="3" name="Title 2"/>
          <p:cNvSpPr>
            <a:spLocks noGrp="1"/>
          </p:cNvSpPr>
          <p:nvPr>
            <p:ph type="title"/>
          </p:nvPr>
        </p:nvSpPr>
        <p:spPr/>
        <p:txBody>
          <a:bodyPr/>
          <a:lstStyle/>
          <a:p>
            <a:r>
              <a:rPr lang="en-US" dirty="0" smtClean="0"/>
              <a:t>KATIE A. “CLASS members”</a:t>
            </a:r>
            <a:endParaRPr lang="en-US" dirty="0"/>
          </a:p>
        </p:txBody>
      </p:sp>
    </p:spTree>
    <p:extLst>
      <p:ext uri="{BB962C8B-B14F-4D97-AF65-F5344CB8AC3E}">
        <p14:creationId xmlns:p14="http://schemas.microsoft.com/office/powerpoint/2010/main" val="2008486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Means that within the last 180 days a child has been participating in voluntary family maintenance services or voluntary family reunification placements and/or has been the subject of either a telephone call to the Child Protective Services hotline or some other documented communication made to a local Child Protective Services agency regarding suspicions of abuse, neglect or abandonment</a:t>
            </a:r>
          </a:p>
          <a:p>
            <a:endParaRPr lang="en-US" dirty="0" smtClean="0"/>
          </a:p>
          <a:p>
            <a:r>
              <a:rPr lang="en-US" dirty="0" smtClean="0"/>
              <a:t>Members of this class include children living with their parents or relatives or in any of a variety of placements, such as group homes or foster homes</a:t>
            </a:r>
            <a:endParaRPr lang="en-US" dirty="0"/>
          </a:p>
        </p:txBody>
      </p:sp>
      <p:sp>
        <p:nvSpPr>
          <p:cNvPr id="3" name="Title 2"/>
          <p:cNvSpPr>
            <a:spLocks noGrp="1"/>
          </p:cNvSpPr>
          <p:nvPr>
            <p:ph type="title"/>
          </p:nvPr>
        </p:nvSpPr>
        <p:spPr/>
        <p:txBody>
          <a:bodyPr/>
          <a:lstStyle/>
          <a:p>
            <a:r>
              <a:rPr lang="en-US" dirty="0" smtClean="0"/>
              <a:t>Definition of “imminent risk”</a:t>
            </a:r>
            <a:endParaRPr lang="en-US" dirty="0"/>
          </a:p>
        </p:txBody>
      </p:sp>
    </p:spTree>
    <p:extLst>
      <p:ext uri="{BB962C8B-B14F-4D97-AF65-F5344CB8AC3E}">
        <p14:creationId xmlns:p14="http://schemas.microsoft.com/office/powerpoint/2010/main" val="2356957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Are children and youth who are full-scope Medi-Cal eligible meet medical necessity, have an open child welfare services case, and meet either of the following criteria:</a:t>
            </a:r>
          </a:p>
          <a:p>
            <a:pPr marL="777240" lvl="1" indent="-457200">
              <a:buFont typeface="+mj-lt"/>
              <a:buAutoNum type="arabicPeriod"/>
            </a:pPr>
            <a:r>
              <a:rPr lang="en-US" dirty="0" smtClean="0"/>
              <a:t>Child is currently in or being considered for: </a:t>
            </a:r>
          </a:p>
          <a:p>
            <a:pPr marL="937260" lvl="2" indent="-342900">
              <a:buFont typeface="+mj-lt"/>
              <a:buAutoNum type="alphaUcPeriod"/>
            </a:pPr>
            <a:r>
              <a:rPr lang="en-US" dirty="0" smtClean="0"/>
              <a:t>Wraparound</a:t>
            </a:r>
          </a:p>
          <a:p>
            <a:pPr marL="937260" lvl="2" indent="-342900">
              <a:buFont typeface="+mj-lt"/>
              <a:buAutoNum type="alphaUcPeriod"/>
            </a:pPr>
            <a:r>
              <a:rPr lang="en-US" dirty="0" smtClean="0"/>
              <a:t>Therapeutic foster care or other intensive services</a:t>
            </a:r>
          </a:p>
          <a:p>
            <a:pPr marL="937260" lvl="2" indent="-342900">
              <a:buFont typeface="+mj-lt"/>
              <a:buAutoNum type="alphaUcPeriod"/>
            </a:pPr>
            <a:r>
              <a:rPr lang="en-US" dirty="0" smtClean="0"/>
              <a:t>Therapeutic behavioral services</a:t>
            </a:r>
          </a:p>
          <a:p>
            <a:pPr marL="937260" lvl="2" indent="-342900">
              <a:buFont typeface="+mj-lt"/>
              <a:buAutoNum type="alphaUcPeriod"/>
            </a:pPr>
            <a:r>
              <a:rPr lang="en-US" dirty="0" smtClean="0"/>
              <a:t>Specialized care rate due to behavioral health needs or crisis stabilization/intervention; or</a:t>
            </a:r>
          </a:p>
          <a:p>
            <a:pPr marL="662940" lvl="1" indent="-342900">
              <a:buFont typeface="+mj-lt"/>
              <a:buAutoNum type="arabicPeriod"/>
            </a:pPr>
            <a:r>
              <a:rPr lang="en-US" dirty="0" smtClean="0"/>
              <a:t>Child is currently being considered for:</a:t>
            </a:r>
          </a:p>
          <a:p>
            <a:pPr marL="937260" lvl="2" indent="-342900">
              <a:buFont typeface="+mj-lt"/>
              <a:buAutoNum type="alphaUcPeriod"/>
            </a:pPr>
            <a:r>
              <a:rPr lang="en-US" dirty="0" smtClean="0"/>
              <a:t>Group home (Rate Classification Level 10 or above)</a:t>
            </a:r>
          </a:p>
          <a:p>
            <a:pPr marL="937260" lvl="2" indent="-342900">
              <a:buFont typeface="+mj-lt"/>
              <a:buAutoNum type="alphaUcPeriod"/>
            </a:pPr>
            <a:r>
              <a:rPr lang="en-US" dirty="0" smtClean="0"/>
              <a:t>Psychiatric hospital or 24-hour mental health treatment facility</a:t>
            </a:r>
          </a:p>
          <a:p>
            <a:pPr marL="937260" lvl="2" indent="-342900">
              <a:buFont typeface="+mj-lt"/>
              <a:buAutoNum type="alphaUcPeriod"/>
            </a:pPr>
            <a:r>
              <a:rPr lang="en-US" dirty="0" smtClean="0"/>
              <a:t>Has had three or more placements within 24 months due to behavioral health needs</a:t>
            </a:r>
          </a:p>
          <a:p>
            <a:pPr marL="662940" lvl="1" indent="-342900">
              <a:buFont typeface="+mj-lt"/>
              <a:buAutoNum type="arabicPeriod"/>
            </a:pPr>
            <a:endParaRPr lang="en-US" dirty="0" smtClean="0"/>
          </a:p>
          <a:p>
            <a:pPr marL="937260" lvl="2" indent="-342900">
              <a:buFont typeface="+mj-lt"/>
              <a:buAutoNum type="alphaUcPeriod"/>
            </a:pPr>
            <a:endParaRPr lang="en-US" dirty="0" smtClean="0"/>
          </a:p>
          <a:p>
            <a:pPr marL="594360" lvl="2"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Katie a. “sub-class members”</a:t>
            </a:r>
            <a:endParaRPr lang="en-US" dirty="0"/>
          </a:p>
        </p:txBody>
      </p:sp>
    </p:spTree>
    <p:extLst>
      <p:ext uri="{BB962C8B-B14F-4D97-AF65-F5344CB8AC3E}">
        <p14:creationId xmlns:p14="http://schemas.microsoft.com/office/powerpoint/2010/main" val="3845573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endParaRPr lang="en-US" dirty="0" smtClean="0"/>
          </a:p>
          <a:p>
            <a:pPr marL="45720" indent="0">
              <a:buNone/>
            </a:pPr>
            <a:r>
              <a:rPr lang="en-US" b="1" dirty="0" smtClean="0"/>
              <a:t>Vision Statement</a:t>
            </a:r>
            <a:r>
              <a:rPr lang="en-US" dirty="0" smtClean="0"/>
              <a:t>:  Adopting the Core Practice Model will improve the safety, stability, well-being, and permanency of our children, youth, and families</a:t>
            </a:r>
          </a:p>
          <a:p>
            <a:pPr marL="45720" indent="0">
              <a:buNone/>
            </a:pPr>
            <a:endParaRPr lang="en-US" dirty="0" smtClean="0"/>
          </a:p>
          <a:p>
            <a:pPr marL="45720" indent="0">
              <a:buNone/>
            </a:pPr>
            <a:r>
              <a:rPr lang="en-US" b="1" dirty="0" smtClean="0"/>
              <a:t>Mission Statement:</a:t>
            </a:r>
            <a:r>
              <a:rPr lang="en-US" dirty="0" smtClean="0"/>
              <a:t>  Application of the Core Practice Model will create a process by which communication is strength based, culturally competent, collaborative, empowering, and goal focused.  This model will result in the use of timely, effective services in the most natural setting possible in order to achieve each child, youth, and family’s individualized goals</a:t>
            </a:r>
            <a:endParaRPr lang="en-US" dirty="0"/>
          </a:p>
        </p:txBody>
      </p:sp>
      <p:sp>
        <p:nvSpPr>
          <p:cNvPr id="3" name="Title 2"/>
          <p:cNvSpPr>
            <a:spLocks noGrp="1"/>
          </p:cNvSpPr>
          <p:nvPr>
            <p:ph type="title"/>
          </p:nvPr>
        </p:nvSpPr>
        <p:spPr/>
        <p:txBody>
          <a:bodyPr/>
          <a:lstStyle/>
          <a:p>
            <a:r>
              <a:rPr lang="en-US" dirty="0" smtClean="0"/>
              <a:t>core practice model:  vision and mission statements</a:t>
            </a:r>
            <a:endParaRPr lang="en-US" dirty="0"/>
          </a:p>
        </p:txBody>
      </p:sp>
    </p:spTree>
    <p:extLst>
      <p:ext uri="{BB962C8B-B14F-4D97-AF65-F5344CB8AC3E}">
        <p14:creationId xmlns:p14="http://schemas.microsoft.com/office/powerpoint/2010/main" val="3298900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CORE PRACTICE MODEL</a:t>
            </a:r>
          </a:p>
          <a:p>
            <a:r>
              <a:rPr lang="en-US" dirty="0" smtClean="0"/>
              <a:t>CHILD AND FAMILY TEAM</a:t>
            </a:r>
          </a:p>
          <a:p>
            <a:r>
              <a:rPr lang="en-US" dirty="0" smtClean="0"/>
              <a:t>INTENSIVE HOME-BASED MENTAL HEALTH SERVICES</a:t>
            </a:r>
          </a:p>
          <a:p>
            <a:r>
              <a:rPr lang="en-US" dirty="0" smtClean="0"/>
              <a:t>INTENSIVE CARE COORDINATION</a:t>
            </a:r>
          </a:p>
          <a:p>
            <a:pPr marL="45720" indent="0">
              <a:buNone/>
            </a:pPr>
            <a:endParaRPr lang="en-US" dirty="0" smtClean="0"/>
          </a:p>
          <a:p>
            <a:pPr marL="45720" indent="0">
              <a:buNone/>
            </a:pPr>
            <a:r>
              <a:rPr lang="en-US" b="1" dirty="0" err="1" smtClean="0"/>
              <a:t>Medi</a:t>
            </a:r>
            <a:r>
              <a:rPr lang="en-US" b="1" dirty="0" smtClean="0"/>
              <a:t>-Cal Documentation and Claiming Manual – Intensive Care Coordination (ICC) and Intensive Home-Based Mental Health Services (IHBS)</a:t>
            </a:r>
            <a:r>
              <a:rPr lang="en-US" dirty="0" smtClean="0"/>
              <a:t> draft is released on October 17, 2012 for a 30-day public comment</a:t>
            </a:r>
          </a:p>
          <a:p>
            <a:pPr marL="45720" indent="0">
              <a:buNone/>
            </a:pPr>
            <a:endParaRPr lang="en-US" dirty="0" smtClean="0"/>
          </a:p>
          <a:p>
            <a:pPr marL="45720" indent="0">
              <a:buNone/>
            </a:pPr>
            <a:r>
              <a:rPr lang="en-US" b="1" dirty="0" smtClean="0"/>
              <a:t>Core Practice Model Guide</a:t>
            </a:r>
            <a:r>
              <a:rPr lang="en-US" dirty="0" smtClean="0"/>
              <a:t> draft is released on December 14, 2012 for a 30-day public comment</a:t>
            </a:r>
          </a:p>
          <a:p>
            <a:pPr marL="4572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COMPONENTS OF THE SETTLEMENT AGREEMENT</a:t>
            </a:r>
            <a:endParaRPr lang="en-US" dirty="0"/>
          </a:p>
        </p:txBody>
      </p:sp>
    </p:spTree>
    <p:extLst>
      <p:ext uri="{BB962C8B-B14F-4D97-AF65-F5344CB8AC3E}">
        <p14:creationId xmlns:p14="http://schemas.microsoft.com/office/powerpoint/2010/main" val="1281724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Core Practice Model services will be:</a:t>
            </a:r>
          </a:p>
          <a:p>
            <a:r>
              <a:rPr lang="en-US" dirty="0" smtClean="0"/>
              <a:t>Needs driven, strength based, and family focused from the first conversation with or about the family</a:t>
            </a:r>
          </a:p>
          <a:p>
            <a:r>
              <a:rPr lang="en-US" dirty="0" smtClean="0"/>
              <a:t>Individualized and tailored to the strengths and needs of each child and family</a:t>
            </a:r>
          </a:p>
          <a:p>
            <a:r>
              <a:rPr lang="en-US" dirty="0" smtClean="0"/>
              <a:t>Delivered through a multi-agency collaborative approach that is grounded in a strong community base</a:t>
            </a:r>
          </a:p>
          <a:p>
            <a:r>
              <a:rPr lang="en-US" dirty="0" smtClean="0"/>
              <a:t>Family voice, choice, and preference are assured throughout the process</a:t>
            </a:r>
          </a:p>
          <a:p>
            <a:r>
              <a:rPr lang="en-US" dirty="0" smtClean="0"/>
              <a:t>A blend of formal and informal resources designed to assist families with successful transitions that ensure long-term success</a:t>
            </a:r>
          </a:p>
          <a:p>
            <a:endParaRPr lang="en-US" dirty="0"/>
          </a:p>
        </p:txBody>
      </p:sp>
      <p:sp>
        <p:nvSpPr>
          <p:cNvPr id="3" name="Title 2"/>
          <p:cNvSpPr>
            <a:spLocks noGrp="1"/>
          </p:cNvSpPr>
          <p:nvPr>
            <p:ph type="title"/>
          </p:nvPr>
        </p:nvSpPr>
        <p:spPr/>
        <p:txBody>
          <a:bodyPr/>
          <a:lstStyle/>
          <a:p>
            <a:r>
              <a:rPr lang="en-US" dirty="0" smtClean="0"/>
              <a:t>Values and principles</a:t>
            </a:r>
            <a:endParaRPr lang="en-US" dirty="0"/>
          </a:p>
        </p:txBody>
      </p:sp>
    </p:spTree>
    <p:extLst>
      <p:ext uri="{BB962C8B-B14F-4D97-AF65-F5344CB8AC3E}">
        <p14:creationId xmlns:p14="http://schemas.microsoft.com/office/powerpoint/2010/main" val="2588015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Culturally competent and respectful of the culture of the children and their families</a:t>
            </a:r>
          </a:p>
          <a:p>
            <a:r>
              <a:rPr lang="en-US" dirty="0" smtClean="0"/>
              <a:t>Services and supports are provided in the child and family’s community</a:t>
            </a:r>
          </a:p>
          <a:p>
            <a:r>
              <a:rPr lang="en-US" dirty="0" smtClean="0"/>
              <a:t>Children are first and foremost protected from abuse and neglect, and maintained safely in their own homes</a:t>
            </a:r>
          </a:p>
          <a:p>
            <a:r>
              <a:rPr lang="en-US" dirty="0" smtClean="0"/>
              <a:t>Children have permanency and stability in their living situations</a:t>
            </a:r>
          </a:p>
          <a:p>
            <a:pPr marL="45720" indent="0">
              <a:buNone/>
            </a:pPr>
            <a:endParaRPr lang="en-US" dirty="0" smtClean="0"/>
          </a:p>
          <a:p>
            <a:pPr marL="45720" indent="0">
              <a:buNone/>
            </a:pPr>
            <a:r>
              <a:rPr lang="en-US" dirty="0" smtClean="0"/>
              <a:t>The Department of Social Services is developing the crosswalk that aligns Katie A. Core Practice Components with the California Partners in Permanency Core Practice Elements and Behaviors (refer to handout).</a:t>
            </a:r>
          </a:p>
          <a:p>
            <a:endParaRPr lang="en-US" dirty="0" smtClean="0"/>
          </a:p>
          <a:p>
            <a:endParaRPr lang="en-US" dirty="0"/>
          </a:p>
        </p:txBody>
      </p:sp>
      <p:sp>
        <p:nvSpPr>
          <p:cNvPr id="3" name="Title 2"/>
          <p:cNvSpPr>
            <a:spLocks noGrp="1"/>
          </p:cNvSpPr>
          <p:nvPr>
            <p:ph type="title"/>
          </p:nvPr>
        </p:nvSpPr>
        <p:spPr/>
        <p:txBody>
          <a:bodyPr/>
          <a:lstStyle/>
          <a:p>
            <a:r>
              <a:rPr lang="en-US" dirty="0" smtClean="0"/>
              <a:t>VALUES AND PRINCIPLES (CONTINUED)</a:t>
            </a:r>
            <a:endParaRPr lang="en-US" dirty="0"/>
          </a:p>
        </p:txBody>
      </p:sp>
    </p:spTree>
    <p:extLst>
      <p:ext uri="{BB962C8B-B14F-4D97-AF65-F5344CB8AC3E}">
        <p14:creationId xmlns:p14="http://schemas.microsoft.com/office/powerpoint/2010/main" val="10085623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179</TotalTime>
  <Words>1644</Words>
  <Application>Microsoft Office PowerPoint</Application>
  <PresentationFormat>On-screen Show (4:3)</PresentationFormat>
  <Paragraphs>156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Grid</vt:lpstr>
      <vt:lpstr>Katie A. Settlement Agreement December 2, 2011</vt:lpstr>
      <vt:lpstr>Background</vt:lpstr>
      <vt:lpstr>KATIE A. “CLASS members”</vt:lpstr>
      <vt:lpstr>Definition of “imminent risk”</vt:lpstr>
      <vt:lpstr>Katie a. “sub-class members”</vt:lpstr>
      <vt:lpstr>core practice model:  vision and mission statements</vt:lpstr>
      <vt:lpstr>COMPONENTS OF THE SETTLEMENT AGREEMENT</vt:lpstr>
      <vt:lpstr>Values and principles</vt:lpstr>
      <vt:lpstr>VALUES AND PRINCIPLES (CONTINUED)</vt:lpstr>
      <vt:lpstr>FOUNDATIONAL CONCEPTS</vt:lpstr>
      <vt:lpstr>Practice components, standards and activities</vt:lpstr>
      <vt:lpstr>General array of services</vt:lpstr>
      <vt:lpstr>Specific services for katie a. subclass members</vt:lpstr>
      <vt:lpstr>Continuous quality improvement</vt:lpstr>
      <vt:lpstr>Continuous quality improvement (continued)</vt:lpstr>
      <vt:lpstr>Continuous quality improvement (continued)</vt:lpstr>
      <vt:lpstr>REQUIREMENTS OF THE STATE</vt:lpstr>
      <vt:lpstr>Implementing katie a. at the local level</vt:lpstr>
      <vt:lpstr>Implementing katie a. at the local level (continued)</vt:lpstr>
      <vt:lpstr>Active, involved community partnership</vt:lpstr>
      <vt:lpstr>for additional information or questions</vt:lpstr>
    </vt:vector>
  </TitlesOfParts>
  <Company>County of Fresno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Katie A. Settlement Agreement December 2, 2011</dc:title>
  <dc:creator>itakahashi</dc:creator>
  <cp:lastModifiedBy>Phyllis Jeroslow</cp:lastModifiedBy>
  <cp:revision>17</cp:revision>
  <dcterms:created xsi:type="dcterms:W3CDTF">2013-01-10T22:04:30Z</dcterms:created>
  <dcterms:modified xsi:type="dcterms:W3CDTF">2014-01-29T19:29:43Z</dcterms:modified>
</cp:coreProperties>
</file>