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5" r:id="rId3"/>
    <p:sldMasterId id="2147483686" r:id="rId4"/>
    <p:sldMasterId id="2147483690" r:id="rId5"/>
    <p:sldMasterId id="2147483702" r:id="rId6"/>
    <p:sldMasterId id="2147483706" r:id="rId7"/>
    <p:sldMasterId id="2147483718" r:id="rId8"/>
    <p:sldMasterId id="2147483730" r:id="rId9"/>
  </p:sldMasterIdLst>
  <p:notesMasterIdLst>
    <p:notesMasterId r:id="rId108"/>
  </p:notesMasterIdLst>
  <p:sldIdLst>
    <p:sldId id="256" r:id="rId10"/>
    <p:sldId id="260" r:id="rId11"/>
    <p:sldId id="261" r:id="rId12"/>
    <p:sldId id="405" r:id="rId13"/>
    <p:sldId id="394" r:id="rId14"/>
    <p:sldId id="395" r:id="rId15"/>
    <p:sldId id="396" r:id="rId16"/>
    <p:sldId id="397" r:id="rId17"/>
    <p:sldId id="398" r:id="rId18"/>
    <p:sldId id="399" r:id="rId19"/>
    <p:sldId id="400" r:id="rId20"/>
    <p:sldId id="401" r:id="rId21"/>
    <p:sldId id="402" r:id="rId22"/>
    <p:sldId id="403" r:id="rId23"/>
    <p:sldId id="404" r:id="rId24"/>
    <p:sldId id="268"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69" r:id="rId41"/>
    <p:sldId id="306" r:id="rId42"/>
    <p:sldId id="270" r:id="rId43"/>
    <p:sldId id="338" r:id="rId44"/>
    <p:sldId id="272" r:id="rId45"/>
    <p:sldId id="325" r:id="rId46"/>
    <p:sldId id="273" r:id="rId47"/>
    <p:sldId id="276" r:id="rId48"/>
    <p:sldId id="370" r:id="rId49"/>
    <p:sldId id="275" r:id="rId50"/>
    <p:sldId id="337" r:id="rId51"/>
    <p:sldId id="280" r:id="rId52"/>
    <p:sldId id="264" r:id="rId53"/>
    <p:sldId id="281" r:id="rId54"/>
    <p:sldId id="282" r:id="rId55"/>
    <p:sldId id="372" r:id="rId56"/>
    <p:sldId id="373" r:id="rId57"/>
    <p:sldId id="374" r:id="rId58"/>
    <p:sldId id="375" r:id="rId59"/>
    <p:sldId id="376" r:id="rId60"/>
    <p:sldId id="377" r:id="rId61"/>
    <p:sldId id="378" r:id="rId62"/>
    <p:sldId id="379" r:id="rId63"/>
    <p:sldId id="380" r:id="rId64"/>
    <p:sldId id="381" r:id="rId65"/>
    <p:sldId id="382" r:id="rId66"/>
    <p:sldId id="383" r:id="rId67"/>
    <p:sldId id="384" r:id="rId68"/>
    <p:sldId id="385" r:id="rId69"/>
    <p:sldId id="386" r:id="rId70"/>
    <p:sldId id="387" r:id="rId71"/>
    <p:sldId id="388" r:id="rId72"/>
    <p:sldId id="389" r:id="rId73"/>
    <p:sldId id="390" r:id="rId74"/>
    <p:sldId id="391" r:id="rId75"/>
    <p:sldId id="392" r:id="rId76"/>
    <p:sldId id="393" r:id="rId77"/>
    <p:sldId id="283" r:id="rId78"/>
    <p:sldId id="288" r:id="rId79"/>
    <p:sldId id="326" r:id="rId80"/>
    <p:sldId id="327" r:id="rId81"/>
    <p:sldId id="328" r:id="rId82"/>
    <p:sldId id="371" r:id="rId83"/>
    <p:sldId id="329" r:id="rId84"/>
    <p:sldId id="330" r:id="rId85"/>
    <p:sldId id="331" r:id="rId86"/>
    <p:sldId id="332" r:id="rId87"/>
    <p:sldId id="333" r:id="rId88"/>
    <p:sldId id="334" r:id="rId89"/>
    <p:sldId id="335"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289" r:id="rId103"/>
    <p:sldId id="323" r:id="rId104"/>
    <p:sldId id="290" r:id="rId105"/>
    <p:sldId id="291" r:id="rId106"/>
    <p:sldId id="292"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FC3"/>
    <a:srgbClr val="333333"/>
    <a:srgbClr val="CC6600"/>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69" autoAdjust="0"/>
    <p:restoredTop sz="71580" autoAdjust="0"/>
  </p:normalViewPr>
  <p:slideViewPr>
    <p:cSldViewPr snapToGrid="0">
      <p:cViewPr varScale="1">
        <p:scale>
          <a:sx n="65" d="100"/>
          <a:sy n="65" d="100"/>
        </p:scale>
        <p:origin x="1056" y="72"/>
      </p:cViewPr>
      <p:guideLst/>
    </p:cSldViewPr>
  </p:slideViewPr>
  <p:notesTextViewPr>
    <p:cViewPr>
      <p:scale>
        <a:sx n="1" d="1"/>
        <a:sy n="1" d="1"/>
      </p:scale>
      <p:origin x="0" y="0"/>
    </p:cViewPr>
  </p:notesTextViewPr>
  <p:sorterViewPr>
    <p:cViewPr varScale="1">
      <p:scale>
        <a:sx n="100" d="100"/>
        <a:sy n="100" d="100"/>
      </p:scale>
      <p:origin x="0" y="-203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tableStyles" Target="tableStyle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microsoft.com/office/2015/10/relationships/revisionInfo" Target="revisionInfo.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notesMaster" Target="notesMasters/notesMaster1.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presProps" Target="presProps.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viewProps" Target="viewProp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7C996-CFBA-CF48-A616-61A2B54C7E75}" type="doc">
      <dgm:prSet loTypeId="urn:microsoft.com/office/officeart/2005/8/layout/equation1" loCatId="" qsTypeId="urn:microsoft.com/office/officeart/2005/8/quickstyle/simple4" qsCatId="simple" csTypeId="urn:microsoft.com/office/officeart/2005/8/colors/accent1_2" csCatId="accent1" phldr="1"/>
      <dgm:spPr/>
    </dgm:pt>
    <dgm:pt modelId="{97D075B2-8D94-6044-9E71-DAA95991889F}">
      <dgm:prSet phldrT="[Text]" custT="1"/>
      <dgm:spPr>
        <a:solidFill>
          <a:schemeClr val="accent2">
            <a:lumMod val="75000"/>
          </a:schemeClr>
        </a:solidFill>
      </dgm:spPr>
      <dgm:t>
        <a:bodyPr/>
        <a:lstStyle/>
        <a:p>
          <a:r>
            <a:rPr lang="en-US" sz="1400" dirty="0"/>
            <a:t>Evidence-Based, Effective Strategies</a:t>
          </a:r>
        </a:p>
      </dgm:t>
    </dgm:pt>
    <dgm:pt modelId="{72347086-FE67-7D49-9247-7618DE5EEFEB}" type="parTrans" cxnId="{08B24CD8-41BF-F745-BD88-E6078484AACA}">
      <dgm:prSet/>
      <dgm:spPr/>
      <dgm:t>
        <a:bodyPr/>
        <a:lstStyle/>
        <a:p>
          <a:endParaRPr lang="en-US" sz="1400"/>
        </a:p>
      </dgm:t>
    </dgm:pt>
    <dgm:pt modelId="{7BE6B46B-9A31-4746-BCCE-CCCB334FF821}" type="sibTrans" cxnId="{08B24CD8-41BF-F745-BD88-E6078484AACA}">
      <dgm:prSet custT="1"/>
      <dgm:spPr>
        <a:solidFill>
          <a:srgbClr val="44546A"/>
        </a:solidFill>
      </dgm:spPr>
      <dgm:t>
        <a:bodyPr/>
        <a:lstStyle/>
        <a:p>
          <a:endParaRPr lang="en-US" sz="1400"/>
        </a:p>
      </dgm:t>
    </dgm:pt>
    <dgm:pt modelId="{60A50EE8-C5D5-0E46-83A6-A1874164BEE9}">
      <dgm:prSet phldrT="[Text]" custT="1"/>
      <dgm:spPr>
        <a:solidFill>
          <a:schemeClr val="accent4">
            <a:lumMod val="75000"/>
          </a:schemeClr>
        </a:solidFill>
      </dgm:spPr>
      <dgm:t>
        <a:bodyPr/>
        <a:lstStyle/>
        <a:p>
          <a:pPr>
            <a:spcBef>
              <a:spcPts val="600"/>
            </a:spcBef>
            <a:spcAft>
              <a:spcPts val="600"/>
            </a:spcAft>
          </a:pPr>
          <a:r>
            <a:rPr lang="en-US" sz="1400" dirty="0"/>
            <a:t>Local Capacity &amp; Practices for Active Implementation</a:t>
          </a:r>
        </a:p>
      </dgm:t>
    </dgm:pt>
    <dgm:pt modelId="{E5AA04B3-45F5-9543-87B5-26DF7C8E948A}" type="parTrans" cxnId="{FA47F649-B82A-2E46-8490-D67230528633}">
      <dgm:prSet/>
      <dgm:spPr/>
      <dgm:t>
        <a:bodyPr/>
        <a:lstStyle/>
        <a:p>
          <a:endParaRPr lang="en-US" sz="1400"/>
        </a:p>
      </dgm:t>
    </dgm:pt>
    <dgm:pt modelId="{CFDD8FD4-D909-A947-80D0-AAA9444DFE4F}" type="sibTrans" cxnId="{FA47F649-B82A-2E46-8490-D67230528633}">
      <dgm:prSet custT="1"/>
      <dgm:spPr>
        <a:solidFill>
          <a:srgbClr val="44546A"/>
        </a:solidFill>
      </dgm:spPr>
      <dgm:t>
        <a:bodyPr/>
        <a:lstStyle/>
        <a:p>
          <a:endParaRPr lang="en-US" sz="1400"/>
        </a:p>
      </dgm:t>
    </dgm:pt>
    <dgm:pt modelId="{17CB0CA3-4467-8E47-8271-A9AE9F76F84B}">
      <dgm:prSet phldrT="[Text]" custT="1"/>
      <dgm:spPr>
        <a:solidFill>
          <a:srgbClr val="800000"/>
        </a:solidFill>
      </dgm:spPr>
      <dgm:t>
        <a:bodyPr/>
        <a:lstStyle/>
        <a:p>
          <a:r>
            <a:rPr lang="en-US" sz="1400" dirty="0"/>
            <a:t>Supportive and Efficient Child &amp; Family Service Systems</a:t>
          </a:r>
        </a:p>
      </dgm:t>
    </dgm:pt>
    <dgm:pt modelId="{BD369695-6C86-5C47-8B4C-9AB7FDFE2F82}" type="parTrans" cxnId="{CAD63625-4684-B34B-AC7B-107FE1D8C1CB}">
      <dgm:prSet/>
      <dgm:spPr/>
      <dgm:t>
        <a:bodyPr/>
        <a:lstStyle/>
        <a:p>
          <a:endParaRPr lang="en-US" sz="1400"/>
        </a:p>
      </dgm:t>
    </dgm:pt>
    <dgm:pt modelId="{A4A46E16-44D5-4349-B871-C0336A88D63A}" type="sibTrans" cxnId="{CAD63625-4684-B34B-AC7B-107FE1D8C1CB}">
      <dgm:prSet custT="1"/>
      <dgm:spPr>
        <a:solidFill>
          <a:schemeClr val="tx2"/>
        </a:solidFill>
      </dgm:spPr>
      <dgm:t>
        <a:bodyPr/>
        <a:lstStyle/>
        <a:p>
          <a:endParaRPr lang="en-US" sz="1400"/>
        </a:p>
      </dgm:t>
    </dgm:pt>
    <dgm:pt modelId="{4F26989D-93EC-3746-A1EB-4C870EA5985A}">
      <dgm:prSet phldrT="[Text]" custT="1"/>
      <dgm:spPr>
        <a:solidFill>
          <a:srgbClr val="604B7A"/>
        </a:solidFill>
      </dgm:spPr>
      <dgm:t>
        <a:bodyPr/>
        <a:lstStyle/>
        <a:p>
          <a:pPr>
            <a:spcBef>
              <a:spcPts val="600"/>
            </a:spcBef>
            <a:spcAft>
              <a:spcPts val="600"/>
            </a:spcAft>
          </a:pPr>
          <a:r>
            <a:rPr lang="en-US" sz="1400" dirty="0"/>
            <a:t>Improved safety, permanency &amp; wellbeing for children, families, communities</a:t>
          </a:r>
        </a:p>
      </dgm:t>
    </dgm:pt>
    <dgm:pt modelId="{C9EE6A69-1E0A-6E42-AD26-DAE8037381F8}" type="parTrans" cxnId="{668CB325-5B98-C649-A5CA-3B74019444D8}">
      <dgm:prSet/>
      <dgm:spPr/>
      <dgm:t>
        <a:bodyPr/>
        <a:lstStyle/>
        <a:p>
          <a:endParaRPr lang="en-US" sz="1400"/>
        </a:p>
      </dgm:t>
    </dgm:pt>
    <dgm:pt modelId="{96F15ADD-E5AB-4240-B357-562795AA47FC}" type="sibTrans" cxnId="{668CB325-5B98-C649-A5CA-3B74019444D8}">
      <dgm:prSet/>
      <dgm:spPr/>
      <dgm:t>
        <a:bodyPr/>
        <a:lstStyle/>
        <a:p>
          <a:endParaRPr lang="en-US" sz="1400"/>
        </a:p>
      </dgm:t>
    </dgm:pt>
    <dgm:pt modelId="{DE4D0A85-9187-E34E-A074-CFB3ECD63DB4}" type="pres">
      <dgm:prSet presAssocID="{2657C996-CFBA-CF48-A616-61A2B54C7E75}" presName="linearFlow" presStyleCnt="0">
        <dgm:presLayoutVars>
          <dgm:dir/>
          <dgm:resizeHandles val="exact"/>
        </dgm:presLayoutVars>
      </dgm:prSet>
      <dgm:spPr/>
    </dgm:pt>
    <dgm:pt modelId="{8A00A0E7-3214-A147-B273-DF037DD62FEB}" type="pres">
      <dgm:prSet presAssocID="{97D075B2-8D94-6044-9E71-DAA95991889F}" presName="node" presStyleLbl="node1" presStyleIdx="0" presStyleCnt="4" custScaleX="127132" custScaleY="68815">
        <dgm:presLayoutVars>
          <dgm:bulletEnabled val="1"/>
        </dgm:presLayoutVars>
      </dgm:prSet>
      <dgm:spPr>
        <a:prstGeom prst="roundRect">
          <a:avLst/>
        </a:prstGeom>
      </dgm:spPr>
      <dgm:t>
        <a:bodyPr/>
        <a:lstStyle/>
        <a:p>
          <a:endParaRPr lang="en-US"/>
        </a:p>
      </dgm:t>
    </dgm:pt>
    <dgm:pt modelId="{71F5A977-EB19-8641-9940-225B86DC4998}" type="pres">
      <dgm:prSet presAssocID="{7BE6B46B-9A31-4746-BCCE-CCCB334FF821}" presName="spacerL" presStyleCnt="0"/>
      <dgm:spPr/>
    </dgm:pt>
    <dgm:pt modelId="{E36715EB-471D-7748-9FEE-67168741556A}" type="pres">
      <dgm:prSet presAssocID="{7BE6B46B-9A31-4746-BCCE-CCCB334FF821}" presName="sibTrans" presStyleLbl="sibTrans2D1" presStyleIdx="0" presStyleCnt="3"/>
      <dgm:spPr>
        <a:prstGeom prst="mathMultiply">
          <a:avLst/>
        </a:prstGeom>
      </dgm:spPr>
      <dgm:t>
        <a:bodyPr/>
        <a:lstStyle/>
        <a:p>
          <a:endParaRPr lang="en-US"/>
        </a:p>
      </dgm:t>
    </dgm:pt>
    <dgm:pt modelId="{56A4E7FD-7AD5-5949-8FAB-04C6D6481F66}" type="pres">
      <dgm:prSet presAssocID="{7BE6B46B-9A31-4746-BCCE-CCCB334FF821}" presName="spacerR" presStyleCnt="0"/>
      <dgm:spPr/>
    </dgm:pt>
    <dgm:pt modelId="{A1DA8A02-E0CC-D341-934F-53A1BCC1951E}" type="pres">
      <dgm:prSet presAssocID="{60A50EE8-C5D5-0E46-83A6-A1874164BEE9}" presName="node" presStyleLbl="node1" presStyleIdx="1" presStyleCnt="4" custScaleX="127132" custScaleY="70786" custLinFactNeighborX="-1673" custLinFactNeighborY="779">
        <dgm:presLayoutVars>
          <dgm:bulletEnabled val="1"/>
        </dgm:presLayoutVars>
      </dgm:prSet>
      <dgm:spPr>
        <a:prstGeom prst="roundRect">
          <a:avLst/>
        </a:prstGeom>
      </dgm:spPr>
      <dgm:t>
        <a:bodyPr/>
        <a:lstStyle/>
        <a:p>
          <a:endParaRPr lang="en-US"/>
        </a:p>
      </dgm:t>
    </dgm:pt>
    <dgm:pt modelId="{9D7542A6-58E5-C947-A6DC-689C72647348}" type="pres">
      <dgm:prSet presAssocID="{CFDD8FD4-D909-A947-80D0-AAA9444DFE4F}" presName="spacerL" presStyleCnt="0"/>
      <dgm:spPr/>
    </dgm:pt>
    <dgm:pt modelId="{8135412F-3293-934C-A981-A1B8A9D01344}" type="pres">
      <dgm:prSet presAssocID="{CFDD8FD4-D909-A947-80D0-AAA9444DFE4F}" presName="sibTrans" presStyleLbl="sibTrans2D1" presStyleIdx="1" presStyleCnt="3"/>
      <dgm:spPr>
        <a:prstGeom prst="mathEqual">
          <a:avLst/>
        </a:prstGeom>
      </dgm:spPr>
      <dgm:t>
        <a:bodyPr/>
        <a:lstStyle/>
        <a:p>
          <a:endParaRPr lang="en-US"/>
        </a:p>
      </dgm:t>
    </dgm:pt>
    <dgm:pt modelId="{E22D9A7A-9F42-0440-8622-6C0BF45F73C9}" type="pres">
      <dgm:prSet presAssocID="{CFDD8FD4-D909-A947-80D0-AAA9444DFE4F}" presName="spacerR" presStyleCnt="0"/>
      <dgm:spPr/>
    </dgm:pt>
    <dgm:pt modelId="{A0560B22-28FA-8E4B-ADEF-FCF20E3A27F5}" type="pres">
      <dgm:prSet presAssocID="{17CB0CA3-4467-8E47-8271-A9AE9F76F84B}" presName="node" presStyleLbl="node1" presStyleIdx="2" presStyleCnt="4" custScaleX="127132" custScaleY="68815">
        <dgm:presLayoutVars>
          <dgm:bulletEnabled val="1"/>
        </dgm:presLayoutVars>
      </dgm:prSet>
      <dgm:spPr>
        <a:prstGeom prst="roundRect">
          <a:avLst/>
        </a:prstGeom>
      </dgm:spPr>
      <dgm:t>
        <a:bodyPr/>
        <a:lstStyle/>
        <a:p>
          <a:endParaRPr lang="en-US"/>
        </a:p>
      </dgm:t>
    </dgm:pt>
    <dgm:pt modelId="{46C908F7-7491-284F-9112-40655CC69F34}" type="pres">
      <dgm:prSet presAssocID="{A4A46E16-44D5-4349-B871-C0336A88D63A}" presName="spacerL" presStyleCnt="0"/>
      <dgm:spPr/>
    </dgm:pt>
    <dgm:pt modelId="{243A2BE3-7D51-AD45-B1A4-0316B657C83F}" type="pres">
      <dgm:prSet presAssocID="{A4A46E16-44D5-4349-B871-C0336A88D63A}" presName="sibTrans" presStyleLbl="sibTrans2D1" presStyleIdx="2" presStyleCnt="3"/>
      <dgm:spPr>
        <a:prstGeom prst="mathPlus">
          <a:avLst/>
        </a:prstGeom>
      </dgm:spPr>
      <dgm:t>
        <a:bodyPr/>
        <a:lstStyle/>
        <a:p>
          <a:endParaRPr lang="en-US"/>
        </a:p>
      </dgm:t>
    </dgm:pt>
    <dgm:pt modelId="{D31050B9-7433-6A4C-97EB-59707A97CEE4}" type="pres">
      <dgm:prSet presAssocID="{A4A46E16-44D5-4349-B871-C0336A88D63A}" presName="spacerR" presStyleCnt="0"/>
      <dgm:spPr/>
    </dgm:pt>
    <dgm:pt modelId="{7742C3ED-33F8-6646-A80F-45DF037913B2}" type="pres">
      <dgm:prSet presAssocID="{4F26989D-93EC-3746-A1EB-4C870EA5985A}" presName="node" presStyleLbl="node1" presStyleIdx="3" presStyleCnt="4" custScaleX="127132" custScaleY="89659">
        <dgm:presLayoutVars>
          <dgm:bulletEnabled val="1"/>
        </dgm:presLayoutVars>
      </dgm:prSet>
      <dgm:spPr>
        <a:prstGeom prst="roundRect">
          <a:avLst/>
        </a:prstGeom>
      </dgm:spPr>
      <dgm:t>
        <a:bodyPr/>
        <a:lstStyle/>
        <a:p>
          <a:endParaRPr lang="en-US"/>
        </a:p>
      </dgm:t>
    </dgm:pt>
  </dgm:ptLst>
  <dgm:cxnLst>
    <dgm:cxn modelId="{DA15E972-1A2F-944C-92DE-F8B9900D97F3}" type="presOf" srcId="{17CB0CA3-4467-8E47-8271-A9AE9F76F84B}" destId="{A0560B22-28FA-8E4B-ADEF-FCF20E3A27F5}" srcOrd="0" destOrd="0" presId="urn:microsoft.com/office/officeart/2005/8/layout/equation1"/>
    <dgm:cxn modelId="{2E3C1B69-874D-1449-B9AF-4CE8507033FA}" type="presOf" srcId="{CFDD8FD4-D909-A947-80D0-AAA9444DFE4F}" destId="{8135412F-3293-934C-A981-A1B8A9D01344}" srcOrd="0" destOrd="0" presId="urn:microsoft.com/office/officeart/2005/8/layout/equation1"/>
    <dgm:cxn modelId="{B0994AE2-3B71-2641-AFA2-FBB7C1BB94C8}" type="presOf" srcId="{A4A46E16-44D5-4349-B871-C0336A88D63A}" destId="{243A2BE3-7D51-AD45-B1A4-0316B657C83F}" srcOrd="0" destOrd="0" presId="urn:microsoft.com/office/officeart/2005/8/layout/equation1"/>
    <dgm:cxn modelId="{A4FF49C3-7F44-3740-8F52-34A18BB2D507}" type="presOf" srcId="{2657C996-CFBA-CF48-A616-61A2B54C7E75}" destId="{DE4D0A85-9187-E34E-A074-CFB3ECD63DB4}" srcOrd="0" destOrd="0" presId="urn:microsoft.com/office/officeart/2005/8/layout/equation1"/>
    <dgm:cxn modelId="{FA47F649-B82A-2E46-8490-D67230528633}" srcId="{2657C996-CFBA-CF48-A616-61A2B54C7E75}" destId="{60A50EE8-C5D5-0E46-83A6-A1874164BEE9}" srcOrd="1" destOrd="0" parTransId="{E5AA04B3-45F5-9543-87B5-26DF7C8E948A}" sibTransId="{CFDD8FD4-D909-A947-80D0-AAA9444DFE4F}"/>
    <dgm:cxn modelId="{1A9B03DA-BB02-CE48-910E-7B8FB9B43C59}" type="presOf" srcId="{4F26989D-93EC-3746-A1EB-4C870EA5985A}" destId="{7742C3ED-33F8-6646-A80F-45DF037913B2}" srcOrd="0" destOrd="0" presId="urn:microsoft.com/office/officeart/2005/8/layout/equation1"/>
    <dgm:cxn modelId="{F6106617-BA4C-1C45-A73F-1F76FFD9750C}" type="presOf" srcId="{60A50EE8-C5D5-0E46-83A6-A1874164BEE9}" destId="{A1DA8A02-E0CC-D341-934F-53A1BCC1951E}" srcOrd="0" destOrd="0" presId="urn:microsoft.com/office/officeart/2005/8/layout/equation1"/>
    <dgm:cxn modelId="{08B24CD8-41BF-F745-BD88-E6078484AACA}" srcId="{2657C996-CFBA-CF48-A616-61A2B54C7E75}" destId="{97D075B2-8D94-6044-9E71-DAA95991889F}" srcOrd="0" destOrd="0" parTransId="{72347086-FE67-7D49-9247-7618DE5EEFEB}" sibTransId="{7BE6B46B-9A31-4746-BCCE-CCCB334FF821}"/>
    <dgm:cxn modelId="{668CB325-5B98-C649-A5CA-3B74019444D8}" srcId="{2657C996-CFBA-CF48-A616-61A2B54C7E75}" destId="{4F26989D-93EC-3746-A1EB-4C870EA5985A}" srcOrd="3" destOrd="0" parTransId="{C9EE6A69-1E0A-6E42-AD26-DAE8037381F8}" sibTransId="{96F15ADD-E5AB-4240-B357-562795AA47FC}"/>
    <dgm:cxn modelId="{CAD63625-4684-B34B-AC7B-107FE1D8C1CB}" srcId="{2657C996-CFBA-CF48-A616-61A2B54C7E75}" destId="{17CB0CA3-4467-8E47-8271-A9AE9F76F84B}" srcOrd="2" destOrd="0" parTransId="{BD369695-6C86-5C47-8B4C-9AB7FDFE2F82}" sibTransId="{A4A46E16-44D5-4349-B871-C0336A88D63A}"/>
    <dgm:cxn modelId="{F023CED4-DA47-8649-85D6-2C78FD952D07}" type="presOf" srcId="{7BE6B46B-9A31-4746-BCCE-CCCB334FF821}" destId="{E36715EB-471D-7748-9FEE-67168741556A}" srcOrd="0" destOrd="0" presId="urn:microsoft.com/office/officeart/2005/8/layout/equation1"/>
    <dgm:cxn modelId="{DD6FC8AE-F7CF-9044-ACAB-DDD812A93ABC}" type="presOf" srcId="{97D075B2-8D94-6044-9E71-DAA95991889F}" destId="{8A00A0E7-3214-A147-B273-DF037DD62FEB}" srcOrd="0" destOrd="0" presId="urn:microsoft.com/office/officeart/2005/8/layout/equation1"/>
    <dgm:cxn modelId="{A230DC2F-B347-724F-A613-E6DE07F05F2B}" type="presParOf" srcId="{DE4D0A85-9187-E34E-A074-CFB3ECD63DB4}" destId="{8A00A0E7-3214-A147-B273-DF037DD62FEB}" srcOrd="0" destOrd="0" presId="urn:microsoft.com/office/officeart/2005/8/layout/equation1"/>
    <dgm:cxn modelId="{56B264B0-4B9F-A145-B31F-7CA3C2CA5410}" type="presParOf" srcId="{DE4D0A85-9187-E34E-A074-CFB3ECD63DB4}" destId="{71F5A977-EB19-8641-9940-225B86DC4998}" srcOrd="1" destOrd="0" presId="urn:microsoft.com/office/officeart/2005/8/layout/equation1"/>
    <dgm:cxn modelId="{273EBF3A-8ABF-A145-9196-6A84BC0F9DD4}" type="presParOf" srcId="{DE4D0A85-9187-E34E-A074-CFB3ECD63DB4}" destId="{E36715EB-471D-7748-9FEE-67168741556A}" srcOrd="2" destOrd="0" presId="urn:microsoft.com/office/officeart/2005/8/layout/equation1"/>
    <dgm:cxn modelId="{631769BE-EA08-BA44-AFF4-3C3514FEBDCD}" type="presParOf" srcId="{DE4D0A85-9187-E34E-A074-CFB3ECD63DB4}" destId="{56A4E7FD-7AD5-5949-8FAB-04C6D6481F66}" srcOrd="3" destOrd="0" presId="urn:microsoft.com/office/officeart/2005/8/layout/equation1"/>
    <dgm:cxn modelId="{B6779672-2D6C-C54E-96C9-BC2775744323}" type="presParOf" srcId="{DE4D0A85-9187-E34E-A074-CFB3ECD63DB4}" destId="{A1DA8A02-E0CC-D341-934F-53A1BCC1951E}" srcOrd="4" destOrd="0" presId="urn:microsoft.com/office/officeart/2005/8/layout/equation1"/>
    <dgm:cxn modelId="{3B8EBB74-4E76-F642-A5F7-B2A2C2BEB54D}" type="presParOf" srcId="{DE4D0A85-9187-E34E-A074-CFB3ECD63DB4}" destId="{9D7542A6-58E5-C947-A6DC-689C72647348}" srcOrd="5" destOrd="0" presId="urn:microsoft.com/office/officeart/2005/8/layout/equation1"/>
    <dgm:cxn modelId="{8E1D3D1F-1105-3246-B90E-0B28CAD66D1D}" type="presParOf" srcId="{DE4D0A85-9187-E34E-A074-CFB3ECD63DB4}" destId="{8135412F-3293-934C-A981-A1B8A9D01344}" srcOrd="6" destOrd="0" presId="urn:microsoft.com/office/officeart/2005/8/layout/equation1"/>
    <dgm:cxn modelId="{D42611C6-5452-9143-B6C1-7F4DB0953DE0}" type="presParOf" srcId="{DE4D0A85-9187-E34E-A074-CFB3ECD63DB4}" destId="{E22D9A7A-9F42-0440-8622-6C0BF45F73C9}" srcOrd="7" destOrd="0" presId="urn:microsoft.com/office/officeart/2005/8/layout/equation1"/>
    <dgm:cxn modelId="{D6E2263E-1CD0-E640-A9C2-0F9EA2772232}" type="presParOf" srcId="{DE4D0A85-9187-E34E-A074-CFB3ECD63DB4}" destId="{A0560B22-28FA-8E4B-ADEF-FCF20E3A27F5}" srcOrd="8" destOrd="0" presId="urn:microsoft.com/office/officeart/2005/8/layout/equation1"/>
    <dgm:cxn modelId="{18A96250-6B7A-6942-A001-57DF055BBC49}" type="presParOf" srcId="{DE4D0A85-9187-E34E-A074-CFB3ECD63DB4}" destId="{46C908F7-7491-284F-9112-40655CC69F34}" srcOrd="9" destOrd="0" presId="urn:microsoft.com/office/officeart/2005/8/layout/equation1"/>
    <dgm:cxn modelId="{C87EE8EC-595E-B244-A6F9-51B9F31B1F28}" type="presParOf" srcId="{DE4D0A85-9187-E34E-A074-CFB3ECD63DB4}" destId="{243A2BE3-7D51-AD45-B1A4-0316B657C83F}" srcOrd="10" destOrd="0" presId="urn:microsoft.com/office/officeart/2005/8/layout/equation1"/>
    <dgm:cxn modelId="{9F0070B0-F3D7-F441-898A-BD3ACA15C0A5}" type="presParOf" srcId="{DE4D0A85-9187-E34E-A074-CFB3ECD63DB4}" destId="{D31050B9-7433-6A4C-97EB-59707A97CEE4}" srcOrd="11" destOrd="0" presId="urn:microsoft.com/office/officeart/2005/8/layout/equation1"/>
    <dgm:cxn modelId="{D0BA8C60-B742-1445-B733-692E900C495E}" type="presParOf" srcId="{DE4D0A85-9187-E34E-A074-CFB3ECD63DB4}" destId="{7742C3ED-33F8-6646-A80F-45DF037913B2}"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0A0E7-3214-A147-B273-DF037DD62FEB}">
      <dsp:nvSpPr>
        <dsp:cNvPr id="0" name=""/>
        <dsp:cNvSpPr/>
      </dsp:nvSpPr>
      <dsp:spPr>
        <a:xfrm>
          <a:off x="1178" y="779704"/>
          <a:ext cx="1659162" cy="898084"/>
        </a:xfrm>
        <a:prstGeom prst="round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Evidence-Based, Effective Strategies</a:t>
          </a:r>
        </a:p>
      </dsp:txBody>
      <dsp:txXfrm>
        <a:off x="45019" y="823545"/>
        <a:ext cx="1571480" cy="810402"/>
      </dsp:txXfrm>
    </dsp:sp>
    <dsp:sp modelId="{E36715EB-471D-7748-9FEE-67168741556A}">
      <dsp:nvSpPr>
        <dsp:cNvPr id="0" name=""/>
        <dsp:cNvSpPr/>
      </dsp:nvSpPr>
      <dsp:spPr>
        <a:xfrm>
          <a:off x="1766312" y="850276"/>
          <a:ext cx="756941" cy="756941"/>
        </a:xfrm>
        <a:prstGeom prst="mathMultiply">
          <a:avLst/>
        </a:prstGeom>
        <a:solidFill>
          <a:srgbClr val="44546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885166" y="969130"/>
        <a:ext cx="519233" cy="519233"/>
      </dsp:txXfrm>
    </dsp:sp>
    <dsp:sp modelId="{A1DA8A02-E0CC-D341-934F-53A1BCC1951E}">
      <dsp:nvSpPr>
        <dsp:cNvPr id="0" name=""/>
        <dsp:cNvSpPr/>
      </dsp:nvSpPr>
      <dsp:spPr>
        <a:xfrm>
          <a:off x="2627452" y="777009"/>
          <a:ext cx="1659162" cy="923807"/>
        </a:xfrm>
        <a:prstGeom prst="roundRect">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600"/>
            </a:spcAft>
          </a:pPr>
          <a:r>
            <a:rPr lang="en-US" sz="1400" kern="1200" dirty="0"/>
            <a:t>Local Capacity &amp; Practices for Active Implementation</a:t>
          </a:r>
        </a:p>
      </dsp:txBody>
      <dsp:txXfrm>
        <a:off x="2672549" y="822106"/>
        <a:ext cx="1568968" cy="833613"/>
      </dsp:txXfrm>
    </dsp:sp>
    <dsp:sp modelId="{8135412F-3293-934C-A981-A1B8A9D01344}">
      <dsp:nvSpPr>
        <dsp:cNvPr id="0" name=""/>
        <dsp:cNvSpPr/>
      </dsp:nvSpPr>
      <dsp:spPr>
        <a:xfrm>
          <a:off x="4394360" y="850276"/>
          <a:ext cx="756941" cy="756941"/>
        </a:xfrm>
        <a:prstGeom prst="mathEqual">
          <a:avLst/>
        </a:prstGeom>
        <a:solidFill>
          <a:srgbClr val="44546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494693" y="1006206"/>
        <a:ext cx="556275" cy="445081"/>
      </dsp:txXfrm>
    </dsp:sp>
    <dsp:sp modelId="{A0560B22-28FA-8E4B-ADEF-FCF20E3A27F5}">
      <dsp:nvSpPr>
        <dsp:cNvPr id="0" name=""/>
        <dsp:cNvSpPr/>
      </dsp:nvSpPr>
      <dsp:spPr>
        <a:xfrm>
          <a:off x="5257273" y="779704"/>
          <a:ext cx="1659162" cy="898084"/>
        </a:xfrm>
        <a:prstGeom prst="roundRect">
          <a:avLst/>
        </a:prstGeom>
        <a:solidFill>
          <a:srgbClr val="8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Supportive and Efficient Child &amp; Family Service Systems</a:t>
          </a:r>
        </a:p>
      </dsp:txBody>
      <dsp:txXfrm>
        <a:off x="5301114" y="823545"/>
        <a:ext cx="1571480" cy="810402"/>
      </dsp:txXfrm>
    </dsp:sp>
    <dsp:sp modelId="{243A2BE3-7D51-AD45-B1A4-0316B657C83F}">
      <dsp:nvSpPr>
        <dsp:cNvPr id="0" name=""/>
        <dsp:cNvSpPr/>
      </dsp:nvSpPr>
      <dsp:spPr>
        <a:xfrm>
          <a:off x="7022407" y="850276"/>
          <a:ext cx="756941" cy="756941"/>
        </a:xfrm>
        <a:prstGeom prst="mathPlus">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7122740" y="1139730"/>
        <a:ext cx="556275" cy="178033"/>
      </dsp:txXfrm>
    </dsp:sp>
    <dsp:sp modelId="{7742C3ED-33F8-6646-A80F-45DF037913B2}">
      <dsp:nvSpPr>
        <dsp:cNvPr id="0" name=""/>
        <dsp:cNvSpPr/>
      </dsp:nvSpPr>
      <dsp:spPr>
        <a:xfrm>
          <a:off x="7885320" y="643690"/>
          <a:ext cx="1659162" cy="1170113"/>
        </a:xfrm>
        <a:prstGeom prst="roundRect">
          <a:avLst/>
        </a:prstGeom>
        <a:solidFill>
          <a:srgbClr val="604B7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600"/>
            </a:spcAft>
          </a:pPr>
          <a:r>
            <a:rPr lang="en-US" sz="1400" kern="1200" dirty="0"/>
            <a:t>Improved safety, permanency &amp; wellbeing for children, families, communities</a:t>
          </a:r>
        </a:p>
      </dsp:txBody>
      <dsp:txXfrm>
        <a:off x="7942440" y="700810"/>
        <a:ext cx="1544922" cy="105587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3FBA6-45C2-48D3-82BE-FD13C0AE77D7}" type="datetimeFigureOut">
              <a:rPr lang="en-US" smtClean="0"/>
              <a:t>11/1/2018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968EB-613E-4301-9722-B2D01C820A91}" type="slidenum">
              <a:rPr lang="en-US" smtClean="0"/>
              <a:t>‹#›</a:t>
            </a:fld>
            <a:endParaRPr lang="en-US"/>
          </a:p>
        </p:txBody>
      </p:sp>
    </p:spTree>
    <p:extLst>
      <p:ext uri="{BB962C8B-B14F-4D97-AF65-F5344CB8AC3E}">
        <p14:creationId xmlns:p14="http://schemas.microsoft.com/office/powerpoint/2010/main" val="2527116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drive.google.com/open?id=170BJy7HnXJCeEAenSCmN5QgxHWgAqPvB"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Stuart opens</a:t>
            </a:r>
          </a:p>
        </p:txBody>
      </p:sp>
      <p:sp>
        <p:nvSpPr>
          <p:cNvPr id="4" name="Slide Number Placeholder 3"/>
          <p:cNvSpPr>
            <a:spLocks noGrp="1"/>
          </p:cNvSpPr>
          <p:nvPr>
            <p:ph type="sldNum" sz="quarter" idx="10"/>
          </p:nvPr>
        </p:nvSpPr>
        <p:spPr/>
        <p:txBody>
          <a:bodyPr/>
          <a:lstStyle/>
          <a:p>
            <a:fld id="{58F968EB-613E-4301-9722-B2D01C820A91}" type="slidenum">
              <a:rPr lang="en-US" smtClean="0"/>
              <a:t>1</a:t>
            </a:fld>
            <a:endParaRPr lang="en-US"/>
          </a:p>
        </p:txBody>
      </p:sp>
    </p:spTree>
    <p:extLst>
      <p:ext uri="{BB962C8B-B14F-4D97-AF65-F5344CB8AC3E}">
        <p14:creationId xmlns:p14="http://schemas.microsoft.com/office/powerpoint/2010/main" val="1552244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particular</a:t>
            </a:r>
          </a:p>
        </p:txBody>
      </p:sp>
      <p:sp>
        <p:nvSpPr>
          <p:cNvPr id="4" name="Slide Number Placeholder 3"/>
          <p:cNvSpPr>
            <a:spLocks noGrp="1"/>
          </p:cNvSpPr>
          <p:nvPr>
            <p:ph type="sldNum" sz="quarter" idx="10"/>
          </p:nvPr>
        </p:nvSpPr>
        <p:spPr/>
        <p:txBody>
          <a:bodyPr/>
          <a:lstStyle/>
          <a:p>
            <a:fld id="{D0ED655E-2C51-C24F-BF2D-BA85D838819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284837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important?</a:t>
            </a:r>
          </a:p>
        </p:txBody>
      </p:sp>
      <p:sp>
        <p:nvSpPr>
          <p:cNvPr id="6" name="Slide Number Placeholder 5"/>
          <p:cNvSpPr>
            <a:spLocks noGrp="1"/>
          </p:cNvSpPr>
          <p:nvPr>
            <p:ph type="sldNum" sz="quarter" idx="12"/>
          </p:nvPr>
        </p:nvSpPr>
        <p:spPr/>
        <p:txBody>
          <a:bodyPr/>
          <a:lstStyle/>
          <a:p>
            <a:pPr>
              <a:defRPr/>
            </a:pPr>
            <a:fld id="{50751086-7DE5-584C-9196-DD0F778C4C3A}" type="slidenum">
              <a:rPr lang="en-US" smtClean="0">
                <a:solidFill>
                  <a:prstClr val="black"/>
                </a:solidFill>
              </a:rPr>
              <a:pPr>
                <a:defRPr/>
              </a:pPr>
              <a:t>11</a:t>
            </a:fld>
            <a:endParaRPr lang="en-US">
              <a:solidFill>
                <a:prstClr val="black"/>
              </a:solidFill>
            </a:endParaRPr>
          </a:p>
        </p:txBody>
      </p:sp>
      <p:sp>
        <p:nvSpPr>
          <p:cNvPr id="4" name="Footer Placeholder 3"/>
          <p:cNvSpPr>
            <a:spLocks noGrp="1"/>
          </p:cNvSpPr>
          <p:nvPr>
            <p:ph type="ftr" sz="quarter" idx="13"/>
          </p:nvPr>
        </p:nvSpPr>
        <p:spPr/>
        <p:txBody>
          <a:bodyPr/>
          <a:lstStyle/>
          <a:p>
            <a:pPr>
              <a:defRPr/>
            </a:pPr>
            <a:r>
              <a:rPr lang="en-US">
                <a:solidFill>
                  <a:prstClr val="black"/>
                </a:solidFill>
              </a:rPr>
              <a:t>TPIE/NCIC: Aldridge, Veazey, &amp; Morgan  (2017, Sept); State Triple P: Roberts (2017, Sept); Wake: Lindsay (2017, Sept); Durham/Alamance: Bila (2017, Sept)</a:t>
            </a:r>
          </a:p>
        </p:txBody>
      </p:sp>
    </p:spTree>
    <p:extLst>
      <p:ext uri="{BB962C8B-B14F-4D97-AF65-F5344CB8AC3E}">
        <p14:creationId xmlns:p14="http://schemas.microsoft.com/office/powerpoint/2010/main" val="92683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Since</a:t>
            </a:r>
            <a:r>
              <a:rPr lang="en-US" baseline="0" dirty="0"/>
              <a:t> March, the Directors Institute has been tackling these implementation capacity building goals at multiple levels</a:t>
            </a:r>
          </a:p>
          <a:p>
            <a:endParaRPr lang="en-US" baseline="0" dirty="0"/>
          </a:p>
          <a:p>
            <a:r>
              <a:rPr lang="en-US" baseline="0" dirty="0"/>
              <a:t>And here we are today</a:t>
            </a:r>
            <a:endParaRPr lang="en-US" dirty="0"/>
          </a:p>
        </p:txBody>
      </p:sp>
      <p:sp>
        <p:nvSpPr>
          <p:cNvPr id="4" name="Slide Number Placeholder 3"/>
          <p:cNvSpPr>
            <a:spLocks noGrp="1"/>
          </p:cNvSpPr>
          <p:nvPr>
            <p:ph type="sldNum" sz="quarter" idx="10"/>
          </p:nvPr>
        </p:nvSpPr>
        <p:spPr/>
        <p:txBody>
          <a:bodyPr/>
          <a:lstStyle/>
          <a:p>
            <a:fld id="{D0ED655E-2C51-C24F-BF2D-BA85D838819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849823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Change format with a visual</a:t>
            </a:r>
          </a:p>
        </p:txBody>
      </p:sp>
      <p:sp>
        <p:nvSpPr>
          <p:cNvPr id="4" name="Slide Number Placeholder 3"/>
          <p:cNvSpPr>
            <a:spLocks noGrp="1"/>
          </p:cNvSpPr>
          <p:nvPr>
            <p:ph type="sldNum" sz="quarter" idx="10"/>
          </p:nvPr>
        </p:nvSpPr>
        <p:spPr/>
        <p:txBody>
          <a:bodyPr/>
          <a:lstStyle/>
          <a:p>
            <a:fld id="{D0ED655E-2C51-C24F-BF2D-BA85D838819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98705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See</a:t>
            </a:r>
            <a:r>
              <a:rPr lang="en-US" baseline="0" dirty="0"/>
              <a:t> agenda</a:t>
            </a:r>
            <a:endParaRPr lang="en-US" dirty="0"/>
          </a:p>
        </p:txBody>
      </p:sp>
      <p:sp>
        <p:nvSpPr>
          <p:cNvPr id="4" name="Slide Number Placeholder 3"/>
          <p:cNvSpPr>
            <a:spLocks noGrp="1"/>
          </p:cNvSpPr>
          <p:nvPr>
            <p:ph type="sldNum" sz="quarter" idx="10"/>
          </p:nvPr>
        </p:nvSpPr>
        <p:spPr/>
        <p:txBody>
          <a:bodyPr/>
          <a:lstStyle/>
          <a:p>
            <a:fld id="{D0ED655E-2C51-C24F-BF2D-BA85D838819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020383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Change format with a visual</a:t>
            </a:r>
          </a:p>
        </p:txBody>
      </p:sp>
      <p:sp>
        <p:nvSpPr>
          <p:cNvPr id="4" name="Slide Number Placeholder 3"/>
          <p:cNvSpPr>
            <a:spLocks noGrp="1"/>
          </p:cNvSpPr>
          <p:nvPr>
            <p:ph type="sldNum" sz="quarter" idx="10"/>
          </p:nvPr>
        </p:nvSpPr>
        <p:spPr/>
        <p:txBody>
          <a:bodyPr/>
          <a:lstStyle/>
          <a:p>
            <a:fld id="{D0ED655E-2C51-C24F-BF2D-BA85D838819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44069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a:p>
            <a:endParaRPr lang="en-US" dirty="0"/>
          </a:p>
        </p:txBody>
      </p:sp>
      <p:sp>
        <p:nvSpPr>
          <p:cNvPr id="4" name="Slide Number Placeholder 3"/>
          <p:cNvSpPr>
            <a:spLocks noGrp="1"/>
          </p:cNvSpPr>
          <p:nvPr>
            <p:ph type="sldNum" sz="quarter" idx="10"/>
          </p:nvPr>
        </p:nvSpPr>
        <p:spPr/>
        <p:txBody>
          <a:bodyPr/>
          <a:lstStyle/>
          <a:p>
            <a:fld id="{58F968EB-613E-4301-9722-B2D01C820A91}" type="slidenum">
              <a:rPr lang="en-US" smtClean="0"/>
              <a:t>16</a:t>
            </a:fld>
            <a:endParaRPr lang="en-US"/>
          </a:p>
        </p:txBody>
      </p:sp>
    </p:spTree>
    <p:extLst>
      <p:ext uri="{BB962C8B-B14F-4D97-AF65-F5344CB8AC3E}">
        <p14:creationId xmlns:p14="http://schemas.microsoft.com/office/powerpoint/2010/main" val="1693463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p:txBody>
      </p:sp>
      <p:sp>
        <p:nvSpPr>
          <p:cNvPr id="4" name="Slide Number Placeholder 3"/>
          <p:cNvSpPr>
            <a:spLocks noGrp="1"/>
          </p:cNvSpPr>
          <p:nvPr>
            <p:ph type="sldNum" sz="quarter" idx="10"/>
          </p:nvPr>
        </p:nvSpPr>
        <p:spPr/>
        <p:txBody>
          <a:bodyPr/>
          <a:lstStyle/>
          <a:p>
            <a:fld id="{58F968EB-613E-4301-9722-B2D01C820A91}" type="slidenum">
              <a:rPr lang="en-US" smtClean="0"/>
              <a:t>17</a:t>
            </a:fld>
            <a:endParaRPr lang="en-US"/>
          </a:p>
        </p:txBody>
      </p:sp>
    </p:spTree>
    <p:extLst>
      <p:ext uri="{BB962C8B-B14F-4D97-AF65-F5344CB8AC3E}">
        <p14:creationId xmlns:p14="http://schemas.microsoft.com/office/powerpoint/2010/main" val="2109416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p:txBody>
      </p:sp>
      <p:sp>
        <p:nvSpPr>
          <p:cNvPr id="4" name="Slide Number Placeholder 3"/>
          <p:cNvSpPr>
            <a:spLocks noGrp="1"/>
          </p:cNvSpPr>
          <p:nvPr>
            <p:ph type="sldNum" sz="quarter" idx="10"/>
          </p:nvPr>
        </p:nvSpPr>
        <p:spPr/>
        <p:txBody>
          <a:bodyPr/>
          <a:lstStyle/>
          <a:p>
            <a:fld id="{58F968EB-613E-4301-9722-B2D01C820A91}" type="slidenum">
              <a:rPr lang="en-US" smtClean="0"/>
              <a:t>18</a:t>
            </a:fld>
            <a:endParaRPr lang="en-US"/>
          </a:p>
        </p:txBody>
      </p:sp>
    </p:spTree>
    <p:extLst>
      <p:ext uri="{BB962C8B-B14F-4D97-AF65-F5344CB8AC3E}">
        <p14:creationId xmlns:p14="http://schemas.microsoft.com/office/powerpoint/2010/main" val="174942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p:txBody>
      </p:sp>
      <p:sp>
        <p:nvSpPr>
          <p:cNvPr id="4" name="Slide Number Placeholder 3"/>
          <p:cNvSpPr>
            <a:spLocks noGrp="1"/>
          </p:cNvSpPr>
          <p:nvPr>
            <p:ph type="sldNum" sz="quarter" idx="10"/>
          </p:nvPr>
        </p:nvSpPr>
        <p:spPr/>
        <p:txBody>
          <a:bodyPr/>
          <a:lstStyle/>
          <a:p>
            <a:fld id="{58F968EB-613E-4301-9722-B2D01C820A91}" type="slidenum">
              <a:rPr lang="en-US" smtClean="0"/>
              <a:t>19</a:t>
            </a:fld>
            <a:endParaRPr lang="en-US"/>
          </a:p>
        </p:txBody>
      </p:sp>
    </p:spTree>
    <p:extLst>
      <p:ext uri="{BB962C8B-B14F-4D97-AF65-F5344CB8AC3E}">
        <p14:creationId xmlns:p14="http://schemas.microsoft.com/office/powerpoint/2010/main" val="192449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Stuart</a:t>
            </a:r>
          </a:p>
        </p:txBody>
      </p:sp>
      <p:sp>
        <p:nvSpPr>
          <p:cNvPr id="4" name="Slide Number Placeholder 3"/>
          <p:cNvSpPr>
            <a:spLocks noGrp="1"/>
          </p:cNvSpPr>
          <p:nvPr>
            <p:ph type="sldNum" sz="quarter" idx="10"/>
          </p:nvPr>
        </p:nvSpPr>
        <p:spPr/>
        <p:txBody>
          <a:bodyPr/>
          <a:lstStyle/>
          <a:p>
            <a:fld id="{58F968EB-613E-4301-9722-B2D01C820A91}" type="slidenum">
              <a:rPr lang="en-US" smtClean="0"/>
              <a:t>2</a:t>
            </a:fld>
            <a:endParaRPr lang="en-US"/>
          </a:p>
        </p:txBody>
      </p:sp>
    </p:spTree>
    <p:extLst>
      <p:ext uri="{BB962C8B-B14F-4D97-AF65-F5344CB8AC3E}">
        <p14:creationId xmlns:p14="http://schemas.microsoft.com/office/powerpoint/2010/main" val="1757217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a:p>
            <a:r>
              <a:rPr lang="en-US" dirty="0"/>
              <a:t>Meyers, D.C., Katz, J.,</a:t>
            </a:r>
            <a:r>
              <a:rPr lang="en-US" dirty="0" err="1"/>
              <a:t>Chien</a:t>
            </a:r>
            <a:r>
              <a:rPr lang="en-US" dirty="0"/>
              <a:t>, V., </a:t>
            </a:r>
            <a:r>
              <a:rPr lang="en-US" dirty="0" err="1"/>
              <a:t>Wandersman</a:t>
            </a:r>
            <a:r>
              <a:rPr lang="en-US" dirty="0"/>
              <a:t>, A., </a:t>
            </a:r>
            <a:r>
              <a:rPr lang="en-US" dirty="0" err="1"/>
              <a:t>Scaccia</a:t>
            </a:r>
            <a:r>
              <a:rPr lang="en-US" dirty="0"/>
              <a:t>, J.P., &amp; Wright, A. (2012). Practical Implementation Science: Developing and Piloting the Quality Implementation Tool. </a:t>
            </a:r>
            <a:r>
              <a:rPr lang="en-US" b="1" i="1" dirty="0"/>
              <a:t>American Journal of Community Psychology</a:t>
            </a:r>
            <a:r>
              <a:rPr lang="en-US" b="0" i="0" dirty="0"/>
              <a:t> (50). 481-496</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20CC14-47D6-4A58-9731-DE518E2230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623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a:p>
            <a:r>
              <a:rPr lang="en-US" dirty="0"/>
              <a:t>This serves as a reminder of the importance of Implementation Science informed work in CPM.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20CC14-47D6-4A58-9731-DE518E2230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332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The Practice of Adaptive Leadership</a:t>
            </a:r>
            <a:r>
              <a:rPr lang="en-US" sz="1200" b="0" i="0" kern="1200" dirty="0">
                <a:solidFill>
                  <a:schemeClr val="tx1"/>
                </a:solidFill>
                <a:effectLst/>
                <a:latin typeface="+mn-lt"/>
                <a:ea typeface="+mn-ea"/>
                <a:cs typeface="+mn-cs"/>
              </a:rPr>
              <a:t> (2009) by Ronald Heifetz, Alexander Grashow and Marty Linsky. Directors face adaptive and technical problems daily. You’re already leading adaptively (if you don’t know it). Problems that have a defined solution and can be “fixed” using known remedies are technical in nature. Things like adapting a “system” such as a child welfare agency, aligning CPM with SOP and other initiatives = adaptive/complex challenges.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20CC14-47D6-4A58-9731-DE518E2230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162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a:p>
            <a:r>
              <a:rPr lang="en-US" dirty="0"/>
              <a:t>Main points here: illustrates why you believe that if you do X, you’ll get Y. You make the explicit theoretical case for how something should happened.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20CC14-47D6-4A58-9731-DE518E2230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004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p:txBody>
      </p:sp>
      <p:sp>
        <p:nvSpPr>
          <p:cNvPr id="4" name="Slide Number Placeholder 3"/>
          <p:cNvSpPr>
            <a:spLocks noGrp="1"/>
          </p:cNvSpPr>
          <p:nvPr>
            <p:ph type="sldNum" sz="quarter" idx="10"/>
          </p:nvPr>
        </p:nvSpPr>
        <p:spPr/>
        <p:txBody>
          <a:bodyPr/>
          <a:lstStyle/>
          <a:p>
            <a:fld id="{58F968EB-613E-4301-9722-B2D01C820A91}" type="slidenum">
              <a:rPr lang="en-US" smtClean="0"/>
              <a:t>24</a:t>
            </a:fld>
            <a:endParaRPr lang="en-US"/>
          </a:p>
        </p:txBody>
      </p:sp>
    </p:spTree>
    <p:extLst>
      <p:ext uri="{BB962C8B-B14F-4D97-AF65-F5344CB8AC3E}">
        <p14:creationId xmlns:p14="http://schemas.microsoft.com/office/powerpoint/2010/main" val="4000645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p:txBody>
      </p:sp>
      <p:sp>
        <p:nvSpPr>
          <p:cNvPr id="4" name="Slide Number Placeholder 3"/>
          <p:cNvSpPr>
            <a:spLocks noGrp="1"/>
          </p:cNvSpPr>
          <p:nvPr>
            <p:ph type="sldNum" sz="quarter" idx="10"/>
          </p:nvPr>
        </p:nvSpPr>
        <p:spPr/>
        <p:txBody>
          <a:bodyPr/>
          <a:lstStyle/>
          <a:p>
            <a:fld id="{58F968EB-613E-4301-9722-B2D01C820A91}" type="slidenum">
              <a:rPr lang="en-US" smtClean="0"/>
              <a:t>25</a:t>
            </a:fld>
            <a:endParaRPr lang="en-US"/>
          </a:p>
        </p:txBody>
      </p:sp>
    </p:spTree>
    <p:extLst>
      <p:ext uri="{BB962C8B-B14F-4D97-AF65-F5344CB8AC3E}">
        <p14:creationId xmlns:p14="http://schemas.microsoft.com/office/powerpoint/2010/main" val="3791639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p:txBody>
      </p:sp>
      <p:sp>
        <p:nvSpPr>
          <p:cNvPr id="4" name="Slide Number Placeholder 3"/>
          <p:cNvSpPr>
            <a:spLocks noGrp="1"/>
          </p:cNvSpPr>
          <p:nvPr>
            <p:ph type="sldNum" sz="quarter" idx="10"/>
          </p:nvPr>
        </p:nvSpPr>
        <p:spPr/>
        <p:txBody>
          <a:bodyPr/>
          <a:lstStyle/>
          <a:p>
            <a:fld id="{58F968EB-613E-4301-9722-B2D01C820A91}" type="slidenum">
              <a:rPr lang="en-US" smtClean="0"/>
              <a:t>26</a:t>
            </a:fld>
            <a:endParaRPr lang="en-US"/>
          </a:p>
        </p:txBody>
      </p:sp>
    </p:spTree>
    <p:extLst>
      <p:ext uri="{BB962C8B-B14F-4D97-AF65-F5344CB8AC3E}">
        <p14:creationId xmlns:p14="http://schemas.microsoft.com/office/powerpoint/2010/main" val="3047079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20CC14-47D6-4A58-9731-DE518E2230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159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a:p>
            <a:r>
              <a:rPr lang="en-US" dirty="0"/>
              <a:t>Successful pop effects = Impacts</a:t>
            </a:r>
          </a:p>
          <a:p>
            <a:r>
              <a:rPr lang="en-US" dirty="0"/>
              <a:t>Improved partnership/etc. = short/long term goals</a:t>
            </a:r>
          </a:p>
          <a:p>
            <a:r>
              <a:rPr lang="en-US" dirty="0"/>
              <a:t>Local implementation = outputs</a:t>
            </a:r>
          </a:p>
          <a:p>
            <a:r>
              <a:rPr lang="en-US" dirty="0"/>
              <a:t>DC’s / etc.: =activities</a:t>
            </a:r>
          </a:p>
          <a:p>
            <a:r>
              <a:rPr lang="en-US" dirty="0"/>
              <a:t>DI / partners/leadership = inputs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20CC14-47D6-4A58-9731-DE518E2230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706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a:p>
            <a:r>
              <a:rPr lang="en-US" dirty="0"/>
              <a:t>Be sure to refer (here) to the sample QOSI logic models and LM framework sheets on tabletops. Remind that logic models begin at the program level, and can be “added” or combined for an agency-wide logic model for CPM implementation.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20CC14-47D6-4A58-9731-DE518E2230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411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Stuart</a:t>
            </a:r>
          </a:p>
        </p:txBody>
      </p:sp>
      <p:sp>
        <p:nvSpPr>
          <p:cNvPr id="4" name="Slide Number Placeholder 3"/>
          <p:cNvSpPr>
            <a:spLocks noGrp="1"/>
          </p:cNvSpPr>
          <p:nvPr>
            <p:ph type="sldNum" sz="quarter" idx="10"/>
          </p:nvPr>
        </p:nvSpPr>
        <p:spPr/>
        <p:txBody>
          <a:bodyPr/>
          <a:lstStyle/>
          <a:p>
            <a:fld id="{58F968EB-613E-4301-9722-B2D01C820A91}" type="slidenum">
              <a:rPr lang="en-US" smtClean="0"/>
              <a:t>3</a:t>
            </a:fld>
            <a:endParaRPr lang="en-US"/>
          </a:p>
        </p:txBody>
      </p:sp>
    </p:spTree>
    <p:extLst>
      <p:ext uri="{BB962C8B-B14F-4D97-AF65-F5344CB8AC3E}">
        <p14:creationId xmlns:p14="http://schemas.microsoft.com/office/powerpoint/2010/main" val="356090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a:p>
            <a:r>
              <a:rPr lang="en-US" dirty="0"/>
              <a:t>Reminder: the DI theory of change has guided the creation of the entire readiness and capacity exploration process to date. The 3 phase LOCAL implementation planning process that follows (Snapshot, Prioritization, Action Planning, Requests for Support) is guided by this theory of change. Reminder: no one has all the 4 “buckets” of capacity ready, or seems likely to take on all 4 at once. Hence, the need to prioritize implementation support requests and to, in a planful way, begin working on CPM in a staged, deliberate way.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20CC14-47D6-4A58-9731-DE518E2230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523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a:p>
            <a:r>
              <a:rPr lang="en-US" dirty="0"/>
              <a:t>Parallel processes in many ways, show up in the exploration, readiness and early installation phases of CPM implementation, and the ongoing work of county CW agencies. All agencies do environmental assessments and align resources to demands/requirements. Proactive implementation support can dramatically improve successes in various innovations and the integration of services or activities.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20CC14-47D6-4A58-9731-DE518E2230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227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p:txBody>
      </p:sp>
      <p:sp>
        <p:nvSpPr>
          <p:cNvPr id="4" name="Slide Number Placeholder 3"/>
          <p:cNvSpPr>
            <a:spLocks noGrp="1"/>
          </p:cNvSpPr>
          <p:nvPr>
            <p:ph type="sldNum" sz="quarter" idx="10"/>
          </p:nvPr>
        </p:nvSpPr>
        <p:spPr/>
        <p:txBody>
          <a:bodyPr/>
          <a:lstStyle/>
          <a:p>
            <a:fld id="{58F968EB-613E-4301-9722-B2D01C820A91}" type="slidenum">
              <a:rPr lang="en-US" smtClean="0"/>
              <a:t>32</a:t>
            </a:fld>
            <a:endParaRPr lang="en-US"/>
          </a:p>
        </p:txBody>
      </p:sp>
    </p:spTree>
    <p:extLst>
      <p:ext uri="{BB962C8B-B14F-4D97-AF65-F5344CB8AC3E}">
        <p14:creationId xmlns:p14="http://schemas.microsoft.com/office/powerpoint/2010/main" val="3113561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Ann</a:t>
            </a:r>
          </a:p>
          <a:p>
            <a:endParaRPr lang="en-US" dirty="0"/>
          </a:p>
        </p:txBody>
      </p:sp>
      <p:sp>
        <p:nvSpPr>
          <p:cNvPr id="4" name="Slide Number Placeholder 3"/>
          <p:cNvSpPr>
            <a:spLocks noGrp="1"/>
          </p:cNvSpPr>
          <p:nvPr>
            <p:ph type="sldNum" sz="quarter" idx="10"/>
          </p:nvPr>
        </p:nvSpPr>
        <p:spPr/>
        <p:txBody>
          <a:bodyPr/>
          <a:lstStyle/>
          <a:p>
            <a:fld id="{58F968EB-613E-4301-9722-B2D01C820A91}" type="slidenum">
              <a:rPr lang="en-US" smtClean="0"/>
              <a:t>34</a:t>
            </a:fld>
            <a:endParaRPr lang="en-US"/>
          </a:p>
        </p:txBody>
      </p:sp>
    </p:spTree>
    <p:extLst>
      <p:ext uri="{BB962C8B-B14F-4D97-AF65-F5344CB8AC3E}">
        <p14:creationId xmlns:p14="http://schemas.microsoft.com/office/powerpoint/2010/main" val="690916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Leslie Ann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Implementation Capacity is about people, processes, using data, partnering.  Then that implementation capacity has to perform – it has to be active, so that the system (people and practices) are facilitating implementation.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All this occurs in complex, shifting contexts – staff transitions, new programs and policies, etc.</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So think of all this “what it takes” as an intervention for the system over time.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Implementation</a:t>
            </a:r>
            <a:r>
              <a:rPr lang="en-US" sz="1200" kern="1200" baseline="0" dirty="0">
                <a:solidFill>
                  <a:schemeClr val="tx1"/>
                </a:solidFill>
                <a:effectLst/>
                <a:latin typeface="+mn-lt"/>
                <a:ea typeface="+mn-ea"/>
                <a:cs typeface="+mn-cs"/>
              </a:rPr>
              <a:t> Math a</a:t>
            </a:r>
            <a:r>
              <a:rPr lang="en-US" sz="1200" kern="1200" dirty="0">
                <a:solidFill>
                  <a:schemeClr val="tx1"/>
                </a:solidFill>
                <a:effectLst/>
                <a:latin typeface="+mn-lt"/>
                <a:ea typeface="+mn-ea"/>
                <a:cs typeface="+mn-cs"/>
              </a:rPr>
              <a:t>dapted from: </a:t>
            </a:r>
            <a:r>
              <a:rPr lang="en-US" sz="1200" kern="1200" dirty="0" err="1">
                <a:solidFill>
                  <a:schemeClr val="tx1"/>
                </a:solidFill>
                <a:effectLst/>
                <a:latin typeface="+mn-lt"/>
                <a:ea typeface="+mn-ea"/>
                <a:cs typeface="+mn-cs"/>
              </a:rPr>
              <a:t>Fixsen</a:t>
            </a:r>
            <a:r>
              <a:rPr lang="en-US" sz="1200" kern="1200" dirty="0">
                <a:solidFill>
                  <a:schemeClr val="tx1"/>
                </a:solidFill>
                <a:effectLst/>
                <a:latin typeface="+mn-lt"/>
                <a:ea typeface="+mn-ea"/>
                <a:cs typeface="+mn-cs"/>
              </a:rPr>
              <a:t>, D., </a:t>
            </a:r>
            <a:r>
              <a:rPr lang="en-US" sz="1200" kern="1200" dirty="0" err="1">
                <a:solidFill>
                  <a:schemeClr val="tx1"/>
                </a:solidFill>
                <a:effectLst/>
                <a:latin typeface="+mn-lt"/>
                <a:ea typeface="+mn-ea"/>
                <a:cs typeface="+mn-cs"/>
              </a:rPr>
              <a:t>Blase</a:t>
            </a:r>
            <a:r>
              <a:rPr lang="en-US" sz="1200" kern="1200" dirty="0">
                <a:solidFill>
                  <a:schemeClr val="tx1"/>
                </a:solidFill>
                <a:effectLst/>
                <a:latin typeface="+mn-lt"/>
                <a:ea typeface="+mn-ea"/>
                <a:cs typeface="+mn-cs"/>
              </a:rPr>
              <a:t>, K., Metz, A., &amp; Van Dyke, M. (2013) Statewide implementation of evidence-based programs.  </a:t>
            </a:r>
            <a:r>
              <a:rPr lang="en-US" sz="1200" i="1" kern="1200" dirty="0">
                <a:solidFill>
                  <a:schemeClr val="tx1"/>
                </a:solidFill>
                <a:effectLst/>
                <a:latin typeface="+mn-lt"/>
                <a:ea typeface="+mn-ea"/>
                <a:cs typeface="+mn-cs"/>
              </a:rPr>
              <a:t>Exceptional Children, 79, </a:t>
            </a:r>
            <a:r>
              <a:rPr lang="en-US" sz="1200" kern="1200" dirty="0">
                <a:solidFill>
                  <a:schemeClr val="tx1"/>
                </a:solidFill>
                <a:effectLst/>
                <a:latin typeface="+mn-lt"/>
                <a:ea typeface="+mn-ea"/>
                <a:cs typeface="+mn-cs"/>
              </a:rPr>
              <a:t>213-230.</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Aldridge &amp; Boothroyd (2016, April)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51086-7DE5-584C-9196-DD0F778C4C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9331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Leslie Ann</a:t>
            </a:r>
          </a:p>
          <a:p>
            <a:endParaRPr lang="en-US" dirty="0"/>
          </a:p>
        </p:txBody>
      </p:sp>
      <p:sp>
        <p:nvSpPr>
          <p:cNvPr id="4" name="Slide Number Placeholder 3"/>
          <p:cNvSpPr>
            <a:spLocks noGrp="1"/>
          </p:cNvSpPr>
          <p:nvPr>
            <p:ph type="sldNum" sz="quarter" idx="10"/>
          </p:nvPr>
        </p:nvSpPr>
        <p:spPr/>
        <p:txBody>
          <a:bodyPr/>
          <a:lstStyle/>
          <a:p>
            <a:fld id="{58F968EB-613E-4301-9722-B2D01C820A91}" type="slidenum">
              <a:rPr lang="en-US" smtClean="0"/>
              <a:t>36</a:t>
            </a:fld>
            <a:endParaRPr lang="en-US"/>
          </a:p>
        </p:txBody>
      </p:sp>
    </p:spTree>
    <p:extLst>
      <p:ext uri="{BB962C8B-B14F-4D97-AF65-F5344CB8AC3E}">
        <p14:creationId xmlns:p14="http://schemas.microsoft.com/office/powerpoint/2010/main" val="600958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Where Are We Now? (Snapshot)</a:t>
            </a:r>
          </a:p>
          <a:p>
            <a:pPr marL="171450" indent="-171450">
              <a:buFont typeface="Arial" panose="020B0604020202020204" pitchFamily="34" charset="0"/>
              <a:buChar char="•"/>
            </a:pPr>
            <a:r>
              <a:rPr lang="en-US" dirty="0"/>
              <a:t>What Changes Do We Want to See? (Short-Term Outcomes)</a:t>
            </a:r>
          </a:p>
          <a:p>
            <a:pPr marL="171450" indent="-171450">
              <a:buFont typeface="Arial" panose="020B0604020202020204" pitchFamily="34" charset="0"/>
              <a:buChar char="•"/>
            </a:pPr>
            <a:r>
              <a:rPr lang="en-US" dirty="0"/>
              <a:t>How Do We Get There? (Plan)</a:t>
            </a:r>
          </a:p>
          <a:p>
            <a:pPr marL="171450" indent="-171450">
              <a:buFont typeface="Arial" panose="020B0604020202020204" pitchFamily="34" charset="0"/>
              <a:buChar char="•"/>
            </a:pPr>
            <a:r>
              <a:rPr lang="en-US" dirty="0"/>
              <a:t>How Can We Build Our Capacities? (Tools)</a:t>
            </a:r>
          </a:p>
          <a:p>
            <a:pPr marL="171450" indent="-171450">
              <a:buFont typeface="Arial" panose="020B0604020202020204" pitchFamily="34" charset="0"/>
              <a:buChar char="•"/>
            </a:pPr>
            <a:r>
              <a:rPr lang="en-US" dirty="0"/>
              <a:t>How Will We Know We’re There? (Data/Measures)</a:t>
            </a:r>
          </a:p>
          <a:p>
            <a:pPr marL="171450" indent="-171450">
              <a:buFont typeface="Arial" panose="020B0604020202020204" pitchFamily="34" charset="0"/>
              <a:buChar char="•"/>
            </a:pPr>
            <a:r>
              <a:rPr lang="en-US" dirty="0"/>
              <a:t>What Will Support Our Progress? (Support Request) </a:t>
            </a:r>
          </a:p>
          <a:p>
            <a:endParaRPr lang="en-US" dirty="0"/>
          </a:p>
        </p:txBody>
      </p:sp>
      <p:sp>
        <p:nvSpPr>
          <p:cNvPr id="4" name="Slide Number Placeholder 3"/>
          <p:cNvSpPr>
            <a:spLocks noGrp="1"/>
          </p:cNvSpPr>
          <p:nvPr>
            <p:ph type="sldNum" sz="quarter" idx="10"/>
          </p:nvPr>
        </p:nvSpPr>
        <p:spPr/>
        <p:txBody>
          <a:bodyPr/>
          <a:lstStyle/>
          <a:p>
            <a:fld id="{58F968EB-613E-4301-9722-B2D01C820A91}" type="slidenum">
              <a:rPr lang="en-US" smtClean="0"/>
              <a:t>37</a:t>
            </a:fld>
            <a:endParaRPr lang="en-US"/>
          </a:p>
        </p:txBody>
      </p:sp>
    </p:spTree>
    <p:extLst>
      <p:ext uri="{BB962C8B-B14F-4D97-AF65-F5344CB8AC3E}">
        <p14:creationId xmlns:p14="http://schemas.microsoft.com/office/powerpoint/2010/main" val="18296512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aseline="0" dirty="0"/>
              <a:t>Leslie Ann</a:t>
            </a:r>
          </a:p>
          <a:p>
            <a:pPr marL="0" indent="0">
              <a:buFont typeface="Arial"/>
              <a:buNone/>
            </a:pPr>
            <a:r>
              <a:rPr lang="en-US" baseline="0" dirty="0"/>
              <a:t>We’ve structured a 3-part process to help you step through CPM Implementation Planning over the next few months.  Just like good social work, it starts with assessment, proceeds to outcome-oriented planning and concludes with identifying what it will take to support success.</a:t>
            </a:r>
          </a:p>
          <a:p>
            <a:pPr marL="0" indent="0">
              <a:buFont typeface="Arial"/>
              <a:buNone/>
            </a:pPr>
            <a:endParaRPr lang="en-US" baseline="0" dirty="0"/>
          </a:p>
          <a:p>
            <a:pPr marL="0" indent="0">
              <a:buFont typeface="Arial"/>
              <a:buNone/>
            </a:pPr>
            <a:r>
              <a:rPr lang="en-US" baseline="0" dirty="0"/>
              <a:t>The first part of the implementation planning process is to gain a better understanding on your county’s starting point. What capacities are in place to support quality implementation of CPM?  Are there aspects of CPM that are already underway?  What else is happening in your county environment that relates to launching or advancing the Core Practice Model? You’ll want to gather this view from a variety of perspectives to ensure it accurately reflects the current realities in your location. The findings of the “Snapshot” can then be interpreted to help determine where to focus your county’s CPM implementation planning energies.  We’ll spend some time tomorrow practicing how to lead your county team through the Snapshot process.</a:t>
            </a:r>
          </a:p>
          <a:p>
            <a:pPr marL="0" indent="0">
              <a:buFont typeface="Arial"/>
              <a:buNone/>
            </a:pPr>
            <a:endParaRPr lang="en-US" baseline="0" dirty="0"/>
          </a:p>
          <a:p>
            <a:pPr marL="0" indent="0">
              <a:buFont typeface="Arial"/>
              <a:buNone/>
            </a:pPr>
            <a:r>
              <a:rPr lang="en-US" baseline="0" dirty="0"/>
              <a:t>The 2</a:t>
            </a:r>
            <a:r>
              <a:rPr lang="en-US" baseline="30000" dirty="0"/>
              <a:t>nd</a:t>
            </a:r>
            <a:r>
              <a:rPr lang="en-US" baseline="0" dirty="0"/>
              <a:t> part involves the decisions to be made based on the results of your assessment: identifying critical priorities to address, defining what success looks like, and mapping out the work that needs to be done to get there. The tool involved is the Implementation Plan template—which you’ll learn more about tomorrow. </a:t>
            </a:r>
          </a:p>
          <a:p>
            <a:pPr marL="0" indent="0">
              <a:buFont typeface="Arial"/>
              <a:buNone/>
            </a:pPr>
            <a:endParaRPr lang="en-US" baseline="0" dirty="0"/>
          </a:p>
          <a:p>
            <a:pPr marL="0" indent="0">
              <a:buFont typeface="Arial"/>
              <a:buNone/>
            </a:pPr>
            <a:r>
              <a:rPr lang="en-US" baseline="0" dirty="0"/>
              <a:t>The 3</a:t>
            </a:r>
            <a:r>
              <a:rPr lang="en-US" baseline="30000" dirty="0"/>
              <a:t>rd</a:t>
            </a:r>
            <a:r>
              <a:rPr lang="en-US" baseline="0" dirty="0"/>
              <a:t> part is considering what supports you may need along the way. This includes selecting various tools &amp; resources generated by the Development Circles that are relevant for the kinds of efforts your county is pursuing to get CPM going in your location.  For example, your county’s focus for 2018 may be on training and coaching, so many of the tools from the Workforce Development DC will be a fit.  In addition, technical assistance on using some of these tools or completing any of the stages of implementation planning itself can be requested through a single point of contact for each Region.  We’ll also have a session tomorrow to engage all of you in helping us shape what those supports should look like.</a:t>
            </a:r>
          </a:p>
          <a:p>
            <a:pPr marL="0" indent="0">
              <a:buFont typeface="Arial"/>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512A1051-CC4B-4B69-969D-DFFB744D29D0}" type="slidenum">
              <a:rPr lang="en-US" smtClean="0"/>
              <a:t>38</a:t>
            </a:fld>
            <a:endParaRPr lang="en-US"/>
          </a:p>
        </p:txBody>
      </p:sp>
    </p:spTree>
    <p:extLst>
      <p:ext uri="{BB962C8B-B14F-4D97-AF65-F5344CB8AC3E}">
        <p14:creationId xmlns:p14="http://schemas.microsoft.com/office/powerpoint/2010/main" val="112228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Ann</a:t>
            </a:r>
          </a:p>
          <a:p>
            <a:r>
              <a:rPr lang="en-US" dirty="0"/>
              <a:t>In addition to what you’ll learn through our shared learning forums…we’re also developing a written guide to accompany this process that will be available on the </a:t>
            </a:r>
            <a:r>
              <a:rPr lang="en-US" dirty="0" err="1"/>
              <a:t>CalSWEC</a:t>
            </a:r>
            <a:r>
              <a:rPr lang="en-US" dirty="0"/>
              <a:t> website as a reference for guiding you and your county teams through the planning process.</a:t>
            </a:r>
          </a:p>
          <a:p>
            <a:endParaRPr lang="en-US" dirty="0"/>
          </a:p>
          <a:p>
            <a:r>
              <a:rPr lang="en-US" dirty="0"/>
              <a:t>We’ll share some highlights of the Planning Guide with you tomorrow…</a:t>
            </a:r>
          </a:p>
        </p:txBody>
      </p:sp>
      <p:sp>
        <p:nvSpPr>
          <p:cNvPr id="4" name="Slide Number Placeholder 3"/>
          <p:cNvSpPr>
            <a:spLocks noGrp="1"/>
          </p:cNvSpPr>
          <p:nvPr>
            <p:ph type="sldNum" sz="quarter" idx="10"/>
          </p:nvPr>
        </p:nvSpPr>
        <p:spPr/>
        <p:txBody>
          <a:bodyPr/>
          <a:lstStyle/>
          <a:p>
            <a:fld id="{58F968EB-613E-4301-9722-B2D01C820A91}" type="slidenum">
              <a:rPr lang="en-US" smtClean="0"/>
              <a:t>39</a:t>
            </a:fld>
            <a:endParaRPr lang="en-US"/>
          </a:p>
        </p:txBody>
      </p:sp>
    </p:spTree>
    <p:extLst>
      <p:ext uri="{BB962C8B-B14F-4D97-AF65-F5344CB8AC3E}">
        <p14:creationId xmlns:p14="http://schemas.microsoft.com/office/powerpoint/2010/main" val="23391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remind ourselves of ‘What It Takes” for effective implementation…</a:t>
            </a:r>
          </a:p>
          <a:p>
            <a:endParaRPr lang="en-US" dirty="0"/>
          </a:p>
          <a:p>
            <a:r>
              <a:rPr lang="en-US" dirty="0"/>
              <a:t>We know that getting to outcomes is not as simple as designing the CPM (“the WHAT”). The process of supporting use of the CPM (“HOW”) is just as, if not more important, for creating supportive systems and improving outcomes. </a:t>
            </a:r>
          </a:p>
          <a:p>
            <a:endParaRPr lang="en-US" dirty="0"/>
          </a:p>
          <a:p>
            <a:r>
              <a:rPr lang="en-US" dirty="0"/>
              <a:t>The DI Development Circles are based</a:t>
            </a:r>
            <a:r>
              <a:rPr lang="en-US" baseline="0" dirty="0"/>
              <a:t> on what we know from implementation science and practice about “what it takes” for effective implementation.</a:t>
            </a:r>
          </a:p>
          <a:p>
            <a:endParaRPr lang="en-US" baseline="0" dirty="0"/>
          </a:p>
          <a:p>
            <a:r>
              <a:rPr lang="en-US" baseline="0" dirty="0"/>
              <a:t>READ</a:t>
            </a:r>
            <a:endParaRPr lang="en-US" dirty="0"/>
          </a:p>
        </p:txBody>
      </p:sp>
      <p:sp>
        <p:nvSpPr>
          <p:cNvPr id="4" name="Slide Number Placeholder 3"/>
          <p:cNvSpPr>
            <a:spLocks noGrp="1"/>
          </p:cNvSpPr>
          <p:nvPr>
            <p:ph type="sldNum" sz="quarter" idx="10"/>
          </p:nvPr>
        </p:nvSpPr>
        <p:spPr/>
        <p:txBody>
          <a:bodyPr/>
          <a:lstStyle/>
          <a:p>
            <a:fld id="{D0ED655E-2C51-C24F-BF2D-BA85D8388195}" type="slidenum">
              <a:rPr lang="en-US" smtClean="0"/>
              <a:t>40</a:t>
            </a:fld>
            <a:endParaRPr lang="en-US"/>
          </a:p>
        </p:txBody>
      </p:sp>
    </p:spTree>
    <p:extLst>
      <p:ext uri="{BB962C8B-B14F-4D97-AF65-F5344CB8AC3E}">
        <p14:creationId xmlns:p14="http://schemas.microsoft.com/office/powerpoint/2010/main" val="1955206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by turning the mic</a:t>
            </a:r>
            <a:r>
              <a:rPr lang="en-US" baseline="0" dirty="0"/>
              <a:t> to </a:t>
            </a:r>
            <a:r>
              <a:rPr lang="en-US" baseline="0" dirty="0" err="1"/>
              <a:t>renee</a:t>
            </a:r>
            <a:endParaRPr lang="en-US" dirty="0"/>
          </a:p>
        </p:txBody>
      </p:sp>
      <p:sp>
        <p:nvSpPr>
          <p:cNvPr id="4" name="Slide Number Placeholder 3"/>
          <p:cNvSpPr>
            <a:spLocks noGrp="1"/>
          </p:cNvSpPr>
          <p:nvPr>
            <p:ph type="sldNum" sz="quarter" idx="10"/>
          </p:nvPr>
        </p:nvSpPr>
        <p:spPr/>
        <p:txBody>
          <a:bodyPr/>
          <a:lstStyle/>
          <a:p>
            <a:fld id="{58F968EB-613E-4301-9722-B2D01C820A91}" type="slidenum">
              <a:rPr lang="en-US" smtClean="0"/>
              <a:t>4</a:t>
            </a:fld>
            <a:endParaRPr lang="en-US"/>
          </a:p>
        </p:txBody>
      </p:sp>
    </p:spTree>
    <p:extLst>
      <p:ext uri="{BB962C8B-B14F-4D97-AF65-F5344CB8AC3E}">
        <p14:creationId xmlns:p14="http://schemas.microsoft.com/office/powerpoint/2010/main" val="1397463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mean for what we’re doing with the DCs?  Purposefully integrated this notion (from previous slide) into the selection of DC topics.</a:t>
            </a:r>
          </a:p>
          <a:p>
            <a:endParaRPr lang="en-US" dirty="0"/>
          </a:p>
          <a:p>
            <a:r>
              <a:rPr lang="en-US" dirty="0"/>
              <a:t>Building competence to implement the CPM in the people who deliver the work.</a:t>
            </a:r>
          </a:p>
          <a:p>
            <a:endParaRPr lang="en-US" dirty="0"/>
          </a:p>
          <a:p>
            <a:r>
              <a:rPr lang="en-US" dirty="0"/>
              <a:t>Both organization &amp; leadership are also essential for CPM to get on the ground; includes strengthening linked leadership &amp; implementation teams.</a:t>
            </a:r>
          </a:p>
          <a:p>
            <a:endParaRPr lang="en-US" dirty="0"/>
          </a:p>
          <a:p>
            <a:r>
              <a:rPr lang="en-US" dirty="0"/>
              <a:t>We also don’t do any of our interventions in isolation from the community and other partners to help children &amp; families thrive; implementation of CPM relies on alignment of those same values, behaviors and principles with those who collaborate with child welfare services.</a:t>
            </a:r>
          </a:p>
          <a:p>
            <a:endParaRPr lang="en-US" dirty="0"/>
          </a:p>
          <a:p>
            <a:r>
              <a:rPr lang="en-US" dirty="0"/>
              <a:t>QOSI focuses on building capacities for gathering &amp; understanding and using data to know what’s happening with implementation and how change may be impacting outcomes over time.</a:t>
            </a:r>
          </a:p>
        </p:txBody>
      </p:sp>
      <p:sp>
        <p:nvSpPr>
          <p:cNvPr id="4" name="Slide Number Placeholder 3"/>
          <p:cNvSpPr>
            <a:spLocks noGrp="1"/>
          </p:cNvSpPr>
          <p:nvPr>
            <p:ph type="sldNum" sz="quarter" idx="10"/>
          </p:nvPr>
        </p:nvSpPr>
        <p:spPr/>
        <p:txBody>
          <a:bodyPr/>
          <a:lstStyle/>
          <a:p>
            <a:fld id="{512A1051-CC4B-4B69-969D-DFFB744D29D0}" type="slidenum">
              <a:rPr lang="en-US" smtClean="0"/>
              <a:t>41</a:t>
            </a:fld>
            <a:endParaRPr lang="en-US"/>
          </a:p>
        </p:txBody>
      </p:sp>
    </p:spTree>
    <p:extLst>
      <p:ext uri="{BB962C8B-B14F-4D97-AF65-F5344CB8AC3E}">
        <p14:creationId xmlns:p14="http://schemas.microsoft.com/office/powerpoint/2010/main" val="10286160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zoom</a:t>
            </a:r>
            <a:r>
              <a:rPr lang="en-US" baseline="0" dirty="0"/>
              <a:t> in on the role and contributions of the Development Circles (CLICK)</a:t>
            </a:r>
          </a:p>
          <a:p>
            <a:endParaRPr lang="en-US" baseline="0" dirty="0"/>
          </a:p>
          <a:p>
            <a:r>
              <a:rPr lang="en-US" baseline="0" dirty="0"/>
              <a:t>[read the yellow box]</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85000"/>
                    <a:lumOff val="15000"/>
                  </a:schemeClr>
                </a:solidFill>
              </a:rPr>
              <a:t>Anticipating the work ahead for quality implementation (</a:t>
            </a:r>
            <a:r>
              <a:rPr lang="en-US" sz="1200" i="1" dirty="0">
                <a:solidFill>
                  <a:schemeClr val="tx1">
                    <a:lumMod val="85000"/>
                    <a:lumOff val="15000"/>
                  </a:schemeClr>
                </a:solidFill>
              </a:rPr>
              <a:t>in a kind of pre-implementation way</a:t>
            </a:r>
            <a:r>
              <a:rPr lang="en-US" sz="1200" dirty="0">
                <a:solidFill>
                  <a:schemeClr val="tx1">
                    <a:lumMod val="85000"/>
                    <a:lumOff val="15000"/>
                  </a:schemeClr>
                </a:solidFill>
              </a:rPr>
              <a:t>), DCs are exploring and building products that will assist counties to install structures and processes critical for implementation that are often skipped, rushed, and need more attention. </a:t>
            </a:r>
          </a:p>
          <a:p>
            <a:endParaRPr lang="en-US" baseline="0" dirty="0"/>
          </a:p>
          <a:p>
            <a:r>
              <a:rPr lang="en-US" baseline="0" dirty="0"/>
              <a:t>So the work of the DCs is not necessarily directly part of any County’s process of implementing the CPM – that is theirs.</a:t>
            </a:r>
          </a:p>
          <a:p>
            <a:endParaRPr lang="en-US" baseline="0" dirty="0"/>
          </a:p>
          <a:p>
            <a:r>
              <a:rPr lang="en-US" baseline="0" dirty="0"/>
              <a:t>Instead, the DCs are playing critical roles to assist counties in being able to effectively carry out this important, evidence-informed implementation work.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1051-CC4B-4B69-969D-DFFB744D29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19897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Leslie Ann</a:t>
            </a:r>
          </a:p>
          <a:p>
            <a:r>
              <a:rPr lang="en-US" dirty="0"/>
              <a:t>For the remainder of today, we’re going to give you an in depth look at what the Development Circles have been working hard to generate, test and refine over the last several months.  </a:t>
            </a:r>
          </a:p>
        </p:txBody>
      </p:sp>
      <p:sp>
        <p:nvSpPr>
          <p:cNvPr id="4" name="Slide Number Placeholder 3"/>
          <p:cNvSpPr>
            <a:spLocks noGrp="1"/>
          </p:cNvSpPr>
          <p:nvPr>
            <p:ph type="sldNum" sz="quarter" idx="10"/>
          </p:nvPr>
        </p:nvSpPr>
        <p:spPr/>
        <p:txBody>
          <a:bodyPr/>
          <a:lstStyle/>
          <a:p>
            <a:fld id="{58F968EB-613E-4301-9722-B2D01C820A91}" type="slidenum">
              <a:rPr lang="en-US" smtClean="0"/>
              <a:t>43</a:t>
            </a:fld>
            <a:endParaRPr lang="en-US"/>
          </a:p>
        </p:txBody>
      </p:sp>
    </p:spTree>
    <p:extLst>
      <p:ext uri="{BB962C8B-B14F-4D97-AF65-F5344CB8AC3E}">
        <p14:creationId xmlns:p14="http://schemas.microsoft.com/office/powerpoint/2010/main" val="2807637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F968EB-613E-4301-9722-B2D01C820A91}" type="slidenum">
              <a:rPr lang="en-US" smtClean="0"/>
              <a:t>45</a:t>
            </a:fld>
            <a:endParaRPr lang="en-US"/>
          </a:p>
        </p:txBody>
      </p:sp>
    </p:spTree>
    <p:extLst>
      <p:ext uri="{BB962C8B-B14F-4D97-AF65-F5344CB8AC3E}">
        <p14:creationId xmlns:p14="http://schemas.microsoft.com/office/powerpoint/2010/main" val="6672806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5325"/>
            <a:ext cx="6205538" cy="3490913"/>
          </a:xfrm>
        </p:spPr>
      </p:sp>
      <p:sp>
        <p:nvSpPr>
          <p:cNvPr id="3" name="Notes Placeholder 2"/>
          <p:cNvSpPr>
            <a:spLocks noGrp="1"/>
          </p:cNvSpPr>
          <p:nvPr>
            <p:ph type="body" idx="1"/>
          </p:nvPr>
        </p:nvSpPr>
        <p:spPr/>
        <p:txBody>
          <a:bodyPr/>
          <a:lstStyle/>
          <a:p>
            <a:r>
              <a:rPr lang="en-US" baseline="0" dirty="0"/>
              <a:t>On your table you should have a document that briefly reminds you of the ORB resources/ tools and then provides ORB County Testing Profiles.  These resources will tell our story.</a:t>
            </a: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Aldridge &amp; Boothroyd (2016, April)</a:t>
            </a:r>
          </a:p>
        </p:txBody>
      </p:sp>
      <p:sp>
        <p:nvSpPr>
          <p:cNvPr id="6" name="Slide Number Placeholder 5"/>
          <p:cNvSpPr>
            <a:spLocks noGrp="1"/>
          </p:cNvSpPr>
          <p:nvPr>
            <p:ph type="sldNum" sz="quarter" idx="12"/>
          </p:nvPr>
        </p:nvSpPr>
        <p:spPr/>
        <p:txBody>
          <a:bodyPr/>
          <a:lstStyle/>
          <a:p>
            <a:fld id="{50751086-7DE5-584C-9196-DD0F778C4C3A}"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582973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a:t>
            </a:r>
            <a:r>
              <a:rPr lang="en-US" baseline="0" dirty="0"/>
              <a:t> ORB work in the context of “what it takes” for effective implementation AND the focus areas of the other DCs.  </a:t>
            </a:r>
            <a:endParaRPr lang="en-US" dirty="0"/>
          </a:p>
        </p:txBody>
      </p:sp>
      <p:sp>
        <p:nvSpPr>
          <p:cNvPr id="4" name="Slide Number Placeholder 3"/>
          <p:cNvSpPr>
            <a:spLocks noGrp="1"/>
          </p:cNvSpPr>
          <p:nvPr>
            <p:ph type="sldNum" sz="quarter" idx="10"/>
          </p:nvPr>
        </p:nvSpPr>
        <p:spPr/>
        <p:txBody>
          <a:bodyPr/>
          <a:lstStyle/>
          <a:p>
            <a:fld id="{512A1051-CC4B-4B69-969D-DFFB744D29D0}"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8389917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5325"/>
            <a:ext cx="6205538" cy="3490913"/>
          </a:xfrm>
        </p:spPr>
      </p:sp>
      <p:sp>
        <p:nvSpPr>
          <p:cNvPr id="3" name="Notes Placeholder 2"/>
          <p:cNvSpPr>
            <a:spLocks noGrp="1"/>
          </p:cNvSpPr>
          <p:nvPr>
            <p:ph type="body" idx="1"/>
          </p:nvPr>
        </p:nvSpPr>
        <p:spPr/>
        <p:txBody>
          <a:bodyPr/>
          <a:lstStyle/>
          <a:p>
            <a:r>
              <a:rPr lang="en-US" dirty="0"/>
              <a:t>Let</a:t>
            </a:r>
            <a:r>
              <a:rPr lang="en-US" baseline="0" dirty="0"/>
              <a:t> us s</a:t>
            </a:r>
            <a:r>
              <a:rPr lang="en-US" dirty="0"/>
              <a:t>tart with definition to remind all</a:t>
            </a:r>
            <a:r>
              <a:rPr lang="en-US" baseline="0" dirty="0"/>
              <a:t> of us</a:t>
            </a:r>
            <a:r>
              <a:rPr lang="en-US" dirty="0"/>
              <a:t> of why</a:t>
            </a:r>
            <a:r>
              <a:rPr lang="en-US" baseline="0" dirty="0"/>
              <a:t> we have been addressing ORB.</a:t>
            </a:r>
          </a:p>
          <a:p>
            <a:endParaRPr lang="en-US" baseline="0" dirty="0"/>
          </a:p>
          <a:p>
            <a:r>
              <a:rPr lang="en-US" baseline="0" dirty="0"/>
              <a:t>[refer to both boxes on the slide and their emphasis points underlined]</a:t>
            </a: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Aldridge &amp; Boothroyd (2016, April)</a:t>
            </a:r>
          </a:p>
        </p:txBody>
      </p:sp>
      <p:sp>
        <p:nvSpPr>
          <p:cNvPr id="6" name="Slide Number Placeholder 5"/>
          <p:cNvSpPr>
            <a:spLocks noGrp="1"/>
          </p:cNvSpPr>
          <p:nvPr>
            <p:ph type="sldNum" sz="quarter" idx="12"/>
          </p:nvPr>
        </p:nvSpPr>
        <p:spPr/>
        <p:txBody>
          <a:bodyPr/>
          <a:lstStyle/>
          <a:p>
            <a:fld id="{50751086-7DE5-584C-9196-DD0F778C4C3A}"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560458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5325"/>
            <a:ext cx="6205538" cy="3490913"/>
          </a:xfrm>
        </p:spPr>
      </p:sp>
      <p:sp>
        <p:nvSpPr>
          <p:cNvPr id="3" name="Notes Placeholder 2"/>
          <p:cNvSpPr>
            <a:spLocks noGrp="1"/>
          </p:cNvSpPr>
          <p:nvPr>
            <p:ph type="body" idx="1"/>
          </p:nvPr>
        </p:nvSpPr>
        <p:spPr/>
        <p:txBody>
          <a:bodyPr/>
          <a:lstStyle/>
          <a:p>
            <a:r>
              <a:rPr lang="en-US" dirty="0"/>
              <a:t>As we begin to share initial testing reflections, we want to remind everyone of the overall vision for ORB as a key feature</a:t>
            </a:r>
            <a:r>
              <a:rPr lang="en-US" baseline="0" dirty="0"/>
              <a:t> of implementation capacity, and anchor where we have focused to support Counties strengthening these capacities in their CPM implementation work.</a:t>
            </a: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Aldridge &amp; Boothroyd (2016, April)</a:t>
            </a:r>
          </a:p>
        </p:txBody>
      </p:sp>
      <p:sp>
        <p:nvSpPr>
          <p:cNvPr id="6" name="Slide Number Placeholder 5"/>
          <p:cNvSpPr>
            <a:spLocks noGrp="1"/>
          </p:cNvSpPr>
          <p:nvPr>
            <p:ph type="sldNum" sz="quarter" idx="12"/>
          </p:nvPr>
        </p:nvSpPr>
        <p:spPr/>
        <p:txBody>
          <a:bodyPr/>
          <a:lstStyle/>
          <a:p>
            <a:fld id="{50751086-7DE5-584C-9196-DD0F778C4C3A}"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9751078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5325"/>
            <a:ext cx="6205538" cy="3490913"/>
          </a:xfrm>
        </p:spPr>
      </p:sp>
      <p:sp>
        <p:nvSpPr>
          <p:cNvPr id="3" name="Notes Placeholder 2"/>
          <p:cNvSpPr>
            <a:spLocks noGrp="1"/>
          </p:cNvSpPr>
          <p:nvPr>
            <p:ph type="body" idx="1"/>
          </p:nvPr>
        </p:nvSpPr>
        <p:spPr/>
        <p:txBody>
          <a:bodyPr/>
          <a:lstStyle/>
          <a:p>
            <a:r>
              <a:rPr lang="en-US" dirty="0"/>
              <a:t>The ORB DC started by defining key elements</a:t>
            </a:r>
            <a:r>
              <a:rPr lang="en-US" baseline="0" dirty="0"/>
              <a:t> of ORB as drawn from implementation research and practice.  As you can see, this is a m</a:t>
            </a:r>
            <a:r>
              <a:rPr lang="en-US" dirty="0"/>
              <a:t>ulti-faceted and important aspect that</a:t>
            </a:r>
            <a:r>
              <a:rPr lang="en-US" baseline="0" dirty="0"/>
              <a:t> influences the process of implementation.  We organized these into five (5) key elements</a:t>
            </a:r>
          </a:p>
          <a:p>
            <a:endParaRPr lang="en-US" baseline="0" dirty="0"/>
          </a:p>
          <a:p>
            <a:r>
              <a:rPr lang="en-US" baseline="0" dirty="0"/>
              <a:t>[refer to bolded words on the slide]</a:t>
            </a:r>
          </a:p>
          <a:p>
            <a:endParaRPr lang="en-US" baseline="0" dirty="0"/>
          </a:p>
          <a:p>
            <a:r>
              <a:rPr lang="en-US" baseline="0" dirty="0"/>
              <a:t>As we started to link about these elements in real-world practice for implementing the CPM, we realized together that “ORB for the CPM” really needed to start with messaging about the CPM and the role of ORB in supporting CPM implementation.</a:t>
            </a: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Aldridge &amp; Boothroyd (2016, April)</a:t>
            </a:r>
          </a:p>
        </p:txBody>
      </p:sp>
      <p:sp>
        <p:nvSpPr>
          <p:cNvPr id="6" name="Slide Number Placeholder 5"/>
          <p:cNvSpPr>
            <a:spLocks noGrp="1"/>
          </p:cNvSpPr>
          <p:nvPr>
            <p:ph type="sldNum" sz="quarter" idx="12"/>
          </p:nvPr>
        </p:nvSpPr>
        <p:spPr/>
        <p:txBody>
          <a:bodyPr/>
          <a:lstStyle/>
          <a:p>
            <a:fld id="{50751086-7DE5-584C-9196-DD0F778C4C3A}"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8917232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5325"/>
            <a:ext cx="6205538" cy="3490913"/>
          </a:xfrm>
        </p:spPr>
      </p:sp>
      <p:sp>
        <p:nvSpPr>
          <p:cNvPr id="3" name="Notes Placeholder 2"/>
          <p:cNvSpPr>
            <a:spLocks noGrp="1"/>
          </p:cNvSpPr>
          <p:nvPr>
            <p:ph type="body" idx="1"/>
          </p:nvPr>
        </p:nvSpPr>
        <p:spPr/>
        <p:txBody>
          <a:bodyPr/>
          <a:lstStyle/>
          <a:p>
            <a:r>
              <a:rPr lang="en-US" baseline="0" dirty="0"/>
              <a:t>So, as we operationalized the ORB key elements in areas to guide our work together, we highlighted Assessment, Planning, and Teaming Resources (items B, C, and D), then added item A..</a:t>
            </a:r>
          </a:p>
          <a:p>
            <a:endParaRPr lang="en-US" baseline="0" dirty="0"/>
          </a:p>
          <a:p>
            <a:r>
              <a:rPr lang="en-US" baseline="0" dirty="0"/>
              <a:t>Since August, we have focused our initial testing efforts on these first two items [CLICK for red line to appear on slide]</a:t>
            </a: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Aldridge &amp; Boothroyd (2016, April)</a:t>
            </a:r>
          </a:p>
        </p:txBody>
      </p:sp>
      <p:sp>
        <p:nvSpPr>
          <p:cNvPr id="6" name="Slide Number Placeholder 5"/>
          <p:cNvSpPr>
            <a:spLocks noGrp="1"/>
          </p:cNvSpPr>
          <p:nvPr>
            <p:ph type="sldNum" sz="quarter" idx="12"/>
          </p:nvPr>
        </p:nvSpPr>
        <p:spPr/>
        <p:txBody>
          <a:bodyPr/>
          <a:lstStyle/>
          <a:p>
            <a:fld id="{50751086-7DE5-584C-9196-DD0F778C4C3A}"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63638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CFPIC, CWDA, </a:t>
            </a:r>
            <a:r>
              <a:rPr lang="en-US" dirty="0" err="1"/>
              <a:t>CalSWEC</a:t>
            </a:r>
            <a:r>
              <a:rPr lang="en-US" dirty="0"/>
              <a:t>, RTAs, CDSS</a:t>
            </a:r>
          </a:p>
        </p:txBody>
      </p:sp>
      <p:sp>
        <p:nvSpPr>
          <p:cNvPr id="4" name="Slide Number Placeholder 3"/>
          <p:cNvSpPr>
            <a:spLocks noGrp="1"/>
          </p:cNvSpPr>
          <p:nvPr>
            <p:ph type="sldNum" sz="quarter" idx="10"/>
          </p:nvPr>
        </p:nvSpPr>
        <p:spPr/>
        <p:txBody>
          <a:bodyPr/>
          <a:lstStyle/>
          <a:p>
            <a:fld id="{D0ED655E-2C51-C24F-BF2D-BA85D838819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1139266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5325"/>
            <a:ext cx="6205538" cy="3490913"/>
          </a:xfrm>
        </p:spPr>
      </p:sp>
      <p:sp>
        <p:nvSpPr>
          <p:cNvPr id="3" name="Notes Placeholder 2"/>
          <p:cNvSpPr>
            <a:spLocks noGrp="1"/>
          </p:cNvSpPr>
          <p:nvPr>
            <p:ph type="body" idx="1"/>
          </p:nvPr>
        </p:nvSpPr>
        <p:spPr/>
        <p:txBody>
          <a:bodyPr/>
          <a:lstStyle/>
          <a:p>
            <a:r>
              <a:rPr lang="en-US" baseline="0" dirty="0"/>
              <a:t>Resource development for this first item was guided by the following characteristics: </a:t>
            </a:r>
          </a:p>
          <a:p>
            <a:endParaRPr lang="en-US" baseline="0" dirty="0"/>
          </a:p>
          <a:p>
            <a:r>
              <a:rPr lang="en-US" baseline="0" dirty="0"/>
              <a:t>[read i, ii, and iii on the slide]</a:t>
            </a:r>
          </a:p>
          <a:p>
            <a:endParaRPr lang="en-US" baseline="0" dirty="0"/>
          </a:p>
          <a:p>
            <a:r>
              <a:rPr lang="en-US" baseline="0" dirty="0"/>
              <a:t>[then CLICK for the bottom box to appear]</a:t>
            </a:r>
          </a:p>
          <a:p>
            <a:endParaRPr lang="en-US" baseline="0" dirty="0"/>
          </a:p>
          <a:p>
            <a:r>
              <a:rPr lang="en-US" baseline="0" dirty="0"/>
              <a:t>Knowing each County is starting from a different place in this process, we started by . . . .</a:t>
            </a:r>
          </a:p>
          <a:p>
            <a:endParaRPr lang="en-US" baseline="0" dirty="0"/>
          </a:p>
          <a:p>
            <a:r>
              <a:rPr lang="en-US" baseline="0" dirty="0"/>
              <a:t>[reference content in bottom box] </a:t>
            </a:r>
            <a:endParaRPr lang="en-US" dirty="0"/>
          </a:p>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Aldridge &amp; Boothroyd (2016, April)</a:t>
            </a:r>
          </a:p>
        </p:txBody>
      </p:sp>
      <p:sp>
        <p:nvSpPr>
          <p:cNvPr id="6" name="Slide Number Placeholder 5"/>
          <p:cNvSpPr>
            <a:spLocks noGrp="1"/>
          </p:cNvSpPr>
          <p:nvPr>
            <p:ph type="sldNum" sz="quarter" idx="12"/>
          </p:nvPr>
        </p:nvSpPr>
        <p:spPr/>
        <p:txBody>
          <a:bodyPr/>
          <a:lstStyle/>
          <a:p>
            <a:fld id="{50751086-7DE5-584C-9196-DD0F778C4C3A}"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21357807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5325"/>
            <a:ext cx="6205538" cy="3490913"/>
          </a:xfrm>
        </p:spPr>
      </p:sp>
      <p:sp>
        <p:nvSpPr>
          <p:cNvPr id="3" name="Notes Placeholder 2"/>
          <p:cNvSpPr>
            <a:spLocks noGrp="1"/>
          </p:cNvSpPr>
          <p:nvPr>
            <p:ph type="body" idx="1"/>
          </p:nvPr>
        </p:nvSpPr>
        <p:spPr/>
        <p:txBody>
          <a:bodyPr/>
          <a:lstStyle/>
          <a:p>
            <a:r>
              <a:rPr lang="en-US" baseline="0" dirty="0"/>
              <a:t>Resource development for this second item was guided by the following characteristics: </a:t>
            </a:r>
          </a:p>
          <a:p>
            <a:endParaRPr lang="en-US" baseline="0" dirty="0"/>
          </a:p>
          <a:p>
            <a:r>
              <a:rPr lang="en-US" baseline="0" dirty="0"/>
              <a:t>[read i, ii, iii, iv, and v on the slide]</a:t>
            </a:r>
          </a:p>
          <a:p>
            <a:endParaRPr lang="en-US" baseline="0" dirty="0"/>
          </a:p>
          <a:p>
            <a:r>
              <a:rPr lang="en-US" baseline="0" dirty="0"/>
              <a:t>[then CLICK for the bottom box to appear]</a:t>
            </a:r>
          </a:p>
          <a:p>
            <a:endParaRPr lang="en-US" baseline="0" dirty="0"/>
          </a:p>
          <a:p>
            <a:r>
              <a:rPr lang="en-US" baseline="0" dirty="0"/>
              <a:t>Again, knowing each County is starting from a different place in this process and may be interested in all or specific elements of ORB, we started by . . . .</a:t>
            </a:r>
          </a:p>
          <a:p>
            <a:endParaRPr lang="en-US" baseline="0" dirty="0"/>
          </a:p>
          <a:p>
            <a:r>
              <a:rPr lang="en-US" baseline="0" dirty="0"/>
              <a:t>[reference content in bottom box] </a:t>
            </a: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Aldridge &amp; Boothroyd (2016, April)</a:t>
            </a:r>
          </a:p>
        </p:txBody>
      </p:sp>
      <p:sp>
        <p:nvSpPr>
          <p:cNvPr id="6" name="Slide Number Placeholder 5"/>
          <p:cNvSpPr>
            <a:spLocks noGrp="1"/>
          </p:cNvSpPr>
          <p:nvPr>
            <p:ph type="sldNum" sz="quarter" idx="12"/>
          </p:nvPr>
        </p:nvSpPr>
        <p:spPr/>
        <p:txBody>
          <a:bodyPr/>
          <a:lstStyle/>
          <a:p>
            <a:fld id="{50751086-7DE5-584C-9196-DD0F778C4C3A}"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0266371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5325"/>
            <a:ext cx="6205538" cy="34909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Aldridge &amp; Boothroyd (2016, April)</a:t>
            </a:r>
          </a:p>
        </p:txBody>
      </p:sp>
      <p:sp>
        <p:nvSpPr>
          <p:cNvPr id="6" name="Slide Number Placeholder 5"/>
          <p:cNvSpPr>
            <a:spLocks noGrp="1"/>
          </p:cNvSpPr>
          <p:nvPr>
            <p:ph type="sldNum" sz="quarter" idx="12"/>
          </p:nvPr>
        </p:nvSpPr>
        <p:spPr/>
        <p:txBody>
          <a:bodyPr/>
          <a:lstStyle/>
          <a:p>
            <a:fld id="{50751086-7DE5-584C-9196-DD0F778C4C3A}"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4463583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5325"/>
            <a:ext cx="6205538" cy="3490913"/>
          </a:xfrm>
        </p:spPr>
      </p:sp>
      <p:sp>
        <p:nvSpPr>
          <p:cNvPr id="3" name="Notes Placeholder 2"/>
          <p:cNvSpPr>
            <a:spLocks noGrp="1"/>
          </p:cNvSpPr>
          <p:nvPr>
            <p:ph type="body" idx="1"/>
          </p:nvPr>
        </p:nvSpPr>
        <p:spPr/>
        <p:txBody>
          <a:bodyPr/>
          <a:lstStyle/>
          <a:p>
            <a:r>
              <a:rPr lang="en-US" dirty="0"/>
              <a:t>This work would not be possible without</a:t>
            </a:r>
            <a:r>
              <a:rPr lang="en-US" baseline="0" dirty="0"/>
              <a:t> the involvement of the following counties in the ORB testing process. Again, with this work being a d</a:t>
            </a:r>
            <a:r>
              <a:rPr lang="en-US" dirty="0"/>
              <a:t>evelopmental</a:t>
            </a:r>
            <a:r>
              <a:rPr lang="en-US" baseline="0" dirty="0"/>
              <a:t> process, counties paired up to learn together whether they we directly testing things or not.  Testing was tailored to context of each county – so each pair adds a rich perspective based on where they are that can be helpful to guide the work of other counties. </a:t>
            </a:r>
          </a:p>
          <a:p>
            <a:endParaRPr lang="en-US" baseline="0" dirty="0"/>
          </a:p>
          <a:p>
            <a:r>
              <a:rPr lang="en-US" baseline="0" dirty="0"/>
              <a:t>[refer to ORB County Summary docs]</a:t>
            </a:r>
          </a:p>
          <a:p>
            <a:endParaRPr lang="en-US" baseline="0" dirty="0"/>
          </a:p>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Aldridge &amp; Boothroyd (2016, April)</a:t>
            </a:r>
          </a:p>
        </p:txBody>
      </p:sp>
      <p:sp>
        <p:nvSpPr>
          <p:cNvPr id="6" name="Slide Number Placeholder 5"/>
          <p:cNvSpPr>
            <a:spLocks noGrp="1"/>
          </p:cNvSpPr>
          <p:nvPr>
            <p:ph type="sldNum" sz="quarter" idx="12"/>
          </p:nvPr>
        </p:nvSpPr>
        <p:spPr/>
        <p:txBody>
          <a:bodyPr/>
          <a:lstStyle/>
          <a:p>
            <a:fld id="{50751086-7DE5-584C-9196-DD0F778C4C3A}"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3255984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p:txBody>
          <a:bodyPr/>
          <a:lstStyle/>
          <a:p>
            <a:r>
              <a:rPr lang="en-US" dirty="0"/>
              <a:t>Leslie Ann</a:t>
            </a:r>
          </a:p>
        </p:txBody>
      </p:sp>
      <p:sp>
        <p:nvSpPr>
          <p:cNvPr id="4" name="Slide Number Placeholder 3"/>
          <p:cNvSpPr>
            <a:spLocks noGrp="1"/>
          </p:cNvSpPr>
          <p:nvPr>
            <p:ph type="sldNum" sz="quarter" idx="10"/>
          </p:nvPr>
        </p:nvSpPr>
        <p:spPr/>
        <p:txBody>
          <a:bodyPr/>
          <a:lstStyle/>
          <a:p>
            <a:fld id="{BB91E396-1340-524D-A287-08FEBA6A47C6}"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6432452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p:txBody>
          <a:bodyPr/>
          <a:lstStyle/>
          <a:p>
            <a:r>
              <a:rPr lang="en-US" dirty="0"/>
              <a:t>Leslie Ann</a:t>
            </a:r>
          </a:p>
        </p:txBody>
      </p:sp>
      <p:sp>
        <p:nvSpPr>
          <p:cNvPr id="4" name="Slide Number Placeholder 3"/>
          <p:cNvSpPr>
            <a:spLocks noGrp="1"/>
          </p:cNvSpPr>
          <p:nvPr>
            <p:ph type="sldNum" sz="quarter" idx="10"/>
          </p:nvPr>
        </p:nvSpPr>
        <p:spPr/>
        <p:txBody>
          <a:bodyPr/>
          <a:lstStyle/>
          <a:p>
            <a:fld id="{BB91E396-1340-524D-A287-08FEBA6A47C6}"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0504465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p:txBody>
          <a:bodyPr/>
          <a:lstStyle/>
          <a:p>
            <a:r>
              <a:rPr lang="en-US" dirty="0"/>
              <a:t>Leslie Ann</a:t>
            </a:r>
          </a:p>
        </p:txBody>
      </p:sp>
      <p:sp>
        <p:nvSpPr>
          <p:cNvPr id="4" name="Slide Number Placeholder 3"/>
          <p:cNvSpPr>
            <a:spLocks noGrp="1"/>
          </p:cNvSpPr>
          <p:nvPr>
            <p:ph type="sldNum" sz="quarter" idx="10"/>
          </p:nvPr>
        </p:nvSpPr>
        <p:spPr/>
        <p:txBody>
          <a:bodyPr/>
          <a:lstStyle/>
          <a:p>
            <a:fld id="{BB91E396-1340-524D-A287-08FEBA6A47C6}"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0731766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p:txBody>
          <a:bodyPr/>
          <a:lstStyle/>
          <a:p>
            <a:r>
              <a:rPr lang="en-US" dirty="0"/>
              <a:t>Leslie Ann</a:t>
            </a:r>
          </a:p>
        </p:txBody>
      </p:sp>
      <p:sp>
        <p:nvSpPr>
          <p:cNvPr id="4" name="Slide Number Placeholder 3"/>
          <p:cNvSpPr>
            <a:spLocks noGrp="1"/>
          </p:cNvSpPr>
          <p:nvPr>
            <p:ph type="sldNum" sz="quarter" idx="10"/>
          </p:nvPr>
        </p:nvSpPr>
        <p:spPr/>
        <p:txBody>
          <a:bodyPr/>
          <a:lstStyle/>
          <a:p>
            <a:fld id="{BB91E396-1340-524D-A287-08FEBA6A47C6}"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8357249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p:txBody>
          <a:bodyPr/>
          <a:lstStyle/>
          <a:p>
            <a:r>
              <a:rPr lang="en-US" dirty="0"/>
              <a:t>Leslie Ann</a:t>
            </a:r>
          </a:p>
        </p:txBody>
      </p:sp>
      <p:sp>
        <p:nvSpPr>
          <p:cNvPr id="4" name="Slide Number Placeholder 3"/>
          <p:cNvSpPr>
            <a:spLocks noGrp="1"/>
          </p:cNvSpPr>
          <p:nvPr>
            <p:ph type="sldNum" sz="quarter" idx="10"/>
          </p:nvPr>
        </p:nvSpPr>
        <p:spPr/>
        <p:txBody>
          <a:bodyPr/>
          <a:lstStyle/>
          <a:p>
            <a:fld id="{BB91E396-1340-524D-A287-08FEBA6A47C6}"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722603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p:txBody>
          <a:bodyPr/>
          <a:lstStyle/>
          <a:p>
            <a:r>
              <a:rPr lang="en-US" dirty="0"/>
              <a:t>Leslie Ann</a:t>
            </a:r>
          </a:p>
        </p:txBody>
      </p:sp>
      <p:sp>
        <p:nvSpPr>
          <p:cNvPr id="4" name="Slide Number Placeholder 3"/>
          <p:cNvSpPr>
            <a:spLocks noGrp="1"/>
          </p:cNvSpPr>
          <p:nvPr>
            <p:ph type="sldNum" sz="quarter" idx="10"/>
          </p:nvPr>
        </p:nvSpPr>
        <p:spPr/>
        <p:txBody>
          <a:bodyPr/>
          <a:lstStyle/>
          <a:p>
            <a:fld id="{BB91E396-1340-524D-A287-08FEBA6A47C6}"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687746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Change format with a visual</a:t>
            </a:r>
          </a:p>
        </p:txBody>
      </p:sp>
      <p:sp>
        <p:nvSpPr>
          <p:cNvPr id="4" name="Slide Number Placeholder 3"/>
          <p:cNvSpPr>
            <a:spLocks noGrp="1"/>
          </p:cNvSpPr>
          <p:nvPr>
            <p:ph type="sldNum" sz="quarter" idx="10"/>
          </p:nvPr>
        </p:nvSpPr>
        <p:spPr/>
        <p:txBody>
          <a:bodyPr/>
          <a:lstStyle/>
          <a:p>
            <a:fld id="{D0ED655E-2C51-C24F-BF2D-BA85D838819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993039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p:txBody>
          <a:bodyPr/>
          <a:lstStyle/>
          <a:p>
            <a:r>
              <a:rPr lang="en-US" dirty="0"/>
              <a:t>Leslie Ann</a:t>
            </a:r>
          </a:p>
        </p:txBody>
      </p:sp>
      <p:sp>
        <p:nvSpPr>
          <p:cNvPr id="4" name="Slide Number Placeholder 3"/>
          <p:cNvSpPr>
            <a:spLocks noGrp="1"/>
          </p:cNvSpPr>
          <p:nvPr>
            <p:ph type="sldNum" sz="quarter" idx="10"/>
          </p:nvPr>
        </p:nvSpPr>
        <p:spPr/>
        <p:txBody>
          <a:bodyPr/>
          <a:lstStyle/>
          <a:p>
            <a:fld id="{BB91E396-1340-524D-A287-08FEBA6A47C6}"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0071059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p:txBody>
          <a:bodyPr/>
          <a:lstStyle/>
          <a:p>
            <a:r>
              <a:rPr lang="en-US" dirty="0"/>
              <a:t>Leslie Ann</a:t>
            </a:r>
          </a:p>
        </p:txBody>
      </p:sp>
      <p:sp>
        <p:nvSpPr>
          <p:cNvPr id="4" name="Slide Number Placeholder 3"/>
          <p:cNvSpPr>
            <a:spLocks noGrp="1"/>
          </p:cNvSpPr>
          <p:nvPr>
            <p:ph type="sldNum" sz="quarter" idx="10"/>
          </p:nvPr>
        </p:nvSpPr>
        <p:spPr/>
        <p:txBody>
          <a:bodyPr/>
          <a:lstStyle/>
          <a:p>
            <a:fld id="{BB91E396-1340-524D-A287-08FEBA6A47C6}"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7699185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p:txBody>
          <a:bodyPr/>
          <a:lstStyle/>
          <a:p>
            <a:r>
              <a:rPr lang="en-US" dirty="0"/>
              <a:t>Leslie Ann</a:t>
            </a:r>
          </a:p>
        </p:txBody>
      </p:sp>
      <p:sp>
        <p:nvSpPr>
          <p:cNvPr id="4" name="Slide Number Placeholder 3"/>
          <p:cNvSpPr>
            <a:spLocks noGrp="1"/>
          </p:cNvSpPr>
          <p:nvPr>
            <p:ph type="sldNum" sz="quarter" idx="10"/>
          </p:nvPr>
        </p:nvSpPr>
        <p:spPr/>
        <p:txBody>
          <a:bodyPr/>
          <a:lstStyle/>
          <a:p>
            <a:fld id="{BB91E396-1340-524D-A287-08FEBA6A47C6}"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7297052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p:txBody>
          <a:bodyPr/>
          <a:lstStyle/>
          <a:p>
            <a:r>
              <a:rPr lang="en-US" dirty="0"/>
              <a:t>Leslie Ann</a:t>
            </a:r>
          </a:p>
        </p:txBody>
      </p:sp>
      <p:sp>
        <p:nvSpPr>
          <p:cNvPr id="4" name="Slide Number Placeholder 3"/>
          <p:cNvSpPr>
            <a:spLocks noGrp="1"/>
          </p:cNvSpPr>
          <p:nvPr>
            <p:ph type="sldNum" sz="quarter" idx="10"/>
          </p:nvPr>
        </p:nvSpPr>
        <p:spPr/>
        <p:txBody>
          <a:bodyPr/>
          <a:lstStyle/>
          <a:p>
            <a:fld id="{BB91E396-1340-524D-A287-08FEBA6A47C6}"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5169189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p:txBody>
      </p:sp>
      <p:sp>
        <p:nvSpPr>
          <p:cNvPr id="4" name="Slide Number Placeholder 3"/>
          <p:cNvSpPr>
            <a:spLocks noGrp="1"/>
          </p:cNvSpPr>
          <p:nvPr>
            <p:ph type="sldNum" sz="quarter" idx="10"/>
          </p:nvPr>
        </p:nvSpPr>
        <p:spPr/>
        <p:txBody>
          <a:bodyPr/>
          <a:lstStyle/>
          <a:p>
            <a:fld id="{58F968EB-613E-4301-9722-B2D01C820A91}" type="slidenum">
              <a:rPr lang="en-US" smtClean="0"/>
              <a:t>69</a:t>
            </a:fld>
            <a:endParaRPr lang="en-US"/>
          </a:p>
        </p:txBody>
      </p:sp>
    </p:spTree>
    <p:extLst>
      <p:ext uri="{BB962C8B-B14F-4D97-AF65-F5344CB8AC3E}">
        <p14:creationId xmlns:p14="http://schemas.microsoft.com/office/powerpoint/2010/main" val="11370443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Aldridge &amp; Boothroyd (2016, April)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51086-7DE5-584C-9196-DD0F778C4C3A}"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33889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Final month of testing together, whether your county has tested some key messages, an adapted version of the ORB assessment tool, or even the planning guide resource which uses data gathered from the assessment tool to guide action.  </a:t>
            </a:r>
          </a:p>
          <a:p>
            <a:endParaRPr lang="en-US" sz="1200" dirty="0"/>
          </a:p>
          <a:p>
            <a:r>
              <a:rPr lang="en-US" sz="1200" dirty="0"/>
              <a:t>We know that our 7 testing counties have launched some testing, but after our October 30 meeting, we are guessing that many other counties have begun to look at some of these resources as well.  Let's plan to share our stories, celebrate learning, and engage in peer support one final time. </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Aldridge &amp; Boothroyd (2016, April)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51086-7DE5-584C-9196-DD0F778C4C3A}"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04188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Aldridge &amp; Boothroyd (2016, April)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51086-7DE5-584C-9196-DD0F778C4C3A}"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59650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final month of testing together, whether your county has tested some key messages, an adapted version of the ORB assessment tool, or even the planning guide resource which uses data gathered from the assessment tool to guide action.  </a:t>
            </a:r>
          </a:p>
          <a:p>
            <a:endParaRPr lang="en-US" sz="800" dirty="0"/>
          </a:p>
          <a:p>
            <a:endParaRPr lang="en-US" sz="800" dirty="0"/>
          </a:p>
          <a:p>
            <a:r>
              <a:rPr lang="en-US" sz="800" dirty="0"/>
              <a:t>We know that our 7 testing counties have launched some testing, but after our October 30 meeting, we are guessing that many other counties have begun to look at some of these resources as well.  Let's plan to share our stories, celebrate learning, and engage in peer support one final time.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Aldridge &amp; Boothroyd (2016, April)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51086-7DE5-584C-9196-DD0F778C4C3A}"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50025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intended to help supervisors keep the focus of supervision and coaching on staff’s application and demonstration of the CPM Practice Behaviors. It also aligns with the Practice Profiles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bringing directly into coaching/supervision the process of assessing with staff their developmental use of CPM practice.</a:t>
            </a:r>
          </a:p>
          <a:p>
            <a:r>
              <a:rPr lang="en-US" sz="1200" kern="1200" dirty="0">
                <a:solidFill>
                  <a:schemeClr val="tx1"/>
                </a:solidFill>
                <a:effectLst/>
                <a:latin typeface="+mn-lt"/>
                <a:ea typeface="+mn-ea"/>
                <a:cs typeface="+mn-cs"/>
              </a:rPr>
              <a:t>Supervisor coaching of staff is critical to front-line implementation of CPM. It is recommended that managers discuss with their supervisors how supervisors will use the Supervision/Coaching Guide to engage in coaching conversations with staff about their use of the Practice Behaviors, in accordance with local models and expectations for coaching.</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Aldridge &amp; Boothroyd (2016, April)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51086-7DE5-584C-9196-DD0F778C4C3A}"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263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p>
        </p:txBody>
      </p:sp>
      <p:sp>
        <p:nvSpPr>
          <p:cNvPr id="4" name="Slide Number Placeholder 3"/>
          <p:cNvSpPr>
            <a:spLocks noGrp="1"/>
          </p:cNvSpPr>
          <p:nvPr>
            <p:ph type="sldNum" sz="quarter" idx="10"/>
          </p:nvPr>
        </p:nvSpPr>
        <p:spPr/>
        <p:txBody>
          <a:bodyPr/>
          <a:lstStyle/>
          <a:p>
            <a:fld id="{D0ED655E-2C51-C24F-BF2D-BA85D838819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563807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set of tools is intended to help serve as a practical bridge between the Values, Practice Elements, Casework Components and Practice Behaviors of the CPM and child welfare supervisory practice. Each document lays out concrete steps that support best practice in child welfare supervision and help supervisors ensure and assess with staff, their use and application of the CPM Values, Practice Elements, Casework Components and Practice Behaviors.  Each of the five separate one-pagers show Safety Organized Practice (SOP) tools and strategies that support that specific practice element/behavior. </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Aldridge &amp; Boothroyd (2016, April)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51086-7DE5-584C-9196-DD0F778C4C3A}"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65762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documents are user-friendly formats of the Practice Behaviors for social workers and Leadership Behaviors for supervisors, managers and directors. They are intended to serve as something child welfare social workers, supervisors, managers and directors can keep close at hand to remind themselves of the CPM behaviors and assess their own use of these behaviors.</a:t>
            </a:r>
          </a:p>
          <a:p>
            <a:r>
              <a:rPr lang="en-US" sz="1200" kern="1200" dirty="0">
                <a:solidFill>
                  <a:schemeClr val="tx1"/>
                </a:solidFill>
                <a:effectLst/>
                <a:latin typeface="+mn-lt"/>
                <a:ea typeface="+mn-ea"/>
                <a:cs typeface="+mn-cs"/>
              </a:rPr>
              <a:t>It is suggested that counties may use the documents as a resource to help them focus as team on skill-building around a particular Practice or Leadership Behavior; for example, one month, the team could focus on practicing Foundational Behaviors, the next on Engagement, the next on Assessment/Inquiry, and so on.</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Aldridge &amp; Boothroyd (2016, April)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51086-7DE5-584C-9196-DD0F778C4C3A}"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90703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profiles allow for staff, in partnership with their supervisor, to assess or scale where they are in their development of the use of the behaviors and what steps they might take to move their development positively.  These profiles can be helpful during coaching/supervision at all levels of the organization.  The profiles include Practice Profiles and Leadership Profiles</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Aldridge &amp; Boothroyd (2016, April)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51086-7DE5-584C-9196-DD0F778C4C3A}"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29081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Aldridge &amp; Boothroyd (2016, April)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51086-7DE5-584C-9196-DD0F778C4C3A}"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85771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 – opening remarks; Presenters/champions introduce themselves</a:t>
            </a:r>
          </a:p>
        </p:txBody>
      </p:sp>
      <p:sp>
        <p:nvSpPr>
          <p:cNvPr id="4" name="Slide Number Placeholder 3"/>
          <p:cNvSpPr>
            <a:spLocks noGrp="1"/>
          </p:cNvSpPr>
          <p:nvPr>
            <p:ph type="sldNum" sz="quarter" idx="10"/>
          </p:nvPr>
        </p:nvSpPr>
        <p:spPr/>
        <p:txBody>
          <a:bodyPr/>
          <a:lstStyle/>
          <a:p>
            <a:fld id="{D0ED655E-2C51-C24F-BF2D-BA85D8388195}" type="slidenum">
              <a:rPr lang="en-US" smtClean="0"/>
              <a:t>82</a:t>
            </a:fld>
            <a:endParaRPr lang="en-US"/>
          </a:p>
        </p:txBody>
      </p:sp>
    </p:spTree>
    <p:extLst>
      <p:ext uri="{BB962C8B-B14F-4D97-AF65-F5344CB8AC3E}">
        <p14:creationId xmlns:p14="http://schemas.microsoft.com/office/powerpoint/2010/main" val="7183227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a:t>
            </a:r>
          </a:p>
        </p:txBody>
      </p:sp>
      <p:sp>
        <p:nvSpPr>
          <p:cNvPr id="4" name="Slide Number Placeholder 3"/>
          <p:cNvSpPr>
            <a:spLocks noGrp="1"/>
          </p:cNvSpPr>
          <p:nvPr>
            <p:ph type="sldNum" sz="quarter" idx="10"/>
          </p:nvPr>
        </p:nvSpPr>
        <p:spPr/>
        <p:txBody>
          <a:bodyPr/>
          <a:lstStyle/>
          <a:p>
            <a:fld id="{D0ED655E-2C51-C24F-BF2D-BA85D8388195}" type="slidenum">
              <a:rPr lang="en-US" smtClean="0"/>
              <a:t>83</a:t>
            </a:fld>
            <a:endParaRPr lang="en-US"/>
          </a:p>
        </p:txBody>
      </p:sp>
    </p:spTree>
    <p:extLst>
      <p:ext uri="{BB962C8B-B14F-4D97-AF65-F5344CB8AC3E}">
        <p14:creationId xmlns:p14="http://schemas.microsoft.com/office/powerpoint/2010/main" val="3937119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Madeline</a:t>
            </a:r>
          </a:p>
        </p:txBody>
      </p:sp>
      <p:sp>
        <p:nvSpPr>
          <p:cNvPr id="4" name="Slide Number Placeholder 3"/>
          <p:cNvSpPr>
            <a:spLocks noGrp="1"/>
          </p:cNvSpPr>
          <p:nvPr>
            <p:ph type="sldNum" sz="quarter" idx="10"/>
          </p:nvPr>
        </p:nvSpPr>
        <p:spPr/>
        <p:txBody>
          <a:bodyPr/>
          <a:lstStyle/>
          <a:p>
            <a:fld id="{D0ED655E-2C51-C24F-BF2D-BA85D8388195}" type="slidenum">
              <a:rPr lang="en-US" smtClean="0"/>
              <a:t>84</a:t>
            </a:fld>
            <a:endParaRPr lang="en-US"/>
          </a:p>
        </p:txBody>
      </p:sp>
    </p:spTree>
    <p:extLst>
      <p:ext uri="{BB962C8B-B14F-4D97-AF65-F5344CB8AC3E}">
        <p14:creationId xmlns:p14="http://schemas.microsoft.com/office/powerpoint/2010/main" val="25057569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G</a:t>
            </a:r>
          </a:p>
        </p:txBody>
      </p:sp>
      <p:sp>
        <p:nvSpPr>
          <p:cNvPr id="4" name="Slide Number Placeholder 3"/>
          <p:cNvSpPr>
            <a:spLocks noGrp="1"/>
          </p:cNvSpPr>
          <p:nvPr>
            <p:ph type="sldNum" sz="quarter" idx="10"/>
          </p:nvPr>
        </p:nvSpPr>
        <p:spPr/>
        <p:txBody>
          <a:bodyPr/>
          <a:lstStyle/>
          <a:p>
            <a:fld id="{D0ED655E-2C51-C24F-BF2D-BA85D8388195}" type="slidenum">
              <a:rPr lang="en-US" smtClean="0"/>
              <a:t>85</a:t>
            </a:fld>
            <a:endParaRPr lang="en-US"/>
          </a:p>
        </p:txBody>
      </p:sp>
    </p:spTree>
    <p:extLst>
      <p:ext uri="{BB962C8B-B14F-4D97-AF65-F5344CB8AC3E}">
        <p14:creationId xmlns:p14="http://schemas.microsoft.com/office/powerpoint/2010/main" val="9668780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a:t>
            </a:r>
          </a:p>
          <a:p>
            <a:r>
              <a:rPr lang="en-US" sz="1200" b="1" kern="1200" dirty="0">
                <a:solidFill>
                  <a:schemeClr val="tx1"/>
                </a:solidFill>
                <a:effectLst/>
                <a:latin typeface="+mn-lt"/>
                <a:ea typeface="+mn-ea"/>
                <a:cs typeface="+mn-cs"/>
              </a:rPr>
              <a:t>Pre-Work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8 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Early Engagement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Sharing Values Exercise </a:t>
            </a:r>
          </a:p>
          <a:p>
            <a:r>
              <a:rPr lang="en-US" sz="1200" kern="1200" dirty="0">
                <a:solidFill>
                  <a:schemeClr val="tx1"/>
                </a:solidFill>
                <a:effectLst/>
                <a:latin typeface="+mn-lt"/>
                <a:ea typeface="+mn-ea"/>
                <a:cs typeface="+mn-cs"/>
              </a:rPr>
              <a:t>Foundational Engagement Tip Sheet </a:t>
            </a:r>
          </a:p>
          <a:p>
            <a:r>
              <a:rPr lang="en-US" sz="1200" kern="1200" dirty="0">
                <a:solidFill>
                  <a:schemeClr val="tx1"/>
                </a:solidFill>
                <a:effectLst/>
                <a:latin typeface="+mn-lt"/>
                <a:ea typeface="+mn-ea"/>
                <a:cs typeface="+mn-cs"/>
              </a:rPr>
              <a:t>Community Engagement Spectrum </a:t>
            </a:r>
          </a:p>
          <a:p>
            <a:r>
              <a:rPr lang="en-US" sz="1200" kern="1200" dirty="0">
                <a:solidFill>
                  <a:schemeClr val="tx1"/>
                </a:solidFill>
                <a:effectLst/>
                <a:latin typeface="+mn-lt"/>
                <a:ea typeface="+mn-ea"/>
                <a:cs typeface="+mn-cs"/>
              </a:rPr>
              <a:t>Listening to Those Who Matter Most </a:t>
            </a:r>
          </a:p>
          <a:p>
            <a:r>
              <a:rPr lang="en-US" sz="1200" kern="1200" dirty="0">
                <a:solidFill>
                  <a:schemeClr val="tx1"/>
                </a:solidFill>
                <a:effectLst/>
                <a:latin typeface="+mn-lt"/>
                <a:ea typeface="+mn-ea"/>
                <a:cs typeface="+mn-cs"/>
              </a:rPr>
              <a:t>The 6 </a:t>
            </a:r>
            <a:r>
              <a:rPr lang="en-US" sz="1200" kern="1200" dirty="0" err="1">
                <a:solidFill>
                  <a:schemeClr val="tx1"/>
                </a:solidFill>
                <a:effectLst/>
                <a:latin typeface="+mn-lt"/>
                <a:ea typeface="+mn-ea"/>
                <a:cs typeface="+mn-cs"/>
              </a:rPr>
              <a:t>Rs</a:t>
            </a:r>
            <a:r>
              <a:rPr lang="en-US" sz="1200" kern="1200" dirty="0">
                <a:solidFill>
                  <a:schemeClr val="tx1"/>
                </a:solidFill>
                <a:effectLst/>
                <a:latin typeface="+mn-lt"/>
                <a:ea typeface="+mn-ea"/>
                <a:cs typeface="+mn-cs"/>
              </a:rPr>
              <a:t> of Partnership Participation </a:t>
            </a:r>
          </a:p>
          <a:p>
            <a:r>
              <a:rPr lang="en-US" sz="1200" b="1" kern="1200" dirty="0">
                <a:solidFill>
                  <a:schemeClr val="tx1"/>
                </a:solidFill>
                <a:effectLst/>
                <a:latin typeface="+mn-lt"/>
                <a:ea typeface="+mn-ea"/>
                <a:cs typeface="+mn-cs"/>
              </a:rPr>
              <a:t>11 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Barrier Busting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CDSS Tribal Consultation Policy </a:t>
            </a:r>
          </a:p>
          <a:p>
            <a:r>
              <a:rPr lang="en-US" sz="1200" kern="1200" dirty="0">
                <a:solidFill>
                  <a:schemeClr val="tx1"/>
                </a:solidFill>
                <a:effectLst/>
                <a:latin typeface="+mn-lt"/>
                <a:ea typeface="+mn-ea"/>
                <a:cs typeface="+mn-cs"/>
              </a:rPr>
              <a:t>Equity – Testing Assumptions &amp; Bias </a:t>
            </a:r>
          </a:p>
          <a:p>
            <a:r>
              <a:rPr lang="en-US" sz="1200" kern="1200" dirty="0">
                <a:solidFill>
                  <a:schemeClr val="tx1"/>
                </a:solidFill>
                <a:effectLst/>
                <a:latin typeface="+mn-lt"/>
                <a:ea typeface="+mn-ea"/>
                <a:cs typeface="+mn-cs"/>
              </a:rPr>
              <a:t>The Power of Stories </a:t>
            </a:r>
          </a:p>
          <a:p>
            <a:r>
              <a:rPr lang="en-US" sz="1200" kern="1200" dirty="0">
                <a:solidFill>
                  <a:schemeClr val="tx1"/>
                </a:solidFill>
                <a:effectLst/>
                <a:latin typeface="+mn-lt"/>
                <a:ea typeface="+mn-ea"/>
                <a:cs typeface="+mn-cs"/>
              </a:rPr>
              <a:t>Café to Go </a:t>
            </a:r>
          </a:p>
          <a:p>
            <a:r>
              <a:rPr lang="en-US" sz="1200" kern="1200" dirty="0">
                <a:solidFill>
                  <a:schemeClr val="tx1"/>
                </a:solidFill>
                <a:effectLst/>
                <a:latin typeface="+mn-lt"/>
                <a:ea typeface="+mn-ea"/>
                <a:cs typeface="+mn-cs"/>
              </a:rPr>
              <a:t>Sources of Power </a:t>
            </a:r>
          </a:p>
          <a:p>
            <a:r>
              <a:rPr lang="en-US" sz="1200" b="1" kern="1200" dirty="0">
                <a:solidFill>
                  <a:schemeClr val="tx1"/>
                </a:solidFill>
                <a:effectLst/>
                <a:latin typeface="+mn-lt"/>
                <a:ea typeface="+mn-ea"/>
                <a:cs typeface="+mn-cs"/>
              </a:rPr>
              <a:t>15 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Stronger Together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Terms of Reference </a:t>
            </a:r>
          </a:p>
          <a:p>
            <a:r>
              <a:rPr lang="en-US" sz="1200" kern="1200" dirty="0">
                <a:solidFill>
                  <a:schemeClr val="tx1"/>
                </a:solidFill>
                <a:effectLst/>
                <a:latin typeface="+mn-lt"/>
                <a:ea typeface="+mn-ea"/>
                <a:cs typeface="+mn-cs"/>
              </a:rPr>
              <a:t>Inter-System Memorandum of Understanding </a:t>
            </a:r>
          </a:p>
          <a:p>
            <a:r>
              <a:rPr lang="en-US" sz="1200" b="1" kern="1200" dirty="0">
                <a:solidFill>
                  <a:schemeClr val="tx1"/>
                </a:solidFill>
                <a:effectLst/>
                <a:latin typeface="+mn-lt"/>
                <a:ea typeface="+mn-ea"/>
                <a:cs typeface="+mn-cs"/>
              </a:rPr>
              <a:t>18 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Sustaining Change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New Community Collaboration Manual </a:t>
            </a:r>
          </a:p>
          <a:p>
            <a:r>
              <a:rPr lang="en-US" sz="1200" kern="1200" dirty="0">
                <a:solidFill>
                  <a:schemeClr val="tx1"/>
                </a:solidFill>
                <a:effectLst/>
                <a:latin typeface="+mn-lt"/>
                <a:ea typeface="+mn-ea"/>
                <a:cs typeface="+mn-cs"/>
              </a:rPr>
              <a:t>ERP Recommendations for Aligning CSA with CPM </a:t>
            </a:r>
          </a:p>
          <a:p>
            <a:r>
              <a:rPr lang="en-US" sz="1200" kern="1200" dirty="0">
                <a:solidFill>
                  <a:schemeClr val="tx1"/>
                </a:solidFill>
                <a:effectLst/>
                <a:latin typeface="+mn-lt"/>
                <a:ea typeface="+mn-ea"/>
                <a:cs typeface="+mn-cs"/>
              </a:rPr>
              <a:t>Partnership Satisfaction Survey </a:t>
            </a:r>
          </a:p>
          <a:p>
            <a:endParaRPr lang="en-US" i="1" dirty="0"/>
          </a:p>
        </p:txBody>
      </p:sp>
      <p:sp>
        <p:nvSpPr>
          <p:cNvPr id="4" name="Slide Number Placeholder 3"/>
          <p:cNvSpPr>
            <a:spLocks noGrp="1"/>
          </p:cNvSpPr>
          <p:nvPr>
            <p:ph type="sldNum" sz="quarter" idx="10"/>
          </p:nvPr>
        </p:nvSpPr>
        <p:spPr/>
        <p:txBody>
          <a:bodyPr/>
          <a:lstStyle/>
          <a:p>
            <a:fld id="{D0ED655E-2C51-C24F-BF2D-BA85D8388195}" type="slidenum">
              <a:rPr lang="en-US" smtClean="0"/>
              <a:t>86</a:t>
            </a:fld>
            <a:endParaRPr lang="en-US"/>
          </a:p>
        </p:txBody>
      </p:sp>
    </p:spTree>
    <p:extLst>
      <p:ext uri="{BB962C8B-B14F-4D97-AF65-F5344CB8AC3E}">
        <p14:creationId xmlns:p14="http://schemas.microsoft.com/office/powerpoint/2010/main" val="1551229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G.</a:t>
            </a:r>
          </a:p>
        </p:txBody>
      </p:sp>
      <p:sp>
        <p:nvSpPr>
          <p:cNvPr id="4" name="Slide Number Placeholder 3"/>
          <p:cNvSpPr>
            <a:spLocks noGrp="1"/>
          </p:cNvSpPr>
          <p:nvPr>
            <p:ph type="sldNum" sz="quarter" idx="10"/>
          </p:nvPr>
        </p:nvSpPr>
        <p:spPr/>
        <p:txBody>
          <a:bodyPr/>
          <a:lstStyle/>
          <a:p>
            <a:fld id="{D0ED655E-2C51-C24F-BF2D-BA85D8388195}" type="slidenum">
              <a:rPr lang="en-US" smtClean="0"/>
              <a:t>87</a:t>
            </a:fld>
            <a:endParaRPr lang="en-US"/>
          </a:p>
        </p:txBody>
      </p:sp>
    </p:spTree>
    <p:extLst>
      <p:ext uri="{BB962C8B-B14F-4D97-AF65-F5344CB8AC3E}">
        <p14:creationId xmlns:p14="http://schemas.microsoft.com/office/powerpoint/2010/main" val="52863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need for . . . . </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Directors Institute - CFPIC, CWDA, </a:t>
            </a:r>
            <a:r>
              <a:rPr lang="en-US" dirty="0" err="1"/>
              <a:t>CalSWEC</a:t>
            </a:r>
            <a:r>
              <a:rPr lang="en-US" dirty="0"/>
              <a:t>, RTAs, CDSS – is one strong example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Collaboration</a:t>
            </a:r>
            <a:r>
              <a:rPr lang="en-US" baseline="0" dirty="0"/>
              <a:t> and strategic thinking is ongoing to address a key issue related to sustainability – how to </a:t>
            </a:r>
            <a:r>
              <a:rPr lang="en-US" i="1" dirty="0" err="1"/>
              <a:t>To</a:t>
            </a:r>
            <a:r>
              <a:rPr lang="en-US" i="1" dirty="0"/>
              <a:t> strengthen state and regional capacities for ongoing implementation support with counties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0ED655E-2C51-C24F-BF2D-BA85D838819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9220563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Madeline</a:t>
            </a:r>
          </a:p>
        </p:txBody>
      </p:sp>
      <p:sp>
        <p:nvSpPr>
          <p:cNvPr id="4" name="Slide Number Placeholder 3"/>
          <p:cNvSpPr>
            <a:spLocks noGrp="1"/>
          </p:cNvSpPr>
          <p:nvPr>
            <p:ph type="sldNum" sz="quarter" idx="10"/>
          </p:nvPr>
        </p:nvSpPr>
        <p:spPr/>
        <p:txBody>
          <a:bodyPr/>
          <a:lstStyle/>
          <a:p>
            <a:fld id="{D0ED655E-2C51-C24F-BF2D-BA85D8388195}" type="slidenum">
              <a:rPr lang="en-US" smtClean="0"/>
              <a:t>88</a:t>
            </a:fld>
            <a:endParaRPr lang="en-US"/>
          </a:p>
        </p:txBody>
      </p:sp>
    </p:spTree>
    <p:extLst>
      <p:ext uri="{BB962C8B-B14F-4D97-AF65-F5344CB8AC3E}">
        <p14:creationId xmlns:p14="http://schemas.microsoft.com/office/powerpoint/2010/main" val="40233753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a:t>
            </a:r>
            <a:endParaRPr lang="en-US" i="1" dirty="0"/>
          </a:p>
        </p:txBody>
      </p:sp>
      <p:sp>
        <p:nvSpPr>
          <p:cNvPr id="4" name="Slide Number Placeholder 3"/>
          <p:cNvSpPr>
            <a:spLocks noGrp="1"/>
          </p:cNvSpPr>
          <p:nvPr>
            <p:ph type="sldNum" sz="quarter" idx="10"/>
          </p:nvPr>
        </p:nvSpPr>
        <p:spPr/>
        <p:txBody>
          <a:bodyPr/>
          <a:lstStyle/>
          <a:p>
            <a:fld id="{D0ED655E-2C51-C24F-BF2D-BA85D8388195}" type="slidenum">
              <a:rPr lang="en-US" smtClean="0"/>
              <a:t>89</a:t>
            </a:fld>
            <a:endParaRPr lang="en-US"/>
          </a:p>
        </p:txBody>
      </p:sp>
    </p:spTree>
    <p:extLst>
      <p:ext uri="{BB962C8B-B14F-4D97-AF65-F5344CB8AC3E}">
        <p14:creationId xmlns:p14="http://schemas.microsoft.com/office/powerpoint/2010/main" val="1749475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G</a:t>
            </a:r>
          </a:p>
        </p:txBody>
      </p:sp>
      <p:sp>
        <p:nvSpPr>
          <p:cNvPr id="4" name="Slide Number Placeholder 3"/>
          <p:cNvSpPr>
            <a:spLocks noGrp="1"/>
          </p:cNvSpPr>
          <p:nvPr>
            <p:ph type="sldNum" sz="quarter" idx="10"/>
          </p:nvPr>
        </p:nvSpPr>
        <p:spPr/>
        <p:txBody>
          <a:bodyPr/>
          <a:lstStyle/>
          <a:p>
            <a:fld id="{D0ED655E-2C51-C24F-BF2D-BA85D8388195}" type="slidenum">
              <a:rPr lang="en-US" smtClean="0"/>
              <a:t>90</a:t>
            </a:fld>
            <a:endParaRPr lang="en-US"/>
          </a:p>
        </p:txBody>
      </p:sp>
    </p:spTree>
    <p:extLst>
      <p:ext uri="{BB962C8B-B14F-4D97-AF65-F5344CB8AC3E}">
        <p14:creationId xmlns:p14="http://schemas.microsoft.com/office/powerpoint/2010/main" val="11671274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Aprille </a:t>
            </a:r>
            <a:r>
              <a:rPr lang="en-US" sz="1200" b="1" dirty="0">
                <a:solidFill>
                  <a:schemeClr val="tx1">
                    <a:lumMod val="50000"/>
                    <a:lumOff val="50000"/>
                  </a:schemeClr>
                </a:solidFill>
                <a:ea typeface="Times New Roman" charset="0"/>
                <a:cs typeface="Times New Roman" charset="0"/>
                <a:hlinkClick r:id="rId3"/>
              </a:rPr>
              <a:t>Foundational Engagement Tool</a:t>
            </a:r>
            <a:endParaRPr lang="en-US" sz="1200" b="1" dirty="0">
              <a:solidFill>
                <a:schemeClr val="tx1">
                  <a:lumMod val="50000"/>
                  <a:lumOff val="50000"/>
                </a:schemeClr>
              </a:solidFill>
              <a:ea typeface="Times New Roman"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D0ED655E-2C51-C24F-BF2D-BA85D8388195}" type="slidenum">
              <a:rPr lang="en-US" smtClean="0"/>
              <a:t>91</a:t>
            </a:fld>
            <a:endParaRPr lang="en-US"/>
          </a:p>
        </p:txBody>
      </p:sp>
    </p:spTree>
    <p:extLst>
      <p:ext uri="{BB962C8B-B14F-4D97-AF65-F5344CB8AC3E}">
        <p14:creationId xmlns:p14="http://schemas.microsoft.com/office/powerpoint/2010/main" val="32729898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Aprille &amp; Jennifer</a:t>
            </a:r>
          </a:p>
        </p:txBody>
      </p:sp>
      <p:sp>
        <p:nvSpPr>
          <p:cNvPr id="4" name="Slide Number Placeholder 3"/>
          <p:cNvSpPr>
            <a:spLocks noGrp="1"/>
          </p:cNvSpPr>
          <p:nvPr>
            <p:ph type="sldNum" sz="quarter" idx="10"/>
          </p:nvPr>
        </p:nvSpPr>
        <p:spPr/>
        <p:txBody>
          <a:bodyPr/>
          <a:lstStyle/>
          <a:p>
            <a:fld id="{58F968EB-613E-4301-9722-B2D01C820A91}" type="slidenum">
              <a:rPr lang="en-US" smtClean="0"/>
              <a:t>92</a:t>
            </a:fld>
            <a:endParaRPr lang="en-US"/>
          </a:p>
        </p:txBody>
      </p:sp>
    </p:spTree>
    <p:extLst>
      <p:ext uri="{BB962C8B-B14F-4D97-AF65-F5344CB8AC3E}">
        <p14:creationId xmlns:p14="http://schemas.microsoft.com/office/powerpoint/2010/main" val="1990841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Ann</a:t>
            </a:r>
          </a:p>
        </p:txBody>
      </p:sp>
      <p:sp>
        <p:nvSpPr>
          <p:cNvPr id="4" name="Slide Number Placeholder 3"/>
          <p:cNvSpPr>
            <a:spLocks noGrp="1"/>
          </p:cNvSpPr>
          <p:nvPr>
            <p:ph type="sldNum" sz="quarter" idx="10"/>
          </p:nvPr>
        </p:nvSpPr>
        <p:spPr/>
        <p:txBody>
          <a:bodyPr/>
          <a:lstStyle/>
          <a:p>
            <a:fld id="{D0ED655E-2C51-C24F-BF2D-BA85D8388195}" type="slidenum">
              <a:rPr lang="en-US" smtClean="0"/>
              <a:t>93</a:t>
            </a:fld>
            <a:endParaRPr lang="en-US"/>
          </a:p>
        </p:txBody>
      </p:sp>
    </p:spTree>
    <p:extLst>
      <p:ext uri="{BB962C8B-B14F-4D97-AF65-F5344CB8AC3E}">
        <p14:creationId xmlns:p14="http://schemas.microsoft.com/office/powerpoint/2010/main" val="21714824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Ann</a:t>
            </a:r>
          </a:p>
        </p:txBody>
      </p:sp>
      <p:sp>
        <p:nvSpPr>
          <p:cNvPr id="4" name="Slide Number Placeholder 3"/>
          <p:cNvSpPr>
            <a:spLocks noGrp="1"/>
          </p:cNvSpPr>
          <p:nvPr>
            <p:ph type="sldNum" sz="quarter" idx="10"/>
          </p:nvPr>
        </p:nvSpPr>
        <p:spPr/>
        <p:txBody>
          <a:bodyPr/>
          <a:lstStyle/>
          <a:p>
            <a:fld id="{58F968EB-613E-4301-9722-B2D01C820A91}" type="slidenum">
              <a:rPr lang="en-US" smtClean="0"/>
              <a:t>94</a:t>
            </a:fld>
            <a:endParaRPr lang="en-US"/>
          </a:p>
        </p:txBody>
      </p:sp>
    </p:spTree>
    <p:extLst>
      <p:ext uri="{BB962C8B-B14F-4D97-AF65-F5344CB8AC3E}">
        <p14:creationId xmlns:p14="http://schemas.microsoft.com/office/powerpoint/2010/main" val="21002092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Ann</a:t>
            </a:r>
          </a:p>
        </p:txBody>
      </p:sp>
      <p:sp>
        <p:nvSpPr>
          <p:cNvPr id="4" name="Slide Number Placeholder 3"/>
          <p:cNvSpPr>
            <a:spLocks noGrp="1"/>
          </p:cNvSpPr>
          <p:nvPr>
            <p:ph type="sldNum" sz="quarter" idx="10"/>
          </p:nvPr>
        </p:nvSpPr>
        <p:spPr/>
        <p:txBody>
          <a:bodyPr/>
          <a:lstStyle/>
          <a:p>
            <a:fld id="{58F968EB-613E-4301-9722-B2D01C820A91}" type="slidenum">
              <a:rPr lang="en-US" smtClean="0"/>
              <a:t>95</a:t>
            </a:fld>
            <a:endParaRPr lang="en-US"/>
          </a:p>
        </p:txBody>
      </p:sp>
    </p:spTree>
    <p:extLst>
      <p:ext uri="{BB962C8B-B14F-4D97-AF65-F5344CB8AC3E}">
        <p14:creationId xmlns:p14="http://schemas.microsoft.com/office/powerpoint/2010/main" val="8109617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Renee</a:t>
            </a:r>
          </a:p>
        </p:txBody>
      </p:sp>
      <p:sp>
        <p:nvSpPr>
          <p:cNvPr id="4" name="Slide Number Placeholder 3"/>
          <p:cNvSpPr>
            <a:spLocks noGrp="1"/>
          </p:cNvSpPr>
          <p:nvPr>
            <p:ph type="sldNum" sz="quarter" idx="10"/>
          </p:nvPr>
        </p:nvSpPr>
        <p:spPr/>
        <p:txBody>
          <a:bodyPr/>
          <a:lstStyle/>
          <a:p>
            <a:fld id="{58F968EB-613E-4301-9722-B2D01C820A91}" type="slidenum">
              <a:rPr lang="en-US" smtClean="0"/>
              <a:t>96</a:t>
            </a:fld>
            <a:endParaRPr lang="en-US"/>
          </a:p>
        </p:txBody>
      </p:sp>
    </p:spTree>
    <p:extLst>
      <p:ext uri="{BB962C8B-B14F-4D97-AF65-F5344CB8AC3E}">
        <p14:creationId xmlns:p14="http://schemas.microsoft.com/office/powerpoint/2010/main" val="245478436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Renee</a:t>
            </a:r>
          </a:p>
        </p:txBody>
      </p:sp>
      <p:sp>
        <p:nvSpPr>
          <p:cNvPr id="4" name="Slide Number Placeholder 3"/>
          <p:cNvSpPr>
            <a:spLocks noGrp="1"/>
          </p:cNvSpPr>
          <p:nvPr>
            <p:ph type="sldNum" sz="quarter" idx="10"/>
          </p:nvPr>
        </p:nvSpPr>
        <p:spPr/>
        <p:txBody>
          <a:bodyPr/>
          <a:lstStyle/>
          <a:p>
            <a:fld id="{58F968EB-613E-4301-9722-B2D01C820A91}" type="slidenum">
              <a:rPr lang="en-US" smtClean="0"/>
              <a:t>97</a:t>
            </a:fld>
            <a:endParaRPr lang="en-US"/>
          </a:p>
        </p:txBody>
      </p:sp>
    </p:spTree>
    <p:extLst>
      <p:ext uri="{BB962C8B-B14F-4D97-AF65-F5344CB8AC3E}">
        <p14:creationId xmlns:p14="http://schemas.microsoft.com/office/powerpoint/2010/main" val="51468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Paying attention</a:t>
            </a:r>
            <a:r>
              <a:rPr lang="en-US" baseline="0" dirty="0"/>
              <a:t> to what science and practice tell us about “what it takes” to support effective implementation</a:t>
            </a:r>
          </a:p>
          <a:p>
            <a:endParaRPr lang="en-US" baseline="0" dirty="0"/>
          </a:p>
          <a:p>
            <a:r>
              <a:rPr lang="en-US" baseline="0" dirty="0"/>
              <a:t>Not just training and coaching . . . . Attention to the organization as HOST</a:t>
            </a:r>
            <a:endParaRPr lang="en-US" dirty="0"/>
          </a:p>
        </p:txBody>
      </p:sp>
      <p:sp>
        <p:nvSpPr>
          <p:cNvPr id="4" name="Slide Number Placeholder 3"/>
          <p:cNvSpPr>
            <a:spLocks noGrp="1"/>
          </p:cNvSpPr>
          <p:nvPr>
            <p:ph type="sldNum" sz="quarter" idx="10"/>
          </p:nvPr>
        </p:nvSpPr>
        <p:spPr/>
        <p:txBody>
          <a:bodyPr/>
          <a:lstStyle/>
          <a:p>
            <a:pPr defTabSz="882762">
              <a:defRPr/>
            </a:pPr>
            <a:fld id="{D0ED655E-2C51-C24F-BF2D-BA85D8388195}" type="slidenum">
              <a:rPr lang="en-US">
                <a:solidFill>
                  <a:prstClr val="black"/>
                </a:solidFill>
              </a:rPr>
              <a:pPr defTabSz="882762">
                <a:defRPr/>
              </a:pPr>
              <a:t>9</a:t>
            </a:fld>
            <a:endParaRPr lang="en-US" dirty="0">
              <a:solidFill>
                <a:prstClr val="black"/>
              </a:solidFill>
            </a:endParaRPr>
          </a:p>
        </p:txBody>
      </p:sp>
    </p:spTree>
    <p:extLst>
      <p:ext uri="{BB962C8B-B14F-4D97-AF65-F5344CB8AC3E}">
        <p14:creationId xmlns:p14="http://schemas.microsoft.com/office/powerpoint/2010/main" val="20518411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Stuart</a:t>
            </a:r>
          </a:p>
        </p:txBody>
      </p:sp>
      <p:sp>
        <p:nvSpPr>
          <p:cNvPr id="4" name="Slide Number Placeholder 3"/>
          <p:cNvSpPr>
            <a:spLocks noGrp="1"/>
          </p:cNvSpPr>
          <p:nvPr>
            <p:ph type="sldNum" sz="quarter" idx="10"/>
          </p:nvPr>
        </p:nvSpPr>
        <p:spPr/>
        <p:txBody>
          <a:bodyPr/>
          <a:lstStyle/>
          <a:p>
            <a:fld id="{58F968EB-613E-4301-9722-B2D01C820A91}" type="slidenum">
              <a:rPr lang="en-US" smtClean="0"/>
              <a:t>98</a:t>
            </a:fld>
            <a:endParaRPr lang="en-US"/>
          </a:p>
        </p:txBody>
      </p:sp>
    </p:spTree>
    <p:extLst>
      <p:ext uri="{BB962C8B-B14F-4D97-AF65-F5344CB8AC3E}">
        <p14:creationId xmlns:p14="http://schemas.microsoft.com/office/powerpoint/2010/main" val="3052500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fpic.org/index.htm" TargetMode="External"/><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8A432C8-69A7-458B-9684-2BFA64B31948}" type="datetime2">
              <a:rPr lang="en-US" smtClean="0"/>
              <a:t>Thursday, November 1,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a:xfrm>
            <a:off x="11402890" y="18288"/>
            <a:ext cx="592667" cy="329184"/>
          </a:xfrm>
        </p:spPr>
        <p:txBody>
          <a:bodyPr/>
          <a:lstStyle/>
          <a:p>
            <a:fld id="{0CFEC368-1D7A-4F81-ABF6-AE0E36BAF64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811" y="6284145"/>
            <a:ext cx="2590797" cy="414528"/>
          </a:xfrm>
          <a:prstGeom prst="rect">
            <a:avLst/>
          </a:prstGeom>
        </p:spPr>
      </p:pic>
      <p:pic>
        <p:nvPicPr>
          <p:cNvPr id="10" name="Picture 9" descr="CFPIC | Child &amp; Family Policy Institute of California">
            <a:hlinkClick r:id="rId3"/>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120662" y="6087107"/>
            <a:ext cx="2874895" cy="756073"/>
          </a:xfrm>
          <a:prstGeom prst="rect">
            <a:avLst/>
          </a:prstGeom>
          <a:noFill/>
          <a:ln>
            <a:noFill/>
          </a:ln>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4428" y="5762689"/>
            <a:ext cx="1343144" cy="104291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Thursday, November 1,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Thursday, November 1,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18590"/>
            <a:ext cx="9144000" cy="1522155"/>
          </a:xfrm>
          <a:prstGeom prst="rect">
            <a:avLst/>
          </a:prstGeom>
          <a:solidFill>
            <a:schemeClr val="accent1">
              <a:lumMod val="50000"/>
            </a:schemeClr>
          </a:solidFill>
          <a:ln w="19050">
            <a:solidFill>
              <a:srgbClr val="659465"/>
            </a:solidFill>
          </a:ln>
        </p:spPr>
        <p:txBody>
          <a:bodyPr anchor="ctr"/>
          <a:lstStyle>
            <a:lvl1pPr algn="ctr">
              <a:defRPr sz="4267">
                <a:solidFill>
                  <a:srgbClr val="FDFDFD"/>
                </a:solidFill>
              </a:defRPr>
            </a:lvl1pPr>
          </a:lstStyle>
          <a:p>
            <a:r>
              <a:rPr lang="en-US" dirty="0"/>
              <a:t>Click to edit Master title style</a:t>
            </a:r>
          </a:p>
        </p:txBody>
      </p:sp>
      <p:sp>
        <p:nvSpPr>
          <p:cNvPr id="3" name="Subtitle 2"/>
          <p:cNvSpPr>
            <a:spLocks noGrp="1"/>
          </p:cNvSpPr>
          <p:nvPr>
            <p:ph type="subTitle" idx="1" hasCustomPrompt="1"/>
          </p:nvPr>
        </p:nvSpPr>
        <p:spPr>
          <a:xfrm>
            <a:off x="1524000" y="3232820"/>
            <a:ext cx="9144000" cy="1339183"/>
          </a:xfrm>
        </p:spPr>
        <p:txBody>
          <a:bodyPr>
            <a:normAutofit/>
          </a:bodyPr>
          <a:lstStyle>
            <a:lvl1pPr marL="0" indent="0" algn="l">
              <a:lnSpc>
                <a:spcPct val="100000"/>
              </a:lnSpc>
              <a:spcBef>
                <a:spcPts val="0"/>
              </a:spcBef>
              <a:buNone/>
              <a:defRPr sz="2133">
                <a:solidFill>
                  <a:schemeClr val="accent1">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author names and affiliations</a:t>
            </a:r>
          </a:p>
          <a:p>
            <a:endParaRPr lang="en-US" dirty="0"/>
          </a:p>
        </p:txBody>
      </p:sp>
      <p:sp>
        <p:nvSpPr>
          <p:cNvPr id="8" name="Text Placeholder 7"/>
          <p:cNvSpPr>
            <a:spLocks noGrp="1"/>
          </p:cNvSpPr>
          <p:nvPr>
            <p:ph type="body" sz="quarter" idx="12" hasCustomPrompt="1"/>
          </p:nvPr>
        </p:nvSpPr>
        <p:spPr>
          <a:xfrm>
            <a:off x="1524000" y="4664077"/>
            <a:ext cx="9144000" cy="750359"/>
          </a:xfrm>
        </p:spPr>
        <p:txBody>
          <a:bodyPr anchor="ctr">
            <a:normAutofit/>
          </a:bodyPr>
          <a:lstStyle>
            <a:lvl1pPr marL="0" indent="0">
              <a:buNone/>
              <a:defRPr sz="1600" b="1" baseline="0">
                <a:solidFill>
                  <a:schemeClr val="accent6">
                    <a:lumMod val="50000"/>
                  </a:schemeClr>
                </a:solidFill>
              </a:defRPr>
            </a:lvl1pPr>
          </a:lstStyle>
          <a:p>
            <a:pPr lvl="0"/>
            <a:r>
              <a:rPr lang="en-US" dirty="0"/>
              <a:t>Click to edit presentation venue and date</a:t>
            </a:r>
          </a:p>
        </p:txBody>
      </p:sp>
      <p:sp>
        <p:nvSpPr>
          <p:cNvPr id="7" name="Slide Number Placeholder 5"/>
          <p:cNvSpPr txBox="1">
            <a:spLocks/>
          </p:cNvSpPr>
          <p:nvPr userDrawn="1"/>
        </p:nvSpPr>
        <p:spPr>
          <a:xfrm>
            <a:off x="11447713" y="5727820"/>
            <a:ext cx="670560" cy="670560"/>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D31FA6-A05C-A742-B6C3-5531699466D4}" type="slidenum">
              <a:rPr lang="en-US" sz="1600" smtClean="0">
                <a:solidFill>
                  <a:schemeClr val="bg1">
                    <a:lumMod val="50000"/>
                  </a:schemeClr>
                </a:solidFill>
              </a:rPr>
              <a:pPr/>
              <a:t>‹#›</a:t>
            </a:fld>
            <a:endParaRPr lang="en-US" sz="1600" dirty="0">
              <a:solidFill>
                <a:schemeClr val="bg1">
                  <a:lumMod val="50000"/>
                </a:schemeClr>
              </a:solidFill>
            </a:endParaRPr>
          </a:p>
        </p:txBody>
      </p:sp>
    </p:spTree>
    <p:extLst>
      <p:ext uri="{BB962C8B-B14F-4D97-AF65-F5344CB8AC3E}">
        <p14:creationId xmlns:p14="http://schemas.microsoft.com/office/powerpoint/2010/main" val="2013924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18588"/>
            <a:ext cx="9144000" cy="1522155"/>
          </a:xfrm>
          <a:prstGeom prst="rect">
            <a:avLst/>
          </a:prstGeom>
          <a:solidFill>
            <a:schemeClr val="accent1">
              <a:lumMod val="50000"/>
            </a:schemeClr>
          </a:solidFill>
          <a:ln w="19050">
            <a:solidFill>
              <a:srgbClr val="659465"/>
            </a:solidFill>
          </a:ln>
        </p:spPr>
        <p:txBody>
          <a:bodyPr anchor="ctr"/>
          <a:lstStyle>
            <a:lvl1pPr algn="ctr">
              <a:defRPr sz="4267">
                <a:solidFill>
                  <a:srgbClr val="FDFDFD"/>
                </a:solidFill>
              </a:defRPr>
            </a:lvl1pPr>
          </a:lstStyle>
          <a:p>
            <a:r>
              <a:rPr lang="en-US" dirty="0"/>
              <a:t>Click to edit Master title style</a:t>
            </a:r>
          </a:p>
        </p:txBody>
      </p:sp>
      <p:sp>
        <p:nvSpPr>
          <p:cNvPr id="3" name="Subtitle 2"/>
          <p:cNvSpPr>
            <a:spLocks noGrp="1"/>
          </p:cNvSpPr>
          <p:nvPr>
            <p:ph type="subTitle" idx="1" hasCustomPrompt="1"/>
          </p:nvPr>
        </p:nvSpPr>
        <p:spPr>
          <a:xfrm>
            <a:off x="1524000" y="3232818"/>
            <a:ext cx="9144000" cy="1339183"/>
          </a:xfrm>
        </p:spPr>
        <p:txBody>
          <a:bodyPr>
            <a:normAutofit/>
          </a:bodyPr>
          <a:lstStyle>
            <a:lvl1pPr marL="0" indent="0" algn="l">
              <a:lnSpc>
                <a:spcPct val="100000"/>
              </a:lnSpc>
              <a:spcBef>
                <a:spcPts val="0"/>
              </a:spcBef>
              <a:buNone/>
              <a:defRPr sz="2133">
                <a:solidFill>
                  <a:schemeClr val="accent1">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author names and affiliations</a:t>
            </a:r>
          </a:p>
          <a:p>
            <a:endParaRPr lang="en-US" dirty="0"/>
          </a:p>
        </p:txBody>
      </p:sp>
      <p:sp>
        <p:nvSpPr>
          <p:cNvPr id="8" name="Text Placeholder 7"/>
          <p:cNvSpPr>
            <a:spLocks noGrp="1"/>
          </p:cNvSpPr>
          <p:nvPr>
            <p:ph type="body" sz="quarter" idx="12" hasCustomPrompt="1"/>
          </p:nvPr>
        </p:nvSpPr>
        <p:spPr>
          <a:xfrm>
            <a:off x="1524000" y="4664075"/>
            <a:ext cx="9144000" cy="750359"/>
          </a:xfrm>
        </p:spPr>
        <p:txBody>
          <a:bodyPr anchor="ctr">
            <a:normAutofit/>
          </a:bodyPr>
          <a:lstStyle>
            <a:lvl1pPr marL="0" indent="0">
              <a:buNone/>
              <a:defRPr sz="1600" b="1" baseline="0">
                <a:solidFill>
                  <a:schemeClr val="accent6">
                    <a:lumMod val="50000"/>
                  </a:schemeClr>
                </a:solidFill>
              </a:defRPr>
            </a:lvl1pPr>
          </a:lstStyle>
          <a:p>
            <a:pPr lvl="0"/>
            <a:r>
              <a:rPr lang="en-US" dirty="0"/>
              <a:t>Click to edit presentation venue and date</a:t>
            </a:r>
          </a:p>
        </p:txBody>
      </p:sp>
      <p:sp>
        <p:nvSpPr>
          <p:cNvPr id="7" name="Slide Number Placeholder 5"/>
          <p:cNvSpPr txBox="1">
            <a:spLocks/>
          </p:cNvSpPr>
          <p:nvPr userDrawn="1"/>
        </p:nvSpPr>
        <p:spPr>
          <a:xfrm>
            <a:off x="11284580" y="5211569"/>
            <a:ext cx="670560" cy="670560"/>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D31FA6-A05C-A742-B6C3-5531699466D4}" type="slidenum">
              <a:rPr lang="en-US" sz="1600" smtClean="0">
                <a:solidFill>
                  <a:schemeClr val="bg1">
                    <a:lumMod val="50000"/>
                  </a:schemeClr>
                </a:solidFill>
              </a:rPr>
              <a:pPr/>
              <a:t>‹#›</a:t>
            </a:fld>
            <a:endParaRPr lang="en-US" sz="1600" dirty="0">
              <a:solidFill>
                <a:schemeClr val="bg1">
                  <a:lumMod val="50000"/>
                </a:schemeClr>
              </a:solidFill>
            </a:endParaRPr>
          </a:p>
        </p:txBody>
      </p:sp>
    </p:spTree>
    <p:extLst>
      <p:ext uri="{BB962C8B-B14F-4D97-AF65-F5344CB8AC3E}">
        <p14:creationId xmlns:p14="http://schemas.microsoft.com/office/powerpoint/2010/main" val="868827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386081" y="1370136"/>
            <a:ext cx="11377625" cy="0"/>
          </a:xfrm>
          <a:prstGeom prst="line">
            <a:avLst/>
          </a:prstGeom>
          <a:ln>
            <a:solidFill>
              <a:srgbClr val="659465"/>
            </a:solidFill>
          </a:ln>
        </p:spPr>
        <p:style>
          <a:lnRef idx="3">
            <a:schemeClr val="accent6"/>
          </a:lnRef>
          <a:fillRef idx="0">
            <a:schemeClr val="accent6"/>
          </a:fillRef>
          <a:effectRef idx="2">
            <a:schemeClr val="accent6"/>
          </a:effectRef>
          <a:fontRef idx="minor">
            <a:schemeClr val="tx1"/>
          </a:fontRef>
        </p:style>
      </p:cxnSp>
      <p:sp>
        <p:nvSpPr>
          <p:cNvPr id="9" name="Slide Number Placeholder 4"/>
          <p:cNvSpPr txBox="1">
            <a:spLocks/>
          </p:cNvSpPr>
          <p:nvPr userDrawn="1"/>
        </p:nvSpPr>
        <p:spPr>
          <a:xfrm>
            <a:off x="11284227" y="6089618"/>
            <a:ext cx="735104" cy="590109"/>
          </a:xfrm>
          <a:prstGeom prst="ellipse">
            <a:avLst/>
          </a:prstGeom>
          <a:noFill/>
        </p:spPr>
        <p:txBody>
          <a:bodyPr vert="horz" lIns="121920" tIns="60960" rIns="121920" bIns="60960" rtlCol="0" anchor="ctr"/>
          <a:lstStyle>
            <a:defPPr>
              <a:defRPr lang="en-US"/>
            </a:defPPr>
            <a:lvl1pPr marL="0" algn="ctr" defTabSz="914400" rtl="0" eaLnBrk="1" latinLnBrk="0" hangingPunct="1">
              <a:defRPr sz="1100"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E63A33-8271-4DD0-9C48-789913D7C115}" type="slidenum">
              <a:rPr lang="en-US" sz="1467" smtClean="0"/>
              <a:pPr/>
              <a:t>‹#›</a:t>
            </a:fld>
            <a:endParaRPr lang="en-US" sz="1467" dirty="0"/>
          </a:p>
        </p:txBody>
      </p:sp>
    </p:spTree>
    <p:extLst>
      <p:ext uri="{BB962C8B-B14F-4D97-AF65-F5344CB8AC3E}">
        <p14:creationId xmlns:p14="http://schemas.microsoft.com/office/powerpoint/2010/main" val="1538369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080" y="1584962"/>
            <a:ext cx="5535168" cy="450465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33161" y="1584961"/>
            <a:ext cx="5530543" cy="45046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6D31FA6-A05C-A742-B6C3-5531699466D4}" type="slidenum">
              <a:rPr lang="en-US" smtClean="0"/>
              <a:t>‹#›</a:t>
            </a:fld>
            <a:endParaRPr lang="en-US"/>
          </a:p>
        </p:txBody>
      </p:sp>
      <p:cxnSp>
        <p:nvCxnSpPr>
          <p:cNvPr id="9" name="Straight Connector 8"/>
          <p:cNvCxnSpPr/>
          <p:nvPr userDrawn="1"/>
        </p:nvCxnSpPr>
        <p:spPr>
          <a:xfrm>
            <a:off x="386081" y="1370136"/>
            <a:ext cx="11377625" cy="0"/>
          </a:xfrm>
          <a:prstGeom prst="line">
            <a:avLst/>
          </a:prstGeom>
          <a:ln>
            <a:solidFill>
              <a:srgbClr val="659465"/>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65199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074" y="183448"/>
            <a:ext cx="11381791" cy="1182624"/>
          </a:xfrm>
        </p:spPr>
        <p:txBody>
          <a:bodyPr>
            <a:noAutofit/>
          </a:bodyPr>
          <a:lstStyle>
            <a:lvl1pPr>
              <a:defRPr sz="5333"/>
            </a:lvl1pPr>
          </a:lstStyle>
          <a:p>
            <a:r>
              <a:rPr lang="en-US" dirty="0"/>
              <a:t>Click to edit Master title style</a:t>
            </a:r>
          </a:p>
        </p:txBody>
      </p:sp>
      <p:sp>
        <p:nvSpPr>
          <p:cNvPr id="4" name="Content Placeholder 3"/>
          <p:cNvSpPr>
            <a:spLocks noGrp="1"/>
          </p:cNvSpPr>
          <p:nvPr>
            <p:ph sz="half" idx="2"/>
          </p:nvPr>
        </p:nvSpPr>
        <p:spPr>
          <a:xfrm>
            <a:off x="392072" y="2491953"/>
            <a:ext cx="5535169" cy="3597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28536" y="1588464"/>
            <a:ext cx="5535168" cy="721381"/>
          </a:xfrm>
          <a:prstGeom prst="roundRect">
            <a:avLst/>
          </a:prstGeom>
          <a:solidFill>
            <a:schemeClr val="accent1">
              <a:lumMod val="50000"/>
            </a:schemeClr>
          </a:solidFill>
        </p:spPr>
        <p:txBody>
          <a:bodyPr anchor="ctr">
            <a:normAutofit/>
          </a:bodyPr>
          <a:lstStyle>
            <a:lvl1pPr marL="0" indent="0" algn="ctr">
              <a:buNone/>
              <a:defRPr sz="2667"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228536" y="2491599"/>
            <a:ext cx="5535168" cy="3597667"/>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D31FA6-A05C-A742-B6C3-5531699466D4}" type="slidenum">
              <a:rPr lang="en-US" smtClean="0"/>
              <a:t>‹#›</a:t>
            </a:fld>
            <a:endParaRPr lang="en-US"/>
          </a:p>
        </p:txBody>
      </p:sp>
      <p:sp>
        <p:nvSpPr>
          <p:cNvPr id="11" name="Text Placeholder 4"/>
          <p:cNvSpPr>
            <a:spLocks noGrp="1"/>
          </p:cNvSpPr>
          <p:nvPr>
            <p:ph type="body" sz="quarter" idx="13"/>
          </p:nvPr>
        </p:nvSpPr>
        <p:spPr>
          <a:xfrm>
            <a:off x="392073" y="1588464"/>
            <a:ext cx="5535168" cy="721381"/>
          </a:xfrm>
          <a:prstGeom prst="roundRect">
            <a:avLst/>
          </a:prstGeom>
          <a:solidFill>
            <a:schemeClr val="accent1">
              <a:lumMod val="50000"/>
            </a:schemeClr>
          </a:solidFill>
        </p:spPr>
        <p:txBody>
          <a:bodyPr anchor="ctr">
            <a:normAutofit/>
          </a:bodyPr>
          <a:lstStyle>
            <a:lvl1pPr marL="0" indent="0" algn="ctr">
              <a:buNone/>
              <a:defRPr sz="2667"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cxnSp>
        <p:nvCxnSpPr>
          <p:cNvPr id="12" name="Straight Connector 11"/>
          <p:cNvCxnSpPr/>
          <p:nvPr userDrawn="1"/>
        </p:nvCxnSpPr>
        <p:spPr>
          <a:xfrm>
            <a:off x="392073" y="1370136"/>
            <a:ext cx="11371632" cy="0"/>
          </a:xfrm>
          <a:prstGeom prst="line">
            <a:avLst/>
          </a:prstGeom>
          <a:ln>
            <a:solidFill>
              <a:srgbClr val="659465"/>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12142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a:off x="386081" y="1370136"/>
            <a:ext cx="11377625" cy="0"/>
          </a:xfrm>
          <a:prstGeom prst="line">
            <a:avLst/>
          </a:prstGeom>
          <a:ln>
            <a:solidFill>
              <a:srgbClr val="659465"/>
            </a:solidFill>
          </a:ln>
        </p:spPr>
        <p:style>
          <a:lnRef idx="3">
            <a:schemeClr val="accent6"/>
          </a:lnRef>
          <a:fillRef idx="0">
            <a:schemeClr val="accent6"/>
          </a:fillRef>
          <a:effectRef idx="2">
            <a:schemeClr val="accent6"/>
          </a:effectRef>
          <a:fontRef idx="minor">
            <a:schemeClr val="tx1"/>
          </a:fontRef>
        </p:style>
      </p:cxnSp>
      <p:sp>
        <p:nvSpPr>
          <p:cNvPr id="6" name="Slide Number Placeholder 4"/>
          <p:cNvSpPr txBox="1">
            <a:spLocks/>
          </p:cNvSpPr>
          <p:nvPr userDrawn="1"/>
        </p:nvSpPr>
        <p:spPr>
          <a:xfrm>
            <a:off x="11164958" y="5247862"/>
            <a:ext cx="834333" cy="566772"/>
          </a:xfrm>
          <a:prstGeom prst="ellipse">
            <a:avLst/>
          </a:prstGeom>
          <a:noFill/>
        </p:spPr>
        <p:txBody>
          <a:bodyPr vert="horz" lIns="121920" tIns="60960" rIns="121920" bIns="60960" rtlCol="0" anchor="ctr"/>
          <a:lstStyle>
            <a:defPPr>
              <a:defRPr lang="en-US"/>
            </a:defPPr>
            <a:lvl1pPr marL="0" algn="ctr" defTabSz="914400" rtl="0" eaLnBrk="1" latinLnBrk="0" hangingPunct="1">
              <a:defRPr sz="1100"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E63A33-8271-4DD0-9C48-789913D7C115}" type="slidenum">
              <a:rPr lang="en-US" sz="1467" smtClean="0"/>
              <a:pPr/>
              <a:t>‹#›</a:t>
            </a:fld>
            <a:endParaRPr lang="en-US" sz="1467" dirty="0"/>
          </a:p>
        </p:txBody>
      </p:sp>
    </p:spTree>
    <p:extLst>
      <p:ext uri="{BB962C8B-B14F-4D97-AF65-F5344CB8AC3E}">
        <p14:creationId xmlns:p14="http://schemas.microsoft.com/office/powerpoint/2010/main" val="4278920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p:cNvSpPr>
            <a:spLocks noGrp="1"/>
          </p:cNvSpPr>
          <p:nvPr>
            <p:ph type="sldNum" sz="quarter" idx="13"/>
          </p:nvPr>
        </p:nvSpPr>
        <p:spPr>
          <a:xfrm>
            <a:off x="11488033" y="5449508"/>
            <a:ext cx="511256" cy="365125"/>
          </a:xfrm>
          <a:noFill/>
        </p:spPr>
        <p:txBody>
          <a:bodyPr/>
          <a:lstStyle>
            <a:lvl1pPr>
              <a:defRPr i="1">
                <a:solidFill>
                  <a:schemeClr val="tx1"/>
                </a:solidFill>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756776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48105" y="1250730"/>
            <a:ext cx="3932767" cy="985345"/>
          </a:xfrm>
        </p:spPr>
        <p:txBody>
          <a:bodyPr anchor="b">
            <a:noAutofit/>
          </a:bodyPr>
          <a:lstStyle>
            <a:lvl1pPr>
              <a:defRPr sz="3200" b="1"/>
            </a:lvl1pPr>
          </a:lstStyle>
          <a:p>
            <a:r>
              <a:rPr lang="en-US" dirty="0"/>
              <a:t>Click to edit Master title style</a:t>
            </a:r>
          </a:p>
        </p:txBody>
      </p:sp>
      <p:sp>
        <p:nvSpPr>
          <p:cNvPr id="3" name="Content Placeholder 2"/>
          <p:cNvSpPr>
            <a:spLocks noGrp="1"/>
          </p:cNvSpPr>
          <p:nvPr>
            <p:ph idx="1"/>
          </p:nvPr>
        </p:nvSpPr>
        <p:spPr>
          <a:xfrm>
            <a:off x="5591504" y="1250730"/>
            <a:ext cx="6172200" cy="461032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48105" y="2438401"/>
            <a:ext cx="3932767" cy="3431116"/>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D31FA6-A05C-A742-B6C3-5531699466D4}" type="slidenum">
              <a:rPr lang="en-US" smtClean="0"/>
              <a:t>‹#›</a:t>
            </a:fld>
            <a:endParaRPr lang="en-US"/>
          </a:p>
        </p:txBody>
      </p:sp>
      <p:cxnSp>
        <p:nvCxnSpPr>
          <p:cNvPr id="8" name="Straight Connector 7"/>
          <p:cNvCxnSpPr/>
          <p:nvPr userDrawn="1"/>
        </p:nvCxnSpPr>
        <p:spPr>
          <a:xfrm>
            <a:off x="1248105" y="2236075"/>
            <a:ext cx="3932767" cy="0"/>
          </a:xfrm>
          <a:prstGeom prst="line">
            <a:avLst/>
          </a:prstGeom>
          <a:ln>
            <a:solidFill>
              <a:srgbClr val="659465"/>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85136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396A3A3-94A6-4E5B-AF39-173ACA3E61CC}" type="datetime2">
              <a:rPr lang="en-US" smtClean="0"/>
              <a:t>Thursday, November 1,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591504" y="1250730"/>
            <a:ext cx="6172200" cy="461032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7" name="Slide Number Placeholder 6"/>
          <p:cNvSpPr>
            <a:spLocks noGrp="1"/>
          </p:cNvSpPr>
          <p:nvPr>
            <p:ph type="sldNum" sz="quarter" idx="12"/>
          </p:nvPr>
        </p:nvSpPr>
        <p:spPr/>
        <p:txBody>
          <a:bodyPr/>
          <a:lstStyle/>
          <a:p>
            <a:fld id="{26D31FA6-A05C-A742-B6C3-5531699466D4}" type="slidenum">
              <a:rPr lang="en-US" smtClean="0"/>
              <a:t>‹#›</a:t>
            </a:fld>
            <a:endParaRPr lang="en-US"/>
          </a:p>
        </p:txBody>
      </p:sp>
      <p:sp>
        <p:nvSpPr>
          <p:cNvPr id="6" name="Title 1"/>
          <p:cNvSpPr>
            <a:spLocks noGrp="1"/>
          </p:cNvSpPr>
          <p:nvPr>
            <p:ph type="title"/>
          </p:nvPr>
        </p:nvSpPr>
        <p:spPr>
          <a:xfrm>
            <a:off x="1248105" y="1250730"/>
            <a:ext cx="3932767" cy="985345"/>
          </a:xfrm>
        </p:spPr>
        <p:txBody>
          <a:bodyPr anchor="b">
            <a:noAutofit/>
          </a:bodyPr>
          <a:lstStyle>
            <a:lvl1pPr>
              <a:defRPr sz="3200" b="1"/>
            </a:lvl1pPr>
          </a:lstStyle>
          <a:p>
            <a:r>
              <a:rPr lang="en-US" dirty="0"/>
              <a:t>Click to edit Master title style</a:t>
            </a:r>
          </a:p>
        </p:txBody>
      </p:sp>
      <p:sp>
        <p:nvSpPr>
          <p:cNvPr id="8" name="Text Placeholder 3"/>
          <p:cNvSpPr>
            <a:spLocks noGrp="1"/>
          </p:cNvSpPr>
          <p:nvPr>
            <p:ph type="body" sz="half" idx="2"/>
          </p:nvPr>
        </p:nvSpPr>
        <p:spPr>
          <a:xfrm>
            <a:off x="1248105" y="2438401"/>
            <a:ext cx="3932767" cy="3431116"/>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cxnSp>
        <p:nvCxnSpPr>
          <p:cNvPr id="10" name="Straight Connector 9"/>
          <p:cNvCxnSpPr/>
          <p:nvPr userDrawn="1"/>
        </p:nvCxnSpPr>
        <p:spPr>
          <a:xfrm>
            <a:off x="1248105" y="2236075"/>
            <a:ext cx="3932767" cy="0"/>
          </a:xfrm>
          <a:prstGeom prst="line">
            <a:avLst/>
          </a:prstGeom>
          <a:ln>
            <a:solidFill>
              <a:srgbClr val="659465"/>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168108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6D31FA6-A05C-A742-B6C3-5531699466D4}" type="slidenum">
              <a:rPr lang="en-US" smtClean="0"/>
              <a:t>‹#›</a:t>
            </a:fld>
            <a:endParaRPr lang="en-US"/>
          </a:p>
        </p:txBody>
      </p:sp>
      <p:cxnSp>
        <p:nvCxnSpPr>
          <p:cNvPr id="7" name="Straight Connector 6"/>
          <p:cNvCxnSpPr/>
          <p:nvPr userDrawn="1"/>
        </p:nvCxnSpPr>
        <p:spPr>
          <a:xfrm>
            <a:off x="386081" y="1370136"/>
            <a:ext cx="11377625" cy="0"/>
          </a:xfrm>
          <a:prstGeom prst="line">
            <a:avLst/>
          </a:prstGeom>
          <a:ln>
            <a:solidFill>
              <a:srgbClr val="659465"/>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10889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4805" y="1156137"/>
            <a:ext cx="2628900" cy="4866291"/>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1248105" y="1156137"/>
            <a:ext cx="7683500" cy="48662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6D31FA6-A05C-A742-B6C3-5531699466D4}" type="slidenum">
              <a:rPr lang="en-US" smtClean="0"/>
              <a:t>‹#›</a:t>
            </a:fld>
            <a:endParaRPr lang="en-US"/>
          </a:p>
        </p:txBody>
      </p:sp>
      <p:cxnSp>
        <p:nvCxnSpPr>
          <p:cNvPr id="7" name="Straight Connector 6"/>
          <p:cNvCxnSpPr/>
          <p:nvPr userDrawn="1"/>
        </p:nvCxnSpPr>
        <p:spPr>
          <a:xfrm>
            <a:off x="9138732" y="1156138"/>
            <a:ext cx="0" cy="4866293"/>
          </a:xfrm>
          <a:prstGeom prst="line">
            <a:avLst/>
          </a:prstGeom>
          <a:ln>
            <a:solidFill>
              <a:srgbClr val="659465"/>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618015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ectangle 2"/>
          <p:cNvSpPr/>
          <p:nvPr userDrawn="1"/>
        </p:nvSpPr>
        <p:spPr>
          <a:xfrm>
            <a:off x="10668000" y="381000"/>
            <a:ext cx="1524000" cy="941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0" y="381000"/>
            <a:ext cx="10668000" cy="944563"/>
          </a:xfrm>
          <a:solidFill>
            <a:schemeClr val="tx2"/>
          </a:solidFill>
        </p:spPr>
        <p:txBody>
          <a:bodyPr anchor="ctr"/>
          <a:lstStyle>
            <a:lvl1pPr marL="284156" indent="0">
              <a:defRPr b="0">
                <a:solidFill>
                  <a:schemeClr val="bg1"/>
                </a:solidFill>
              </a:defRPr>
            </a:lvl1pPr>
          </a:lstStyle>
          <a:p>
            <a:r>
              <a:rPr kumimoji="0" lang="en-US" dirty="0"/>
              <a:t>Click to edit Master 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p>
            <a:fld id="{5F67DB42-FDAA-45D6-9E3C-E62AAF5EAA3A}" type="slidenum">
              <a:rPr lang="en-US" smtClean="0"/>
              <a:pPr/>
              <a:t>‹#›</a:t>
            </a:fld>
            <a:endParaRPr lang="en-US"/>
          </a:p>
        </p:txBody>
      </p:sp>
      <p:sp>
        <p:nvSpPr>
          <p:cNvPr id="9" name="Rectangle 8"/>
          <p:cNvSpPr/>
          <p:nvPr userDrawn="1"/>
        </p:nvSpPr>
        <p:spPr>
          <a:xfrm flipV="1">
            <a:off x="-7435" y="1360449"/>
            <a:ext cx="12199435" cy="76200"/>
          </a:xfrm>
          <a:prstGeom prst="rect">
            <a:avLst/>
          </a:prstGeom>
          <a:solidFill>
            <a:srgbClr val="478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9602" y="151701"/>
            <a:ext cx="1191476" cy="1067499"/>
          </a:xfrm>
          <a:prstGeom prst="rect">
            <a:avLst/>
          </a:prstGeom>
        </p:spPr>
      </p:pic>
    </p:spTree>
    <p:extLst>
      <p:ext uri="{BB962C8B-B14F-4D97-AF65-F5344CB8AC3E}">
        <p14:creationId xmlns:p14="http://schemas.microsoft.com/office/powerpoint/2010/main" val="377562015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18590"/>
            <a:ext cx="9144000" cy="1522155"/>
          </a:xfrm>
          <a:prstGeom prst="rect">
            <a:avLst/>
          </a:prstGeom>
          <a:solidFill>
            <a:schemeClr val="accent1">
              <a:lumMod val="50000"/>
            </a:schemeClr>
          </a:solidFill>
          <a:ln w="19050">
            <a:solidFill>
              <a:srgbClr val="659465"/>
            </a:solidFill>
          </a:ln>
        </p:spPr>
        <p:txBody>
          <a:bodyPr anchor="ctr"/>
          <a:lstStyle>
            <a:lvl1pPr algn="ctr">
              <a:defRPr sz="4267">
                <a:solidFill>
                  <a:srgbClr val="FDFDFD"/>
                </a:solidFill>
              </a:defRPr>
            </a:lvl1pPr>
          </a:lstStyle>
          <a:p>
            <a:r>
              <a:rPr lang="en-US" dirty="0"/>
              <a:t>Click to edit Master title style</a:t>
            </a:r>
          </a:p>
        </p:txBody>
      </p:sp>
      <p:sp>
        <p:nvSpPr>
          <p:cNvPr id="3" name="Subtitle 2"/>
          <p:cNvSpPr>
            <a:spLocks noGrp="1"/>
          </p:cNvSpPr>
          <p:nvPr>
            <p:ph type="subTitle" idx="1" hasCustomPrompt="1"/>
          </p:nvPr>
        </p:nvSpPr>
        <p:spPr>
          <a:xfrm>
            <a:off x="1524000" y="3232820"/>
            <a:ext cx="9144000" cy="1339183"/>
          </a:xfrm>
        </p:spPr>
        <p:txBody>
          <a:bodyPr>
            <a:normAutofit/>
          </a:bodyPr>
          <a:lstStyle>
            <a:lvl1pPr marL="0" indent="0" algn="l">
              <a:lnSpc>
                <a:spcPct val="100000"/>
              </a:lnSpc>
              <a:spcBef>
                <a:spcPts val="0"/>
              </a:spcBef>
              <a:buNone/>
              <a:defRPr sz="2133">
                <a:solidFill>
                  <a:schemeClr val="accent1">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author names and affiliations</a:t>
            </a:r>
          </a:p>
          <a:p>
            <a:endParaRPr lang="en-US" dirty="0"/>
          </a:p>
        </p:txBody>
      </p:sp>
      <p:sp>
        <p:nvSpPr>
          <p:cNvPr id="8" name="Text Placeholder 7"/>
          <p:cNvSpPr>
            <a:spLocks noGrp="1"/>
          </p:cNvSpPr>
          <p:nvPr>
            <p:ph type="body" sz="quarter" idx="12" hasCustomPrompt="1"/>
          </p:nvPr>
        </p:nvSpPr>
        <p:spPr>
          <a:xfrm>
            <a:off x="1524000" y="4664077"/>
            <a:ext cx="9144000" cy="750359"/>
          </a:xfrm>
        </p:spPr>
        <p:txBody>
          <a:bodyPr anchor="ctr">
            <a:normAutofit/>
          </a:bodyPr>
          <a:lstStyle>
            <a:lvl1pPr marL="0" indent="0">
              <a:buNone/>
              <a:defRPr sz="1600" b="1" baseline="0">
                <a:solidFill>
                  <a:schemeClr val="accent6">
                    <a:lumMod val="50000"/>
                  </a:schemeClr>
                </a:solidFill>
              </a:defRPr>
            </a:lvl1pPr>
          </a:lstStyle>
          <a:p>
            <a:pPr lvl="0"/>
            <a:r>
              <a:rPr lang="en-US" dirty="0"/>
              <a:t>Click to edit presentation venue and date</a:t>
            </a:r>
          </a:p>
        </p:txBody>
      </p:sp>
      <p:sp>
        <p:nvSpPr>
          <p:cNvPr id="7" name="Slide Number Placeholder 5"/>
          <p:cNvSpPr txBox="1">
            <a:spLocks/>
          </p:cNvSpPr>
          <p:nvPr userDrawn="1"/>
        </p:nvSpPr>
        <p:spPr>
          <a:xfrm>
            <a:off x="11447713" y="5727820"/>
            <a:ext cx="670560" cy="670560"/>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D31FA6-A05C-A742-B6C3-5531699466D4}" type="slidenum">
              <a:rPr lang="en-US" sz="1600" smtClean="0">
                <a:solidFill>
                  <a:schemeClr val="bg1">
                    <a:lumMod val="50000"/>
                  </a:schemeClr>
                </a:solidFill>
              </a:rPr>
              <a:pPr/>
              <a:t>‹#›</a:t>
            </a:fld>
            <a:endParaRPr lang="en-US" sz="1600" dirty="0">
              <a:solidFill>
                <a:schemeClr val="bg1">
                  <a:lumMod val="50000"/>
                </a:schemeClr>
              </a:solidFill>
            </a:endParaRPr>
          </a:p>
        </p:txBody>
      </p:sp>
    </p:spTree>
    <p:extLst>
      <p:ext uri="{BB962C8B-B14F-4D97-AF65-F5344CB8AC3E}">
        <p14:creationId xmlns:p14="http://schemas.microsoft.com/office/powerpoint/2010/main" val="2397090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587141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Thursday, November 1, 2018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41232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893" y="6270665"/>
            <a:ext cx="2478629" cy="396581"/>
          </a:xfrm>
          <a:prstGeom prst="rect">
            <a:avLst/>
          </a:prstGeom>
        </p:spPr>
      </p:pic>
      <p:pic>
        <p:nvPicPr>
          <p:cNvPr id="8" name="Picture 7"/>
          <p:cNvPicPr>
            <a:picLocks noChangeAspect="1"/>
          </p:cNvPicPr>
          <p:nvPr userDrawn="1"/>
        </p:nvPicPr>
        <p:blipFill>
          <a:blip r:embed="rId3"/>
          <a:stretch>
            <a:fillRect/>
          </a:stretch>
        </p:blipFill>
        <p:spPr>
          <a:xfrm>
            <a:off x="8610600" y="6270665"/>
            <a:ext cx="2300654" cy="536494"/>
          </a:xfrm>
          <a:prstGeom prst="rect">
            <a:avLst/>
          </a:prstGeom>
        </p:spPr>
      </p:pic>
      <p:pic>
        <p:nvPicPr>
          <p:cNvPr id="9" name="Picture 8"/>
          <p:cNvPicPr>
            <a:picLocks noChangeAspect="1"/>
          </p:cNvPicPr>
          <p:nvPr userDrawn="1"/>
        </p:nvPicPr>
        <p:blipFill>
          <a:blip r:embed="rId4"/>
          <a:stretch>
            <a:fillRect/>
          </a:stretch>
        </p:blipFill>
        <p:spPr>
          <a:xfrm>
            <a:off x="5192138" y="5937082"/>
            <a:ext cx="1051584" cy="815714"/>
          </a:xfrm>
          <a:prstGeom prst="rect">
            <a:avLst/>
          </a:prstGeom>
        </p:spPr>
      </p:pic>
      <p:sp>
        <p:nvSpPr>
          <p:cNvPr id="10" name="Rectangle 9"/>
          <p:cNvSpPr/>
          <p:nvPr userDrawn="1"/>
        </p:nvSpPr>
        <p:spPr>
          <a:xfrm>
            <a:off x="11422404" y="6383464"/>
            <a:ext cx="457176" cy="369332"/>
          </a:xfrm>
          <a:prstGeom prst="rect">
            <a:avLst/>
          </a:prstGeom>
        </p:spPr>
        <p:txBody>
          <a:bodyPr wrap="none">
            <a:spAutoFit/>
          </a:bodyPr>
          <a:lstStyle/>
          <a:p>
            <a:fld id="{E9FF2A6A-CA08-4A6C-A369-7593574308CB}" type="slidenum">
              <a:rPr lang="en-US" smtClean="0"/>
              <a:pPr/>
              <a:t>‹#›</a:t>
            </a:fld>
            <a:endParaRPr lang="en-US" dirty="0"/>
          </a:p>
        </p:txBody>
      </p:sp>
    </p:spTree>
    <p:extLst>
      <p:ext uri="{BB962C8B-B14F-4D97-AF65-F5344CB8AC3E}">
        <p14:creationId xmlns:p14="http://schemas.microsoft.com/office/powerpoint/2010/main" val="1305011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91FCB-0D1F-4944-906C-9B519D6DF36D}" type="datetimeFigureOut">
              <a:rPr lang="en-US" smtClean="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FF2A6A-CA08-4A6C-A369-7593574308CB}" type="slidenum">
              <a:rPr lang="en-US" smtClean="0"/>
              <a:t>‹#›</a:t>
            </a:fld>
            <a:endParaRPr lang="en-US" dirty="0"/>
          </a:p>
        </p:txBody>
      </p:sp>
    </p:spTree>
    <p:extLst>
      <p:ext uri="{BB962C8B-B14F-4D97-AF65-F5344CB8AC3E}">
        <p14:creationId xmlns:p14="http://schemas.microsoft.com/office/powerpoint/2010/main" val="3691585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691FCB-0D1F-4944-906C-9B519D6DF36D}" type="datetimeFigureOut">
              <a:rPr lang="en-US" smtClean="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FF2A6A-CA08-4A6C-A369-7593574308CB}" type="slidenum">
              <a:rPr lang="en-US" smtClean="0"/>
              <a:t>‹#›</a:t>
            </a:fld>
            <a:endParaRPr lang="en-US" dirty="0"/>
          </a:p>
        </p:txBody>
      </p:sp>
    </p:spTree>
    <p:extLst>
      <p:ext uri="{BB962C8B-B14F-4D97-AF65-F5344CB8AC3E}">
        <p14:creationId xmlns:p14="http://schemas.microsoft.com/office/powerpoint/2010/main" val="4294115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Thursday, November 1,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691FCB-0D1F-4944-906C-9B519D6DF36D}" type="datetimeFigureOut">
              <a:rPr lang="en-US" smtClean="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FF2A6A-CA08-4A6C-A369-7593574308CB}" type="slidenum">
              <a:rPr lang="en-US" smtClean="0"/>
              <a:t>‹#›</a:t>
            </a:fld>
            <a:endParaRPr lang="en-US" dirty="0"/>
          </a:p>
        </p:txBody>
      </p:sp>
    </p:spTree>
    <p:extLst>
      <p:ext uri="{BB962C8B-B14F-4D97-AF65-F5344CB8AC3E}">
        <p14:creationId xmlns:p14="http://schemas.microsoft.com/office/powerpoint/2010/main" val="2487296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691FCB-0D1F-4944-906C-9B519D6DF36D}" type="datetimeFigureOut">
              <a:rPr lang="en-US" smtClean="0"/>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FF2A6A-CA08-4A6C-A369-7593574308CB}" type="slidenum">
              <a:rPr lang="en-US" smtClean="0"/>
              <a:t>‹#›</a:t>
            </a:fld>
            <a:endParaRPr lang="en-US" dirty="0"/>
          </a:p>
        </p:txBody>
      </p:sp>
    </p:spTree>
    <p:extLst>
      <p:ext uri="{BB962C8B-B14F-4D97-AF65-F5344CB8AC3E}">
        <p14:creationId xmlns:p14="http://schemas.microsoft.com/office/powerpoint/2010/main" val="3705082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893" y="6270665"/>
            <a:ext cx="2478629" cy="396581"/>
          </a:xfrm>
          <a:prstGeom prst="rect">
            <a:avLst/>
          </a:prstGeom>
        </p:spPr>
      </p:pic>
      <p:pic>
        <p:nvPicPr>
          <p:cNvPr id="7" name="Picture 6"/>
          <p:cNvPicPr>
            <a:picLocks noChangeAspect="1"/>
          </p:cNvPicPr>
          <p:nvPr userDrawn="1"/>
        </p:nvPicPr>
        <p:blipFill>
          <a:blip r:embed="rId3"/>
          <a:stretch>
            <a:fillRect/>
          </a:stretch>
        </p:blipFill>
        <p:spPr>
          <a:xfrm>
            <a:off x="8610600" y="6270665"/>
            <a:ext cx="2300654" cy="536494"/>
          </a:xfrm>
          <a:prstGeom prst="rect">
            <a:avLst/>
          </a:prstGeom>
        </p:spPr>
      </p:pic>
      <p:pic>
        <p:nvPicPr>
          <p:cNvPr id="8" name="Picture 7"/>
          <p:cNvPicPr>
            <a:picLocks noChangeAspect="1"/>
          </p:cNvPicPr>
          <p:nvPr userDrawn="1"/>
        </p:nvPicPr>
        <p:blipFill>
          <a:blip r:embed="rId4"/>
          <a:stretch>
            <a:fillRect/>
          </a:stretch>
        </p:blipFill>
        <p:spPr>
          <a:xfrm>
            <a:off x="5192138" y="5937082"/>
            <a:ext cx="1051584" cy="815714"/>
          </a:xfrm>
          <a:prstGeom prst="rect">
            <a:avLst/>
          </a:prstGeom>
        </p:spPr>
      </p:pic>
      <p:sp>
        <p:nvSpPr>
          <p:cNvPr id="9" name="Rectangle 8"/>
          <p:cNvSpPr/>
          <p:nvPr userDrawn="1"/>
        </p:nvSpPr>
        <p:spPr>
          <a:xfrm>
            <a:off x="11422404" y="6383464"/>
            <a:ext cx="457176" cy="369332"/>
          </a:xfrm>
          <a:prstGeom prst="rect">
            <a:avLst/>
          </a:prstGeom>
        </p:spPr>
        <p:txBody>
          <a:bodyPr wrap="none">
            <a:spAutoFit/>
          </a:bodyPr>
          <a:lstStyle/>
          <a:p>
            <a:fld id="{E9FF2A6A-CA08-4A6C-A369-7593574308CB}" type="slidenum">
              <a:rPr lang="en-US" smtClean="0"/>
              <a:pPr/>
              <a:t>‹#›</a:t>
            </a:fld>
            <a:endParaRPr lang="en-US" dirty="0"/>
          </a:p>
        </p:txBody>
      </p:sp>
    </p:spTree>
    <p:extLst>
      <p:ext uri="{BB962C8B-B14F-4D97-AF65-F5344CB8AC3E}">
        <p14:creationId xmlns:p14="http://schemas.microsoft.com/office/powerpoint/2010/main" val="2214516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893" y="6270665"/>
            <a:ext cx="2478629" cy="396581"/>
          </a:xfrm>
          <a:prstGeom prst="rect">
            <a:avLst/>
          </a:prstGeom>
        </p:spPr>
      </p:pic>
      <p:pic>
        <p:nvPicPr>
          <p:cNvPr id="6" name="Picture 5"/>
          <p:cNvPicPr>
            <a:picLocks noChangeAspect="1"/>
          </p:cNvPicPr>
          <p:nvPr userDrawn="1"/>
        </p:nvPicPr>
        <p:blipFill>
          <a:blip r:embed="rId3"/>
          <a:stretch>
            <a:fillRect/>
          </a:stretch>
        </p:blipFill>
        <p:spPr>
          <a:xfrm>
            <a:off x="8610600" y="6270665"/>
            <a:ext cx="2300654" cy="536494"/>
          </a:xfrm>
          <a:prstGeom prst="rect">
            <a:avLst/>
          </a:prstGeom>
        </p:spPr>
      </p:pic>
      <p:pic>
        <p:nvPicPr>
          <p:cNvPr id="7" name="Picture 6"/>
          <p:cNvPicPr>
            <a:picLocks noChangeAspect="1"/>
          </p:cNvPicPr>
          <p:nvPr userDrawn="1"/>
        </p:nvPicPr>
        <p:blipFill>
          <a:blip r:embed="rId4"/>
          <a:stretch>
            <a:fillRect/>
          </a:stretch>
        </p:blipFill>
        <p:spPr>
          <a:xfrm>
            <a:off x="5192138" y="5937082"/>
            <a:ext cx="1051584" cy="815714"/>
          </a:xfrm>
          <a:prstGeom prst="rect">
            <a:avLst/>
          </a:prstGeom>
        </p:spPr>
      </p:pic>
      <p:sp>
        <p:nvSpPr>
          <p:cNvPr id="8" name="Rectangle 7"/>
          <p:cNvSpPr/>
          <p:nvPr userDrawn="1"/>
        </p:nvSpPr>
        <p:spPr>
          <a:xfrm>
            <a:off x="11422404" y="6383464"/>
            <a:ext cx="457176" cy="369332"/>
          </a:xfrm>
          <a:prstGeom prst="rect">
            <a:avLst/>
          </a:prstGeom>
        </p:spPr>
        <p:txBody>
          <a:bodyPr wrap="none">
            <a:spAutoFit/>
          </a:bodyPr>
          <a:lstStyle/>
          <a:p>
            <a:fld id="{E9FF2A6A-CA08-4A6C-A369-7593574308CB}" type="slidenum">
              <a:rPr lang="en-US" smtClean="0"/>
              <a:pPr/>
              <a:t>‹#›</a:t>
            </a:fld>
            <a:endParaRPr lang="en-US" dirty="0"/>
          </a:p>
        </p:txBody>
      </p:sp>
      <p:cxnSp>
        <p:nvCxnSpPr>
          <p:cNvPr id="3" name="Straight Connector 2"/>
          <p:cNvCxnSpPr/>
          <p:nvPr userDrawn="1"/>
        </p:nvCxnSpPr>
        <p:spPr>
          <a:xfrm>
            <a:off x="731521" y="1224742"/>
            <a:ext cx="10546797" cy="22168"/>
          </a:xfrm>
          <a:prstGeom prst="line">
            <a:avLst/>
          </a:prstGeom>
          <a:ln w="28575">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723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691FCB-0D1F-4944-906C-9B519D6DF36D}" type="datetimeFigureOut">
              <a:rPr lang="en-US" smtClean="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FF2A6A-CA08-4A6C-A369-7593574308CB}" type="slidenum">
              <a:rPr lang="en-US" smtClean="0"/>
              <a:t>‹#›</a:t>
            </a:fld>
            <a:endParaRPr lang="en-US" dirty="0"/>
          </a:p>
        </p:txBody>
      </p:sp>
    </p:spTree>
    <p:extLst>
      <p:ext uri="{BB962C8B-B14F-4D97-AF65-F5344CB8AC3E}">
        <p14:creationId xmlns:p14="http://schemas.microsoft.com/office/powerpoint/2010/main" val="1289644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691FCB-0D1F-4944-906C-9B519D6DF36D}" type="datetimeFigureOut">
              <a:rPr lang="en-US" smtClean="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FF2A6A-CA08-4A6C-A369-7593574308CB}" type="slidenum">
              <a:rPr lang="en-US" smtClean="0"/>
              <a:t>‹#›</a:t>
            </a:fld>
            <a:endParaRPr lang="en-US" dirty="0"/>
          </a:p>
        </p:txBody>
      </p:sp>
    </p:spTree>
    <p:extLst>
      <p:ext uri="{BB962C8B-B14F-4D97-AF65-F5344CB8AC3E}">
        <p14:creationId xmlns:p14="http://schemas.microsoft.com/office/powerpoint/2010/main" val="37152165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91FCB-0D1F-4944-906C-9B519D6DF36D}" type="datetimeFigureOut">
              <a:rPr lang="en-US" smtClean="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FF2A6A-CA08-4A6C-A369-7593574308CB}" type="slidenum">
              <a:rPr lang="en-US" smtClean="0"/>
              <a:t>‹#›</a:t>
            </a:fld>
            <a:endParaRPr lang="en-US" dirty="0"/>
          </a:p>
        </p:txBody>
      </p:sp>
    </p:spTree>
    <p:extLst>
      <p:ext uri="{BB962C8B-B14F-4D97-AF65-F5344CB8AC3E}">
        <p14:creationId xmlns:p14="http://schemas.microsoft.com/office/powerpoint/2010/main" val="3206112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91FCB-0D1F-4944-906C-9B519D6DF36D}" type="datetimeFigureOut">
              <a:rPr lang="en-US" smtClean="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FF2A6A-CA08-4A6C-A369-7593574308CB}" type="slidenum">
              <a:rPr lang="en-US" smtClean="0"/>
              <a:t>‹#›</a:t>
            </a:fld>
            <a:endParaRPr lang="en-US" dirty="0"/>
          </a:p>
        </p:txBody>
      </p:sp>
    </p:spTree>
    <p:extLst>
      <p:ext uri="{BB962C8B-B14F-4D97-AF65-F5344CB8AC3E}">
        <p14:creationId xmlns:p14="http://schemas.microsoft.com/office/powerpoint/2010/main" val="27529132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18588"/>
            <a:ext cx="9144000" cy="1522155"/>
          </a:xfrm>
          <a:prstGeom prst="rect">
            <a:avLst/>
          </a:prstGeom>
          <a:solidFill>
            <a:schemeClr val="accent1">
              <a:lumMod val="50000"/>
            </a:schemeClr>
          </a:solidFill>
          <a:ln w="19050">
            <a:solidFill>
              <a:srgbClr val="659465"/>
            </a:solidFill>
          </a:ln>
        </p:spPr>
        <p:txBody>
          <a:bodyPr anchor="ctr"/>
          <a:lstStyle>
            <a:lvl1pPr algn="ctr">
              <a:defRPr sz="3200">
                <a:solidFill>
                  <a:srgbClr val="FDFDFD"/>
                </a:solidFill>
              </a:defRPr>
            </a:lvl1pPr>
          </a:lstStyle>
          <a:p>
            <a:r>
              <a:rPr lang="en-US" dirty="0"/>
              <a:t>Click to edit Master title style</a:t>
            </a:r>
          </a:p>
        </p:txBody>
      </p:sp>
      <p:sp>
        <p:nvSpPr>
          <p:cNvPr id="3" name="Subtitle 2"/>
          <p:cNvSpPr>
            <a:spLocks noGrp="1"/>
          </p:cNvSpPr>
          <p:nvPr>
            <p:ph type="subTitle" idx="1" hasCustomPrompt="1"/>
          </p:nvPr>
        </p:nvSpPr>
        <p:spPr>
          <a:xfrm>
            <a:off x="1524000" y="3232829"/>
            <a:ext cx="9144000" cy="1339183"/>
          </a:xfrm>
        </p:spPr>
        <p:txBody>
          <a:bodyPr>
            <a:normAutofit/>
          </a:bodyPr>
          <a:lstStyle>
            <a:lvl1pPr marL="0" indent="0" algn="l">
              <a:lnSpc>
                <a:spcPct val="100000"/>
              </a:lnSpc>
              <a:spcBef>
                <a:spcPts val="0"/>
              </a:spcBef>
              <a:buNone/>
              <a:defRPr sz="1600">
                <a:solidFill>
                  <a:schemeClr val="accent1">
                    <a:lumMod val="50000"/>
                  </a:schemeClr>
                </a:solidFill>
              </a:defRPr>
            </a:lvl1pPr>
            <a:lvl2pPr marL="342874" indent="0" algn="ctr">
              <a:buNone/>
              <a:defRPr sz="1500"/>
            </a:lvl2pPr>
            <a:lvl3pPr marL="685750" indent="0" algn="ctr">
              <a:buNone/>
              <a:defRPr sz="1351"/>
            </a:lvl3pPr>
            <a:lvl4pPr marL="1028624" indent="0" algn="ctr">
              <a:buNone/>
              <a:defRPr sz="1200"/>
            </a:lvl4pPr>
            <a:lvl5pPr marL="1371498" indent="0" algn="ctr">
              <a:buNone/>
              <a:defRPr sz="1200"/>
            </a:lvl5pPr>
            <a:lvl6pPr marL="1714372" indent="0" algn="ctr">
              <a:buNone/>
              <a:defRPr sz="1200"/>
            </a:lvl6pPr>
            <a:lvl7pPr marL="2057247" indent="0" algn="ctr">
              <a:buNone/>
              <a:defRPr sz="1200"/>
            </a:lvl7pPr>
            <a:lvl8pPr marL="2400120" indent="0" algn="ctr">
              <a:buNone/>
              <a:defRPr sz="1200"/>
            </a:lvl8pPr>
            <a:lvl9pPr marL="2742994" indent="0" algn="ctr">
              <a:buNone/>
              <a:defRPr sz="1200"/>
            </a:lvl9pPr>
          </a:lstStyle>
          <a:p>
            <a:r>
              <a:rPr lang="en-US" dirty="0"/>
              <a:t>Click to edit author names and affiliations</a:t>
            </a:r>
          </a:p>
          <a:p>
            <a:endParaRPr lang="en-US" dirty="0"/>
          </a:p>
        </p:txBody>
      </p:sp>
      <p:sp>
        <p:nvSpPr>
          <p:cNvPr id="8" name="Text Placeholder 7"/>
          <p:cNvSpPr>
            <a:spLocks noGrp="1"/>
          </p:cNvSpPr>
          <p:nvPr>
            <p:ph type="body" sz="quarter" idx="12" hasCustomPrompt="1"/>
          </p:nvPr>
        </p:nvSpPr>
        <p:spPr>
          <a:xfrm>
            <a:off x="1524000" y="4664077"/>
            <a:ext cx="9144000" cy="750359"/>
          </a:xfrm>
        </p:spPr>
        <p:txBody>
          <a:bodyPr anchor="ctr">
            <a:normAutofit/>
          </a:bodyPr>
          <a:lstStyle>
            <a:lvl1pPr marL="0" indent="0">
              <a:buNone/>
              <a:defRPr sz="1200" b="1" baseline="0">
                <a:solidFill>
                  <a:schemeClr val="accent6">
                    <a:lumMod val="50000"/>
                  </a:schemeClr>
                </a:solidFill>
              </a:defRPr>
            </a:lvl1pPr>
          </a:lstStyle>
          <a:p>
            <a:pPr lvl="0"/>
            <a:r>
              <a:rPr lang="en-US" dirty="0"/>
              <a:t>Click to edit presentation venue and date</a:t>
            </a:r>
          </a:p>
        </p:txBody>
      </p:sp>
      <p:sp>
        <p:nvSpPr>
          <p:cNvPr id="7" name="Slide Number Placeholder 5"/>
          <p:cNvSpPr txBox="1">
            <a:spLocks/>
          </p:cNvSpPr>
          <p:nvPr userDrawn="1"/>
        </p:nvSpPr>
        <p:spPr>
          <a:xfrm>
            <a:off x="11284580" y="5211569"/>
            <a:ext cx="670560" cy="67056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D31FA6-A05C-A742-B6C3-5531699466D4}" type="slidenum">
              <a:rPr lang="en-US" sz="1200" smtClean="0">
                <a:solidFill>
                  <a:prstClr val="white">
                    <a:lumMod val="50000"/>
                  </a:prstClr>
                </a:solidFill>
              </a:rPr>
              <a:pPr/>
              <a:t>‹#›</a:t>
            </a:fld>
            <a:endParaRPr lang="en-US" sz="1200" dirty="0">
              <a:solidFill>
                <a:prstClr val="white">
                  <a:lumMod val="50000"/>
                </a:prstClr>
              </a:solidFill>
            </a:endParaRPr>
          </a:p>
        </p:txBody>
      </p:sp>
    </p:spTree>
    <p:extLst>
      <p:ext uri="{BB962C8B-B14F-4D97-AF65-F5344CB8AC3E}">
        <p14:creationId xmlns:p14="http://schemas.microsoft.com/office/powerpoint/2010/main" val="1025295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4"/>
          <p:cNvSpPr>
            <a:spLocks noGrp="1"/>
          </p:cNvSpPr>
          <p:nvPr>
            <p:ph type="sldNum" sz="quarter" idx="13"/>
          </p:nvPr>
        </p:nvSpPr>
        <p:spPr>
          <a:xfrm>
            <a:off x="11488034" y="5449508"/>
            <a:ext cx="511257" cy="365125"/>
          </a:xfrm>
          <a:noFill/>
        </p:spPr>
        <p:txBody>
          <a:bodyPr/>
          <a:lstStyle>
            <a:lvl1pPr>
              <a:defRPr i="1">
                <a:solidFill>
                  <a:schemeClr val="tx1"/>
                </a:solidFill>
              </a:defRPr>
            </a:lvl1pPr>
          </a:lstStyle>
          <a:p>
            <a:fld id="{D7E63A33-8271-4DD0-9C48-789913D7C1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2637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Thursday, November 1,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solidFill>
                  <a:prstClr val="black"/>
                </a:solidFill>
              </a:rPr>
              <a:pPr/>
              <a:t>11/1/2018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96369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D31FA6-A05C-A742-B6C3-5531699466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617072"/>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386082" y="1370136"/>
            <a:ext cx="11377625" cy="0"/>
          </a:xfrm>
          <a:prstGeom prst="line">
            <a:avLst/>
          </a:prstGeom>
          <a:ln>
            <a:solidFill>
              <a:srgbClr val="659465"/>
            </a:solidFill>
          </a:ln>
        </p:spPr>
        <p:style>
          <a:lnRef idx="3">
            <a:schemeClr val="accent6"/>
          </a:lnRef>
          <a:fillRef idx="0">
            <a:schemeClr val="accent6"/>
          </a:fillRef>
          <a:effectRef idx="2">
            <a:schemeClr val="accent6"/>
          </a:effectRef>
          <a:fontRef idx="minor">
            <a:schemeClr val="tx1"/>
          </a:fontRef>
        </p:style>
      </p:cxnSp>
      <p:sp>
        <p:nvSpPr>
          <p:cNvPr id="8" name="Slide Number Placeholder 4"/>
          <p:cNvSpPr txBox="1">
            <a:spLocks/>
          </p:cNvSpPr>
          <p:nvPr userDrawn="1"/>
        </p:nvSpPr>
        <p:spPr>
          <a:xfrm>
            <a:off x="11284228" y="6089618"/>
            <a:ext cx="735104" cy="590109"/>
          </a:xfrm>
          <a:prstGeom prst="ellipse">
            <a:avLst/>
          </a:prstGeom>
          <a:noFill/>
        </p:spPr>
        <p:txBody>
          <a:bodyPr vert="horz" lIns="91440" tIns="45720" rIns="91440" bIns="45720" rtlCol="0" anchor="ctr"/>
          <a:lstStyle>
            <a:defPPr>
              <a:defRPr lang="en-US"/>
            </a:defPPr>
            <a:lvl1pPr marL="0" algn="ctr" defTabSz="914400" rtl="0" eaLnBrk="1" latinLnBrk="0" hangingPunct="1">
              <a:defRPr sz="1100"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E63A33-8271-4DD0-9C48-789913D7C115}" type="slidenum">
              <a:rPr lang="en-US" sz="1100" smtClean="0">
                <a:solidFill>
                  <a:prstClr val="black"/>
                </a:solidFill>
              </a:rPr>
              <a:pPr/>
              <a:t>‹#›</a:t>
            </a:fld>
            <a:endParaRPr lang="en-US" sz="1100" dirty="0">
              <a:solidFill>
                <a:prstClr val="black"/>
              </a:solidFill>
            </a:endParaRPr>
          </a:p>
        </p:txBody>
      </p:sp>
    </p:spTree>
    <p:extLst>
      <p:ext uri="{BB962C8B-B14F-4D97-AF65-F5344CB8AC3E}">
        <p14:creationId xmlns:p14="http://schemas.microsoft.com/office/powerpoint/2010/main" val="972088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D31FA6-A05C-A742-B6C3-5531699466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828280"/>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11/1/2018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D31FA6-A05C-A742-B6C3-5531699466D4}"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386082" y="1370136"/>
            <a:ext cx="11377625" cy="0"/>
          </a:xfrm>
          <a:prstGeom prst="line">
            <a:avLst/>
          </a:prstGeom>
          <a:ln>
            <a:solidFill>
              <a:srgbClr val="659465"/>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853524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11/1/2018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6D31FA6-A05C-A742-B6C3-5531699466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053282"/>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11/1/2018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cxnSp>
        <p:nvCxnSpPr>
          <p:cNvPr id="6" name="Straight Connector 5"/>
          <p:cNvCxnSpPr/>
          <p:nvPr userDrawn="1"/>
        </p:nvCxnSpPr>
        <p:spPr>
          <a:xfrm>
            <a:off x="386082" y="1370136"/>
            <a:ext cx="11377625" cy="0"/>
          </a:xfrm>
          <a:prstGeom prst="line">
            <a:avLst/>
          </a:prstGeom>
          <a:ln>
            <a:solidFill>
              <a:srgbClr val="659465"/>
            </a:solidFill>
          </a:ln>
        </p:spPr>
        <p:style>
          <a:lnRef idx="3">
            <a:schemeClr val="accent6"/>
          </a:lnRef>
          <a:fillRef idx="0">
            <a:schemeClr val="accent6"/>
          </a:fillRef>
          <a:effectRef idx="2">
            <a:schemeClr val="accent6"/>
          </a:effectRef>
          <a:fontRef idx="minor">
            <a:schemeClr val="tx1"/>
          </a:fontRef>
        </p:style>
      </p:cxnSp>
      <p:sp>
        <p:nvSpPr>
          <p:cNvPr id="7" name="Slide Number Placeholder 4"/>
          <p:cNvSpPr txBox="1">
            <a:spLocks/>
          </p:cNvSpPr>
          <p:nvPr userDrawn="1"/>
        </p:nvSpPr>
        <p:spPr>
          <a:xfrm>
            <a:off x="11164963" y="5247867"/>
            <a:ext cx="834335" cy="566772"/>
          </a:xfrm>
          <a:prstGeom prst="ellipse">
            <a:avLst/>
          </a:prstGeom>
          <a:noFill/>
        </p:spPr>
        <p:txBody>
          <a:bodyPr vert="horz" lIns="91440" tIns="45720" rIns="91440" bIns="45720" rtlCol="0" anchor="ctr"/>
          <a:lstStyle>
            <a:defPPr>
              <a:defRPr lang="en-US"/>
            </a:defPPr>
            <a:lvl1pPr marL="0" algn="ctr" defTabSz="914400" rtl="0" eaLnBrk="1" latinLnBrk="0" hangingPunct="1">
              <a:defRPr sz="1100"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E63A33-8271-4DD0-9C48-789913D7C115}" type="slidenum">
              <a:rPr lang="en-US" sz="1100" smtClean="0">
                <a:solidFill>
                  <a:prstClr val="black"/>
                </a:solidFill>
              </a:rPr>
              <a:pPr/>
              <a:t>‹#›</a:t>
            </a:fld>
            <a:endParaRPr lang="en-US" sz="1100" dirty="0">
              <a:solidFill>
                <a:prstClr val="black"/>
              </a:solidFill>
            </a:endParaRPr>
          </a:p>
        </p:txBody>
      </p:sp>
    </p:spTree>
    <p:extLst>
      <p:ext uri="{BB962C8B-B14F-4D97-AF65-F5344CB8AC3E}">
        <p14:creationId xmlns:p14="http://schemas.microsoft.com/office/powerpoint/2010/main" val="624059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11/1/2018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26339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11/1/2018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D31FA6-A05C-A742-B6C3-5531699466D4}"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1248111" y="2236075"/>
            <a:ext cx="3932767" cy="0"/>
          </a:xfrm>
          <a:prstGeom prst="line">
            <a:avLst/>
          </a:prstGeom>
          <a:ln>
            <a:solidFill>
              <a:srgbClr val="659465"/>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702699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11/1/2018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D31FA6-A05C-A742-B6C3-5531699466D4}"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1248111" y="2236075"/>
            <a:ext cx="3932767" cy="0"/>
          </a:xfrm>
          <a:prstGeom prst="line">
            <a:avLst/>
          </a:prstGeom>
          <a:ln>
            <a:solidFill>
              <a:srgbClr val="659465"/>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317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Thursday, November 1, 2018</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D31FA6-A05C-A742-B6C3-5531699466D4}"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386082" y="1370136"/>
            <a:ext cx="11377625" cy="0"/>
          </a:xfrm>
          <a:prstGeom prst="line">
            <a:avLst/>
          </a:prstGeom>
          <a:ln>
            <a:solidFill>
              <a:srgbClr val="659465"/>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41458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D31FA6-A05C-A742-B6C3-5531699466D4}"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9138732" y="1156138"/>
            <a:ext cx="0" cy="4866293"/>
          </a:xfrm>
          <a:prstGeom prst="line">
            <a:avLst/>
          </a:prstGeom>
          <a:ln>
            <a:solidFill>
              <a:srgbClr val="659465"/>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9116457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Thursday, November 1,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3014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pPr/>
              <a:t>Thursday, November 1,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0001941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Thursday, November 1,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944614"/>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Thursday, November 1,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7178937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Thursday, November 1, 2018</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3306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Thursday, November 1, 2018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368483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Thursday, November 1, 2018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9837702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Thursday, November 1,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676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Thursday, November 1, 2018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Thursday, November 1,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0422863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Thursday, November 1,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7815852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Thursday, November 1,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5898140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63893" y="6270665"/>
            <a:ext cx="2478629" cy="396581"/>
          </a:xfrm>
          <a:prstGeom prst="rect">
            <a:avLst/>
          </a:prstGeom>
        </p:spPr>
      </p:pic>
      <p:pic>
        <p:nvPicPr>
          <p:cNvPr id="8" name="Picture 7"/>
          <p:cNvPicPr>
            <a:picLocks noChangeAspect="1"/>
          </p:cNvPicPr>
          <p:nvPr userDrawn="1"/>
        </p:nvPicPr>
        <p:blipFill>
          <a:blip r:embed="rId3"/>
          <a:stretch>
            <a:fillRect/>
          </a:stretch>
        </p:blipFill>
        <p:spPr>
          <a:xfrm>
            <a:off x="8610600" y="6270665"/>
            <a:ext cx="2300654" cy="536494"/>
          </a:xfrm>
          <a:prstGeom prst="rect">
            <a:avLst/>
          </a:prstGeom>
        </p:spPr>
      </p:pic>
      <p:pic>
        <p:nvPicPr>
          <p:cNvPr id="9" name="Picture 8"/>
          <p:cNvPicPr>
            <a:picLocks noChangeAspect="1"/>
          </p:cNvPicPr>
          <p:nvPr userDrawn="1"/>
        </p:nvPicPr>
        <p:blipFill>
          <a:blip r:embed="rId4"/>
          <a:stretch>
            <a:fillRect/>
          </a:stretch>
        </p:blipFill>
        <p:spPr>
          <a:xfrm>
            <a:off x="5192138" y="5937082"/>
            <a:ext cx="1051584" cy="815714"/>
          </a:xfrm>
          <a:prstGeom prst="rect">
            <a:avLst/>
          </a:prstGeom>
        </p:spPr>
      </p:pic>
      <p:sp>
        <p:nvSpPr>
          <p:cNvPr id="10" name="Rectangle 9"/>
          <p:cNvSpPr/>
          <p:nvPr userDrawn="1"/>
        </p:nvSpPr>
        <p:spPr>
          <a:xfrm>
            <a:off x="11422404" y="6383464"/>
            <a:ext cx="457176" cy="369332"/>
          </a:xfrm>
          <a:prstGeom prst="rect">
            <a:avLst/>
          </a:prstGeom>
        </p:spPr>
        <p:txBody>
          <a:bodyPr wrap="none">
            <a:spAutoFit/>
          </a:bodyPr>
          <a:lstStyle/>
          <a:p>
            <a:fld id="{E9FF2A6A-CA08-4A6C-A369-7593574308C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287482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91FCB-0D1F-4944-906C-9B519D6DF36D}"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FF2A6A-CA08-4A6C-A369-7593574308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9262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691FCB-0D1F-4944-906C-9B519D6DF36D}"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FF2A6A-CA08-4A6C-A369-7593574308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534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691FCB-0D1F-4944-906C-9B519D6DF36D}" type="datetimeFigureOut">
              <a:rPr lang="en-US" smtClean="0">
                <a:solidFill>
                  <a:prstClr val="black">
                    <a:tint val="75000"/>
                  </a:prstClr>
                </a:solidFill>
              </a:rPr>
              <a:pPr/>
              <a:t>11/1/2018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FF2A6A-CA08-4A6C-A369-7593574308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5672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691FCB-0D1F-4944-906C-9B519D6DF36D}" type="datetimeFigureOut">
              <a:rPr lang="en-US" smtClean="0">
                <a:solidFill>
                  <a:prstClr val="black">
                    <a:tint val="75000"/>
                  </a:prstClr>
                </a:solidFill>
              </a:rPr>
              <a:pPr/>
              <a:t>11/1/2018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FF2A6A-CA08-4A6C-A369-7593574308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8438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63893" y="6270665"/>
            <a:ext cx="2478629" cy="396581"/>
          </a:xfrm>
          <a:prstGeom prst="rect">
            <a:avLst/>
          </a:prstGeom>
        </p:spPr>
      </p:pic>
      <p:pic>
        <p:nvPicPr>
          <p:cNvPr id="7" name="Picture 6"/>
          <p:cNvPicPr>
            <a:picLocks noChangeAspect="1"/>
          </p:cNvPicPr>
          <p:nvPr userDrawn="1"/>
        </p:nvPicPr>
        <p:blipFill>
          <a:blip r:embed="rId3"/>
          <a:stretch>
            <a:fillRect/>
          </a:stretch>
        </p:blipFill>
        <p:spPr>
          <a:xfrm>
            <a:off x="8610600" y="6270665"/>
            <a:ext cx="2300654" cy="536494"/>
          </a:xfrm>
          <a:prstGeom prst="rect">
            <a:avLst/>
          </a:prstGeom>
        </p:spPr>
      </p:pic>
      <p:pic>
        <p:nvPicPr>
          <p:cNvPr id="8" name="Picture 7"/>
          <p:cNvPicPr>
            <a:picLocks noChangeAspect="1"/>
          </p:cNvPicPr>
          <p:nvPr userDrawn="1"/>
        </p:nvPicPr>
        <p:blipFill>
          <a:blip r:embed="rId4"/>
          <a:stretch>
            <a:fillRect/>
          </a:stretch>
        </p:blipFill>
        <p:spPr>
          <a:xfrm>
            <a:off x="5192138" y="5937082"/>
            <a:ext cx="1051584" cy="815714"/>
          </a:xfrm>
          <a:prstGeom prst="rect">
            <a:avLst/>
          </a:prstGeom>
        </p:spPr>
      </p:pic>
      <p:sp>
        <p:nvSpPr>
          <p:cNvPr id="9" name="Rectangle 8"/>
          <p:cNvSpPr/>
          <p:nvPr userDrawn="1"/>
        </p:nvSpPr>
        <p:spPr>
          <a:xfrm>
            <a:off x="11422404" y="6383464"/>
            <a:ext cx="457176" cy="369332"/>
          </a:xfrm>
          <a:prstGeom prst="rect">
            <a:avLst/>
          </a:prstGeom>
        </p:spPr>
        <p:txBody>
          <a:bodyPr wrap="none">
            <a:spAutoFit/>
          </a:bodyPr>
          <a:lstStyle/>
          <a:p>
            <a:fld id="{E9FF2A6A-CA08-4A6C-A369-7593574308C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974851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63893" y="6270665"/>
            <a:ext cx="2478629" cy="396581"/>
          </a:xfrm>
          <a:prstGeom prst="rect">
            <a:avLst/>
          </a:prstGeom>
        </p:spPr>
      </p:pic>
      <p:pic>
        <p:nvPicPr>
          <p:cNvPr id="6" name="Picture 5"/>
          <p:cNvPicPr>
            <a:picLocks noChangeAspect="1"/>
          </p:cNvPicPr>
          <p:nvPr userDrawn="1"/>
        </p:nvPicPr>
        <p:blipFill>
          <a:blip r:embed="rId3"/>
          <a:stretch>
            <a:fillRect/>
          </a:stretch>
        </p:blipFill>
        <p:spPr>
          <a:xfrm>
            <a:off x="8610600" y="6270665"/>
            <a:ext cx="2300654" cy="536494"/>
          </a:xfrm>
          <a:prstGeom prst="rect">
            <a:avLst/>
          </a:prstGeom>
        </p:spPr>
      </p:pic>
      <p:pic>
        <p:nvPicPr>
          <p:cNvPr id="7" name="Picture 6"/>
          <p:cNvPicPr>
            <a:picLocks noChangeAspect="1"/>
          </p:cNvPicPr>
          <p:nvPr userDrawn="1"/>
        </p:nvPicPr>
        <p:blipFill>
          <a:blip r:embed="rId4"/>
          <a:stretch>
            <a:fillRect/>
          </a:stretch>
        </p:blipFill>
        <p:spPr>
          <a:xfrm>
            <a:off x="5192138" y="5937082"/>
            <a:ext cx="1051584" cy="815714"/>
          </a:xfrm>
          <a:prstGeom prst="rect">
            <a:avLst/>
          </a:prstGeom>
        </p:spPr>
      </p:pic>
      <p:sp>
        <p:nvSpPr>
          <p:cNvPr id="8" name="Rectangle 7"/>
          <p:cNvSpPr/>
          <p:nvPr userDrawn="1"/>
        </p:nvSpPr>
        <p:spPr>
          <a:xfrm>
            <a:off x="11422404" y="6383464"/>
            <a:ext cx="457176" cy="369332"/>
          </a:xfrm>
          <a:prstGeom prst="rect">
            <a:avLst/>
          </a:prstGeom>
        </p:spPr>
        <p:txBody>
          <a:bodyPr wrap="none">
            <a:spAutoFit/>
          </a:bodyPr>
          <a:lstStyle/>
          <a:p>
            <a:fld id="{E9FF2A6A-CA08-4A6C-A369-7593574308CB}" type="slidenum">
              <a:rPr lang="en-US" smtClean="0">
                <a:solidFill>
                  <a:prstClr val="black"/>
                </a:solidFill>
              </a:rPr>
              <a:pPr/>
              <a:t>‹#›</a:t>
            </a:fld>
            <a:endParaRPr lang="en-US" dirty="0">
              <a:solidFill>
                <a:prstClr val="black"/>
              </a:solidFill>
            </a:endParaRPr>
          </a:p>
        </p:txBody>
      </p:sp>
      <p:cxnSp>
        <p:nvCxnSpPr>
          <p:cNvPr id="3" name="Straight Connector 2"/>
          <p:cNvCxnSpPr/>
          <p:nvPr userDrawn="1"/>
        </p:nvCxnSpPr>
        <p:spPr>
          <a:xfrm>
            <a:off x="731521" y="1224742"/>
            <a:ext cx="10546797" cy="22168"/>
          </a:xfrm>
          <a:prstGeom prst="line">
            <a:avLst/>
          </a:prstGeom>
          <a:ln w="28575">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Thursday, November 1, 2018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691FCB-0D1F-4944-906C-9B519D6DF36D}" type="datetimeFigureOut">
              <a:rPr lang="en-US" smtClean="0">
                <a:solidFill>
                  <a:prstClr val="black">
                    <a:tint val="75000"/>
                  </a:prstClr>
                </a:solidFill>
              </a:rPr>
              <a:pPr/>
              <a:t>11/1/2018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FF2A6A-CA08-4A6C-A369-7593574308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6838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691FCB-0D1F-4944-906C-9B519D6DF36D}" type="datetimeFigureOut">
              <a:rPr lang="en-US" smtClean="0">
                <a:solidFill>
                  <a:prstClr val="black">
                    <a:tint val="75000"/>
                  </a:prstClr>
                </a:solidFill>
              </a:rPr>
              <a:pPr/>
              <a:t>11/1/2018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FF2A6A-CA08-4A6C-A369-7593574308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1701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91FCB-0D1F-4944-906C-9B519D6DF36D}"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FF2A6A-CA08-4A6C-A369-7593574308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57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91FCB-0D1F-4944-906C-9B519D6DF36D}"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FF2A6A-CA08-4A6C-A369-7593574308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11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Thursday, November 1,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Thursday, November 1,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3.gif"/><Relationship Id="rId4" Type="http://schemas.openxmlformats.org/officeDocument/2006/relationships/hyperlink" Target="http://cfpic.org/index.htm"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hyperlink" Target="http://cfpic.org/index.htm" TargetMode="Externa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5" Type="http://schemas.openxmlformats.org/officeDocument/2006/relationships/image" Target="../media/image4.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gi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26.xml"/><Relationship Id="rId7" Type="http://schemas.openxmlformats.org/officeDocument/2006/relationships/image" Target="../media/image3.gi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hyperlink" Target="http://cfpic.org/index.htm" TargetMode="External"/><Relationship Id="rId5" Type="http://schemas.openxmlformats.org/officeDocument/2006/relationships/image" Target="../media/image2.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40.xml"/><Relationship Id="rId7" Type="http://schemas.openxmlformats.org/officeDocument/2006/relationships/image" Target="../media/image3.gif"/><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hyperlink" Target="http://cfpic.org/index.htm" TargetMode="External"/><Relationship Id="rId5" Type="http://schemas.openxmlformats.org/officeDocument/2006/relationships/image" Target="../media/image2.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7.xml"/><Relationship Id="rId2" Type="http://schemas.openxmlformats.org/officeDocument/2006/relationships/slideLayout" Target="../slideLayouts/slideLayout42.xml"/><Relationship Id="rId16" Type="http://schemas.openxmlformats.org/officeDocument/2006/relationships/image" Target="../media/image4.JP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3.gi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hyperlink" Target="http://cfpic.org/index.htm" TargetMode="Externa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Thursday, November 1, 2018</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1650133" y="6477000"/>
            <a:ext cx="592667" cy="329184"/>
          </a:xfrm>
          <a:prstGeom prst="rect">
            <a:avLst/>
          </a:prstGeom>
        </p:spPr>
        <p:txBody>
          <a:bodyPr vert="horz" lIns="91440" tIns="45720" rIns="91440" bIns="45720" rtlCol="0" anchor="ctr"/>
          <a:lstStyle>
            <a:lvl1pPr algn="l">
              <a:defRPr sz="1400" b="1">
                <a:solidFill>
                  <a:srgbClr val="404040"/>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59872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120" y="1156137"/>
            <a:ext cx="9303093" cy="438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810" y="6284145"/>
            <a:ext cx="2590797" cy="414528"/>
          </a:xfrm>
          <a:prstGeom prst="rect">
            <a:avLst/>
          </a:prstGeom>
        </p:spPr>
      </p:pic>
      <p:sp>
        <p:nvSpPr>
          <p:cNvPr id="6" name="Slide Number Placeholder 5"/>
          <p:cNvSpPr>
            <a:spLocks noGrp="1"/>
          </p:cNvSpPr>
          <p:nvPr>
            <p:ph type="sldNum" sz="quarter" idx="4"/>
          </p:nvPr>
        </p:nvSpPr>
        <p:spPr>
          <a:xfrm>
            <a:off x="11739927" y="6308850"/>
            <a:ext cx="511256" cy="365125"/>
          </a:xfrm>
          <a:prstGeom prst="rect">
            <a:avLst/>
          </a:prstGeom>
        </p:spPr>
        <p:txBody>
          <a:bodyPr vert="horz" lIns="91440" tIns="45720" rIns="91440" bIns="45720" rtlCol="0" anchor="ctr"/>
          <a:lstStyle>
            <a:lvl1pPr algn="ctr">
              <a:defRPr sz="1600">
                <a:solidFill>
                  <a:schemeClr val="bg1"/>
                </a:solidFill>
              </a:defRPr>
            </a:lvl1pPr>
          </a:lstStyle>
          <a:p>
            <a:fld id="{D7E63A33-8271-4DD0-9C48-789913D7C115}" type="slidenum">
              <a:rPr lang="en-US" smtClean="0"/>
              <a:pPr/>
              <a:t>‹#›</a:t>
            </a:fld>
            <a:endParaRPr lang="en-US" dirty="0"/>
          </a:p>
        </p:txBody>
      </p:sp>
      <p:pic>
        <p:nvPicPr>
          <p:cNvPr id="9" name="Picture 8" descr="CFPIC | Child &amp; Family Policy Institute of California">
            <a:hlinkClick r:id="rId4"/>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120661" y="6087105"/>
            <a:ext cx="2874895" cy="756073"/>
          </a:xfrm>
          <a:prstGeom prst="rect">
            <a:avLst/>
          </a:prstGeom>
          <a:noFill/>
          <a:ln>
            <a:noFill/>
          </a:ln>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24428" y="5762689"/>
            <a:ext cx="1343144" cy="1042912"/>
          </a:xfrm>
          <a:prstGeom prst="rect">
            <a:avLst/>
          </a:prstGeom>
        </p:spPr>
      </p:pic>
    </p:spTree>
    <p:extLst>
      <p:ext uri="{BB962C8B-B14F-4D97-AF65-F5344CB8AC3E}">
        <p14:creationId xmlns:p14="http://schemas.microsoft.com/office/powerpoint/2010/main" val="2522334835"/>
      </p:ext>
    </p:extLst>
  </p:cSld>
  <p:clrMap bg1="lt1" tx1="dk1" bg2="lt2" tx2="dk2" accent1="accent1" accent2="accent2" accent3="accent3" accent4="accent4" accent5="accent5" accent6="accent6" hlink="hlink" folHlink="folHlink"/>
  <p:sldLayoutIdLst>
    <p:sldLayoutId id="2147483674" r:id="rId1"/>
  </p:sldLayoutIdLst>
  <p:hf sldNum="0" hdr="0" dt="0"/>
  <p:txStyles>
    <p:titleStyle>
      <a:lvl1pPr algn="ctr"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j-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j-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j-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j-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6081" y="189349"/>
            <a:ext cx="11377623" cy="118078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86081" y="1595121"/>
            <a:ext cx="11377625" cy="44944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45240" y="6120096"/>
            <a:ext cx="670560" cy="670560"/>
          </a:xfrm>
          <a:prstGeom prst="ellipse">
            <a:avLst/>
          </a:prstGeom>
          <a:solidFill>
            <a:srgbClr val="659465"/>
          </a:solidFill>
        </p:spPr>
        <p:txBody>
          <a:bodyPr vert="horz" lIns="91440" tIns="45720" rIns="91440" bIns="45720" rtlCol="0" anchor="ctr"/>
          <a:lstStyle>
            <a:lvl1pPr algn="ctr">
              <a:defRPr sz="1467">
                <a:solidFill>
                  <a:schemeClr val="bg1"/>
                </a:solidFill>
              </a:defRPr>
            </a:lvl1pPr>
          </a:lstStyle>
          <a:p>
            <a:fld id="{26D31FA6-A05C-A742-B6C3-5531699466D4}" type="slidenum">
              <a:rPr lang="en-US" smtClean="0"/>
              <a:pPr/>
              <a:t>‹#›</a:t>
            </a:fld>
            <a:endParaRPr lang="en-US"/>
          </a:p>
        </p:txBody>
      </p:sp>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8810" y="6284145"/>
            <a:ext cx="2590797" cy="414528"/>
          </a:xfrm>
          <a:prstGeom prst="rect">
            <a:avLst/>
          </a:prstGeom>
        </p:spPr>
      </p:pic>
      <p:sp>
        <p:nvSpPr>
          <p:cNvPr id="10" name="Slide Number Placeholder 5"/>
          <p:cNvSpPr txBox="1">
            <a:spLocks/>
          </p:cNvSpPr>
          <p:nvPr userDrawn="1"/>
        </p:nvSpPr>
        <p:spPr>
          <a:xfrm>
            <a:off x="11739927" y="6308850"/>
            <a:ext cx="511256" cy="365125"/>
          </a:xfrm>
          <a:prstGeom prst="rect">
            <a:avLst/>
          </a:prstGeom>
        </p:spPr>
        <p:txBody>
          <a:bodyPr vert="horz" lIns="121920" tIns="60960" rIns="121920" bIns="6096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E63A33-8271-4DD0-9C48-789913D7C115}" type="slidenum">
              <a:rPr lang="en-US" sz="1600" smtClean="0"/>
              <a:pPr/>
              <a:t>‹#›</a:t>
            </a:fld>
            <a:endParaRPr lang="en-US" sz="1600" dirty="0"/>
          </a:p>
        </p:txBody>
      </p:sp>
      <p:pic>
        <p:nvPicPr>
          <p:cNvPr id="13" name="Picture 12" descr="CFPIC | Child &amp; Family Policy Institute of California">
            <a:hlinkClick r:id="rId13"/>
          </p:cNvPr>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543568" y="6127553"/>
            <a:ext cx="2764465" cy="715624"/>
          </a:xfrm>
          <a:prstGeom prst="rect">
            <a:avLst/>
          </a:prstGeom>
          <a:noFill/>
          <a:ln>
            <a:noFill/>
          </a:ln>
        </p:spPr>
      </p:pic>
      <p:pic>
        <p:nvPicPr>
          <p:cNvPr id="14" name="Picture 13"/>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5039420" y="6127553"/>
            <a:ext cx="873243" cy="678048"/>
          </a:xfrm>
          <a:prstGeom prst="rect">
            <a:avLst/>
          </a:prstGeom>
        </p:spPr>
      </p:pic>
    </p:spTree>
    <p:extLst>
      <p:ext uri="{BB962C8B-B14F-4D97-AF65-F5344CB8AC3E}">
        <p14:creationId xmlns:p14="http://schemas.microsoft.com/office/powerpoint/2010/main" val="327052675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dt="0"/>
  <p:txStyles>
    <p:titleStyle>
      <a:lvl1pPr algn="l" defTabSz="1219170" rtl="0" eaLnBrk="1" latinLnBrk="0" hangingPunct="1">
        <a:lnSpc>
          <a:spcPct val="90000"/>
        </a:lnSpc>
        <a:spcBef>
          <a:spcPct val="0"/>
        </a:spcBef>
        <a:buNone/>
        <a:defRPr sz="5333" b="1"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Calibri Light" panose="020F0302020204030204" pitchFamily="34" charset="0"/>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Calibri Light" panose="020F0302020204030204" pitchFamily="34" charset="0"/>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Calibri Light" panose="020F0302020204030204" pitchFamily="34" charset="0"/>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Calibri Light" panose="020F0302020204030204" pitchFamily="34" charset="0"/>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Calibri Light" panose="020F0302020204030204" pitchFamily="34" charset="0"/>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120" y="1156137"/>
            <a:ext cx="9303093" cy="438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8811" y="6284145"/>
            <a:ext cx="2590797" cy="414528"/>
          </a:xfrm>
          <a:prstGeom prst="rect">
            <a:avLst/>
          </a:prstGeom>
        </p:spPr>
      </p:pic>
      <p:sp>
        <p:nvSpPr>
          <p:cNvPr id="6" name="Slide Number Placeholder 5"/>
          <p:cNvSpPr>
            <a:spLocks noGrp="1"/>
          </p:cNvSpPr>
          <p:nvPr>
            <p:ph type="sldNum" sz="quarter" idx="4"/>
          </p:nvPr>
        </p:nvSpPr>
        <p:spPr>
          <a:xfrm>
            <a:off x="11739927" y="6308852"/>
            <a:ext cx="511256" cy="365125"/>
          </a:xfrm>
          <a:prstGeom prst="rect">
            <a:avLst/>
          </a:prstGeom>
        </p:spPr>
        <p:txBody>
          <a:bodyPr vert="horz" lIns="91440" tIns="45720" rIns="91440" bIns="45720" rtlCol="0" anchor="ctr"/>
          <a:lstStyle>
            <a:lvl1pPr algn="ctr">
              <a:defRPr sz="1600">
                <a:solidFill>
                  <a:schemeClr val="bg1"/>
                </a:solidFill>
              </a:defRPr>
            </a:lvl1pPr>
          </a:lstStyle>
          <a:p>
            <a:fld id="{D7E63A33-8271-4DD0-9C48-789913D7C115}" type="slidenum">
              <a:rPr lang="en-US" smtClean="0"/>
              <a:pPr/>
              <a:t>‹#›</a:t>
            </a:fld>
            <a:endParaRPr lang="en-US" dirty="0"/>
          </a:p>
        </p:txBody>
      </p:sp>
      <p:pic>
        <p:nvPicPr>
          <p:cNvPr id="9" name="Picture 8" descr="CFPIC | Child &amp; Family Policy Institute of California">
            <a:hlinkClick r:id="rId6"/>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120662" y="6087107"/>
            <a:ext cx="2874895" cy="756073"/>
          </a:xfrm>
          <a:prstGeom prst="rect">
            <a:avLst/>
          </a:prstGeom>
          <a:noFill/>
          <a:ln>
            <a:noFill/>
          </a:ln>
        </p:spPr>
      </p:pic>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4428" y="5762689"/>
            <a:ext cx="1343144" cy="1042912"/>
          </a:xfrm>
          <a:prstGeom prst="rect">
            <a:avLst/>
          </a:prstGeom>
        </p:spPr>
      </p:pic>
    </p:spTree>
    <p:extLst>
      <p:ext uri="{BB962C8B-B14F-4D97-AF65-F5344CB8AC3E}">
        <p14:creationId xmlns:p14="http://schemas.microsoft.com/office/powerpoint/2010/main" val="94603613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sldNum="0" hdr="0" dt="0"/>
  <p:txStyles>
    <p:titleStyle>
      <a:lvl1pPr algn="ctr"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j-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j-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j-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j-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91FCB-0D1F-4944-906C-9B519D6DF36D}" type="datetimeFigureOut">
              <a:rPr lang="en-US" smtClean="0"/>
              <a:t>11/1/2018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F2A6A-CA08-4A6C-A369-7593574308CB}" type="slidenum">
              <a:rPr lang="en-US" smtClean="0"/>
              <a:t>‹#›</a:t>
            </a:fld>
            <a:endParaRPr lang="en-US" dirty="0"/>
          </a:p>
        </p:txBody>
      </p:sp>
    </p:spTree>
    <p:extLst>
      <p:ext uri="{BB962C8B-B14F-4D97-AF65-F5344CB8AC3E}">
        <p14:creationId xmlns:p14="http://schemas.microsoft.com/office/powerpoint/2010/main" val="38250293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122" y="1156137"/>
            <a:ext cx="9303093" cy="438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8813" y="6284145"/>
            <a:ext cx="2590799" cy="414528"/>
          </a:xfrm>
          <a:prstGeom prst="rect">
            <a:avLst/>
          </a:prstGeom>
        </p:spPr>
      </p:pic>
      <p:sp>
        <p:nvSpPr>
          <p:cNvPr id="6" name="Slide Number Placeholder 5"/>
          <p:cNvSpPr>
            <a:spLocks noGrp="1"/>
          </p:cNvSpPr>
          <p:nvPr>
            <p:ph type="sldNum" sz="quarter" idx="4"/>
          </p:nvPr>
        </p:nvSpPr>
        <p:spPr>
          <a:xfrm>
            <a:off x="11739928" y="6308850"/>
            <a:ext cx="511257" cy="365125"/>
          </a:xfrm>
          <a:prstGeom prst="rect">
            <a:avLst/>
          </a:prstGeom>
        </p:spPr>
        <p:txBody>
          <a:bodyPr vert="horz" lIns="91440" tIns="45720" rIns="91440" bIns="45720" rtlCol="0" anchor="ctr"/>
          <a:lstStyle>
            <a:lvl1pPr algn="ctr">
              <a:defRPr sz="1200">
                <a:solidFill>
                  <a:schemeClr val="bg1"/>
                </a:solidFill>
              </a:defRPr>
            </a:lvl1pPr>
          </a:lstStyle>
          <a:p>
            <a:fld id="{D7E63A33-8271-4DD0-9C48-789913D7C115}" type="slidenum">
              <a:rPr lang="en-US" smtClean="0">
                <a:solidFill>
                  <a:prstClr val="white"/>
                </a:solidFill>
              </a:rPr>
              <a:pPr/>
              <a:t>‹#›</a:t>
            </a:fld>
            <a:endParaRPr lang="en-US" dirty="0">
              <a:solidFill>
                <a:prstClr val="white"/>
              </a:solidFill>
            </a:endParaRPr>
          </a:p>
        </p:txBody>
      </p:sp>
      <p:pic>
        <p:nvPicPr>
          <p:cNvPr id="9" name="Picture 8" descr="CFPIC | Child &amp; Family Policy Institute of California">
            <a:hlinkClick r:id="rId6"/>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120663" y="6087116"/>
            <a:ext cx="2874895" cy="756073"/>
          </a:xfrm>
          <a:prstGeom prst="rect">
            <a:avLst/>
          </a:prstGeom>
          <a:noFill/>
          <a:ln>
            <a:noFill/>
          </a:ln>
        </p:spPr>
      </p:pic>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424435" y="5762689"/>
            <a:ext cx="1343145" cy="1042912"/>
          </a:xfrm>
          <a:prstGeom prst="rect">
            <a:avLst/>
          </a:prstGeom>
        </p:spPr>
      </p:pic>
    </p:spTree>
    <p:extLst>
      <p:ext uri="{BB962C8B-B14F-4D97-AF65-F5344CB8AC3E}">
        <p14:creationId xmlns:p14="http://schemas.microsoft.com/office/powerpoint/2010/main" val="158592519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hf sldNum="0" hdr="0" dt="0"/>
  <p:txStyles>
    <p:titleStyle>
      <a:lvl1pPr algn="ctr" defTabSz="68575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8" indent="-171438" algn="l" defTabSz="685750" rtl="0" eaLnBrk="1" latinLnBrk="0" hangingPunct="1">
        <a:lnSpc>
          <a:spcPct val="90000"/>
        </a:lnSpc>
        <a:spcBef>
          <a:spcPts val="751"/>
        </a:spcBef>
        <a:buFont typeface="Arial"/>
        <a:buChar char="•"/>
        <a:defRPr sz="2100" kern="1200">
          <a:solidFill>
            <a:schemeClr val="tx1"/>
          </a:solidFill>
          <a:latin typeface="+mj-lt"/>
          <a:ea typeface="+mn-ea"/>
          <a:cs typeface="+mn-cs"/>
        </a:defRPr>
      </a:lvl1pPr>
      <a:lvl2pPr marL="514314" indent="-171438" algn="l" defTabSz="685750" rtl="0" eaLnBrk="1" latinLnBrk="0" hangingPunct="1">
        <a:lnSpc>
          <a:spcPct val="90000"/>
        </a:lnSpc>
        <a:spcBef>
          <a:spcPts val="375"/>
        </a:spcBef>
        <a:buFont typeface="Arial"/>
        <a:buChar char="•"/>
        <a:defRPr sz="1800" kern="1200">
          <a:solidFill>
            <a:schemeClr val="tx1"/>
          </a:solidFill>
          <a:latin typeface="+mj-lt"/>
          <a:ea typeface="+mn-ea"/>
          <a:cs typeface="+mn-cs"/>
        </a:defRPr>
      </a:lvl2pPr>
      <a:lvl3pPr marL="857187" indent="-171438" algn="l" defTabSz="685750" rtl="0" eaLnBrk="1" latinLnBrk="0" hangingPunct="1">
        <a:lnSpc>
          <a:spcPct val="90000"/>
        </a:lnSpc>
        <a:spcBef>
          <a:spcPts val="375"/>
        </a:spcBef>
        <a:buFont typeface="Arial"/>
        <a:buChar char="•"/>
        <a:defRPr sz="1500" kern="1200">
          <a:solidFill>
            <a:schemeClr val="tx1"/>
          </a:solidFill>
          <a:latin typeface="+mj-lt"/>
          <a:ea typeface="+mn-ea"/>
          <a:cs typeface="+mn-cs"/>
        </a:defRPr>
      </a:lvl3pPr>
      <a:lvl4pPr marL="1200061" indent="-171438" algn="l" defTabSz="685750" rtl="0" eaLnBrk="1" latinLnBrk="0" hangingPunct="1">
        <a:lnSpc>
          <a:spcPct val="90000"/>
        </a:lnSpc>
        <a:spcBef>
          <a:spcPts val="375"/>
        </a:spcBef>
        <a:buFont typeface="Arial"/>
        <a:buChar char="•"/>
        <a:defRPr sz="1351" kern="1200">
          <a:solidFill>
            <a:schemeClr val="tx1"/>
          </a:solidFill>
          <a:latin typeface="+mj-lt"/>
          <a:ea typeface="+mn-ea"/>
          <a:cs typeface="+mn-cs"/>
        </a:defRPr>
      </a:lvl4pPr>
      <a:lvl5pPr marL="1542935" indent="-171438" algn="l" defTabSz="685750" rtl="0" eaLnBrk="1" latinLnBrk="0" hangingPunct="1">
        <a:lnSpc>
          <a:spcPct val="90000"/>
        </a:lnSpc>
        <a:spcBef>
          <a:spcPts val="375"/>
        </a:spcBef>
        <a:buFont typeface="Arial"/>
        <a:buChar char="•"/>
        <a:defRPr sz="1351" kern="1200">
          <a:solidFill>
            <a:schemeClr val="tx1"/>
          </a:solidFill>
          <a:latin typeface="+mj-lt"/>
          <a:ea typeface="+mn-ea"/>
          <a:cs typeface="+mn-cs"/>
        </a:defRPr>
      </a:lvl5pPr>
      <a:lvl6pPr marL="1885810"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434" indent="-171438" algn="l" defTabSz="685750"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50" rtl="0" eaLnBrk="1" latinLnBrk="0" hangingPunct="1">
        <a:defRPr sz="1351" kern="1200">
          <a:solidFill>
            <a:schemeClr val="tx1"/>
          </a:solidFill>
          <a:latin typeface="+mn-lt"/>
          <a:ea typeface="+mn-ea"/>
          <a:cs typeface="+mn-cs"/>
        </a:defRPr>
      </a:lvl1pPr>
      <a:lvl2pPr marL="342874"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7"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4" algn="l" defTabSz="685750" rtl="0" eaLnBrk="1" latinLnBrk="0" hangingPunct="1">
        <a:defRPr sz="135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3A33-8271-4DD0-9C48-789913D7C11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8813" y="6284145"/>
            <a:ext cx="2590799" cy="414528"/>
          </a:xfrm>
          <a:prstGeom prst="rect">
            <a:avLst/>
          </a:prstGeom>
        </p:spPr>
      </p:pic>
      <p:sp>
        <p:nvSpPr>
          <p:cNvPr id="8" name="Slide Number Placeholder 5"/>
          <p:cNvSpPr txBox="1">
            <a:spLocks/>
          </p:cNvSpPr>
          <p:nvPr userDrawn="1"/>
        </p:nvSpPr>
        <p:spPr>
          <a:xfrm>
            <a:off x="11739928" y="6308850"/>
            <a:ext cx="51125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E63A33-8271-4DD0-9C48-789913D7C115}" type="slidenum">
              <a:rPr lang="en-US" sz="1200" smtClean="0">
                <a:solidFill>
                  <a:prstClr val="white"/>
                </a:solidFill>
              </a:rPr>
              <a:pPr/>
              <a:t>‹#›</a:t>
            </a:fld>
            <a:endParaRPr lang="en-US" sz="1200" dirty="0">
              <a:solidFill>
                <a:prstClr val="white"/>
              </a:solidFill>
            </a:endParaRPr>
          </a:p>
        </p:txBody>
      </p:sp>
      <p:pic>
        <p:nvPicPr>
          <p:cNvPr id="9" name="Picture 8" descr="CFPIC | Child &amp; Family Policy Institute of California">
            <a:hlinkClick r:id="rId14"/>
          </p:cNvPr>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543569" y="6127553"/>
            <a:ext cx="2764465" cy="715624"/>
          </a:xfrm>
          <a:prstGeom prst="rect">
            <a:avLst/>
          </a:prstGeom>
          <a:noFill/>
          <a:ln>
            <a:noFill/>
          </a:ln>
        </p:spPr>
      </p:pic>
      <p:pic>
        <p:nvPicPr>
          <p:cNvPr id="10" name="Picture 9"/>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5039423" y="6127553"/>
            <a:ext cx="873243" cy="678048"/>
          </a:xfrm>
          <a:prstGeom prst="rect">
            <a:avLst/>
          </a:prstGeom>
        </p:spPr>
      </p:pic>
    </p:spTree>
    <p:extLst>
      <p:ext uri="{BB962C8B-B14F-4D97-AF65-F5344CB8AC3E}">
        <p14:creationId xmlns:p14="http://schemas.microsoft.com/office/powerpoint/2010/main" val="13031279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Thursday, November 1, 2018</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1650133" y="6477000"/>
            <a:ext cx="592667" cy="329184"/>
          </a:xfrm>
          <a:prstGeom prst="rect">
            <a:avLst/>
          </a:prstGeom>
        </p:spPr>
        <p:txBody>
          <a:bodyPr vert="horz" lIns="91440" tIns="45720" rIns="91440" bIns="45720" rtlCol="0" anchor="ctr"/>
          <a:lstStyle>
            <a:lvl1pPr algn="l">
              <a:defRPr sz="1400" b="1">
                <a:solidFill>
                  <a:srgbClr val="404040"/>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3272559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91FCB-0D1F-4944-906C-9B519D6DF36D}"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F2A6A-CA08-4A6C-A369-7593574308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44118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3.xml"/><Relationship Id="rId5" Type="http://schemas.openxmlformats.org/officeDocument/2006/relationships/image" Target="../media/image1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64.xml"/><Relationship Id="rId4" Type="http://schemas.openxmlformats.org/officeDocument/2006/relationships/image" Target="../media/image16.tif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53.xml"/><Relationship Id="rId5" Type="http://schemas.openxmlformats.org/officeDocument/2006/relationships/image" Target="../media/image18.png"/><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53.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3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33.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3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3.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6.pn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40.xml"/><Relationship Id="rId5" Type="http://schemas.openxmlformats.org/officeDocument/2006/relationships/image" Target="../media/image14.png"/><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9.xml"/><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3.xml"/><Relationship Id="rId1" Type="http://schemas.openxmlformats.org/officeDocument/2006/relationships/slideLayout" Target="../slideLayouts/slideLayout42.xml"/><Relationship Id="rId4" Type="http://schemas.openxmlformats.org/officeDocument/2006/relationships/image" Target="../media/image50.jpeg"/></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4.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3.xml"/><Relationship Id="rId4" Type="http://schemas.openxmlformats.org/officeDocument/2006/relationships/image" Target="../media/image10.emf"/></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5.xml"/><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7.xml"/><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8.xml"/><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9.xml"/><Relationship Id="rId1" Type="http://schemas.openxmlformats.org/officeDocument/2006/relationships/slideLayout" Target="../slideLayouts/slideLayout42.xml"/><Relationship Id="rId4" Type="http://schemas.openxmlformats.org/officeDocument/2006/relationships/image" Target="../media/image55.png"/></Relationships>
</file>

<file path=ppt/slides/_rels/slide6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0.xml"/><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42.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42.xml"/></Relationships>
</file>

<file path=ppt/slides/_rels/slide6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3.xml"/><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hyperlink" Target="https://www.oercommons.org/authoring/26084-workforce-development-tools-for-child-welfare-lead/view" TargetMode="External"/><Relationship Id="rId2" Type="http://schemas.openxmlformats.org/officeDocument/2006/relationships/notesSlide" Target="../notesSlides/notesSlide68.xml"/><Relationship Id="rId1" Type="http://schemas.openxmlformats.org/officeDocument/2006/relationships/slideLayout" Target="../slideLayouts/slideLayout14.xml"/><Relationship Id="rId4" Type="http://schemas.openxmlformats.org/officeDocument/2006/relationships/image" Target="../media/image60.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9.xml"/><Relationship Id="rId4" Type="http://schemas.openxmlformats.org/officeDocument/2006/relationships/image" Target="../media/image10.e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drive.google.com/open?id=170BJy7HnXJCeEAenSCmN5QgxHWgAqPvB" TargetMode="External"/><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hyperlink" Target="https://drive.google.com/open?id=1wLWQDotkLhsmYdHZ1odIGpgJmIM_5Y6K" TargetMode="External"/><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87773-9151-45BF-90C5-EBA36C16A6DF}"/>
              </a:ext>
            </a:extLst>
          </p:cNvPr>
          <p:cNvSpPr>
            <a:spLocks noGrp="1"/>
          </p:cNvSpPr>
          <p:nvPr>
            <p:ph type="ctrTitle"/>
          </p:nvPr>
        </p:nvSpPr>
        <p:spPr/>
        <p:txBody>
          <a:bodyPr/>
          <a:lstStyle/>
          <a:p>
            <a:r>
              <a:rPr lang="en-US" dirty="0"/>
              <a:t>Learning Session #3</a:t>
            </a:r>
          </a:p>
        </p:txBody>
      </p:sp>
      <p:sp>
        <p:nvSpPr>
          <p:cNvPr id="3" name="Subtitle 2">
            <a:extLst>
              <a:ext uri="{FF2B5EF4-FFF2-40B4-BE49-F238E27FC236}">
                <a16:creationId xmlns:a16="http://schemas.microsoft.com/office/drawing/2014/main" id="{DBE40588-3B77-479B-8496-03CEB2B69F70}"/>
              </a:ext>
            </a:extLst>
          </p:cNvPr>
          <p:cNvSpPr>
            <a:spLocks noGrp="1"/>
          </p:cNvSpPr>
          <p:nvPr>
            <p:ph type="subTitle" idx="1"/>
          </p:nvPr>
        </p:nvSpPr>
        <p:spPr/>
        <p:txBody>
          <a:bodyPr>
            <a:normAutofit/>
          </a:bodyPr>
          <a:lstStyle/>
          <a:p>
            <a:r>
              <a:rPr lang="en-US" sz="2800" dirty="0">
                <a:solidFill>
                  <a:schemeClr val="accent1"/>
                </a:solidFill>
              </a:rPr>
              <a:t>December 7-8, 2017</a:t>
            </a:r>
          </a:p>
          <a:p>
            <a:r>
              <a:rPr lang="en-US" sz="2800" dirty="0">
                <a:solidFill>
                  <a:schemeClr val="accent1"/>
                </a:solidFill>
              </a:rPr>
              <a:t>Berkeley, CA</a:t>
            </a:r>
          </a:p>
        </p:txBody>
      </p:sp>
      <p:pic>
        <p:nvPicPr>
          <p:cNvPr id="4" name="Picture 3" descr="Directors%20Institute%20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152" y="3505200"/>
            <a:ext cx="3660594" cy="2756452"/>
          </a:xfrm>
          <a:prstGeom prst="rect">
            <a:avLst/>
          </a:prstGeom>
          <a:noFill/>
          <a:ln>
            <a:noFill/>
          </a:ln>
        </p:spPr>
      </p:pic>
    </p:spTree>
    <p:extLst>
      <p:ext uri="{BB962C8B-B14F-4D97-AF65-F5344CB8AC3E}">
        <p14:creationId xmlns:p14="http://schemas.microsoft.com/office/powerpoint/2010/main" val="195959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696" y="636976"/>
            <a:ext cx="11010183" cy="750176"/>
          </a:xfrm>
        </p:spPr>
        <p:txBody>
          <a:bodyPr>
            <a:normAutofit fontScale="90000"/>
          </a:bodyPr>
          <a:lstStyle/>
          <a:p>
            <a:r>
              <a:rPr lang="en-US" dirty="0"/>
              <a:t>An Applied Focus on “</a:t>
            </a:r>
            <a:r>
              <a:rPr lang="en-US" i="1" dirty="0"/>
              <a:t>What it Takes</a:t>
            </a:r>
            <a:r>
              <a:rPr lang="en-US" dirty="0"/>
              <a:t>” for Implementation</a:t>
            </a:r>
            <a:endParaRPr lang="en-US" sz="4400" b="1" dirty="0"/>
          </a:p>
        </p:txBody>
      </p:sp>
      <p:sp>
        <p:nvSpPr>
          <p:cNvPr id="3" name="Content Placeholder 2"/>
          <p:cNvSpPr>
            <a:spLocks noGrp="1"/>
          </p:cNvSpPr>
          <p:nvPr>
            <p:ph idx="1"/>
          </p:nvPr>
        </p:nvSpPr>
        <p:spPr>
          <a:xfrm>
            <a:off x="364831" y="1422230"/>
            <a:ext cx="10527104" cy="4155589"/>
          </a:xfrm>
        </p:spPr>
        <p:txBody>
          <a:bodyPr>
            <a:noAutofit/>
          </a:bodyPr>
          <a:lstStyle/>
          <a:p>
            <a:pPr marL="514350" indent="-514350">
              <a:lnSpc>
                <a:spcPct val="120000"/>
              </a:lnSpc>
              <a:spcBef>
                <a:spcPts val="0"/>
              </a:spcBef>
              <a:spcAft>
                <a:spcPts val="600"/>
              </a:spcAft>
              <a:buFont typeface="+mj-lt"/>
              <a:buAutoNum type="arabicPeriod"/>
            </a:pPr>
            <a:r>
              <a:rPr lang="en-US" i="1" dirty="0">
                <a:latin typeface="+mj-lt"/>
              </a:rPr>
              <a:t>A focus on people matters.</a:t>
            </a:r>
          </a:p>
          <a:p>
            <a:pPr marL="914400" lvl="1" indent="-223838">
              <a:lnSpc>
                <a:spcPct val="120000"/>
              </a:lnSpc>
              <a:spcBef>
                <a:spcPts val="0"/>
              </a:spcBef>
              <a:spcAft>
                <a:spcPts val="600"/>
              </a:spcAft>
              <a:buFont typeface="Wingdings" panose="05000000000000000000" pitchFamily="2" charset="2"/>
              <a:buChar char="ü"/>
            </a:pPr>
            <a:r>
              <a:rPr lang="en-US" sz="2400" dirty="0">
                <a:latin typeface="+mj-lt"/>
              </a:rPr>
              <a:t> </a:t>
            </a:r>
            <a:r>
              <a:rPr lang="en-US" sz="2400" b="1" dirty="0"/>
              <a:t>Workforce Development </a:t>
            </a:r>
            <a:r>
              <a:rPr lang="en-US" sz="2400" dirty="0"/>
              <a:t>(Training, Ongoing Coaching for all staff)</a:t>
            </a:r>
          </a:p>
          <a:p>
            <a:pPr marL="514350" indent="-514350">
              <a:lnSpc>
                <a:spcPct val="120000"/>
              </a:lnSpc>
              <a:spcBef>
                <a:spcPts val="0"/>
              </a:spcBef>
              <a:spcAft>
                <a:spcPts val="600"/>
              </a:spcAft>
              <a:buFont typeface="+mj-lt"/>
              <a:buAutoNum type="arabicPeriod"/>
            </a:pPr>
            <a:r>
              <a:rPr lang="en-US" i="1" dirty="0">
                <a:latin typeface="+mj-lt"/>
              </a:rPr>
              <a:t>A focus on the organization matters just as much if not more AND</a:t>
            </a:r>
          </a:p>
          <a:p>
            <a:pPr marL="514350" indent="-514350">
              <a:lnSpc>
                <a:spcPct val="120000"/>
              </a:lnSpc>
              <a:spcBef>
                <a:spcPts val="0"/>
              </a:spcBef>
              <a:spcAft>
                <a:spcPts val="600"/>
              </a:spcAft>
              <a:buFont typeface="+mj-lt"/>
              <a:buAutoNum type="arabicPeriod"/>
            </a:pPr>
            <a:r>
              <a:rPr lang="en-US" i="1" dirty="0">
                <a:latin typeface="+mj-lt"/>
              </a:rPr>
              <a:t>Leadership for change lives at multiple levels.</a:t>
            </a:r>
          </a:p>
          <a:p>
            <a:pPr marL="914400" lvl="1" indent="-223838">
              <a:spcBef>
                <a:spcPts val="0"/>
              </a:spcBef>
              <a:spcAft>
                <a:spcPts val="600"/>
              </a:spcAft>
              <a:buFont typeface="Wingdings" panose="05000000000000000000" pitchFamily="2" charset="2"/>
              <a:buChar char="ü"/>
            </a:pPr>
            <a:r>
              <a:rPr lang="en-US" sz="2400" b="1" dirty="0"/>
              <a:t>Organizational Readiness Building </a:t>
            </a:r>
          </a:p>
          <a:p>
            <a:pPr marL="690562" lvl="1" indent="0">
              <a:spcBef>
                <a:spcPts val="0"/>
              </a:spcBef>
              <a:spcAft>
                <a:spcPts val="600"/>
              </a:spcAft>
              <a:buNone/>
            </a:pPr>
            <a:r>
              <a:rPr lang="en-US" sz="2400" dirty="0"/>
              <a:t>    (Linked Leadership and Implementation Teams, </a:t>
            </a:r>
          </a:p>
          <a:p>
            <a:pPr marL="971550" lvl="1" indent="0">
              <a:spcBef>
                <a:spcPts val="0"/>
              </a:spcBef>
              <a:spcAft>
                <a:spcPts val="600"/>
              </a:spcAft>
              <a:buNone/>
            </a:pPr>
            <a:r>
              <a:rPr lang="en-US" sz="2400" dirty="0"/>
              <a:t>practices to strengthen organizational climate)</a:t>
            </a:r>
          </a:p>
          <a:p>
            <a:pPr marL="914400" lvl="1" indent="-223838">
              <a:lnSpc>
                <a:spcPct val="120000"/>
              </a:lnSpc>
              <a:spcBef>
                <a:spcPts val="0"/>
              </a:spcBef>
              <a:spcAft>
                <a:spcPts val="600"/>
              </a:spcAft>
              <a:buFont typeface="Wingdings" panose="05000000000000000000" pitchFamily="2" charset="2"/>
              <a:buChar char="ü"/>
            </a:pPr>
            <a:r>
              <a:rPr lang="en-US" sz="2400" b="1" dirty="0"/>
              <a:t>Engagement, Relationships, and Partnership</a:t>
            </a:r>
          </a:p>
          <a:p>
            <a:pPr marL="514350" indent="-514350">
              <a:lnSpc>
                <a:spcPct val="120000"/>
              </a:lnSpc>
              <a:spcBef>
                <a:spcPts val="0"/>
              </a:spcBef>
              <a:spcAft>
                <a:spcPts val="600"/>
              </a:spcAft>
              <a:buFont typeface="+mj-lt"/>
              <a:buAutoNum type="arabicPeriod"/>
            </a:pPr>
            <a:r>
              <a:rPr lang="en-US" i="1" dirty="0">
                <a:latin typeface="+mj-lt"/>
              </a:rPr>
              <a:t>Supporting use of the practice model is a deliberate, ongoing process</a:t>
            </a:r>
            <a:r>
              <a:rPr lang="en-US" dirty="0">
                <a:latin typeface="+mj-lt"/>
              </a:rPr>
              <a:t>.</a:t>
            </a:r>
          </a:p>
          <a:p>
            <a:pPr marL="914400" lvl="1" indent="-223838">
              <a:lnSpc>
                <a:spcPct val="120000"/>
              </a:lnSpc>
              <a:spcBef>
                <a:spcPts val="0"/>
              </a:spcBef>
              <a:spcAft>
                <a:spcPts val="600"/>
              </a:spcAft>
              <a:buFont typeface="Wingdings" panose="05000000000000000000" pitchFamily="2" charset="2"/>
              <a:buChar char="ü"/>
            </a:pPr>
            <a:r>
              <a:rPr lang="en-US" sz="2400" b="1" dirty="0"/>
              <a:t>Quality, Outcome, and System Improvement</a:t>
            </a:r>
          </a:p>
        </p:txBody>
      </p:sp>
      <p:grpSp>
        <p:nvGrpSpPr>
          <p:cNvPr id="4" name="Group 3"/>
          <p:cNvGrpSpPr/>
          <p:nvPr/>
        </p:nvGrpSpPr>
        <p:grpSpPr>
          <a:xfrm>
            <a:off x="9091340" y="3453846"/>
            <a:ext cx="2123000" cy="1674447"/>
            <a:chOff x="1995544" y="1316132"/>
            <a:chExt cx="5050715" cy="3093563"/>
          </a:xfrm>
        </p:grpSpPr>
        <p:pic>
          <p:nvPicPr>
            <p:cNvPr id="5" name="Picture 4" descr="Convocatoria Asamblea General Extraordinaria de Socios"/>
            <p:cNvPicPr>
              <a:picLocks noChangeAspect="1"/>
            </p:cNvPicPr>
            <p:nvPr/>
          </p:nvPicPr>
          <p:blipFill>
            <a:blip r:embed="rId3" cstate="email">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tretch>
              <a:fillRect/>
            </a:stretch>
          </p:blipFill>
          <p:spPr>
            <a:xfrm>
              <a:off x="1995544" y="1316132"/>
              <a:ext cx="5050715" cy="3093563"/>
            </a:xfrm>
            <a:prstGeom prst="rect">
              <a:avLst/>
            </a:prstGeom>
          </p:spPr>
        </p:pic>
        <p:grpSp>
          <p:nvGrpSpPr>
            <p:cNvPr id="6" name="Group 5"/>
            <p:cNvGrpSpPr/>
            <p:nvPr/>
          </p:nvGrpSpPr>
          <p:grpSpPr>
            <a:xfrm>
              <a:off x="3806177" y="1815170"/>
              <a:ext cx="1499760" cy="1111552"/>
              <a:chOff x="3645586" y="2022921"/>
              <a:chExt cx="1499760" cy="1111552"/>
            </a:xfrm>
            <a:noFill/>
          </p:grpSpPr>
          <p:pic>
            <p:nvPicPr>
              <p:cNvPr id="7" name="Picture 6" descr="Download Small PNG Medium PNG Large 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56860" y="2022921"/>
                <a:ext cx="1077433" cy="1111552"/>
              </a:xfrm>
              <a:prstGeom prst="rect">
                <a:avLst/>
              </a:prstGeom>
              <a:grpFill/>
            </p:spPr>
          </p:pic>
          <p:sp>
            <p:nvSpPr>
              <p:cNvPr id="8" name="TextBox 7"/>
              <p:cNvSpPr txBox="1"/>
              <p:nvPr/>
            </p:nvSpPr>
            <p:spPr>
              <a:xfrm>
                <a:off x="3645586" y="2216258"/>
                <a:ext cx="1499760" cy="511759"/>
              </a:xfrm>
              <a:prstGeom prst="rect">
                <a:avLst/>
              </a:prstGeom>
              <a:grpFill/>
            </p:spPr>
            <p:txBody>
              <a:bodyPr wrap="square" rtlCol="0">
                <a:spAutoFit/>
              </a:bodyPr>
              <a:lstStyle/>
              <a:p>
                <a:r>
                  <a:rPr lang="en-US" sz="1200" b="1" dirty="0">
                    <a:solidFill>
                      <a:srgbClr val="FFFFFF"/>
                    </a:solidFill>
                  </a:rPr>
                  <a:t>HOST</a:t>
                </a:r>
              </a:p>
            </p:txBody>
          </p:sp>
        </p:grpSp>
      </p:grpSp>
    </p:spTree>
    <p:extLst>
      <p:ext uri="{BB962C8B-B14F-4D97-AF65-F5344CB8AC3E}">
        <p14:creationId xmlns:p14="http://schemas.microsoft.com/office/powerpoint/2010/main" val="10014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815" y="157726"/>
            <a:ext cx="11917156" cy="1325563"/>
          </a:xfrm>
        </p:spPr>
        <p:txBody>
          <a:bodyPr>
            <a:noAutofit/>
          </a:bodyPr>
          <a:lstStyle/>
          <a:p>
            <a:r>
              <a:rPr lang="en-US" sz="3600" b="1" i="1" dirty="0">
                <a:solidFill>
                  <a:srgbClr val="C00000"/>
                </a:solidFill>
              </a:rPr>
              <a:t>Why Is this Important? </a:t>
            </a:r>
            <a:r>
              <a:rPr lang="en-US" sz="3600" b="1" dirty="0"/>
              <a:t>Critical Role of Implementation Capacities</a:t>
            </a:r>
            <a:r>
              <a:rPr lang="en-US" sz="3733" b="1" dirty="0"/>
              <a:t/>
            </a:r>
            <a:br>
              <a:rPr lang="en-US" sz="3733" b="1" dirty="0"/>
            </a:br>
            <a:r>
              <a:rPr lang="en-US" sz="3733" b="1" i="1" dirty="0"/>
              <a:t>(</a:t>
            </a:r>
            <a:r>
              <a:rPr lang="en-US" sz="2800" b="1" i="1" dirty="0"/>
              <a:t>from NC Triple P implementation project)</a:t>
            </a:r>
          </a:p>
        </p:txBody>
      </p:sp>
      <p:grpSp>
        <p:nvGrpSpPr>
          <p:cNvPr id="5" name="Group 4"/>
          <p:cNvGrpSpPr/>
          <p:nvPr/>
        </p:nvGrpSpPr>
        <p:grpSpPr>
          <a:xfrm>
            <a:off x="395234" y="3283164"/>
            <a:ext cx="4092733" cy="1793557"/>
            <a:chOff x="395234" y="3283164"/>
            <a:chExt cx="4092733" cy="1793557"/>
          </a:xfrm>
        </p:grpSpPr>
        <p:sp>
          <p:nvSpPr>
            <p:cNvPr id="4" name="Freeform 3"/>
            <p:cNvSpPr/>
            <p:nvPr/>
          </p:nvSpPr>
          <p:spPr>
            <a:xfrm>
              <a:off x="395234" y="3283164"/>
              <a:ext cx="2989261" cy="1793557"/>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49052" tIns="149052" rIns="149052" bIns="149052" numCol="1" spcCol="1270" anchor="ctr" anchorCtr="0">
              <a:noAutofit/>
            </a:bodyPr>
            <a:lstStyle/>
            <a:p>
              <a:pPr algn="ctr" defTabSz="1126039">
                <a:lnSpc>
                  <a:spcPct val="90000"/>
                </a:lnSpc>
                <a:spcBef>
                  <a:spcPct val="0"/>
                </a:spcBef>
                <a:spcAft>
                  <a:spcPct val="35000"/>
                </a:spcAft>
                <a:defRPr/>
              </a:pPr>
              <a:r>
                <a:rPr lang="en-US" sz="2533" dirty="0">
                  <a:solidFill>
                    <a:prstClr val="white"/>
                  </a:solidFill>
                </a:rPr>
                <a:t>Agency Leadership &amp; Implementation </a:t>
              </a:r>
              <a:r>
                <a:rPr lang="en-US" sz="2533" u="sng" dirty="0">
                  <a:solidFill>
                    <a:prstClr val="white"/>
                  </a:solidFill>
                  <a:effectLst>
                    <a:outerShdw blurRad="38100" dist="38100" dir="2700000" algn="tl">
                      <a:srgbClr val="000000">
                        <a:alpha val="43137"/>
                      </a:srgbClr>
                    </a:outerShdw>
                  </a:effectLst>
                </a:rPr>
                <a:t>Team Capacities</a:t>
              </a:r>
            </a:p>
          </p:txBody>
        </p:sp>
        <p:sp>
          <p:nvSpPr>
            <p:cNvPr id="6" name="Freeform 5"/>
            <p:cNvSpPr/>
            <p:nvPr/>
          </p:nvSpPr>
          <p:spPr>
            <a:xfrm>
              <a:off x="3512603" y="3809275"/>
              <a:ext cx="975364" cy="741336"/>
            </a:xfrm>
            <a:custGeom>
              <a:avLst/>
              <a:gdLst>
                <a:gd name="connsiteX0" fmla="*/ 0 w 731523"/>
                <a:gd name="connsiteY0" fmla="*/ 111200 h 556002"/>
                <a:gd name="connsiteX1" fmla="*/ 453522 w 731523"/>
                <a:gd name="connsiteY1" fmla="*/ 111200 h 556002"/>
                <a:gd name="connsiteX2" fmla="*/ 453522 w 731523"/>
                <a:gd name="connsiteY2" fmla="*/ 0 h 556002"/>
                <a:gd name="connsiteX3" fmla="*/ 731523 w 731523"/>
                <a:gd name="connsiteY3" fmla="*/ 278001 h 556002"/>
                <a:gd name="connsiteX4" fmla="*/ 453522 w 731523"/>
                <a:gd name="connsiteY4" fmla="*/ 556002 h 556002"/>
                <a:gd name="connsiteX5" fmla="*/ 453522 w 731523"/>
                <a:gd name="connsiteY5" fmla="*/ 444802 h 556002"/>
                <a:gd name="connsiteX6" fmla="*/ 0 w 731523"/>
                <a:gd name="connsiteY6" fmla="*/ 444802 h 556002"/>
                <a:gd name="connsiteX7" fmla="*/ 0 w 731523"/>
                <a:gd name="connsiteY7" fmla="*/ 111200 h 55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23" h="556002">
                  <a:moveTo>
                    <a:pt x="0" y="111200"/>
                  </a:moveTo>
                  <a:lnTo>
                    <a:pt x="453522" y="111200"/>
                  </a:lnTo>
                  <a:lnTo>
                    <a:pt x="453522" y="0"/>
                  </a:lnTo>
                  <a:lnTo>
                    <a:pt x="731523" y="278001"/>
                  </a:lnTo>
                  <a:lnTo>
                    <a:pt x="453522" y="556002"/>
                  </a:lnTo>
                  <a:lnTo>
                    <a:pt x="453522" y="444802"/>
                  </a:lnTo>
                  <a:lnTo>
                    <a:pt x="0" y="444802"/>
                  </a:lnTo>
                  <a:lnTo>
                    <a:pt x="0" y="11120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0" tIns="148267" rIns="222401" bIns="148267" numCol="1" spcCol="1270" anchor="ctr" anchorCtr="0">
              <a:noAutofit/>
            </a:bodyPr>
            <a:lstStyle/>
            <a:p>
              <a:pPr algn="ctr" defTabSz="888978">
                <a:lnSpc>
                  <a:spcPct val="90000"/>
                </a:lnSpc>
                <a:spcBef>
                  <a:spcPct val="0"/>
                </a:spcBef>
                <a:spcAft>
                  <a:spcPct val="35000"/>
                </a:spcAft>
                <a:defRPr/>
              </a:pPr>
              <a:endParaRPr lang="en-US" sz="2000">
                <a:solidFill>
                  <a:prstClr val="white"/>
                </a:solidFill>
              </a:endParaRPr>
            </a:p>
          </p:txBody>
        </p:sp>
      </p:grpSp>
      <p:grpSp>
        <p:nvGrpSpPr>
          <p:cNvPr id="20" name="Group 19"/>
          <p:cNvGrpSpPr/>
          <p:nvPr/>
        </p:nvGrpSpPr>
        <p:grpSpPr>
          <a:xfrm>
            <a:off x="4580202" y="3283164"/>
            <a:ext cx="4092732" cy="1793557"/>
            <a:chOff x="4580202" y="3283164"/>
            <a:chExt cx="4092732" cy="1793557"/>
          </a:xfrm>
        </p:grpSpPr>
        <p:sp>
          <p:nvSpPr>
            <p:cNvPr id="7" name="Freeform 6"/>
            <p:cNvSpPr/>
            <p:nvPr/>
          </p:nvSpPr>
          <p:spPr>
            <a:xfrm>
              <a:off x="4580202" y="3283164"/>
              <a:ext cx="2989261" cy="1793557"/>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p:spPr>
          <p:style>
            <a:lnRef idx="0">
              <a:schemeClr val="lt1">
                <a:hueOff val="0"/>
                <a:satOff val="0"/>
                <a:lumOff val="0"/>
                <a:alphaOff val="0"/>
              </a:schemeClr>
            </a:lnRef>
            <a:fillRef idx="3">
              <a:schemeClr val="accent5">
                <a:hueOff val="-3676672"/>
                <a:satOff val="-5114"/>
                <a:lumOff val="-1961"/>
                <a:alphaOff val="0"/>
              </a:schemeClr>
            </a:fillRef>
            <a:effectRef idx="3">
              <a:schemeClr val="accent5">
                <a:hueOff val="-3676672"/>
                <a:satOff val="-5114"/>
                <a:lumOff val="-1961"/>
                <a:alphaOff val="0"/>
              </a:schemeClr>
            </a:effectRef>
            <a:fontRef idx="minor">
              <a:schemeClr val="lt1"/>
            </a:fontRef>
          </p:style>
          <p:txBody>
            <a:bodyPr spcFirstLastPara="0" vert="horz" wrap="square" lIns="149052" tIns="149052" rIns="149052" bIns="149052" numCol="1" spcCol="1270" anchor="ctr" anchorCtr="0">
              <a:noAutofit/>
            </a:bodyPr>
            <a:lstStyle/>
            <a:p>
              <a:pPr algn="ctr" defTabSz="1126039">
                <a:lnSpc>
                  <a:spcPct val="90000"/>
                </a:lnSpc>
                <a:spcBef>
                  <a:spcPct val="0"/>
                </a:spcBef>
                <a:spcAft>
                  <a:spcPct val="35000"/>
                </a:spcAft>
                <a:defRPr/>
              </a:pPr>
              <a:r>
                <a:rPr lang="en-US" sz="2533" dirty="0">
                  <a:solidFill>
                    <a:prstClr val="white"/>
                  </a:solidFill>
                </a:rPr>
                <a:t>Agency Implementation Infrastructure, Capacities &amp; Performance</a:t>
              </a:r>
            </a:p>
          </p:txBody>
        </p:sp>
        <p:sp>
          <p:nvSpPr>
            <p:cNvPr id="8" name="Freeform 7"/>
            <p:cNvSpPr/>
            <p:nvPr/>
          </p:nvSpPr>
          <p:spPr>
            <a:xfrm>
              <a:off x="7697570" y="3809275"/>
              <a:ext cx="975364" cy="741336"/>
            </a:xfrm>
            <a:custGeom>
              <a:avLst/>
              <a:gdLst>
                <a:gd name="connsiteX0" fmla="*/ 0 w 731523"/>
                <a:gd name="connsiteY0" fmla="*/ 111200 h 556002"/>
                <a:gd name="connsiteX1" fmla="*/ 453522 w 731523"/>
                <a:gd name="connsiteY1" fmla="*/ 111200 h 556002"/>
                <a:gd name="connsiteX2" fmla="*/ 453522 w 731523"/>
                <a:gd name="connsiteY2" fmla="*/ 0 h 556002"/>
                <a:gd name="connsiteX3" fmla="*/ 731523 w 731523"/>
                <a:gd name="connsiteY3" fmla="*/ 278001 h 556002"/>
                <a:gd name="connsiteX4" fmla="*/ 453522 w 731523"/>
                <a:gd name="connsiteY4" fmla="*/ 556002 h 556002"/>
                <a:gd name="connsiteX5" fmla="*/ 453522 w 731523"/>
                <a:gd name="connsiteY5" fmla="*/ 444802 h 556002"/>
                <a:gd name="connsiteX6" fmla="*/ 0 w 731523"/>
                <a:gd name="connsiteY6" fmla="*/ 444802 h 556002"/>
                <a:gd name="connsiteX7" fmla="*/ 0 w 731523"/>
                <a:gd name="connsiteY7" fmla="*/ 111200 h 55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23" h="556002">
                  <a:moveTo>
                    <a:pt x="0" y="111200"/>
                  </a:moveTo>
                  <a:lnTo>
                    <a:pt x="453522" y="111200"/>
                  </a:lnTo>
                  <a:lnTo>
                    <a:pt x="453522" y="0"/>
                  </a:lnTo>
                  <a:lnTo>
                    <a:pt x="731523" y="278001"/>
                  </a:lnTo>
                  <a:lnTo>
                    <a:pt x="453522" y="556002"/>
                  </a:lnTo>
                  <a:lnTo>
                    <a:pt x="453522" y="444802"/>
                  </a:lnTo>
                  <a:lnTo>
                    <a:pt x="0" y="444802"/>
                  </a:lnTo>
                  <a:lnTo>
                    <a:pt x="0" y="111200"/>
                  </a:lnTo>
                  <a:close/>
                </a:path>
              </a:pathLst>
            </a:custGeom>
          </p:spPr>
          <p:style>
            <a:lnRef idx="0">
              <a:schemeClr val="lt1">
                <a:hueOff val="0"/>
                <a:satOff val="0"/>
                <a:lumOff val="0"/>
                <a:alphaOff val="0"/>
              </a:schemeClr>
            </a:lnRef>
            <a:fillRef idx="3">
              <a:schemeClr val="accent5">
                <a:hueOff val="-7353344"/>
                <a:satOff val="-10228"/>
                <a:lumOff val="-3922"/>
                <a:alphaOff val="0"/>
              </a:schemeClr>
            </a:fillRef>
            <a:effectRef idx="3">
              <a:schemeClr val="accent5">
                <a:hueOff val="-7353344"/>
                <a:satOff val="-10228"/>
                <a:lumOff val="-3922"/>
                <a:alphaOff val="0"/>
              </a:schemeClr>
            </a:effectRef>
            <a:fontRef idx="minor">
              <a:schemeClr val="lt1"/>
            </a:fontRef>
          </p:style>
          <p:txBody>
            <a:bodyPr spcFirstLastPara="0" vert="horz" wrap="square" lIns="0" tIns="148267" rIns="222401" bIns="148267" numCol="1" spcCol="1270" anchor="ctr" anchorCtr="0">
              <a:noAutofit/>
            </a:bodyPr>
            <a:lstStyle/>
            <a:p>
              <a:pPr algn="ctr" defTabSz="888978">
                <a:lnSpc>
                  <a:spcPct val="90000"/>
                </a:lnSpc>
                <a:spcBef>
                  <a:spcPct val="0"/>
                </a:spcBef>
                <a:spcAft>
                  <a:spcPct val="35000"/>
                </a:spcAft>
                <a:defRPr/>
              </a:pPr>
              <a:endParaRPr lang="en-US" sz="2000">
                <a:solidFill>
                  <a:prstClr val="white"/>
                </a:solidFill>
              </a:endParaRPr>
            </a:p>
          </p:txBody>
        </p:sp>
      </p:grpSp>
      <p:sp>
        <p:nvSpPr>
          <p:cNvPr id="9" name="Freeform 8"/>
          <p:cNvSpPr/>
          <p:nvPr/>
        </p:nvSpPr>
        <p:spPr>
          <a:xfrm>
            <a:off x="8765170" y="3283164"/>
            <a:ext cx="2989261" cy="1793557"/>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p:spPr>
        <p:style>
          <a:lnRef idx="0">
            <a:schemeClr val="lt1">
              <a:hueOff val="0"/>
              <a:satOff val="0"/>
              <a:lumOff val="0"/>
              <a:alphaOff val="0"/>
            </a:schemeClr>
          </a:lnRef>
          <a:fillRef idx="3">
            <a:schemeClr val="accent5">
              <a:hueOff val="-7353344"/>
              <a:satOff val="-10228"/>
              <a:lumOff val="-3922"/>
              <a:alphaOff val="0"/>
            </a:schemeClr>
          </a:fillRef>
          <a:effectRef idx="3">
            <a:schemeClr val="accent5">
              <a:hueOff val="-7353344"/>
              <a:satOff val="-10228"/>
              <a:lumOff val="-3922"/>
              <a:alphaOff val="0"/>
            </a:schemeClr>
          </a:effectRef>
          <a:fontRef idx="minor">
            <a:schemeClr val="lt1"/>
          </a:fontRef>
        </p:style>
        <p:txBody>
          <a:bodyPr spcFirstLastPara="0" vert="horz" wrap="square" lIns="149052" tIns="149052" rIns="149052" bIns="149052" numCol="1" spcCol="1270" anchor="ctr" anchorCtr="0">
            <a:noAutofit/>
          </a:bodyPr>
          <a:lstStyle/>
          <a:p>
            <a:pPr algn="ctr" defTabSz="1126039">
              <a:lnSpc>
                <a:spcPct val="90000"/>
              </a:lnSpc>
              <a:spcBef>
                <a:spcPct val="0"/>
              </a:spcBef>
              <a:spcAft>
                <a:spcPct val="35000"/>
              </a:spcAft>
              <a:defRPr/>
            </a:pPr>
            <a:r>
              <a:rPr lang="en-US" sz="2533" dirty="0">
                <a:solidFill>
                  <a:prstClr val="white"/>
                </a:solidFill>
              </a:rPr>
              <a:t>Fidelity</a:t>
            </a:r>
          </a:p>
          <a:p>
            <a:pPr algn="ctr" defTabSz="1126039">
              <a:lnSpc>
                <a:spcPct val="90000"/>
              </a:lnSpc>
              <a:spcBef>
                <a:spcPct val="0"/>
              </a:spcBef>
              <a:spcAft>
                <a:spcPct val="35000"/>
              </a:spcAft>
              <a:defRPr/>
            </a:pPr>
            <a:r>
              <a:rPr lang="en-US" sz="2533" dirty="0">
                <a:solidFill>
                  <a:prstClr val="white"/>
                </a:solidFill>
              </a:rPr>
              <a:t>E.g., Practitioner Adherence to Triple P Session Protocols</a:t>
            </a:r>
          </a:p>
        </p:txBody>
      </p:sp>
      <p:sp>
        <p:nvSpPr>
          <p:cNvPr id="11" name="TextBox 10"/>
          <p:cNvSpPr txBox="1"/>
          <p:nvPr/>
        </p:nvSpPr>
        <p:spPr>
          <a:xfrm>
            <a:off x="524842" y="5552610"/>
            <a:ext cx="10976402" cy="1077218"/>
          </a:xfrm>
          <a:prstGeom prst="rect">
            <a:avLst/>
          </a:prstGeom>
          <a:noFill/>
        </p:spPr>
        <p:txBody>
          <a:bodyPr wrap="none" rtlCol="0">
            <a:spAutoFit/>
          </a:bodyPr>
          <a:lstStyle/>
          <a:p>
            <a:pPr algn="ctr">
              <a:defRPr/>
            </a:pPr>
            <a:r>
              <a:rPr lang="en-US" sz="3200" dirty="0">
                <a:solidFill>
                  <a:prstClr val="black"/>
                </a:solidFill>
              </a:rPr>
              <a:t>These relationships are not only significant, but characterized by </a:t>
            </a:r>
          </a:p>
          <a:p>
            <a:pPr algn="ctr">
              <a:defRPr/>
            </a:pPr>
            <a:r>
              <a:rPr lang="en-US" sz="3200" dirty="0">
                <a:solidFill>
                  <a:srgbClr val="FF0000"/>
                </a:solidFill>
              </a:rPr>
              <a:t>moderate </a:t>
            </a:r>
            <a:r>
              <a:rPr lang="en-US" sz="3200" dirty="0">
                <a:solidFill>
                  <a:prstClr val="black"/>
                </a:solidFill>
              </a:rPr>
              <a:t>to</a:t>
            </a:r>
            <a:r>
              <a:rPr lang="en-US" sz="3200" dirty="0">
                <a:solidFill>
                  <a:srgbClr val="FF0000"/>
                </a:solidFill>
              </a:rPr>
              <a:t> large </a:t>
            </a:r>
            <a:r>
              <a:rPr lang="en-US" sz="3200" dirty="0">
                <a:solidFill>
                  <a:prstClr val="black"/>
                </a:solidFill>
              </a:rPr>
              <a:t>effect sizes!</a:t>
            </a:r>
          </a:p>
        </p:txBody>
      </p:sp>
      <p:grpSp>
        <p:nvGrpSpPr>
          <p:cNvPr id="3" name="Group 2"/>
          <p:cNvGrpSpPr/>
          <p:nvPr/>
        </p:nvGrpSpPr>
        <p:grpSpPr>
          <a:xfrm>
            <a:off x="9934577" y="1250127"/>
            <a:ext cx="2142404" cy="1386921"/>
            <a:chOff x="9934577" y="1250127"/>
            <a:chExt cx="2142404" cy="1386921"/>
          </a:xfrm>
        </p:grpSpPr>
        <p:grpSp>
          <p:nvGrpSpPr>
            <p:cNvPr id="10" name="Group 9"/>
            <p:cNvGrpSpPr/>
            <p:nvPr/>
          </p:nvGrpSpPr>
          <p:grpSpPr>
            <a:xfrm>
              <a:off x="9934577" y="1403646"/>
              <a:ext cx="771193" cy="1233394"/>
              <a:chOff x="7312934" y="2038150"/>
              <a:chExt cx="2039988" cy="2776644"/>
            </a:xfrm>
          </p:grpSpPr>
          <p:sp>
            <p:nvSpPr>
              <p:cNvPr id="12" name="Rectangle 11"/>
              <p:cNvSpPr/>
              <p:nvPr/>
            </p:nvSpPr>
            <p:spPr>
              <a:xfrm>
                <a:off x="7312934" y="3856395"/>
                <a:ext cx="2039988" cy="958399"/>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b="1" dirty="0">
                    <a:solidFill>
                      <a:prstClr val="white"/>
                    </a:solidFill>
                  </a:rPr>
                  <a:t>Fidelity</a:t>
                </a:r>
              </a:p>
            </p:txBody>
          </p:sp>
          <p:pic>
            <p:nvPicPr>
              <p:cNvPr id="13" name="Picture 12"/>
              <p:cNvPicPr>
                <a:picLocks noChangeAspect="1"/>
              </p:cNvPicPr>
              <p:nvPr/>
            </p:nvPicPr>
            <p:blipFill>
              <a:blip r:embed="rId3">
                <a:duotone>
                  <a:schemeClr val="accent4">
                    <a:shade val="45000"/>
                    <a:satMod val="135000"/>
                  </a:schemeClr>
                  <a:prstClr val="white"/>
                </a:duotone>
              </a:blip>
              <a:stretch>
                <a:fillRect/>
              </a:stretch>
            </p:blipFill>
            <p:spPr>
              <a:xfrm>
                <a:off x="7659845" y="2038150"/>
                <a:ext cx="1369700" cy="1369700"/>
              </a:xfrm>
              <a:prstGeom prst="rect">
                <a:avLst/>
              </a:prstGeom>
            </p:spPr>
          </p:pic>
        </p:grpSp>
        <p:grpSp>
          <p:nvGrpSpPr>
            <p:cNvPr id="14" name="Group 13"/>
            <p:cNvGrpSpPr/>
            <p:nvPr/>
          </p:nvGrpSpPr>
          <p:grpSpPr>
            <a:xfrm>
              <a:off x="10765766" y="1250127"/>
              <a:ext cx="1311215" cy="1386921"/>
              <a:chOff x="9350580" y="1933945"/>
              <a:chExt cx="2714674" cy="2880849"/>
            </a:xfrm>
          </p:grpSpPr>
          <p:sp>
            <p:nvSpPr>
              <p:cNvPr id="15" name="Right Arrow 14"/>
              <p:cNvSpPr/>
              <p:nvPr/>
            </p:nvSpPr>
            <p:spPr>
              <a:xfrm>
                <a:off x="9350580" y="4159854"/>
                <a:ext cx="330721" cy="366101"/>
              </a:xfrm>
              <a:prstGeom prst="right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a:solidFill>
                    <a:prstClr val="white"/>
                  </a:solidFill>
                </a:endParaRPr>
              </a:p>
            </p:txBody>
          </p:sp>
          <p:sp>
            <p:nvSpPr>
              <p:cNvPr id="16" name="Rectangle 15"/>
              <p:cNvSpPr/>
              <p:nvPr/>
            </p:nvSpPr>
            <p:spPr>
              <a:xfrm>
                <a:off x="9681302" y="3856395"/>
                <a:ext cx="2383952" cy="9583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b="1" dirty="0">
                    <a:solidFill>
                      <a:prstClr val="white"/>
                    </a:solidFill>
                  </a:rPr>
                  <a:t>Improved Outcomes</a:t>
                </a:r>
              </a:p>
            </p:txBody>
          </p:sp>
          <p:pic>
            <p:nvPicPr>
              <p:cNvPr id="17" name="Picture 16"/>
              <p:cNvPicPr>
                <a:picLocks noChangeAspect="1"/>
              </p:cNvPicPr>
              <p:nvPr/>
            </p:nvPicPr>
            <p:blipFill>
              <a:blip r:embed="rId4">
                <a:duotone>
                  <a:schemeClr val="accent2">
                    <a:shade val="45000"/>
                    <a:satMod val="135000"/>
                  </a:schemeClr>
                  <a:prstClr val="white"/>
                </a:duotone>
              </a:blip>
              <a:stretch>
                <a:fillRect/>
              </a:stretch>
            </p:blipFill>
            <p:spPr>
              <a:xfrm>
                <a:off x="9995026" y="1933945"/>
                <a:ext cx="1524319" cy="1524319"/>
              </a:xfrm>
              <a:prstGeom prst="rect">
                <a:avLst/>
              </a:prstGeom>
            </p:spPr>
          </p:pic>
        </p:grpSp>
      </p:grpSp>
      <p:sp>
        <p:nvSpPr>
          <p:cNvPr id="18" name="Rectangle 17"/>
          <p:cNvSpPr/>
          <p:nvPr/>
        </p:nvSpPr>
        <p:spPr>
          <a:xfrm>
            <a:off x="4313552" y="1403646"/>
            <a:ext cx="3618807" cy="175121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spcAft>
                <a:spcPts val="200"/>
              </a:spcAft>
              <a:buFont typeface="Wingdings" panose="05000000000000000000" pitchFamily="2" charset="2"/>
              <a:buChar char="Ø"/>
              <a:defRPr/>
            </a:pPr>
            <a:r>
              <a:rPr lang="en-US">
                <a:solidFill>
                  <a:prstClr val="black">
                    <a:lumMod val="85000"/>
                    <a:lumOff val="15000"/>
                  </a:prstClr>
                </a:solidFill>
              </a:rPr>
              <a:t>Organizational Readiness Building</a:t>
            </a:r>
          </a:p>
          <a:p>
            <a:pPr marL="285750" indent="-285750" algn="ctr">
              <a:spcAft>
                <a:spcPts val="200"/>
              </a:spcAft>
              <a:buFont typeface="Wingdings" panose="05000000000000000000" pitchFamily="2" charset="2"/>
              <a:buChar char="Ø"/>
              <a:defRPr/>
            </a:pPr>
            <a:r>
              <a:rPr lang="en-US">
                <a:solidFill>
                  <a:prstClr val="black">
                    <a:lumMod val="85000"/>
                    <a:lumOff val="15000"/>
                  </a:prstClr>
                </a:solidFill>
              </a:rPr>
              <a:t>Partnership &amp; Engagement</a:t>
            </a:r>
          </a:p>
          <a:p>
            <a:pPr marL="285750" indent="-285750" algn="ctr">
              <a:spcAft>
                <a:spcPts val="200"/>
              </a:spcAft>
              <a:buFont typeface="Wingdings" panose="05000000000000000000" pitchFamily="2" charset="2"/>
              <a:buChar char="Ø"/>
              <a:defRPr/>
            </a:pPr>
            <a:r>
              <a:rPr lang="en-US">
                <a:solidFill>
                  <a:prstClr val="black">
                    <a:lumMod val="85000"/>
                    <a:lumOff val="15000"/>
                  </a:prstClr>
                </a:solidFill>
              </a:rPr>
              <a:t>Workforce Development</a:t>
            </a:r>
          </a:p>
          <a:p>
            <a:pPr marL="285750" indent="-285750" algn="ctr">
              <a:buFont typeface="Wingdings" panose="05000000000000000000" pitchFamily="2" charset="2"/>
              <a:buChar char="Ø"/>
              <a:defRPr/>
            </a:pPr>
            <a:r>
              <a:rPr lang="en-US">
                <a:solidFill>
                  <a:prstClr val="black">
                    <a:lumMod val="85000"/>
                    <a:lumOff val="15000"/>
                  </a:prstClr>
                </a:solidFill>
              </a:rPr>
              <a:t>Quality &amp; Outcomes for System Improvement</a:t>
            </a:r>
            <a:endParaRPr lang="en-US" dirty="0">
              <a:solidFill>
                <a:prstClr val="black">
                  <a:lumMod val="85000"/>
                  <a:lumOff val="15000"/>
                </a:prstClr>
              </a:solidFill>
            </a:endParaRPr>
          </a:p>
        </p:txBody>
      </p:sp>
      <p:sp>
        <p:nvSpPr>
          <p:cNvPr id="19" name="Rectangle 18"/>
          <p:cNvSpPr/>
          <p:nvPr/>
        </p:nvSpPr>
        <p:spPr>
          <a:xfrm>
            <a:off x="218815" y="2177032"/>
            <a:ext cx="3618807" cy="92190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spcAft>
                <a:spcPts val="200"/>
              </a:spcAft>
              <a:buFont typeface="Wingdings" panose="05000000000000000000" pitchFamily="2" charset="2"/>
              <a:buChar char="Ø"/>
              <a:defRPr/>
            </a:pPr>
            <a:r>
              <a:rPr lang="en-US" dirty="0">
                <a:solidFill>
                  <a:prstClr val="black">
                    <a:lumMod val="85000"/>
                    <a:lumOff val="15000"/>
                  </a:prstClr>
                </a:solidFill>
              </a:rPr>
              <a:t>Linked and Functional Leadership and Implementation Teams</a:t>
            </a:r>
          </a:p>
        </p:txBody>
      </p:sp>
    </p:spTree>
    <p:extLst>
      <p:ext uri="{BB962C8B-B14F-4D97-AF65-F5344CB8AC3E}">
        <p14:creationId xmlns:p14="http://schemas.microsoft.com/office/powerpoint/2010/main" val="132169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980641" y="1219201"/>
            <a:ext cx="8607550" cy="5780513"/>
          </a:xfrm>
          <a:prstGeom prst="rect">
            <a:avLst/>
          </a:prstGeom>
        </p:spPr>
      </p:pic>
      <p:pic>
        <p:nvPicPr>
          <p:cNvPr id="6" name="Picture 5"/>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92394" y="632605"/>
            <a:ext cx="1598761" cy="925902"/>
          </a:xfrm>
          <a:prstGeom prst="rect">
            <a:avLst/>
          </a:prstGeom>
          <a:noFill/>
          <a:ln>
            <a:noFill/>
          </a:ln>
        </p:spPr>
      </p:pic>
      <p:sp>
        <p:nvSpPr>
          <p:cNvPr id="3" name="TextBox 2"/>
          <p:cNvSpPr txBox="1"/>
          <p:nvPr/>
        </p:nvSpPr>
        <p:spPr>
          <a:xfrm>
            <a:off x="8583796" y="2039980"/>
            <a:ext cx="1483743" cy="276999"/>
          </a:xfrm>
          <a:prstGeom prst="rect">
            <a:avLst/>
          </a:prstGeom>
          <a:solidFill>
            <a:srgbClr val="CCECFF"/>
          </a:solidFill>
        </p:spPr>
        <p:txBody>
          <a:bodyPr wrap="square" rtlCol="0">
            <a:spAutoFit/>
          </a:bodyPr>
          <a:lstStyle/>
          <a:p>
            <a:r>
              <a:rPr lang="en-US" sz="1200" dirty="0">
                <a:solidFill>
                  <a:srgbClr val="103154">
                    <a:lumMod val="75000"/>
                    <a:lumOff val="25000"/>
                  </a:srgbClr>
                </a:solidFill>
              </a:rPr>
              <a:t>DECEMBER</a:t>
            </a:r>
          </a:p>
        </p:txBody>
      </p:sp>
      <p:pic>
        <p:nvPicPr>
          <p:cNvPr id="2" name="Picture 1" descr="Log in | Sign Up Upload Clipart"/>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643503" y="1798918"/>
            <a:ext cx="1205014" cy="1205014"/>
          </a:xfrm>
          <a:prstGeom prst="rect">
            <a:avLst/>
          </a:prstGeom>
        </p:spPr>
      </p:pic>
    </p:spTree>
    <p:extLst>
      <p:ext uri="{BB962C8B-B14F-4D97-AF65-F5344CB8AC3E}">
        <p14:creationId xmlns:p14="http://schemas.microsoft.com/office/powerpoint/2010/main" val="80150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gladesh Corporate Blog: Calling your &lt;strong&gt;community&lt;/strong&gt; of customer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75948" y="2681673"/>
            <a:ext cx="3125818" cy="2347013"/>
          </a:xfrm>
          <a:prstGeom prst="rect">
            <a:avLst/>
          </a:prstGeom>
        </p:spPr>
      </p:pic>
      <p:sp>
        <p:nvSpPr>
          <p:cNvPr id="2" name="Title 1"/>
          <p:cNvSpPr>
            <a:spLocks noGrp="1"/>
          </p:cNvSpPr>
          <p:nvPr>
            <p:ph type="title"/>
          </p:nvPr>
        </p:nvSpPr>
        <p:spPr>
          <a:xfrm>
            <a:off x="193460" y="594545"/>
            <a:ext cx="7309999" cy="990600"/>
          </a:xfrm>
        </p:spPr>
        <p:txBody>
          <a:bodyPr>
            <a:normAutofit fontScale="90000"/>
          </a:bodyPr>
          <a:lstStyle/>
          <a:p>
            <a:pPr algn="ctr"/>
            <a:r>
              <a:rPr lang="en-US" sz="4800" dirty="0">
                <a:solidFill>
                  <a:srgbClr val="008000"/>
                </a:solidFill>
              </a:rPr>
              <a:t>Directors Learning Session #3</a:t>
            </a:r>
          </a:p>
        </p:txBody>
      </p:sp>
      <p:sp>
        <p:nvSpPr>
          <p:cNvPr id="11" name="Content Placeholder 2"/>
          <p:cNvSpPr>
            <a:spLocks noGrp="1"/>
          </p:cNvSpPr>
          <p:nvPr>
            <p:ph idx="1"/>
          </p:nvPr>
        </p:nvSpPr>
        <p:spPr>
          <a:xfrm>
            <a:off x="305481" y="1526029"/>
            <a:ext cx="9342784" cy="4123426"/>
          </a:xfrm>
        </p:spPr>
        <p:txBody>
          <a:bodyPr>
            <a:noAutofit/>
          </a:bodyPr>
          <a:lstStyle/>
          <a:p>
            <a:pPr marL="0" indent="0">
              <a:lnSpc>
                <a:spcPct val="108000"/>
              </a:lnSpc>
              <a:spcBef>
                <a:spcPts val="0"/>
              </a:spcBef>
              <a:spcAft>
                <a:spcPts val="600"/>
              </a:spcAft>
              <a:buNone/>
            </a:pPr>
            <a:r>
              <a:rPr lang="en-US" sz="2800" b="1" dirty="0"/>
              <a:t>Objectives</a:t>
            </a:r>
          </a:p>
          <a:p>
            <a:pPr>
              <a:lnSpc>
                <a:spcPct val="108000"/>
              </a:lnSpc>
              <a:spcBef>
                <a:spcPts val="0"/>
              </a:spcBef>
              <a:spcAft>
                <a:spcPts val="600"/>
              </a:spcAft>
            </a:pPr>
            <a:r>
              <a:rPr lang="en-US" dirty="0"/>
              <a:t>Understand and apply lessons from peers who are exploring readiness activities for CPM implementation</a:t>
            </a:r>
          </a:p>
          <a:p>
            <a:pPr>
              <a:lnSpc>
                <a:spcPct val="108000"/>
              </a:lnSpc>
              <a:spcBef>
                <a:spcPts val="0"/>
              </a:spcBef>
              <a:spcAft>
                <a:spcPts val="600"/>
              </a:spcAft>
            </a:pPr>
            <a:r>
              <a:rPr lang="en-US" dirty="0"/>
              <a:t>Familiar with an array of resources and tools and how they support counties’ own outcome-orientated CPM implementation</a:t>
            </a:r>
          </a:p>
          <a:p>
            <a:pPr>
              <a:lnSpc>
                <a:spcPct val="108000"/>
              </a:lnSpc>
              <a:spcBef>
                <a:spcPts val="0"/>
              </a:spcBef>
              <a:spcAft>
                <a:spcPts val="600"/>
              </a:spcAft>
            </a:pPr>
            <a:r>
              <a:rPr lang="en-US" dirty="0"/>
              <a:t>See yourselves and your own leadership roles in this work to prepare for local CPM implementation</a:t>
            </a:r>
          </a:p>
          <a:p>
            <a:pPr>
              <a:lnSpc>
                <a:spcPct val="108000"/>
              </a:lnSpc>
              <a:spcBef>
                <a:spcPts val="0"/>
              </a:spcBef>
              <a:spcAft>
                <a:spcPts val="600"/>
              </a:spcAft>
            </a:pPr>
            <a:r>
              <a:rPr lang="en-US" dirty="0"/>
              <a:t>More prepared to return to own counties and take next steps in implementation assessment, planning, and capacity activities</a:t>
            </a:r>
          </a:p>
          <a:p>
            <a:pPr>
              <a:lnSpc>
                <a:spcPct val="108000"/>
              </a:lnSpc>
              <a:spcBef>
                <a:spcPts val="0"/>
              </a:spcBef>
              <a:spcAft>
                <a:spcPts val="600"/>
              </a:spcAft>
            </a:pPr>
            <a:r>
              <a:rPr lang="en-US" dirty="0"/>
              <a:t>See how local implementation planning aligns with the Directors Institute and ongoing support activities in 2018</a:t>
            </a:r>
          </a:p>
          <a:p>
            <a:pPr>
              <a:lnSpc>
                <a:spcPct val="108000"/>
              </a:lnSpc>
              <a:spcBef>
                <a:spcPts val="0"/>
              </a:spcBef>
              <a:spcAft>
                <a:spcPts val="600"/>
              </a:spcAft>
            </a:pPr>
            <a:endParaRPr lang="en-US" i="1" dirty="0"/>
          </a:p>
          <a:p>
            <a:pPr>
              <a:lnSpc>
                <a:spcPct val="108000"/>
              </a:lnSpc>
              <a:spcBef>
                <a:spcPts val="0"/>
              </a:spcBef>
              <a:spcAft>
                <a:spcPts val="600"/>
              </a:spcAft>
            </a:pPr>
            <a:endParaRPr lang="en-US" i="1" dirty="0"/>
          </a:p>
        </p:txBody>
      </p:sp>
      <p:pic>
        <p:nvPicPr>
          <p:cNvPr id="5" name="Picture 4"/>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769835" y="-9719"/>
            <a:ext cx="2422165" cy="1799284"/>
          </a:xfrm>
          <a:prstGeom prst="rect">
            <a:avLst/>
          </a:prstGeom>
          <a:noFill/>
          <a:ln>
            <a:noFill/>
          </a:ln>
        </p:spPr>
      </p:pic>
    </p:spTree>
    <p:extLst>
      <p:ext uri="{BB962C8B-B14F-4D97-AF65-F5344CB8AC3E}">
        <p14:creationId xmlns:p14="http://schemas.microsoft.com/office/powerpoint/2010/main" val="85868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533400"/>
            <a:ext cx="10972800" cy="648478"/>
          </a:xfrm>
        </p:spPr>
        <p:txBody>
          <a:bodyPr>
            <a:normAutofit fontScale="90000"/>
          </a:bodyPr>
          <a:lstStyle/>
          <a:p>
            <a:r>
              <a:rPr lang="en-US" u="sng" dirty="0">
                <a:solidFill>
                  <a:srgbClr val="008000"/>
                </a:solidFill>
              </a:rPr>
              <a:t>Day 1: Thurs, Dec. 7</a:t>
            </a:r>
            <a:r>
              <a:rPr lang="en-US" dirty="0">
                <a:solidFill>
                  <a:srgbClr val="008000"/>
                </a:solidFill>
              </a:rPr>
              <a:t>, 9:00 am – 5:00 pm</a:t>
            </a:r>
          </a:p>
        </p:txBody>
      </p:sp>
      <p:graphicFrame>
        <p:nvGraphicFramePr>
          <p:cNvPr id="3" name="Content Placeholder 2"/>
          <p:cNvGraphicFramePr>
            <a:graphicFrameLocks noGrp="1"/>
          </p:cNvGraphicFramePr>
          <p:nvPr>
            <p:ph idx="1"/>
            <p:extLst/>
          </p:nvPr>
        </p:nvGraphicFramePr>
        <p:xfrm>
          <a:off x="1150775" y="1474237"/>
          <a:ext cx="7731968" cy="4820920"/>
        </p:xfrm>
        <a:graphic>
          <a:graphicData uri="http://schemas.openxmlformats.org/drawingml/2006/table">
            <a:tbl>
              <a:tblPr firstRow="1" bandRow="1">
                <a:tableStyleId>{ED083AE6-46FA-4A59-8FB0-9F97EB10719F}</a:tableStyleId>
              </a:tblPr>
              <a:tblGrid>
                <a:gridCol w="2347206">
                  <a:extLst>
                    <a:ext uri="{9D8B030D-6E8A-4147-A177-3AD203B41FA5}">
                      <a16:colId xmlns:a16="http://schemas.microsoft.com/office/drawing/2014/main" val="1314348008"/>
                    </a:ext>
                  </a:extLst>
                </a:gridCol>
                <a:gridCol w="5384762">
                  <a:extLst>
                    <a:ext uri="{9D8B030D-6E8A-4147-A177-3AD203B41FA5}">
                      <a16:colId xmlns:a16="http://schemas.microsoft.com/office/drawing/2014/main" val="2105856974"/>
                    </a:ext>
                  </a:extLst>
                </a:gridCol>
              </a:tblGrid>
              <a:tr h="370840">
                <a:tc rowSpan="3">
                  <a:txBody>
                    <a:bodyPr/>
                    <a:lstStyle/>
                    <a:p>
                      <a:r>
                        <a:rPr lang="en-US" dirty="0"/>
                        <a:t>Morning 1</a:t>
                      </a:r>
                    </a:p>
                  </a:txBody>
                  <a:tcPr/>
                </a:tc>
                <a:tc>
                  <a:txBody>
                    <a:bodyPr/>
                    <a:lstStyle/>
                    <a:p>
                      <a:r>
                        <a:rPr lang="en-US" b="0" dirty="0"/>
                        <a:t>Welcome, Opening Remarks</a:t>
                      </a:r>
                    </a:p>
                  </a:txBody>
                  <a:tcPr/>
                </a:tc>
                <a:extLst>
                  <a:ext uri="{0D108BD9-81ED-4DB2-BD59-A6C34878D82A}">
                    <a16:rowId xmlns:a16="http://schemas.microsoft.com/office/drawing/2014/main" val="3261273708"/>
                  </a:ext>
                </a:extLst>
              </a:tr>
              <a:tr h="370840">
                <a:tc vMerge="1">
                  <a:txBody>
                    <a:bodyPr/>
                    <a:lstStyle/>
                    <a:p>
                      <a:endParaRPr lang="en-US" dirty="0"/>
                    </a:p>
                  </a:txBody>
                  <a:tcPr/>
                </a:tc>
                <a:tc>
                  <a:txBody>
                    <a:bodyPr/>
                    <a:lstStyle/>
                    <a:p>
                      <a:r>
                        <a:rPr lang="en-US" dirty="0"/>
                        <a:t>View</a:t>
                      </a:r>
                      <a:r>
                        <a:rPr lang="en-US" baseline="0" dirty="0"/>
                        <a:t> from the Balcony: Theory of Change</a:t>
                      </a:r>
                      <a:endParaRPr lang="en-US" dirty="0"/>
                    </a:p>
                  </a:txBody>
                  <a:tcPr/>
                </a:tc>
                <a:extLst>
                  <a:ext uri="{0D108BD9-81ED-4DB2-BD59-A6C34878D82A}">
                    <a16:rowId xmlns:a16="http://schemas.microsoft.com/office/drawing/2014/main" val="407062677"/>
                  </a:ext>
                </a:extLst>
              </a:tr>
              <a:tr h="370840">
                <a:tc vMerge="1">
                  <a:txBody>
                    <a:bodyPr/>
                    <a:lstStyle/>
                    <a:p>
                      <a:endParaRPr lang="en-US" dirty="0"/>
                    </a:p>
                  </a:txBody>
                  <a:tcPr/>
                </a:tc>
                <a:tc>
                  <a:txBody>
                    <a:bodyPr/>
                    <a:lstStyle/>
                    <a:p>
                      <a:r>
                        <a:rPr lang="en-US" dirty="0"/>
                        <a:t>From Theory to Practice (Shorter Than</a:t>
                      </a:r>
                      <a:r>
                        <a:rPr lang="en-US" baseline="0" dirty="0"/>
                        <a:t> You Think)</a:t>
                      </a:r>
                      <a:endParaRPr lang="en-US" dirty="0"/>
                    </a:p>
                  </a:txBody>
                  <a:tcPr/>
                </a:tc>
                <a:extLst>
                  <a:ext uri="{0D108BD9-81ED-4DB2-BD59-A6C34878D82A}">
                    <a16:rowId xmlns:a16="http://schemas.microsoft.com/office/drawing/2014/main" val="3814702439"/>
                  </a:ext>
                </a:extLst>
              </a:tr>
              <a:tr h="370840">
                <a:tc gridSpan="2">
                  <a:txBody>
                    <a:bodyPr/>
                    <a:lstStyle/>
                    <a:p>
                      <a:pPr algn="ctr"/>
                      <a:r>
                        <a:rPr lang="en-US" i="1" dirty="0"/>
                        <a:t>BREAK</a:t>
                      </a:r>
                    </a:p>
                  </a:txBody>
                  <a:tcPr/>
                </a:tc>
                <a:tc hMerge="1">
                  <a:txBody>
                    <a:bodyPr/>
                    <a:lstStyle/>
                    <a:p>
                      <a:endParaRPr lang="en-US" dirty="0"/>
                    </a:p>
                  </a:txBody>
                  <a:tcPr/>
                </a:tc>
                <a:extLst>
                  <a:ext uri="{0D108BD9-81ED-4DB2-BD59-A6C34878D82A}">
                    <a16:rowId xmlns:a16="http://schemas.microsoft.com/office/drawing/2014/main" val="3183650560"/>
                  </a:ext>
                </a:extLst>
              </a:tr>
              <a:tr h="370840">
                <a:tc rowSpan="2">
                  <a:txBody>
                    <a:bodyPr/>
                    <a:lstStyle/>
                    <a:p>
                      <a:r>
                        <a:rPr lang="en-US" b="1" dirty="0"/>
                        <a:t>Morning</a:t>
                      </a:r>
                      <a:r>
                        <a:rPr lang="en-US" b="1" baseline="0" dirty="0"/>
                        <a:t> 2</a:t>
                      </a:r>
                      <a:endParaRPr lang="en-US" b="1" dirty="0"/>
                    </a:p>
                  </a:txBody>
                  <a:tcPr/>
                </a:tc>
                <a:tc>
                  <a:txBody>
                    <a:bodyPr/>
                    <a:lstStyle/>
                    <a:p>
                      <a:r>
                        <a:rPr lang="en-US" dirty="0"/>
                        <a:t>CPM Implementation Planning</a:t>
                      </a:r>
                    </a:p>
                  </a:txBody>
                  <a:tcPr/>
                </a:tc>
                <a:extLst>
                  <a:ext uri="{0D108BD9-81ED-4DB2-BD59-A6C34878D82A}">
                    <a16:rowId xmlns:a16="http://schemas.microsoft.com/office/drawing/2014/main" val="2070442978"/>
                  </a:ext>
                </a:extLst>
              </a:tr>
              <a:tr h="370840">
                <a:tc vMerge="1">
                  <a:txBody>
                    <a:bodyPr/>
                    <a:lstStyle/>
                    <a:p>
                      <a:endParaRPr lang="en-US" b="1" dirty="0"/>
                    </a:p>
                  </a:txBody>
                  <a:tcPr/>
                </a:tc>
                <a:tc>
                  <a:txBody>
                    <a:bodyPr/>
                    <a:lstStyle/>
                    <a:p>
                      <a:r>
                        <a:rPr lang="en-US" dirty="0"/>
                        <a:t>Development Circles PART 1: QOSI &amp;</a:t>
                      </a:r>
                      <a:r>
                        <a:rPr lang="en-US" baseline="0" dirty="0"/>
                        <a:t> ORB</a:t>
                      </a:r>
                      <a:endParaRPr lang="en-US" dirty="0"/>
                    </a:p>
                  </a:txBody>
                  <a:tcPr/>
                </a:tc>
                <a:extLst>
                  <a:ext uri="{0D108BD9-81ED-4DB2-BD59-A6C34878D82A}">
                    <a16:rowId xmlns:a16="http://schemas.microsoft.com/office/drawing/2014/main" val="3392120159"/>
                  </a:ext>
                </a:extLst>
              </a:tr>
              <a:tr h="370840">
                <a:tc gridSpan="2">
                  <a:txBody>
                    <a:bodyPr/>
                    <a:lstStyle/>
                    <a:p>
                      <a:pPr algn="ctr"/>
                      <a:r>
                        <a:rPr lang="en-US" i="1" dirty="0"/>
                        <a:t>LUNCH</a:t>
                      </a:r>
                    </a:p>
                  </a:txBody>
                  <a:tcPr/>
                </a:tc>
                <a:tc hMerge="1">
                  <a:txBody>
                    <a:bodyPr/>
                    <a:lstStyle/>
                    <a:p>
                      <a:endParaRPr lang="en-US" dirty="0"/>
                    </a:p>
                  </a:txBody>
                  <a:tcPr/>
                </a:tc>
                <a:extLst>
                  <a:ext uri="{0D108BD9-81ED-4DB2-BD59-A6C34878D82A}">
                    <a16:rowId xmlns:a16="http://schemas.microsoft.com/office/drawing/2014/main" val="1435738067"/>
                  </a:ext>
                </a:extLst>
              </a:tr>
              <a:tr h="370840">
                <a:tc rowSpan="2">
                  <a:txBody>
                    <a:bodyPr/>
                    <a:lstStyle/>
                    <a:p>
                      <a:r>
                        <a:rPr lang="en-US" b="1" dirty="0"/>
                        <a:t>Afternoon 1</a:t>
                      </a:r>
                    </a:p>
                  </a:txBody>
                  <a:tcPr/>
                </a:tc>
                <a:tc>
                  <a:txBody>
                    <a:bodyPr/>
                    <a:lstStyle/>
                    <a:p>
                      <a:r>
                        <a:rPr lang="en-US" dirty="0"/>
                        <a:t>Development Circles PART 2: WD &amp; ERP</a:t>
                      </a:r>
                    </a:p>
                  </a:txBody>
                  <a:tcPr/>
                </a:tc>
                <a:extLst>
                  <a:ext uri="{0D108BD9-81ED-4DB2-BD59-A6C34878D82A}">
                    <a16:rowId xmlns:a16="http://schemas.microsoft.com/office/drawing/2014/main" val="3803698677"/>
                  </a:ext>
                </a:extLst>
              </a:tr>
              <a:tr h="370840">
                <a:tc vMerge="1">
                  <a:txBody>
                    <a:bodyPr/>
                    <a:lstStyle/>
                    <a:p>
                      <a:endParaRPr lang="en-US" dirty="0"/>
                    </a:p>
                  </a:txBody>
                  <a:tcPr/>
                </a:tc>
                <a:tc>
                  <a:txBody>
                    <a:bodyPr/>
                    <a:lstStyle/>
                    <a:p>
                      <a:r>
                        <a:rPr lang="en-US" dirty="0"/>
                        <a:t>Introduction</a:t>
                      </a:r>
                      <a:r>
                        <a:rPr lang="en-US" baseline="0" dirty="0"/>
                        <a:t> to Development Circle Trade Show</a:t>
                      </a:r>
                      <a:endParaRPr lang="en-US" dirty="0"/>
                    </a:p>
                  </a:txBody>
                  <a:tcPr/>
                </a:tc>
                <a:extLst>
                  <a:ext uri="{0D108BD9-81ED-4DB2-BD59-A6C34878D82A}">
                    <a16:rowId xmlns:a16="http://schemas.microsoft.com/office/drawing/2014/main" val="951600211"/>
                  </a:ext>
                </a:extLst>
              </a:tr>
              <a:tr h="370840">
                <a:tc gridSpan="2">
                  <a:txBody>
                    <a:bodyPr/>
                    <a:lstStyle/>
                    <a:p>
                      <a:pPr algn="ctr"/>
                      <a:r>
                        <a:rPr lang="en-US" i="1" dirty="0"/>
                        <a:t>BREAK</a:t>
                      </a:r>
                    </a:p>
                  </a:txBody>
                  <a:tcPr/>
                </a:tc>
                <a:tc hMerge="1">
                  <a:txBody>
                    <a:bodyPr/>
                    <a:lstStyle/>
                    <a:p>
                      <a:endParaRPr lang="en-US" dirty="0"/>
                    </a:p>
                  </a:txBody>
                  <a:tcPr/>
                </a:tc>
                <a:extLst>
                  <a:ext uri="{0D108BD9-81ED-4DB2-BD59-A6C34878D82A}">
                    <a16:rowId xmlns:a16="http://schemas.microsoft.com/office/drawing/2014/main" val="3794754839"/>
                  </a:ext>
                </a:extLst>
              </a:tr>
              <a:tr h="370840">
                <a:tc rowSpan="3">
                  <a:txBody>
                    <a:bodyPr/>
                    <a:lstStyle/>
                    <a:p>
                      <a:r>
                        <a:rPr lang="en-US" b="1" dirty="0"/>
                        <a:t>Afternoon 2</a:t>
                      </a:r>
                    </a:p>
                  </a:txBody>
                  <a:tcPr/>
                </a:tc>
                <a:tc>
                  <a:txBody>
                    <a:bodyPr/>
                    <a:lstStyle/>
                    <a:p>
                      <a:r>
                        <a:rPr lang="en-US" dirty="0"/>
                        <a:t>Development Circle</a:t>
                      </a:r>
                      <a:r>
                        <a:rPr lang="en-US" baseline="0" dirty="0"/>
                        <a:t> Tradeshow</a:t>
                      </a:r>
                      <a:endParaRPr lang="en-US" dirty="0"/>
                    </a:p>
                  </a:txBody>
                  <a:tcPr/>
                </a:tc>
                <a:extLst>
                  <a:ext uri="{0D108BD9-81ED-4DB2-BD59-A6C34878D82A}">
                    <a16:rowId xmlns:a16="http://schemas.microsoft.com/office/drawing/2014/main" val="2973494198"/>
                  </a:ext>
                </a:extLst>
              </a:tr>
              <a:tr h="370840">
                <a:tc vMerge="1">
                  <a:txBody>
                    <a:bodyPr/>
                    <a:lstStyle/>
                    <a:p>
                      <a:endParaRPr lang="en-US" b="1" dirty="0"/>
                    </a:p>
                  </a:txBody>
                  <a:tcPr/>
                </a:tc>
                <a:tc>
                  <a:txBody>
                    <a:bodyPr/>
                    <a:lstStyle/>
                    <a:p>
                      <a:r>
                        <a:rPr lang="en-US" dirty="0"/>
                        <a:t>Fitting</a:t>
                      </a:r>
                      <a:r>
                        <a:rPr lang="en-US" baseline="0" dirty="0"/>
                        <a:t> It All Together</a:t>
                      </a:r>
                      <a:endParaRPr lang="en-US" dirty="0"/>
                    </a:p>
                  </a:txBody>
                  <a:tcPr/>
                </a:tc>
                <a:extLst>
                  <a:ext uri="{0D108BD9-81ED-4DB2-BD59-A6C34878D82A}">
                    <a16:rowId xmlns:a16="http://schemas.microsoft.com/office/drawing/2014/main" val="1450677660"/>
                  </a:ext>
                </a:extLst>
              </a:tr>
              <a:tr h="370840">
                <a:tc vMerge="1">
                  <a:txBody>
                    <a:bodyPr/>
                    <a:lstStyle/>
                    <a:p>
                      <a:endParaRPr lang="en-US" b="1" dirty="0"/>
                    </a:p>
                  </a:txBody>
                  <a:tcPr/>
                </a:tc>
                <a:tc>
                  <a:txBody>
                    <a:bodyPr/>
                    <a:lstStyle/>
                    <a:p>
                      <a:r>
                        <a:rPr lang="en-US" dirty="0"/>
                        <a:t>Wrap-Up &amp;</a:t>
                      </a:r>
                      <a:r>
                        <a:rPr lang="en-US" baseline="0" dirty="0"/>
                        <a:t> Reception</a:t>
                      </a:r>
                      <a:endParaRPr lang="en-US" dirty="0"/>
                    </a:p>
                  </a:txBody>
                  <a:tcPr/>
                </a:tc>
                <a:extLst>
                  <a:ext uri="{0D108BD9-81ED-4DB2-BD59-A6C34878D82A}">
                    <a16:rowId xmlns:a16="http://schemas.microsoft.com/office/drawing/2014/main" val="1850338285"/>
                  </a:ext>
                </a:extLst>
              </a:tr>
            </a:tbl>
          </a:graphicData>
        </a:graphic>
      </p:graphicFrame>
      <p:pic>
        <p:nvPicPr>
          <p:cNvPr id="5" name="Picture 4"/>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54488" y="985547"/>
            <a:ext cx="2422165" cy="1799284"/>
          </a:xfrm>
          <a:prstGeom prst="rect">
            <a:avLst/>
          </a:prstGeom>
          <a:noFill/>
          <a:ln>
            <a:noFill/>
          </a:ln>
        </p:spPr>
      </p:pic>
    </p:spTree>
    <p:extLst>
      <p:ext uri="{BB962C8B-B14F-4D97-AF65-F5344CB8AC3E}">
        <p14:creationId xmlns:p14="http://schemas.microsoft.com/office/powerpoint/2010/main" val="1284496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312" y="599237"/>
            <a:ext cx="9643064" cy="545318"/>
          </a:xfrm>
        </p:spPr>
        <p:txBody>
          <a:bodyPr>
            <a:noAutofit/>
          </a:bodyPr>
          <a:lstStyle/>
          <a:p>
            <a:r>
              <a:rPr lang="en-US" sz="3600" u="sng" dirty="0">
                <a:solidFill>
                  <a:srgbClr val="008000"/>
                </a:solidFill>
              </a:rPr>
              <a:t>Day 2: Friday, Dec 8</a:t>
            </a:r>
            <a:r>
              <a:rPr lang="en-US" sz="3600" dirty="0">
                <a:solidFill>
                  <a:srgbClr val="008000"/>
                </a:solidFill>
              </a:rPr>
              <a:t>, 8:30 am – 3:00 pm</a:t>
            </a:r>
          </a:p>
        </p:txBody>
      </p:sp>
      <p:pic>
        <p:nvPicPr>
          <p:cNvPr id="5" name="Picture 4"/>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861656" y="823816"/>
            <a:ext cx="2422165" cy="1799284"/>
          </a:xfrm>
          <a:prstGeom prst="rect">
            <a:avLst/>
          </a:prstGeom>
          <a:noFill/>
          <a:ln>
            <a:noFill/>
          </a:ln>
        </p:spPr>
      </p:pic>
      <p:graphicFrame>
        <p:nvGraphicFramePr>
          <p:cNvPr id="3" name="Table 2"/>
          <p:cNvGraphicFramePr>
            <a:graphicFrameLocks noGrp="1"/>
          </p:cNvGraphicFramePr>
          <p:nvPr>
            <p:extLst/>
          </p:nvPr>
        </p:nvGraphicFramePr>
        <p:xfrm>
          <a:off x="777551" y="1898779"/>
          <a:ext cx="7831493" cy="4246880"/>
        </p:xfrm>
        <a:graphic>
          <a:graphicData uri="http://schemas.openxmlformats.org/drawingml/2006/table">
            <a:tbl>
              <a:tblPr firstRow="1" bandRow="1">
                <a:tableStyleId>{ED083AE6-46FA-4A59-8FB0-9F97EB10719F}</a:tableStyleId>
              </a:tblPr>
              <a:tblGrid>
                <a:gridCol w="2377419">
                  <a:extLst>
                    <a:ext uri="{9D8B030D-6E8A-4147-A177-3AD203B41FA5}">
                      <a16:colId xmlns:a16="http://schemas.microsoft.com/office/drawing/2014/main" val="3080548147"/>
                    </a:ext>
                  </a:extLst>
                </a:gridCol>
                <a:gridCol w="5454074">
                  <a:extLst>
                    <a:ext uri="{9D8B030D-6E8A-4147-A177-3AD203B41FA5}">
                      <a16:colId xmlns:a16="http://schemas.microsoft.com/office/drawing/2014/main" val="1166632352"/>
                    </a:ext>
                  </a:extLst>
                </a:gridCol>
              </a:tblGrid>
              <a:tr h="370840">
                <a:tc rowSpan="2">
                  <a:txBody>
                    <a:bodyPr/>
                    <a:lstStyle/>
                    <a:p>
                      <a:r>
                        <a:rPr lang="en-US" dirty="0"/>
                        <a:t>Morning 1</a:t>
                      </a:r>
                    </a:p>
                  </a:txBody>
                  <a:tcPr/>
                </a:tc>
                <a:tc>
                  <a:txBody>
                    <a:bodyPr/>
                    <a:lstStyle/>
                    <a:p>
                      <a:r>
                        <a:rPr lang="en-US" b="0" dirty="0"/>
                        <a:t>Revisiting</a:t>
                      </a:r>
                      <a:r>
                        <a:rPr lang="en-US" b="0" baseline="0" dirty="0"/>
                        <a:t> the Big Picture: </a:t>
                      </a:r>
                      <a:r>
                        <a:rPr lang="en-US" b="0" baseline="0" dirty="0" err="1"/>
                        <a:t>Implem</a:t>
                      </a:r>
                      <a:r>
                        <a:rPr lang="en-US" b="0" baseline="0" dirty="0"/>
                        <a:t> Planning</a:t>
                      </a:r>
                      <a:endParaRPr lang="en-US" b="0" dirty="0"/>
                    </a:p>
                  </a:txBody>
                  <a:tcPr/>
                </a:tc>
                <a:extLst>
                  <a:ext uri="{0D108BD9-81ED-4DB2-BD59-A6C34878D82A}">
                    <a16:rowId xmlns:a16="http://schemas.microsoft.com/office/drawing/2014/main" val="4067093120"/>
                  </a:ext>
                </a:extLst>
              </a:tr>
              <a:tr h="370840">
                <a:tc vMerge="1">
                  <a:txBody>
                    <a:bodyPr/>
                    <a:lstStyle/>
                    <a:p>
                      <a:endParaRPr lang="en-US" dirty="0"/>
                    </a:p>
                  </a:txBody>
                  <a:tcPr/>
                </a:tc>
                <a:tc>
                  <a:txBody>
                    <a:bodyPr/>
                    <a:lstStyle/>
                    <a:p>
                      <a:r>
                        <a:rPr lang="en-US" dirty="0"/>
                        <a:t>Peer Panel: County Lessons Learned from County Snapshot</a:t>
                      </a:r>
                      <a:r>
                        <a:rPr lang="en-US" baseline="0" dirty="0"/>
                        <a:t> Experiences</a:t>
                      </a:r>
                      <a:endParaRPr lang="en-US" dirty="0"/>
                    </a:p>
                  </a:txBody>
                  <a:tcPr/>
                </a:tc>
                <a:extLst>
                  <a:ext uri="{0D108BD9-81ED-4DB2-BD59-A6C34878D82A}">
                    <a16:rowId xmlns:a16="http://schemas.microsoft.com/office/drawing/2014/main" val="2918408029"/>
                  </a:ext>
                </a:extLst>
              </a:tr>
              <a:tr h="370840">
                <a:tc gridSpan="2">
                  <a:txBody>
                    <a:bodyPr/>
                    <a:lstStyle/>
                    <a:p>
                      <a:pPr algn="ctr"/>
                      <a:r>
                        <a:rPr lang="en-US" i="1" dirty="0"/>
                        <a:t>BREAK</a:t>
                      </a:r>
                    </a:p>
                  </a:txBody>
                  <a:tcPr/>
                </a:tc>
                <a:tc hMerge="1">
                  <a:txBody>
                    <a:bodyPr/>
                    <a:lstStyle/>
                    <a:p>
                      <a:endParaRPr lang="en-US" dirty="0"/>
                    </a:p>
                  </a:txBody>
                  <a:tcPr/>
                </a:tc>
                <a:extLst>
                  <a:ext uri="{0D108BD9-81ED-4DB2-BD59-A6C34878D82A}">
                    <a16:rowId xmlns:a16="http://schemas.microsoft.com/office/drawing/2014/main" val="693638018"/>
                  </a:ext>
                </a:extLst>
              </a:tr>
              <a:tr h="370840">
                <a:tc rowSpan="2">
                  <a:txBody>
                    <a:bodyPr/>
                    <a:lstStyle/>
                    <a:p>
                      <a:r>
                        <a:rPr lang="en-US" b="1" dirty="0"/>
                        <a:t>Morning</a:t>
                      </a:r>
                      <a:r>
                        <a:rPr lang="en-US" b="1" baseline="0" dirty="0"/>
                        <a:t> 2</a:t>
                      </a:r>
                      <a:endParaRPr lang="en-US" b="1" dirty="0"/>
                    </a:p>
                  </a:txBody>
                  <a:tcPr/>
                </a:tc>
                <a:tc>
                  <a:txBody>
                    <a:bodyPr/>
                    <a:lstStyle/>
                    <a:p>
                      <a:r>
                        <a:rPr lang="en-US" dirty="0"/>
                        <a:t>Scenario Based Practice: Snapshot Exercise</a:t>
                      </a:r>
                    </a:p>
                  </a:txBody>
                  <a:tcPr/>
                </a:tc>
                <a:extLst>
                  <a:ext uri="{0D108BD9-81ED-4DB2-BD59-A6C34878D82A}">
                    <a16:rowId xmlns:a16="http://schemas.microsoft.com/office/drawing/2014/main" val="2127437556"/>
                  </a:ext>
                </a:extLst>
              </a:tr>
              <a:tr h="370840">
                <a:tc vMerge="1">
                  <a:txBody>
                    <a:bodyPr/>
                    <a:lstStyle/>
                    <a:p>
                      <a:endParaRPr lang="en-US" b="1" dirty="0"/>
                    </a:p>
                  </a:txBody>
                  <a:tcPr/>
                </a:tc>
                <a:tc>
                  <a:txBody>
                    <a:bodyPr/>
                    <a:lstStyle/>
                    <a:p>
                      <a:r>
                        <a:rPr lang="en-US" dirty="0"/>
                        <a:t>Implementation Planning: User’s Guide</a:t>
                      </a:r>
                    </a:p>
                  </a:txBody>
                  <a:tcPr/>
                </a:tc>
                <a:extLst>
                  <a:ext uri="{0D108BD9-81ED-4DB2-BD59-A6C34878D82A}">
                    <a16:rowId xmlns:a16="http://schemas.microsoft.com/office/drawing/2014/main" val="3898037487"/>
                  </a:ext>
                </a:extLst>
              </a:tr>
              <a:tr h="370840">
                <a:tc gridSpan="2">
                  <a:txBody>
                    <a:bodyPr/>
                    <a:lstStyle/>
                    <a:p>
                      <a:pPr algn="ctr"/>
                      <a:r>
                        <a:rPr lang="en-US" i="1" dirty="0"/>
                        <a:t>LUNCH</a:t>
                      </a:r>
                    </a:p>
                  </a:txBody>
                  <a:tcPr/>
                </a:tc>
                <a:tc hMerge="1">
                  <a:txBody>
                    <a:bodyPr/>
                    <a:lstStyle/>
                    <a:p>
                      <a:endParaRPr lang="en-US" dirty="0"/>
                    </a:p>
                  </a:txBody>
                  <a:tcPr/>
                </a:tc>
                <a:extLst>
                  <a:ext uri="{0D108BD9-81ED-4DB2-BD59-A6C34878D82A}">
                    <a16:rowId xmlns:a16="http://schemas.microsoft.com/office/drawing/2014/main" val="2256424618"/>
                  </a:ext>
                </a:extLst>
              </a:tr>
              <a:tr h="370840">
                <a:tc>
                  <a:txBody>
                    <a:bodyPr/>
                    <a:lstStyle/>
                    <a:p>
                      <a:r>
                        <a:rPr lang="en-US" b="1" dirty="0"/>
                        <a:t>Afternoon 1</a:t>
                      </a:r>
                    </a:p>
                  </a:txBody>
                  <a:tcPr/>
                </a:tc>
                <a:tc>
                  <a:txBody>
                    <a:bodyPr/>
                    <a:lstStyle/>
                    <a:p>
                      <a:r>
                        <a:rPr lang="en-US" dirty="0"/>
                        <a:t>Connecting the Dots: From Snapshot to Outcome-Oriented Planning</a:t>
                      </a:r>
                    </a:p>
                  </a:txBody>
                  <a:tcPr/>
                </a:tc>
                <a:extLst>
                  <a:ext uri="{0D108BD9-81ED-4DB2-BD59-A6C34878D82A}">
                    <a16:rowId xmlns:a16="http://schemas.microsoft.com/office/drawing/2014/main" val="3390680532"/>
                  </a:ext>
                </a:extLst>
              </a:tr>
              <a:tr h="370840">
                <a:tc gridSpan="2">
                  <a:txBody>
                    <a:bodyPr/>
                    <a:lstStyle/>
                    <a:p>
                      <a:pPr algn="ctr"/>
                      <a:r>
                        <a:rPr lang="en-US" i="1" dirty="0"/>
                        <a:t>BREAK</a:t>
                      </a:r>
                    </a:p>
                  </a:txBody>
                  <a:tcPr/>
                </a:tc>
                <a:tc hMerge="1">
                  <a:txBody>
                    <a:bodyPr/>
                    <a:lstStyle/>
                    <a:p>
                      <a:endParaRPr lang="en-US" dirty="0"/>
                    </a:p>
                  </a:txBody>
                  <a:tcPr/>
                </a:tc>
                <a:extLst>
                  <a:ext uri="{0D108BD9-81ED-4DB2-BD59-A6C34878D82A}">
                    <a16:rowId xmlns:a16="http://schemas.microsoft.com/office/drawing/2014/main" val="1273390920"/>
                  </a:ext>
                </a:extLst>
              </a:tr>
              <a:tr h="370840">
                <a:tc rowSpan="2">
                  <a:txBody>
                    <a:bodyPr/>
                    <a:lstStyle/>
                    <a:p>
                      <a:r>
                        <a:rPr lang="en-US" b="1" dirty="0"/>
                        <a:t>Afternoon 2</a:t>
                      </a:r>
                    </a:p>
                  </a:txBody>
                  <a:tcPr/>
                </a:tc>
                <a:tc>
                  <a:txBody>
                    <a:bodyPr/>
                    <a:lstStyle/>
                    <a:p>
                      <a:r>
                        <a:rPr lang="en-US" dirty="0"/>
                        <a:t>Regional Dialogues: What Does Support Look Like?</a:t>
                      </a:r>
                    </a:p>
                  </a:txBody>
                  <a:tcPr/>
                </a:tc>
                <a:extLst>
                  <a:ext uri="{0D108BD9-81ED-4DB2-BD59-A6C34878D82A}">
                    <a16:rowId xmlns:a16="http://schemas.microsoft.com/office/drawing/2014/main" val="905905319"/>
                  </a:ext>
                </a:extLst>
              </a:tr>
              <a:tr h="370840">
                <a:tc vMerge="1">
                  <a:txBody>
                    <a:bodyPr/>
                    <a:lstStyle/>
                    <a:p>
                      <a:endParaRPr lang="en-US" b="1" dirty="0"/>
                    </a:p>
                  </a:txBody>
                  <a:tcPr/>
                </a:tc>
                <a:tc>
                  <a:txBody>
                    <a:bodyPr/>
                    <a:lstStyle/>
                    <a:p>
                      <a:r>
                        <a:rPr lang="en-US" dirty="0"/>
                        <a:t>What’s Next</a:t>
                      </a:r>
                    </a:p>
                  </a:txBody>
                  <a:tcPr/>
                </a:tc>
                <a:extLst>
                  <a:ext uri="{0D108BD9-81ED-4DB2-BD59-A6C34878D82A}">
                    <a16:rowId xmlns:a16="http://schemas.microsoft.com/office/drawing/2014/main" val="3236365579"/>
                  </a:ext>
                </a:extLst>
              </a:tr>
            </a:tbl>
          </a:graphicData>
        </a:graphic>
      </p:graphicFrame>
    </p:spTree>
    <p:extLst>
      <p:ext uri="{BB962C8B-B14F-4D97-AF65-F5344CB8AC3E}">
        <p14:creationId xmlns:p14="http://schemas.microsoft.com/office/powerpoint/2010/main" val="573671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view from the balcony</a:t>
            </a:r>
          </a:p>
        </p:txBody>
      </p:sp>
      <p:sp>
        <p:nvSpPr>
          <p:cNvPr id="4" name="Subtitle 3"/>
          <p:cNvSpPr>
            <a:spLocks noGrp="1"/>
          </p:cNvSpPr>
          <p:nvPr>
            <p:ph type="subTitle" idx="1"/>
          </p:nvPr>
        </p:nvSpPr>
        <p:spPr/>
        <p:txBody>
          <a:bodyPr>
            <a:normAutofit lnSpcReduction="10000"/>
          </a:bodyPr>
          <a:lstStyle/>
          <a:p>
            <a:r>
              <a:rPr lang="en-US" sz="2800" dirty="0"/>
              <a:t>How Our Theory of Change Helps Address the Adaptive Challenges of CPM Implementation</a:t>
            </a:r>
          </a:p>
          <a:p>
            <a:endParaRPr lang="en-US" dirty="0"/>
          </a:p>
          <a:p>
            <a:r>
              <a:rPr lang="en-US" dirty="0"/>
              <a:t>Robin Jenkins, PhD</a:t>
            </a:r>
          </a:p>
        </p:txBody>
      </p:sp>
    </p:spTree>
    <p:extLst>
      <p:ext uri="{BB962C8B-B14F-4D97-AF65-F5344CB8AC3E}">
        <p14:creationId xmlns:p14="http://schemas.microsoft.com/office/powerpoint/2010/main" val="952394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77779" y="2866188"/>
            <a:ext cx="7364361" cy="1655762"/>
          </a:xfrm>
        </p:spPr>
        <p:txBody>
          <a:bodyPr/>
          <a:lstStyle/>
          <a:p>
            <a:endParaRPr lang="en-US" i="1" dirty="0"/>
          </a:p>
          <a:p>
            <a:endParaRPr lang="en-US" i="1" dirty="0"/>
          </a:p>
          <a:p>
            <a:r>
              <a:rPr lang="en-US" i="1" dirty="0"/>
              <a:t>December 7th, 2017</a:t>
            </a:r>
          </a:p>
        </p:txBody>
      </p:sp>
      <p:pic>
        <p:nvPicPr>
          <p:cNvPr id="5" name="Picture 4" descr="Social media: a force for good? | Nes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93" y="2134350"/>
            <a:ext cx="3810000" cy="3810000"/>
          </a:xfrm>
          <a:prstGeom prst="rect">
            <a:avLst/>
          </a:prstGeom>
        </p:spPr>
      </p:pic>
      <p:sp>
        <p:nvSpPr>
          <p:cNvPr id="2" name="Title 1"/>
          <p:cNvSpPr>
            <a:spLocks noGrp="1"/>
          </p:cNvSpPr>
          <p:nvPr>
            <p:ph type="ctrTitle"/>
          </p:nvPr>
        </p:nvSpPr>
        <p:spPr>
          <a:xfrm>
            <a:off x="2544097" y="533316"/>
            <a:ext cx="9360310" cy="2387600"/>
          </a:xfrm>
        </p:spPr>
        <p:txBody>
          <a:bodyPr anchor="ctr">
            <a:normAutofit/>
          </a:bodyPr>
          <a:lstStyle/>
          <a:p>
            <a:pPr>
              <a:lnSpc>
                <a:spcPct val="100000"/>
              </a:lnSpc>
              <a:spcAft>
                <a:spcPts val="2400"/>
              </a:spcAft>
            </a:pPr>
            <a:r>
              <a:rPr lang="en-US" sz="4000" b="1" dirty="0">
                <a:effectLst>
                  <a:outerShdw blurRad="38100" dist="38100" dir="2700000" algn="tl">
                    <a:srgbClr val="000000">
                      <a:alpha val="43137"/>
                    </a:srgbClr>
                  </a:outerShdw>
                </a:effectLst>
              </a:rPr>
              <a:t>Theories of Change, Logic Models, and Other Things That Make Us Go “Huh?”</a:t>
            </a:r>
            <a:br>
              <a:rPr lang="en-US" sz="4000" b="1" dirty="0">
                <a:effectLst>
                  <a:outerShdw blurRad="38100" dist="38100" dir="2700000" algn="tl">
                    <a:srgbClr val="000000">
                      <a:alpha val="43137"/>
                    </a:srgbClr>
                  </a:outerShdw>
                </a:effectLst>
              </a:rPr>
            </a:br>
            <a:r>
              <a:rPr lang="en-US" sz="1300" b="1" dirty="0">
                <a:effectLst>
                  <a:outerShdw blurRad="38100" dist="38100" dir="2700000" algn="tl">
                    <a:srgbClr val="000000">
                      <a:alpha val="43137"/>
                    </a:srgbClr>
                  </a:outerShdw>
                </a:effectLst>
              </a:rPr>
              <a:t> </a:t>
            </a: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n-US" sz="3600" dirty="0"/>
              <a:t>Directors Institute Learning Session #3</a:t>
            </a:r>
          </a:p>
        </p:txBody>
      </p:sp>
    </p:spTree>
    <p:extLst>
      <p:ext uri="{BB962C8B-B14F-4D97-AF65-F5344CB8AC3E}">
        <p14:creationId xmlns:p14="http://schemas.microsoft.com/office/powerpoint/2010/main" val="1459051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12939" y="295421"/>
            <a:ext cx="10515600" cy="8299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5B9BD5">
                    <a:lumMod val="75000"/>
                  </a:srgbClr>
                </a:solidFill>
                <a:effectLst/>
                <a:uLnTx/>
                <a:uFillTx/>
                <a:latin typeface="Calibri" panose="020F0502020204030204"/>
                <a:ea typeface="+mj-ea"/>
                <a:cs typeface="+mj-cs"/>
              </a:rPr>
              <a:t>Objectives for this session</a:t>
            </a:r>
          </a:p>
        </p:txBody>
      </p:sp>
      <p:sp>
        <p:nvSpPr>
          <p:cNvPr id="3" name="Content Placeholder 2"/>
          <p:cNvSpPr txBox="1">
            <a:spLocks/>
          </p:cNvSpPr>
          <p:nvPr/>
        </p:nvSpPr>
        <p:spPr>
          <a:xfrm>
            <a:off x="600717" y="1690688"/>
            <a:ext cx="1062782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1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Become familiar with a working definition of Theory of Change</a:t>
            </a:r>
          </a:p>
          <a:p>
            <a:pPr marL="228600" marR="0" lvl="0" indent="-228600" algn="l" defTabSz="914400" rtl="0" eaLnBrk="1" fontAlgn="auto" latinLnBrk="0" hangingPunct="1">
              <a:lnSpc>
                <a:spcPct val="90000"/>
              </a:lnSpc>
              <a:spcBef>
                <a:spcPts val="1000"/>
              </a:spcBef>
              <a:spcAft>
                <a:spcPts val="1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Learn the rationale, structure and assumptions included in the Directors Institute’s TOC</a:t>
            </a:r>
          </a:p>
          <a:p>
            <a:pPr marL="228600" marR="0" lvl="0" indent="-228600" algn="l" defTabSz="914400" rtl="0" eaLnBrk="1" fontAlgn="auto" latinLnBrk="0" hangingPunct="1">
              <a:lnSpc>
                <a:spcPct val="90000"/>
              </a:lnSpc>
              <a:spcBef>
                <a:spcPts val="1000"/>
              </a:spcBef>
              <a:spcAft>
                <a:spcPts val="1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Understand how Implementation Science has informed the Directors Institute’s Theory of Change as well as the pathway forward for CPM capacity building and implementation planning </a:t>
            </a:r>
          </a:p>
        </p:txBody>
      </p:sp>
    </p:spTree>
    <p:extLst>
      <p:ext uri="{BB962C8B-B14F-4D97-AF65-F5344CB8AC3E}">
        <p14:creationId xmlns:p14="http://schemas.microsoft.com/office/powerpoint/2010/main" val="36763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40D132-53FA-4C40-95AA-7FA60DBBBFB9}"/>
              </a:ext>
            </a:extLst>
          </p:cNvPr>
          <p:cNvSpPr txBox="1"/>
          <p:nvPr/>
        </p:nvSpPr>
        <p:spPr>
          <a:xfrm>
            <a:off x="1907231" y="205203"/>
            <a:ext cx="812015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Calibri" panose="020F0502020204030204"/>
                <a:ea typeface="+mn-ea"/>
                <a:cs typeface="+mn-cs"/>
              </a:rPr>
              <a:t>Translation (in other words…..)</a:t>
            </a:r>
          </a:p>
        </p:txBody>
      </p:sp>
      <p:sp>
        <p:nvSpPr>
          <p:cNvPr id="3" name="TextBox 2">
            <a:extLst>
              <a:ext uri="{FF2B5EF4-FFF2-40B4-BE49-F238E27FC236}">
                <a16:creationId xmlns:a16="http://schemas.microsoft.com/office/drawing/2014/main" id="{C04FD175-DBF7-4336-9CDD-6DC7B5275AEF}"/>
              </a:ext>
            </a:extLst>
          </p:cNvPr>
          <p:cNvSpPr txBox="1"/>
          <p:nvPr/>
        </p:nvSpPr>
        <p:spPr>
          <a:xfrm>
            <a:off x="720810" y="1316781"/>
            <a:ext cx="10750379" cy="44627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Learn how and why things got put into the DI framework</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Learn why it matters that things were put together that way</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Learn why research says it’s better to do it that way</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Learn how this stuff applies to building an implementation plan for your agency</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See how this stuff may apply to you, through the experiences of Child Welfare System leaders (peers)</a:t>
            </a:r>
          </a:p>
        </p:txBody>
      </p:sp>
    </p:spTree>
    <p:extLst>
      <p:ext uri="{BB962C8B-B14F-4D97-AF65-F5344CB8AC3E}">
        <p14:creationId xmlns:p14="http://schemas.microsoft.com/office/powerpoint/2010/main" val="53546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a:t>
            </a:r>
          </a:p>
        </p:txBody>
      </p:sp>
      <p:sp>
        <p:nvSpPr>
          <p:cNvPr id="4" name="Subtitle 3"/>
          <p:cNvSpPr>
            <a:spLocks noGrp="1"/>
          </p:cNvSpPr>
          <p:nvPr>
            <p:ph type="subTitle" idx="1"/>
          </p:nvPr>
        </p:nvSpPr>
        <p:spPr/>
        <p:txBody>
          <a:bodyPr/>
          <a:lstStyle/>
          <a:p>
            <a:r>
              <a:rPr lang="en-US" dirty="0"/>
              <a:t>Stuart Oppenheim, CFPIC</a:t>
            </a:r>
          </a:p>
          <a:p>
            <a:r>
              <a:rPr lang="en-US" dirty="0"/>
              <a:t>Renee </a:t>
            </a:r>
            <a:r>
              <a:rPr lang="en-US" dirty="0" err="1"/>
              <a:t>Boothroyd</a:t>
            </a:r>
            <a:r>
              <a:rPr lang="en-US" dirty="0"/>
              <a:t>, UNC</a:t>
            </a:r>
          </a:p>
        </p:txBody>
      </p:sp>
    </p:spTree>
    <p:extLst>
      <p:ext uri="{BB962C8B-B14F-4D97-AF65-F5344CB8AC3E}">
        <p14:creationId xmlns:p14="http://schemas.microsoft.com/office/powerpoint/2010/main" val="1329361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5CE669-560C-4C8E-AD3B-B7A04EC00822}"/>
              </a:ext>
            </a:extLst>
          </p:cNvPr>
          <p:cNvSpPr txBox="1"/>
          <p:nvPr/>
        </p:nvSpPr>
        <p:spPr>
          <a:xfrm>
            <a:off x="2432516" y="236544"/>
            <a:ext cx="722693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Calibri" panose="020F0502020204030204"/>
                <a:ea typeface="+mn-ea"/>
                <a:cs typeface="+mn-cs"/>
              </a:rPr>
              <a:t>Balcony View</a:t>
            </a:r>
          </a:p>
        </p:txBody>
      </p:sp>
      <p:sp>
        <p:nvSpPr>
          <p:cNvPr id="3" name="TextBox 2">
            <a:extLst>
              <a:ext uri="{FF2B5EF4-FFF2-40B4-BE49-F238E27FC236}">
                <a16:creationId xmlns:a16="http://schemas.microsoft.com/office/drawing/2014/main" id="{FBEE7479-06FE-4591-8CAA-79BF4C904AAB}"/>
              </a:ext>
            </a:extLst>
          </p:cNvPr>
          <p:cNvSpPr txBox="1"/>
          <p:nvPr/>
        </p:nvSpPr>
        <p:spPr>
          <a:xfrm>
            <a:off x="370703" y="1188163"/>
            <a:ext cx="11591061" cy="59708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(Why should you care about </a:t>
            </a:r>
            <a:r>
              <a:rPr kumimoji="0" lang="en-US" sz="2800" b="1" i="1" u="sng" strike="noStrike" kern="1200" cap="none" spc="0" normalizeH="0" baseline="0" noProof="0" dirty="0">
                <a:ln>
                  <a:noFill/>
                </a:ln>
                <a:solidFill>
                  <a:prstClr val="black"/>
                </a:solidFill>
                <a:effectLst/>
                <a:uLnTx/>
                <a:uFillTx/>
                <a:latin typeface="Calibri" panose="020F0502020204030204"/>
                <a:ea typeface="+mn-ea"/>
                <a:cs typeface="+mn-cs"/>
              </a:rPr>
              <a:t>how</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things are implemented #1?)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Did you know? When folks doing the implementing </a:t>
            </a:r>
            <a:r>
              <a:rPr kumimoji="0" lang="en-US" sz="2800" b="1" i="1" u="none" strike="noStrike" kern="1200" cap="none" spc="0" normalizeH="0" baseline="0" noProof="0" dirty="0">
                <a:ln>
                  <a:noFill/>
                </a:ln>
                <a:solidFill>
                  <a:srgbClr val="7030A0"/>
                </a:solidFill>
                <a:effectLst/>
                <a:uLnTx/>
                <a:uFillTx/>
                <a:latin typeface="Calibri" panose="020F0502020204030204"/>
                <a:ea typeface="+mn-ea"/>
                <a:cs typeface="+mn-cs"/>
              </a:rPr>
              <a:t>actually understand the theory behind what they are doing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research teaches us that they (a) are more invested in the work, and (b) get better outcomes. Conclusion? Helping Directors, leaders and your team(s) understand theories of change, the logic and readiness building behind program implementation, and the quality management stuff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DRAMATICALLY increases the chances of success!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Success means “quality implementation” ---- </a:t>
            </a:r>
          </a:p>
          <a:p>
            <a:pPr marL="800100" marR="0" lvl="1"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Meyers et.al in 2012, “putting an innovation into practice in a way that meets the necessary standards to achieve the innovation’s desired outcomes” (e.g., CPM)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97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5CE669-560C-4C8E-AD3B-B7A04EC00822}"/>
              </a:ext>
            </a:extLst>
          </p:cNvPr>
          <p:cNvSpPr txBox="1"/>
          <p:nvPr/>
        </p:nvSpPr>
        <p:spPr>
          <a:xfrm>
            <a:off x="2432516" y="236544"/>
            <a:ext cx="722693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Calibri" panose="020F0502020204030204"/>
                <a:ea typeface="+mn-ea"/>
                <a:cs typeface="+mn-cs"/>
              </a:rPr>
              <a:t>Balcony View</a:t>
            </a:r>
          </a:p>
        </p:txBody>
      </p:sp>
      <p:sp>
        <p:nvSpPr>
          <p:cNvPr id="3" name="TextBox 2">
            <a:extLst>
              <a:ext uri="{FF2B5EF4-FFF2-40B4-BE49-F238E27FC236}">
                <a16:creationId xmlns:a16="http://schemas.microsoft.com/office/drawing/2014/main" id="{FBEE7479-06FE-4591-8CAA-79BF4C904AAB}"/>
              </a:ext>
            </a:extLst>
          </p:cNvPr>
          <p:cNvSpPr txBox="1"/>
          <p:nvPr/>
        </p:nvSpPr>
        <p:spPr>
          <a:xfrm>
            <a:off x="379947" y="1257343"/>
            <a:ext cx="11432105" cy="44627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(Why should you care about </a:t>
            </a:r>
            <a:r>
              <a:rPr kumimoji="0" lang="en-US" sz="2600" b="1" i="1" u="sng" strike="noStrike" kern="1200" cap="none" spc="0" normalizeH="0" baseline="0" noProof="0" dirty="0">
                <a:ln>
                  <a:noFill/>
                </a:ln>
                <a:solidFill>
                  <a:prstClr val="black"/>
                </a:solidFill>
                <a:effectLst/>
                <a:uLnTx/>
                <a:uFillTx/>
                <a:latin typeface="Calibri" panose="020F0502020204030204"/>
                <a:ea typeface="+mn-ea"/>
                <a:cs typeface="+mn-cs"/>
              </a:rPr>
              <a:t>how</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things are implemented #2?) </a:t>
            </a:r>
          </a:p>
          <a:p>
            <a:pPr marL="285750" marR="0" lvl="0" indent="-285750" algn="l" defTabSz="9144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Without active implementation support, 10-15% can implement on their own (and succeed). </a:t>
            </a:r>
            <a:r>
              <a:rPr kumimoji="0" lang="en-US" sz="2600" b="0" i="0" u="none" strike="noStrike" kern="1200" cap="none" spc="0" normalizeH="0" baseline="0" noProof="0" dirty="0">
                <a:ln>
                  <a:noFill/>
                </a:ln>
                <a:solidFill>
                  <a:srgbClr val="FF0000"/>
                </a:solidFill>
                <a:effectLst/>
                <a:uLnTx/>
                <a:uFillTx/>
                <a:latin typeface="Calibri" panose="020F0502020204030204"/>
                <a:ea typeface="+mn-ea"/>
                <a:cs typeface="+mn-cs"/>
              </a:rPr>
              <a:t>This means that 85-90% will only get part way there, or fail! </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Without active implementation-informed practices, many innovations (like the CPM) can take as long as 15-17 years to become standard practice in the field, in a broad way. </a:t>
            </a:r>
            <a:r>
              <a:rPr kumimoji="0" lang="en-US" sz="2600" b="0" i="0" u="none" strike="noStrike" kern="1200" cap="none" spc="0" normalizeH="0" baseline="0" noProof="0" dirty="0">
                <a:ln>
                  <a:noFill/>
                </a:ln>
                <a:solidFill>
                  <a:srgbClr val="FF0000"/>
                </a:solidFill>
                <a:effectLst/>
                <a:uLnTx/>
                <a:uFillTx/>
                <a:latin typeface="Calibri" panose="020F0502020204030204"/>
                <a:ea typeface="+mn-ea"/>
                <a:cs typeface="+mn-cs"/>
              </a:rPr>
              <a:t>With active implementation support, research tells us that implementation at scale (reaching who needs to be reached, and doing business regularly, in the new way, with fidelity) as designed with accuracy, effectiveness and sustainment ---- in 3-5 years!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09978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010393-7532-401D-A9CE-2BFE01C0E3C7}"/>
              </a:ext>
            </a:extLst>
          </p:cNvPr>
          <p:cNvSpPr txBox="1"/>
          <p:nvPr/>
        </p:nvSpPr>
        <p:spPr>
          <a:xfrm>
            <a:off x="561089" y="150338"/>
            <a:ext cx="1079743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Theories of Change and Logic Modeling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Adaptive vs. Technical Challenges</a:t>
            </a:r>
          </a:p>
        </p:txBody>
      </p:sp>
      <p:sp>
        <p:nvSpPr>
          <p:cNvPr id="3" name="TextBox 2">
            <a:extLst>
              <a:ext uri="{FF2B5EF4-FFF2-40B4-BE49-F238E27FC236}">
                <a16:creationId xmlns:a16="http://schemas.microsoft.com/office/drawing/2014/main" id="{0F50BCD7-C92D-44F9-AB75-4E315C5248BD}"/>
              </a:ext>
            </a:extLst>
          </p:cNvPr>
          <p:cNvSpPr txBox="1"/>
          <p:nvPr/>
        </p:nvSpPr>
        <p:spPr>
          <a:xfrm>
            <a:off x="470826" y="1267922"/>
            <a:ext cx="11422552"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“Adaptive challenges can only be addressed through changes in people’s priorities, beliefs, habits and loyalties</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Making progress requires going beyond any authoritative expertise to mobilize discovery, shedding certain entrenched ways, tolerating losses and generating the new capacity to thrive anew.” </a:t>
            </a:r>
            <a:r>
              <a:rPr kumimoji="0" lang="en-US" sz="1800" b="0" i="1" u="none" strike="noStrike" kern="1200" cap="none" spc="0" normalizeH="0" baseline="0" noProof="0" dirty="0">
                <a:ln>
                  <a:noFill/>
                </a:ln>
                <a:solidFill>
                  <a:srgbClr val="4472C4"/>
                </a:solidFill>
                <a:effectLst/>
                <a:uLnTx/>
                <a:uFillTx/>
                <a:latin typeface="Calibri" panose="020F0502020204030204"/>
                <a:ea typeface="+mn-ea"/>
                <a:cs typeface="+mn-cs"/>
              </a:rPr>
              <a:t>The Practice of Adaptive Leadership</a:t>
            </a:r>
            <a:r>
              <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rPr>
              <a:t> (2009) by Ronald Heifetz, Alexander Grashow and Marty Linsky</a:t>
            </a:r>
            <a:endParaRPr kumimoji="0" lang="en-US" sz="24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Building your implementation and support plans, defining a LOCAL theory of change  using the resources and tools from the Directors Institute Snapshot, prioritizing implementation support requests, creating readiness and capacity, integrating CPM/SOP and aligning with CSA/SIP/CFSR cycles = </a:t>
            </a:r>
            <a:r>
              <a:rPr kumimoji="0" lang="en-US" sz="2400" b="1" i="1" u="none" strike="noStrike" kern="1200" cap="none" spc="0" normalizeH="0" baseline="0" noProof="0" dirty="0">
                <a:ln>
                  <a:noFill/>
                </a:ln>
                <a:solidFill>
                  <a:srgbClr val="0070C0"/>
                </a:solidFill>
                <a:effectLst/>
                <a:uLnTx/>
                <a:uFillTx/>
                <a:latin typeface="Calibri" panose="020F0502020204030204"/>
                <a:ea typeface="+mn-ea"/>
                <a:cs typeface="+mn-cs"/>
              </a:rPr>
              <a:t>adaptive challenges</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Completing portions of the Logic Model, and doing things like assigning work teams, setting up project schedules, databases, re-configuring org charts and other technical processes = </a:t>
            </a:r>
            <a:r>
              <a:rPr kumimoji="0" lang="en-US" sz="2400" b="1" i="1" u="none" strike="noStrike" kern="1200" cap="none" spc="0" normalizeH="0" baseline="0" noProof="0" dirty="0">
                <a:ln>
                  <a:noFill/>
                </a:ln>
                <a:solidFill>
                  <a:srgbClr val="0070C0"/>
                </a:solidFill>
                <a:effectLst/>
                <a:uLnTx/>
                <a:uFillTx/>
                <a:latin typeface="Calibri" panose="020F0502020204030204"/>
                <a:ea typeface="+mn-ea"/>
                <a:cs typeface="+mn-cs"/>
              </a:rPr>
              <a:t>technical problems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A505D071-4D9C-4D3F-BD70-66A9DDFCA974}"/>
              </a:ext>
            </a:extLst>
          </p:cNvPr>
          <p:cNvCxnSpPr>
            <a:cxnSpLocks/>
          </p:cNvCxnSpPr>
          <p:nvPr/>
        </p:nvCxnSpPr>
        <p:spPr>
          <a:xfrm>
            <a:off x="4148569" y="2048005"/>
            <a:ext cx="7174959" cy="0"/>
          </a:xfrm>
          <a:prstGeom prst="line">
            <a:avLst/>
          </a:prstGeom>
          <a:ln w="34925" cap="rnd"/>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E1FCCF31-80B6-40C3-9039-6B18EC2F0CD9}"/>
              </a:ext>
            </a:extLst>
          </p:cNvPr>
          <p:cNvCxnSpPr>
            <a:cxnSpLocks/>
          </p:cNvCxnSpPr>
          <p:nvPr/>
        </p:nvCxnSpPr>
        <p:spPr>
          <a:xfrm>
            <a:off x="561089" y="2425873"/>
            <a:ext cx="10762439" cy="0"/>
          </a:xfrm>
          <a:prstGeom prst="line">
            <a:avLst/>
          </a:prstGeom>
          <a:ln w="34925" cap="rnd"/>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704444F1-8C29-4ADE-9947-1D70AA36FE2A}"/>
              </a:ext>
            </a:extLst>
          </p:cNvPr>
          <p:cNvCxnSpPr>
            <a:cxnSpLocks/>
          </p:cNvCxnSpPr>
          <p:nvPr/>
        </p:nvCxnSpPr>
        <p:spPr>
          <a:xfrm>
            <a:off x="561089" y="2776602"/>
            <a:ext cx="5381219" cy="0"/>
          </a:xfrm>
          <a:prstGeom prst="line">
            <a:avLst/>
          </a:prstGeom>
          <a:ln w="34925" cap="rnd"/>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3131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7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250"/>
                                        <p:tgtEl>
                                          <p:spTgt spid="5"/>
                                        </p:tgtEl>
                                      </p:cBhvr>
                                    </p:animEffect>
                                  </p:childTnLst>
                                </p:cTn>
                              </p:par>
                            </p:childTnLst>
                          </p:cTn>
                        </p:par>
                        <p:par>
                          <p:cTn id="13" fill="hold">
                            <p:stCondLst>
                              <p:cond delay="1500"/>
                            </p:stCondLst>
                            <p:childTnLst>
                              <p:par>
                                <p:cTn id="14" presetID="22" presetClass="entr" presetSubtype="4" fill="hold" nodeType="after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250"/>
                                        <p:tgtEl>
                                          <p:spTgt spid="6"/>
                                        </p:tgtEl>
                                      </p:cBhvr>
                                    </p:animEffect>
                                  </p:childTnLst>
                                </p:cTn>
                              </p:par>
                            </p:childTnLst>
                          </p:cTn>
                        </p:par>
                        <p:par>
                          <p:cTn id="17" fill="hold">
                            <p:stCondLst>
                              <p:cond delay="2750"/>
                            </p:stCondLst>
                            <p:childTnLst>
                              <p:par>
                                <p:cTn id="18" presetID="22" presetClass="entr" presetSubtype="4" fill="hold" nodeType="afterEffect">
                                  <p:stCondLst>
                                    <p:cond delay="125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25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5CE669-560C-4C8E-AD3B-B7A04EC00822}"/>
              </a:ext>
            </a:extLst>
          </p:cNvPr>
          <p:cNvSpPr txBox="1"/>
          <p:nvPr/>
        </p:nvSpPr>
        <p:spPr>
          <a:xfrm>
            <a:off x="570155" y="236544"/>
            <a:ext cx="1076840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Calibri" panose="020F0502020204030204"/>
                <a:ea typeface="+mn-ea"/>
                <a:cs typeface="+mn-cs"/>
              </a:rPr>
              <a:t>So, What the Heck is a Theory of Change?</a:t>
            </a:r>
          </a:p>
        </p:txBody>
      </p:sp>
      <p:sp>
        <p:nvSpPr>
          <p:cNvPr id="3" name="TextBox 2">
            <a:extLst>
              <a:ext uri="{FF2B5EF4-FFF2-40B4-BE49-F238E27FC236}">
                <a16:creationId xmlns:a16="http://schemas.microsoft.com/office/drawing/2014/main" id="{FBEE7479-06FE-4591-8CAA-79BF4C904AAB}"/>
              </a:ext>
            </a:extLst>
          </p:cNvPr>
          <p:cNvSpPr txBox="1"/>
          <p:nvPr/>
        </p:nvSpPr>
        <p:spPr>
          <a:xfrm>
            <a:off x="595391" y="1288862"/>
            <a:ext cx="11235538" cy="46935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TOC basically lays out the systems change pathway for how you hope to get from point A, to point B.</a:t>
            </a:r>
          </a:p>
          <a:p>
            <a:pPr marL="457200" marR="0" lvl="0" indent="-4572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 formal terms, it describes the causal relationship(s) between expected &amp; desired outcomes. It begins with the end in mind, and maps backward. </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TOC’s typically (but don’t have to)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precede an intervention</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 this case, the CPM). They illustrate the short/long term outcomes and impacts that ____________ desires to achieve, by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EXPLICITLY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stating the assumptions and values involved in the processes to be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34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F3D45C-85B6-4FE6-B805-8FA341C8154D}"/>
              </a:ext>
            </a:extLst>
          </p:cNvPr>
          <p:cNvSpPr txBox="1"/>
          <p:nvPr/>
        </p:nvSpPr>
        <p:spPr>
          <a:xfrm>
            <a:off x="-404035" y="287596"/>
            <a:ext cx="1070923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Calibri" panose="020F0502020204030204"/>
                <a:ea typeface="+mn-ea"/>
                <a:cs typeface="+mn-cs"/>
              </a:rPr>
              <a:t>Let’s Try This Simplified Example</a:t>
            </a:r>
          </a:p>
        </p:txBody>
      </p:sp>
      <p:sp>
        <p:nvSpPr>
          <p:cNvPr id="3" name="TextBox 2">
            <a:extLst>
              <a:ext uri="{FF2B5EF4-FFF2-40B4-BE49-F238E27FC236}">
                <a16:creationId xmlns:a16="http://schemas.microsoft.com/office/drawing/2014/main" id="{E7D1AEB2-B190-48CA-B6C0-0B0984659F46}"/>
              </a:ext>
            </a:extLst>
          </p:cNvPr>
          <p:cNvSpPr txBox="1"/>
          <p:nvPr/>
        </p:nvSpPr>
        <p:spPr>
          <a:xfrm>
            <a:off x="419548" y="1285539"/>
            <a:ext cx="6466691"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want to make your home happier by baking/cooking your partner’s favorite dessert more often.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 your </a:t>
            </a:r>
            <a:r>
              <a:rPr kumimoji="0" lang="en-US" sz="1800" b="1" i="1" u="none" strike="noStrike" kern="1200" cap="none" spc="0" normalizeH="0" baseline="0" noProof="0" dirty="0">
                <a:ln>
                  <a:noFill/>
                </a:ln>
                <a:solidFill>
                  <a:srgbClr val="7030A0"/>
                </a:solidFill>
                <a:effectLst/>
                <a:uLnTx/>
                <a:uFillTx/>
                <a:latin typeface="Calibri" panose="020F0502020204030204"/>
                <a:ea typeface="+mn-ea"/>
                <a:cs typeface="+mn-cs"/>
              </a:rPr>
              <a:t>assumptions by making the favorite desserts: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7030A0"/>
                </a:solidFill>
                <a:effectLst/>
                <a:uLnTx/>
                <a:uFillTx/>
                <a:latin typeface="Calibri" panose="020F0502020204030204"/>
                <a:ea typeface="+mn-ea"/>
                <a:cs typeface="+mn-cs"/>
              </a:rPr>
              <a:t>Happy partner = happier home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7030A0"/>
                </a:solidFill>
                <a:effectLst/>
                <a:uLnTx/>
                <a:uFillTx/>
                <a:latin typeface="Calibri" panose="020F0502020204030204"/>
                <a:ea typeface="+mn-ea"/>
                <a:cs typeface="+mn-cs"/>
              </a:rPr>
              <a:t>Happier home = less stress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7030A0"/>
                </a:solidFill>
                <a:effectLst/>
                <a:uLnTx/>
                <a:uFillTx/>
                <a:latin typeface="Calibri" panose="020F0502020204030204"/>
                <a:ea typeface="+mn-ea"/>
                <a:cs typeface="+mn-cs"/>
              </a:rPr>
              <a:t>Less stress = more time for positive activities and memories …… and so, your theory: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Long term impact (main intention): happier home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Long term goal: happier partner, more positive and stable relationships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Short term goal: baking / cooking favorite dessert (X number of times per year)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Outputs: favorite dessert(s), warm kitchen, pleasant atmosphere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Activities: planning, shopping, arranging time on the calendar for getting materials and doing the baking/cooking, etc.</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Inputs: time, money, ingredients, equipment, person doing the baking/cooking, recipe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E5949E1E-0D27-4916-9781-0DAE2AF22DE9}"/>
              </a:ext>
            </a:extLst>
          </p:cNvPr>
          <p:cNvGrpSpPr/>
          <p:nvPr/>
        </p:nvGrpSpPr>
        <p:grpSpPr>
          <a:xfrm>
            <a:off x="7481944" y="1321152"/>
            <a:ext cx="3501615" cy="645691"/>
            <a:chOff x="7465807" y="1321152"/>
            <a:chExt cx="3501615" cy="645691"/>
          </a:xfrm>
        </p:grpSpPr>
        <p:sp>
          <p:nvSpPr>
            <p:cNvPr id="5" name="TextBox 4">
              <a:extLst>
                <a:ext uri="{FF2B5EF4-FFF2-40B4-BE49-F238E27FC236}">
                  <a16:creationId xmlns:a16="http://schemas.microsoft.com/office/drawing/2014/main" id="{93B238A5-0795-441B-BE63-089A266A8253}"/>
                </a:ext>
              </a:extLst>
            </p:cNvPr>
            <p:cNvSpPr txBox="1"/>
            <p:nvPr/>
          </p:nvSpPr>
          <p:spPr>
            <a:xfrm>
              <a:off x="7465807" y="1389049"/>
              <a:ext cx="273244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Happy Home </a:t>
              </a:r>
              <a:r>
                <a:rPr kumimoji="0" lang="en-US"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sym typeface="Wingdings" panose="05000000000000000000" pitchFamily="2" charset="2"/>
                </a:rPr>
                <a:t> </a:t>
              </a:r>
            </a:p>
          </p:txBody>
        </p:sp>
        <p:pic>
          <p:nvPicPr>
            <p:cNvPr id="12" name="Picture 11">
              <a:extLst>
                <a:ext uri="{FF2B5EF4-FFF2-40B4-BE49-F238E27FC236}">
                  <a16:creationId xmlns:a16="http://schemas.microsoft.com/office/drawing/2014/main" id="{129F2782-801D-4140-B3C3-53F8D1DE602E}"/>
                </a:ext>
              </a:extLst>
            </p:cNvPr>
            <p:cNvPicPr>
              <a:picLocks noChangeAspect="1"/>
            </p:cNvPicPr>
            <p:nvPr/>
          </p:nvPicPr>
          <p:blipFill>
            <a:blip r:embed="rId3"/>
            <a:stretch>
              <a:fillRect/>
            </a:stretch>
          </p:blipFill>
          <p:spPr>
            <a:xfrm>
              <a:off x="9610709" y="1321152"/>
              <a:ext cx="1356713" cy="645691"/>
            </a:xfrm>
            <a:prstGeom prst="rect">
              <a:avLst/>
            </a:prstGeom>
          </p:spPr>
        </p:pic>
      </p:grpSp>
      <p:grpSp>
        <p:nvGrpSpPr>
          <p:cNvPr id="15" name="Group 14">
            <a:extLst>
              <a:ext uri="{FF2B5EF4-FFF2-40B4-BE49-F238E27FC236}">
                <a16:creationId xmlns:a16="http://schemas.microsoft.com/office/drawing/2014/main" id="{5D577B80-078D-4B40-97D0-A9C7B0590EA2}"/>
              </a:ext>
            </a:extLst>
          </p:cNvPr>
          <p:cNvGrpSpPr/>
          <p:nvPr/>
        </p:nvGrpSpPr>
        <p:grpSpPr>
          <a:xfrm>
            <a:off x="7358231" y="1966843"/>
            <a:ext cx="3474720" cy="674633"/>
            <a:chOff x="7406638" y="2070352"/>
            <a:chExt cx="3474720" cy="674633"/>
          </a:xfrm>
        </p:grpSpPr>
        <p:sp>
          <p:nvSpPr>
            <p:cNvPr id="6" name="TextBox 5">
              <a:extLst>
                <a:ext uri="{FF2B5EF4-FFF2-40B4-BE49-F238E27FC236}">
                  <a16:creationId xmlns:a16="http://schemas.microsoft.com/office/drawing/2014/main" id="{C661E7C6-9A28-441F-84AC-6CF727A6FE31}"/>
                </a:ext>
              </a:extLst>
            </p:cNvPr>
            <p:cNvSpPr txBox="1"/>
            <p:nvPr/>
          </p:nvSpPr>
          <p:spPr>
            <a:xfrm>
              <a:off x="7406638" y="2173045"/>
              <a:ext cx="30551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Happier Partner </a:t>
              </a:r>
              <a:r>
                <a:rPr kumimoji="0" lang="en-US"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sym typeface="Wingdings" panose="05000000000000000000" pitchFamily="2" charset="2"/>
                </a:rPr>
                <a:t>  </a:t>
              </a:r>
              <a:endParaRPr kumimoji="0" lang="en-US"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A857AD95-4DCE-4BD9-BD6E-C4D05143F625}"/>
                </a:ext>
              </a:extLst>
            </p:cNvPr>
            <p:cNvPicPr>
              <a:picLocks noChangeAspect="1"/>
            </p:cNvPicPr>
            <p:nvPr/>
          </p:nvPicPr>
          <p:blipFill>
            <a:blip r:embed="rId4"/>
            <a:stretch>
              <a:fillRect/>
            </a:stretch>
          </p:blipFill>
          <p:spPr>
            <a:xfrm>
              <a:off x="10042262" y="2070352"/>
              <a:ext cx="839096" cy="674633"/>
            </a:xfrm>
            <a:prstGeom prst="rect">
              <a:avLst/>
            </a:prstGeom>
          </p:spPr>
        </p:pic>
      </p:grpSp>
      <p:grpSp>
        <p:nvGrpSpPr>
          <p:cNvPr id="17" name="Group 16">
            <a:extLst>
              <a:ext uri="{FF2B5EF4-FFF2-40B4-BE49-F238E27FC236}">
                <a16:creationId xmlns:a16="http://schemas.microsoft.com/office/drawing/2014/main" id="{28B74AAB-D364-4FCA-9AD7-242AE9535005}"/>
              </a:ext>
            </a:extLst>
          </p:cNvPr>
          <p:cNvGrpSpPr/>
          <p:nvPr/>
        </p:nvGrpSpPr>
        <p:grpSpPr>
          <a:xfrm>
            <a:off x="6739667" y="2815878"/>
            <a:ext cx="4488629" cy="489473"/>
            <a:chOff x="6589058" y="2815878"/>
            <a:chExt cx="4488629" cy="489473"/>
          </a:xfrm>
        </p:grpSpPr>
        <p:sp>
          <p:nvSpPr>
            <p:cNvPr id="7" name="TextBox 6">
              <a:extLst>
                <a:ext uri="{FF2B5EF4-FFF2-40B4-BE49-F238E27FC236}">
                  <a16:creationId xmlns:a16="http://schemas.microsoft.com/office/drawing/2014/main" id="{47F194F8-332D-4968-8D9B-B3DACBA72C6F}"/>
                </a:ext>
              </a:extLst>
            </p:cNvPr>
            <p:cNvSpPr txBox="1"/>
            <p:nvPr/>
          </p:nvSpPr>
          <p:spPr>
            <a:xfrm>
              <a:off x="6589058" y="2828788"/>
              <a:ext cx="40394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Less Stress – More Positive Environment</a:t>
              </a:r>
            </a:p>
          </p:txBody>
        </p:sp>
        <p:pic>
          <p:nvPicPr>
            <p:cNvPr id="16" name="Picture 15">
              <a:extLst>
                <a:ext uri="{FF2B5EF4-FFF2-40B4-BE49-F238E27FC236}">
                  <a16:creationId xmlns:a16="http://schemas.microsoft.com/office/drawing/2014/main" id="{F5BFA840-A4B2-413C-BA01-BB4917B9FA80}"/>
                </a:ext>
              </a:extLst>
            </p:cNvPr>
            <p:cNvPicPr>
              <a:picLocks noChangeAspect="1"/>
            </p:cNvPicPr>
            <p:nvPr/>
          </p:nvPicPr>
          <p:blipFill>
            <a:blip r:embed="rId5"/>
            <a:stretch>
              <a:fillRect/>
            </a:stretch>
          </p:blipFill>
          <p:spPr>
            <a:xfrm>
              <a:off x="10588214" y="2815878"/>
              <a:ext cx="489473" cy="489473"/>
            </a:xfrm>
            <a:prstGeom prst="rect">
              <a:avLst/>
            </a:prstGeom>
          </p:spPr>
        </p:pic>
      </p:grpSp>
      <p:grpSp>
        <p:nvGrpSpPr>
          <p:cNvPr id="19" name="Group 18">
            <a:extLst>
              <a:ext uri="{FF2B5EF4-FFF2-40B4-BE49-F238E27FC236}">
                <a16:creationId xmlns:a16="http://schemas.microsoft.com/office/drawing/2014/main" id="{9D968A3D-E998-4F19-9C3B-7135BA4D5F5D}"/>
              </a:ext>
            </a:extLst>
          </p:cNvPr>
          <p:cNvGrpSpPr/>
          <p:nvPr/>
        </p:nvGrpSpPr>
        <p:grpSpPr>
          <a:xfrm>
            <a:off x="6751769" y="4003146"/>
            <a:ext cx="4966763" cy="646331"/>
            <a:chOff x="6751769" y="4003146"/>
            <a:chExt cx="4966763" cy="646331"/>
          </a:xfrm>
        </p:grpSpPr>
        <p:sp>
          <p:nvSpPr>
            <p:cNvPr id="9" name="TextBox 8">
              <a:extLst>
                <a:ext uri="{FF2B5EF4-FFF2-40B4-BE49-F238E27FC236}">
                  <a16:creationId xmlns:a16="http://schemas.microsoft.com/office/drawing/2014/main" id="{445A19D4-8D20-4D18-B056-01A43AF52E26}"/>
                </a:ext>
              </a:extLst>
            </p:cNvPr>
            <p:cNvSpPr txBox="1"/>
            <p:nvPr/>
          </p:nvSpPr>
          <p:spPr>
            <a:xfrm>
              <a:off x="6751769" y="4003146"/>
              <a:ext cx="40394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5A5A5">
                      <a:lumMod val="75000"/>
                    </a:srgbClr>
                  </a:solidFill>
                  <a:effectLst/>
                  <a:uLnTx/>
                  <a:uFillTx/>
                  <a:latin typeface="Calibri" panose="020F0502020204030204"/>
                  <a:ea typeface="+mn-ea"/>
                  <a:cs typeface="+mn-cs"/>
                </a:rPr>
                <a:t>Plan, shop, make time, ensure equipment, apply recipe accurately, etc.</a:t>
              </a:r>
            </a:p>
          </p:txBody>
        </p:sp>
        <p:pic>
          <p:nvPicPr>
            <p:cNvPr id="18" name="Picture 17">
              <a:extLst>
                <a:ext uri="{FF2B5EF4-FFF2-40B4-BE49-F238E27FC236}">
                  <a16:creationId xmlns:a16="http://schemas.microsoft.com/office/drawing/2014/main" id="{528DC2C6-1E96-4E0E-869F-E0CCF76F2A09}"/>
                </a:ext>
              </a:extLst>
            </p:cNvPr>
            <p:cNvPicPr>
              <a:picLocks noChangeAspect="1"/>
            </p:cNvPicPr>
            <p:nvPr/>
          </p:nvPicPr>
          <p:blipFill>
            <a:blip r:embed="rId6"/>
            <a:stretch>
              <a:fillRect/>
            </a:stretch>
          </p:blipFill>
          <p:spPr>
            <a:xfrm>
              <a:off x="10728067" y="4072655"/>
              <a:ext cx="990465" cy="520793"/>
            </a:xfrm>
            <a:prstGeom prst="rect">
              <a:avLst/>
            </a:prstGeom>
          </p:spPr>
        </p:pic>
      </p:grpSp>
      <p:grpSp>
        <p:nvGrpSpPr>
          <p:cNvPr id="23" name="Group 22">
            <a:extLst>
              <a:ext uri="{FF2B5EF4-FFF2-40B4-BE49-F238E27FC236}">
                <a16:creationId xmlns:a16="http://schemas.microsoft.com/office/drawing/2014/main" id="{87876854-0FF2-4C7E-B118-2CE80EF7301C}"/>
              </a:ext>
            </a:extLst>
          </p:cNvPr>
          <p:cNvGrpSpPr/>
          <p:nvPr/>
        </p:nvGrpSpPr>
        <p:grpSpPr>
          <a:xfrm>
            <a:off x="6804211" y="3354966"/>
            <a:ext cx="4528633" cy="592151"/>
            <a:chOff x="6551408" y="3363805"/>
            <a:chExt cx="4528633" cy="592151"/>
          </a:xfrm>
        </p:grpSpPr>
        <p:sp>
          <p:nvSpPr>
            <p:cNvPr id="8" name="TextBox 7">
              <a:extLst>
                <a:ext uri="{FF2B5EF4-FFF2-40B4-BE49-F238E27FC236}">
                  <a16:creationId xmlns:a16="http://schemas.microsoft.com/office/drawing/2014/main" id="{6F8853B2-83C7-44E4-9FE3-7E2F9CF5ED56}"/>
                </a:ext>
              </a:extLst>
            </p:cNvPr>
            <p:cNvSpPr txBox="1"/>
            <p:nvPr/>
          </p:nvSpPr>
          <p:spPr>
            <a:xfrm>
              <a:off x="6551408" y="3415967"/>
              <a:ext cx="39749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Baking/cooking favorite desserts</a:t>
              </a:r>
            </a:p>
          </p:txBody>
        </p:sp>
        <p:pic>
          <p:nvPicPr>
            <p:cNvPr id="20" name="Picture 19">
              <a:extLst>
                <a:ext uri="{FF2B5EF4-FFF2-40B4-BE49-F238E27FC236}">
                  <a16:creationId xmlns:a16="http://schemas.microsoft.com/office/drawing/2014/main" id="{BD4FF9DD-EB6A-45C4-8DB3-4846AB1D26D5}"/>
                </a:ext>
              </a:extLst>
            </p:cNvPr>
            <p:cNvPicPr>
              <a:picLocks noChangeAspect="1"/>
            </p:cNvPicPr>
            <p:nvPr/>
          </p:nvPicPr>
          <p:blipFill>
            <a:blip r:embed="rId7"/>
            <a:stretch>
              <a:fillRect/>
            </a:stretch>
          </p:blipFill>
          <p:spPr>
            <a:xfrm>
              <a:off x="10198250" y="3363805"/>
              <a:ext cx="881791" cy="592151"/>
            </a:xfrm>
            <a:prstGeom prst="rect">
              <a:avLst/>
            </a:prstGeom>
          </p:spPr>
        </p:pic>
      </p:grpSp>
      <p:grpSp>
        <p:nvGrpSpPr>
          <p:cNvPr id="22" name="Group 21">
            <a:extLst>
              <a:ext uri="{FF2B5EF4-FFF2-40B4-BE49-F238E27FC236}">
                <a16:creationId xmlns:a16="http://schemas.microsoft.com/office/drawing/2014/main" id="{F30EE2E9-A47F-47D1-91C2-086A27871002}"/>
              </a:ext>
            </a:extLst>
          </p:cNvPr>
          <p:cNvGrpSpPr/>
          <p:nvPr/>
        </p:nvGrpSpPr>
        <p:grpSpPr>
          <a:xfrm>
            <a:off x="6632089" y="4890517"/>
            <a:ext cx="5195998" cy="816988"/>
            <a:chOff x="6632089" y="4890517"/>
            <a:chExt cx="5195998" cy="816988"/>
          </a:xfrm>
        </p:grpSpPr>
        <p:sp>
          <p:nvSpPr>
            <p:cNvPr id="11" name="TextBox 10">
              <a:extLst>
                <a:ext uri="{FF2B5EF4-FFF2-40B4-BE49-F238E27FC236}">
                  <a16:creationId xmlns:a16="http://schemas.microsoft.com/office/drawing/2014/main" id="{30CC5C60-307A-4805-ADED-846423F142E5}"/>
                </a:ext>
              </a:extLst>
            </p:cNvPr>
            <p:cNvSpPr txBox="1"/>
            <p:nvPr/>
          </p:nvSpPr>
          <p:spPr>
            <a:xfrm>
              <a:off x="6632089" y="4890517"/>
              <a:ext cx="439987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Time, money, ingredients, equipment, person-power, recipe, etc.</a:t>
              </a:r>
            </a:p>
          </p:txBody>
        </p:sp>
        <p:pic>
          <p:nvPicPr>
            <p:cNvPr id="21" name="Picture 20">
              <a:extLst>
                <a:ext uri="{FF2B5EF4-FFF2-40B4-BE49-F238E27FC236}">
                  <a16:creationId xmlns:a16="http://schemas.microsoft.com/office/drawing/2014/main" id="{A7B927F8-C744-43BE-B966-E6E703776D2C}"/>
                </a:ext>
              </a:extLst>
            </p:cNvPr>
            <p:cNvPicPr>
              <a:picLocks noChangeAspect="1"/>
            </p:cNvPicPr>
            <p:nvPr/>
          </p:nvPicPr>
          <p:blipFill>
            <a:blip r:embed="rId8"/>
            <a:stretch>
              <a:fillRect/>
            </a:stretch>
          </p:blipFill>
          <p:spPr>
            <a:xfrm>
              <a:off x="10628504" y="4909237"/>
              <a:ext cx="1199583" cy="798268"/>
            </a:xfrm>
            <a:prstGeom prst="rect">
              <a:avLst/>
            </a:prstGeom>
          </p:spPr>
        </p:pic>
      </p:grpSp>
      <p:sp>
        <p:nvSpPr>
          <p:cNvPr id="24" name="Arrow: Up 23">
            <a:extLst>
              <a:ext uri="{FF2B5EF4-FFF2-40B4-BE49-F238E27FC236}">
                <a16:creationId xmlns:a16="http://schemas.microsoft.com/office/drawing/2014/main" id="{B22EBBF5-DD15-4521-81D0-3D164CBF013C}"/>
              </a:ext>
            </a:extLst>
          </p:cNvPr>
          <p:cNvSpPr/>
          <p:nvPr/>
        </p:nvSpPr>
        <p:spPr>
          <a:xfrm rot="10800000">
            <a:off x="8723019" y="1763107"/>
            <a:ext cx="269310" cy="315789"/>
          </a:xfrm>
          <a:prstGeom prst="up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Arrow: Up 24">
            <a:extLst>
              <a:ext uri="{FF2B5EF4-FFF2-40B4-BE49-F238E27FC236}">
                <a16:creationId xmlns:a16="http://schemas.microsoft.com/office/drawing/2014/main" id="{A6AE66CC-DD91-4F21-84F9-C760D7D4F971}"/>
              </a:ext>
            </a:extLst>
          </p:cNvPr>
          <p:cNvSpPr/>
          <p:nvPr/>
        </p:nvSpPr>
        <p:spPr>
          <a:xfrm rot="10800000">
            <a:off x="8713510" y="2468285"/>
            <a:ext cx="269310" cy="315789"/>
          </a:xfrm>
          <a:prstGeom prst="up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Arrow: Up 25">
            <a:extLst>
              <a:ext uri="{FF2B5EF4-FFF2-40B4-BE49-F238E27FC236}">
                <a16:creationId xmlns:a16="http://schemas.microsoft.com/office/drawing/2014/main" id="{39F32BD9-CBDE-4C7F-AFEE-38B833ACD8EB}"/>
              </a:ext>
            </a:extLst>
          </p:cNvPr>
          <p:cNvSpPr/>
          <p:nvPr/>
        </p:nvSpPr>
        <p:spPr>
          <a:xfrm rot="10800000">
            <a:off x="8697372" y="3160746"/>
            <a:ext cx="269310" cy="315789"/>
          </a:xfrm>
          <a:prstGeom prst="up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Arrow: Up 26">
            <a:extLst>
              <a:ext uri="{FF2B5EF4-FFF2-40B4-BE49-F238E27FC236}">
                <a16:creationId xmlns:a16="http://schemas.microsoft.com/office/drawing/2014/main" id="{654E1560-C9F2-4675-BEFA-DE50D6F237AF}"/>
              </a:ext>
            </a:extLst>
          </p:cNvPr>
          <p:cNvSpPr/>
          <p:nvPr/>
        </p:nvSpPr>
        <p:spPr>
          <a:xfrm rot="10800000">
            <a:off x="8695418" y="3778334"/>
            <a:ext cx="269310" cy="315789"/>
          </a:xfrm>
          <a:prstGeom prst="up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Arrow: Up 27">
            <a:extLst>
              <a:ext uri="{FF2B5EF4-FFF2-40B4-BE49-F238E27FC236}">
                <a16:creationId xmlns:a16="http://schemas.microsoft.com/office/drawing/2014/main" id="{F50431B4-413E-4352-AFA8-FB02A1A1F150}"/>
              </a:ext>
            </a:extLst>
          </p:cNvPr>
          <p:cNvSpPr/>
          <p:nvPr/>
        </p:nvSpPr>
        <p:spPr>
          <a:xfrm rot="10800000">
            <a:off x="8712776" y="4635035"/>
            <a:ext cx="269310" cy="315789"/>
          </a:xfrm>
          <a:prstGeom prst="up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8975DA7C-1B5F-47C5-9C06-2E7088D3D01B}"/>
              </a:ext>
            </a:extLst>
          </p:cNvPr>
          <p:cNvSpPr/>
          <p:nvPr/>
        </p:nvSpPr>
        <p:spPr>
          <a:xfrm>
            <a:off x="6225436" y="1014311"/>
            <a:ext cx="5968652" cy="562653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9CEF40F1-B7C1-4327-927E-6C6B8FB81FD9}"/>
              </a:ext>
            </a:extLst>
          </p:cNvPr>
          <p:cNvSpPr/>
          <p:nvPr/>
        </p:nvSpPr>
        <p:spPr>
          <a:xfrm rot="1135826">
            <a:off x="9444086" y="306217"/>
            <a:ext cx="1445204"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Presto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Your TOC!</a:t>
            </a:r>
          </a:p>
        </p:txBody>
      </p:sp>
    </p:spTree>
    <p:extLst>
      <p:ext uri="{BB962C8B-B14F-4D97-AF65-F5344CB8AC3E}">
        <p14:creationId xmlns:p14="http://schemas.microsoft.com/office/powerpoint/2010/main" val="54787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up)">
                                      <p:cBhvr>
                                        <p:cTn id="10" dur="75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0"/>
                            </p:stCondLst>
                            <p:childTnLst>
                              <p:par>
                                <p:cTn id="16" presetID="22" presetClass="entr" presetSubtype="1"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up)">
                                      <p:cBhvr>
                                        <p:cTn id="18" dur="75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par>
                          <p:cTn id="23" fill="hold">
                            <p:stCondLst>
                              <p:cond delay="0"/>
                            </p:stCondLst>
                            <p:childTnLst>
                              <p:par>
                                <p:cTn id="24" presetID="22" presetClass="entr" presetSubtype="1"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75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par>
                          <p:cTn id="31" fill="hold">
                            <p:stCondLst>
                              <p:cond delay="0"/>
                            </p:stCondLst>
                            <p:childTnLst>
                              <p:par>
                                <p:cTn id="32" presetID="22" presetClass="entr" presetSubtype="1"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75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par>
                          <p:cTn id="39" fill="hold">
                            <p:stCondLst>
                              <p:cond delay="0"/>
                            </p:stCondLst>
                            <p:childTnLst>
                              <p:par>
                                <p:cTn id="40" presetID="22" presetClass="entr" presetSubtype="1"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up)">
                                      <p:cBhvr>
                                        <p:cTn id="42" dur="75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heel(1)">
                                      <p:cBhvr>
                                        <p:cTn id="51" dur="2000"/>
                                        <p:tgtEl>
                                          <p:spTgt spid="29"/>
                                        </p:tgtEl>
                                      </p:cBhvr>
                                    </p:animEffect>
                                  </p:childTnLst>
                                </p:cTn>
                              </p:par>
                            </p:childTnLst>
                          </p:cTn>
                        </p:par>
                        <p:par>
                          <p:cTn id="52" fill="hold">
                            <p:stCondLst>
                              <p:cond delay="2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838200" y="230466"/>
            <a:ext cx="10515600" cy="758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5B9BD5">
                    <a:lumMod val="75000"/>
                  </a:srgbClr>
                </a:solidFill>
                <a:effectLst/>
                <a:uLnTx/>
                <a:uFillTx/>
                <a:latin typeface="Calibri" panose="020F0502020204030204"/>
                <a:ea typeface="+mj-ea"/>
                <a:cs typeface="+mj-cs"/>
              </a:rPr>
              <a:t>DI Theory of Change (In Real Words)</a:t>
            </a:r>
          </a:p>
        </p:txBody>
      </p:sp>
      <p:sp>
        <p:nvSpPr>
          <p:cNvPr id="3" name="Content Placeholder 2"/>
          <p:cNvSpPr txBox="1">
            <a:spLocks/>
          </p:cNvSpPr>
          <p:nvPr/>
        </p:nvSpPr>
        <p:spPr>
          <a:xfrm>
            <a:off x="838200" y="138317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3B132DE-5BDA-4CE4-B694-75C86DC0DAF5}"/>
              </a:ext>
            </a:extLst>
          </p:cNvPr>
          <p:cNvSpPr/>
          <p:nvPr/>
        </p:nvSpPr>
        <p:spPr>
          <a:xfrm>
            <a:off x="436098" y="889843"/>
            <a:ext cx="11427509" cy="5078313"/>
          </a:xfrm>
          <a:prstGeom prst="rect">
            <a:avLst/>
          </a:prstGeom>
        </p:spPr>
        <p:txBody>
          <a:bodyPr wrap="square">
            <a:spAutoFit/>
          </a:bodyPr>
          <a:lstStyle/>
          <a:p>
            <a:pPr marL="0" marR="0" lvl="0" indent="-91440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If…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576263" marR="0" lvl="0" indent="-57626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Policymakers, key state &amp; regional stakeholders, agency directors, managers, supervisors and practitioners agree that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adoption and use of the evidence-informed CPM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will measurably improve consumer, agency and child welfare system outcomes;</a:t>
            </a:r>
          </a:p>
          <a:p>
            <a:pPr marL="0" marR="0" lvl="0" indent="-9144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6263" marR="0" lvl="0" indent="-57626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Policymakers and funders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commit the required resources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co-create and sustain state, regional &amp; local active implementation support infrastructures and processes;</a:t>
            </a:r>
          </a:p>
          <a:p>
            <a:pPr marL="0" marR="0" lvl="0" indent="-9144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6263" marR="0" lvl="0" indent="-57626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Through the Directors Institute, Child Welfare Directors receive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 strong learning foundation in the CPM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Implementation Science and Active Implementation Support/Practice, Partnership Engagement, Adaptive Leadership; as well as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 clear understanding of the leadership and management roles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(Executive, Cross-Agency, Day-to-Day) required for effective local CPM implementation;</a:t>
            </a:r>
          </a:p>
        </p:txBody>
      </p:sp>
      <p:sp>
        <p:nvSpPr>
          <p:cNvPr id="4" name="TextBox 3">
            <a:extLst>
              <a:ext uri="{FF2B5EF4-FFF2-40B4-BE49-F238E27FC236}">
                <a16:creationId xmlns:a16="http://schemas.microsoft.com/office/drawing/2014/main" id="{021444CE-F984-41E2-BC5D-B0FDDAA6AD8E}"/>
              </a:ext>
            </a:extLst>
          </p:cNvPr>
          <p:cNvSpPr txBox="1"/>
          <p:nvPr/>
        </p:nvSpPr>
        <p:spPr>
          <a:xfrm>
            <a:off x="11177367" y="6177836"/>
            <a:ext cx="3528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9</a:t>
            </a:r>
          </a:p>
        </p:txBody>
      </p:sp>
    </p:spTree>
    <p:extLst>
      <p:ext uri="{BB962C8B-B14F-4D97-AF65-F5344CB8AC3E}">
        <p14:creationId xmlns:p14="http://schemas.microsoft.com/office/powerpoint/2010/main" val="189349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75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75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75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82172"/>
            <a:ext cx="10515600" cy="8049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5B9BD5">
                    <a:lumMod val="75000"/>
                  </a:srgbClr>
                </a:solidFill>
                <a:effectLst/>
                <a:uLnTx/>
                <a:uFillTx/>
                <a:latin typeface="Calibri" panose="020F0502020204030204"/>
                <a:ea typeface="+mj-ea"/>
                <a:cs typeface="+mj-cs"/>
              </a:rPr>
              <a:t>DI Theory of Change </a:t>
            </a:r>
            <a:r>
              <a:rPr kumimoji="0" lang="en-US" sz="3200" b="0" i="0" u="none" strike="noStrike" kern="1200" cap="none" spc="0" normalizeH="0" baseline="0" noProof="0" dirty="0">
                <a:ln>
                  <a:noFill/>
                </a:ln>
                <a:solidFill>
                  <a:srgbClr val="5B9BD5">
                    <a:lumMod val="75000"/>
                  </a:srgbClr>
                </a:solidFill>
                <a:effectLst/>
                <a:uLnTx/>
                <a:uFillTx/>
                <a:latin typeface="Calibri" panose="020F0502020204030204"/>
                <a:ea typeface="+mj-ea"/>
                <a:cs typeface="+mj-cs"/>
              </a:rPr>
              <a:t>(cont.)</a:t>
            </a:r>
            <a:endParaRPr kumimoji="0" lang="en-US" sz="4400" b="0" i="0" u="none" strike="noStrike" kern="1200" cap="none" spc="0" normalizeH="0" baseline="0" noProof="0" dirty="0">
              <a:ln>
                <a:noFill/>
              </a:ln>
              <a:solidFill>
                <a:srgbClr val="5B9BD5">
                  <a:lumMod val="75000"/>
                </a:srgbClr>
              </a:solidFill>
              <a:effectLst/>
              <a:uLnTx/>
              <a:uFillTx/>
              <a:latin typeface="Calibri" panose="020F0502020204030204"/>
              <a:ea typeface="+mj-ea"/>
              <a:cs typeface="+mj-cs"/>
            </a:endParaRPr>
          </a:p>
        </p:txBody>
      </p:sp>
      <p:sp>
        <p:nvSpPr>
          <p:cNvPr id="3" name="Content Placeholder 2"/>
          <p:cNvSpPr txBox="1">
            <a:spLocks/>
          </p:cNvSpPr>
          <p:nvPr/>
        </p:nvSpPr>
        <p:spPr>
          <a:xfrm>
            <a:off x="838200" y="138317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3B132DE-5BDA-4CE4-B694-75C86DC0DAF5}"/>
              </a:ext>
            </a:extLst>
          </p:cNvPr>
          <p:cNvSpPr/>
          <p:nvPr/>
        </p:nvSpPr>
        <p:spPr>
          <a:xfrm>
            <a:off x="398629" y="1188963"/>
            <a:ext cx="11201400" cy="4647426"/>
          </a:xfrm>
          <a:prstGeom prst="rect">
            <a:avLst/>
          </a:prstGeom>
        </p:spPr>
        <p:txBody>
          <a:bodyPr wrap="square">
            <a:spAutoFit/>
          </a:bodyPr>
          <a:lstStyle/>
          <a:p>
            <a:pPr marL="0" marR="0" lvl="0" indent="-91440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And If …</a:t>
            </a:r>
          </a:p>
          <a:p>
            <a:pPr marL="914400" marR="0" lvl="0" indent="-9144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Through the Development Circles,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Child Welfare Directors effectively engage their leadership and implementation teams/ participants in one or more of the 4 capacity/readiness groups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(ORB; ERP; WD; QOSI),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work (with teams) to identify readiness/capacity issues, tools, practices, processes, and instruments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that can be locally evaluated (context!) and added to the Implementation Toolkit by the Directors Institute for peer-to-peer use in local county CPM implementation; and</a:t>
            </a:r>
          </a:p>
          <a:p>
            <a:pPr marL="0" marR="0" lvl="0" indent="-9144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CWDs begin to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ready their local agency climates for CPM implementation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and </a:t>
            </a:r>
          </a:p>
          <a:p>
            <a:pPr marL="914400" marR="0" lvl="0" indent="-9144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Sufficient implementation supports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are planned, resourced and delivered (state, intermediary and local) --- </a:t>
            </a:r>
          </a:p>
        </p:txBody>
      </p:sp>
    </p:spTree>
    <p:extLst>
      <p:ext uri="{BB962C8B-B14F-4D97-AF65-F5344CB8AC3E}">
        <p14:creationId xmlns:p14="http://schemas.microsoft.com/office/powerpoint/2010/main" val="78105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75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75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6"/>
            <a:ext cx="10515600" cy="8049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5B9BD5">
                    <a:lumMod val="75000"/>
                  </a:srgbClr>
                </a:solidFill>
                <a:effectLst/>
                <a:uLnTx/>
                <a:uFillTx/>
                <a:latin typeface="Calibri" panose="020F0502020204030204"/>
                <a:ea typeface="+mj-ea"/>
                <a:cs typeface="+mj-cs"/>
              </a:rPr>
              <a:t>DI Theory of Change </a:t>
            </a:r>
            <a:r>
              <a:rPr kumimoji="0" lang="en-US" sz="3200" b="0" i="0" u="none" strike="noStrike" kern="1200" cap="none" spc="0" normalizeH="0" baseline="0" noProof="0" dirty="0">
                <a:ln>
                  <a:noFill/>
                </a:ln>
                <a:solidFill>
                  <a:srgbClr val="5B9BD5">
                    <a:lumMod val="75000"/>
                  </a:srgbClr>
                </a:solidFill>
                <a:effectLst/>
                <a:uLnTx/>
                <a:uFillTx/>
                <a:latin typeface="Calibri Light" panose="020F0302020204030204"/>
                <a:ea typeface="+mj-ea"/>
                <a:cs typeface="+mj-cs"/>
              </a:rPr>
              <a:t>(cont.)</a:t>
            </a:r>
            <a:endParaRPr kumimoji="0" lang="en-US" sz="4400" b="0" i="0" u="none" strike="noStrike" kern="1200" cap="none" spc="0" normalizeH="0" baseline="0" noProof="0" dirty="0">
              <a:ln>
                <a:noFill/>
              </a:ln>
              <a:solidFill>
                <a:srgbClr val="5B9BD5">
                  <a:lumMod val="75000"/>
                </a:srgbClr>
              </a:solidFill>
              <a:effectLst/>
              <a:uLnTx/>
              <a:uFillTx/>
              <a:latin typeface="Calibri" panose="020F0502020204030204"/>
              <a:ea typeface="+mj-ea"/>
              <a:cs typeface="+mj-cs"/>
            </a:endParaRPr>
          </a:p>
        </p:txBody>
      </p:sp>
      <p:sp>
        <p:nvSpPr>
          <p:cNvPr id="3" name="Content Placeholder 2"/>
          <p:cNvSpPr txBox="1">
            <a:spLocks/>
          </p:cNvSpPr>
          <p:nvPr/>
        </p:nvSpPr>
        <p:spPr>
          <a:xfrm>
            <a:off x="838200" y="138317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3B132DE-5BDA-4CE4-B694-75C86DC0DAF5}"/>
              </a:ext>
            </a:extLst>
          </p:cNvPr>
          <p:cNvSpPr/>
          <p:nvPr/>
        </p:nvSpPr>
        <p:spPr>
          <a:xfrm>
            <a:off x="379828" y="1383174"/>
            <a:ext cx="11633981" cy="477053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Directors Institute, Development Circles &amp; supporting processes will produce: </a:t>
            </a:r>
          </a:p>
          <a:p>
            <a:pPr marL="463550" marR="0" lvl="0" indent="-4635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a cohort of CWDs with the leadership, management abilities &amp; resources necessary to implement and sustain the California CW CPM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and </a:t>
            </a:r>
          </a:p>
          <a:p>
            <a:pPr marL="463550" marR="0" lvl="0" indent="-4635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a tool kit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to assist each CA county in planning &amp; implementing CPM with fidelity.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DI process will generate: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ongoing, cascading active implementation support structure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(composed of a state leadership team, intermediary and regional organization infrastructure) and dedicated local leadership/implementation teams along with workforces having the skills/ knowledge and continuous learning processes needed to confidently and competently implement the CPM. </a:t>
            </a:r>
          </a:p>
          <a:p>
            <a:pPr marL="0" marR="0" lvl="0" indent="-91440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53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75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75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9">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 calcmode="lin" valueType="num">
                                      <p:cBhvr additive="base">
                                        <p:cTn id="29" dur="75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0" dur="75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 calcmode="lin" valueType="num">
                                      <p:cBhvr additive="base">
                                        <p:cTn id="35" dur="75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6" dur="75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descr="Image result for equals">
            <a:extLst>
              <a:ext uri="{FF2B5EF4-FFF2-40B4-BE49-F238E27FC236}">
                <a16:creationId xmlns:a16="http://schemas.microsoft.com/office/drawing/2014/main" id="{54B3C1CF-8B29-478C-B76B-B580BAB9A45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0913" y="2720850"/>
            <a:ext cx="788670" cy="554494"/>
          </a:xfrm>
          <a:prstGeom prst="rect">
            <a:avLst/>
          </a:prstGeom>
          <a:noFill/>
          <a:ln>
            <a:noFill/>
          </a:ln>
        </p:spPr>
      </p:pic>
      <p:sp>
        <p:nvSpPr>
          <p:cNvPr id="2" name="Title 1"/>
          <p:cNvSpPr txBox="1">
            <a:spLocks/>
          </p:cNvSpPr>
          <p:nvPr/>
        </p:nvSpPr>
        <p:spPr>
          <a:xfrm>
            <a:off x="498475" y="333959"/>
            <a:ext cx="11195050" cy="8049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5B9BD5">
                    <a:lumMod val="75000"/>
                  </a:srgbClr>
                </a:solidFill>
                <a:effectLst/>
                <a:uLnTx/>
                <a:uFillTx/>
                <a:latin typeface="Calibri" panose="020F0502020204030204"/>
                <a:ea typeface="+mj-ea"/>
                <a:cs typeface="+mj-cs"/>
              </a:rPr>
              <a:t>DI Basic Theory of Change – Easier, &amp; Illustrated</a:t>
            </a:r>
          </a:p>
        </p:txBody>
      </p:sp>
      <p:sp>
        <p:nvSpPr>
          <p:cNvPr id="3" name="Content Placeholder 2"/>
          <p:cNvSpPr txBox="1">
            <a:spLocks/>
          </p:cNvSpPr>
          <p:nvPr/>
        </p:nvSpPr>
        <p:spPr>
          <a:xfrm>
            <a:off x="838200" y="138317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8290267-0F7A-406E-96B5-10E68F1446A6}"/>
              </a:ext>
            </a:extLst>
          </p:cNvPr>
          <p:cNvSpPr/>
          <p:nvPr/>
        </p:nvSpPr>
        <p:spPr>
          <a:xfrm>
            <a:off x="1048792" y="991266"/>
            <a:ext cx="10871151" cy="5632311"/>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Successful population effects (improved safety, permanency, child well-being, etc.)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Improved Partnership, Child/Family Practice, CW System short &amp; long-term outcomes, ongoing implementation support structures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Local implementation capacity AND statewide Implementation support infrastructure: County Directors/Leadership, Management and Implementation Teams/Other Units  (ORB, ERP, WFD, QOSI and statewide IS supports)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Development Circles: RTA’s, Local County Leadership and Implementation Teams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Directors Institute: CWDA, CDSS, CFPIC, Faculty, CalSWEC + the four RTA’s = State leadership, design team, (develops and ensures) implementation support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descr="Image result for state leadership">
            <a:extLst>
              <a:ext uri="{FF2B5EF4-FFF2-40B4-BE49-F238E27FC236}">
                <a16:creationId xmlns:a16="http://schemas.microsoft.com/office/drawing/2014/main" id="{4332C640-A472-43CD-B852-21687C16A2D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497" y="5338593"/>
            <a:ext cx="697926" cy="568988"/>
          </a:xfrm>
          <a:prstGeom prst="rect">
            <a:avLst/>
          </a:prstGeom>
          <a:noFill/>
          <a:ln>
            <a:noFill/>
          </a:ln>
        </p:spPr>
      </p:pic>
      <p:pic>
        <p:nvPicPr>
          <p:cNvPr id="32" name="Picture 31" descr="Image result for local implementation">
            <a:extLst>
              <a:ext uri="{FF2B5EF4-FFF2-40B4-BE49-F238E27FC236}">
                <a16:creationId xmlns:a16="http://schemas.microsoft.com/office/drawing/2014/main" id="{D78482B6-AC6A-462E-A259-FDEA7969F8C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497" y="4636124"/>
            <a:ext cx="675600" cy="412640"/>
          </a:xfrm>
          <a:prstGeom prst="rect">
            <a:avLst/>
          </a:prstGeom>
          <a:noFill/>
          <a:ln>
            <a:noFill/>
          </a:ln>
        </p:spPr>
      </p:pic>
      <p:pic>
        <p:nvPicPr>
          <p:cNvPr id="33" name="Picture 32" descr="Image result for child and family partnership">
            <a:extLst>
              <a:ext uri="{FF2B5EF4-FFF2-40B4-BE49-F238E27FC236}">
                <a16:creationId xmlns:a16="http://schemas.microsoft.com/office/drawing/2014/main" id="{79CC32C9-EFFA-4E5F-B83E-0BDA9816A40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621" y="2111331"/>
            <a:ext cx="625475" cy="568987"/>
          </a:xfrm>
          <a:prstGeom prst="rect">
            <a:avLst/>
          </a:prstGeom>
          <a:noFill/>
          <a:ln>
            <a:noFill/>
          </a:ln>
        </p:spPr>
      </p:pic>
      <p:pic>
        <p:nvPicPr>
          <p:cNvPr id="34" name="Picture 33" descr="Image result for child and family partnership">
            <a:extLst>
              <a:ext uri="{FF2B5EF4-FFF2-40B4-BE49-F238E27FC236}">
                <a16:creationId xmlns:a16="http://schemas.microsoft.com/office/drawing/2014/main" id="{02568B49-3237-4CD5-9BF2-3741700DB4E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0380" y="1366225"/>
            <a:ext cx="703884" cy="568987"/>
          </a:xfrm>
          <a:prstGeom prst="rect">
            <a:avLst/>
          </a:prstGeom>
          <a:noFill/>
          <a:ln>
            <a:noFill/>
          </a:ln>
        </p:spPr>
      </p:pic>
      <p:pic>
        <p:nvPicPr>
          <p:cNvPr id="35" name="Picture 34" descr="Image result for iteration">
            <a:extLst>
              <a:ext uri="{FF2B5EF4-FFF2-40B4-BE49-F238E27FC236}">
                <a16:creationId xmlns:a16="http://schemas.microsoft.com/office/drawing/2014/main" id="{584088AE-CD35-4607-B9DC-E3FC2EEB1AED}"/>
              </a:ext>
            </a:extLst>
          </p:cNvPr>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6179" y="3152870"/>
            <a:ext cx="1328420" cy="665480"/>
          </a:xfrm>
          <a:prstGeom prst="rect">
            <a:avLst/>
          </a:prstGeom>
          <a:noFill/>
          <a:ln>
            <a:noFill/>
          </a:ln>
        </p:spPr>
      </p:pic>
      <p:sp>
        <p:nvSpPr>
          <p:cNvPr id="48" name="Arrow: Up 47">
            <a:extLst>
              <a:ext uri="{FF2B5EF4-FFF2-40B4-BE49-F238E27FC236}">
                <a16:creationId xmlns:a16="http://schemas.microsoft.com/office/drawing/2014/main" id="{693CC3DF-2FBC-4EF6-8BD2-D1AC951B6027}"/>
              </a:ext>
            </a:extLst>
          </p:cNvPr>
          <p:cNvSpPr/>
          <p:nvPr/>
        </p:nvSpPr>
        <p:spPr>
          <a:xfrm rot="10800000">
            <a:off x="5689986" y="4306445"/>
            <a:ext cx="250524" cy="412639"/>
          </a:xfrm>
          <a:prstGeom prst="upArrow">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Arrow: Up 49">
            <a:extLst>
              <a:ext uri="{FF2B5EF4-FFF2-40B4-BE49-F238E27FC236}">
                <a16:creationId xmlns:a16="http://schemas.microsoft.com/office/drawing/2014/main" id="{F9C883BD-1400-4228-9CC5-9BC7235509AB}"/>
              </a:ext>
            </a:extLst>
          </p:cNvPr>
          <p:cNvSpPr/>
          <p:nvPr/>
        </p:nvSpPr>
        <p:spPr>
          <a:xfrm rot="10800000">
            <a:off x="5689987" y="4997028"/>
            <a:ext cx="250523" cy="389795"/>
          </a:xfrm>
          <a:prstGeom prst="upArrow">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Plus Sign 3">
            <a:extLst>
              <a:ext uri="{FF2B5EF4-FFF2-40B4-BE49-F238E27FC236}">
                <a16:creationId xmlns:a16="http://schemas.microsoft.com/office/drawing/2014/main" id="{2BA48A06-7955-4FD5-B237-D3C468DC0EEF}"/>
              </a:ext>
            </a:extLst>
          </p:cNvPr>
          <p:cNvSpPr/>
          <p:nvPr/>
        </p:nvSpPr>
        <p:spPr>
          <a:xfrm>
            <a:off x="5462430" y="1621264"/>
            <a:ext cx="603504" cy="539496"/>
          </a:xfrm>
          <a:prstGeom prst="mathPlus">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02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fade">
                                      <p:cBhvr>
                                        <p:cTn id="7" dur="10"/>
                                        <p:tgtEl>
                                          <p:spTgt spid="21">
                                            <p:txEl>
                                              <p:pRg st="1" end="1"/>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10" fill="hold"/>
                                        <p:tgtEl>
                                          <p:spTgt spid="34"/>
                                        </p:tgtEl>
                                        <p:attrNameLst>
                                          <p:attrName>ppt_x</p:attrName>
                                        </p:attrNameLst>
                                      </p:cBhvr>
                                      <p:tavLst>
                                        <p:tav tm="0">
                                          <p:val>
                                            <p:strVal val="#ppt_x"/>
                                          </p:val>
                                        </p:tav>
                                        <p:tav tm="100000">
                                          <p:val>
                                            <p:strVal val="#ppt_x"/>
                                          </p:val>
                                        </p:tav>
                                      </p:tavLst>
                                    </p:anim>
                                    <p:anim calcmode="lin" valueType="num">
                                      <p:cBhvr additive="base">
                                        <p:cTn id="11" dur="1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xEl>
                                              <p:pRg st="3" end="3"/>
                                            </p:txEl>
                                          </p:spTgt>
                                        </p:tgtEl>
                                        <p:attrNameLst>
                                          <p:attrName>style.visibility</p:attrName>
                                        </p:attrNameLst>
                                      </p:cBhvr>
                                      <p:to>
                                        <p:strVal val="visible"/>
                                      </p:to>
                                    </p:set>
                                    <p:animEffect transition="in" filter="fade">
                                      <p:cBhvr>
                                        <p:cTn id="21" dur="500"/>
                                        <p:tgtEl>
                                          <p:spTgt spid="21">
                                            <p:txEl>
                                              <p:pRg st="3" end="3"/>
                                            </p:txEl>
                                          </p:spTgt>
                                        </p:tgtEl>
                                      </p:cBhvr>
                                    </p:animEffect>
                                  </p:childTnLst>
                                </p:cTn>
                              </p:par>
                              <p:par>
                                <p:cTn id="22" presetID="2" presetClass="entr" presetSubtype="4"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10" fill="hold"/>
                                        <p:tgtEl>
                                          <p:spTgt spid="33"/>
                                        </p:tgtEl>
                                        <p:attrNameLst>
                                          <p:attrName>ppt_x</p:attrName>
                                        </p:attrNameLst>
                                      </p:cBhvr>
                                      <p:tavLst>
                                        <p:tav tm="0">
                                          <p:val>
                                            <p:strVal val="#ppt_x"/>
                                          </p:val>
                                        </p:tav>
                                        <p:tav tm="100000">
                                          <p:val>
                                            <p:strVal val="#ppt_x"/>
                                          </p:val>
                                        </p:tav>
                                      </p:tavLst>
                                    </p:anim>
                                    <p:anim calcmode="lin" valueType="num">
                                      <p:cBhvr additive="base">
                                        <p:cTn id="25" dur="1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left)">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xEl>
                                              <p:pRg st="5" end="5"/>
                                            </p:txEl>
                                          </p:spTgt>
                                        </p:tgtEl>
                                        <p:attrNameLst>
                                          <p:attrName>style.visibility</p:attrName>
                                        </p:attrNameLst>
                                      </p:cBhvr>
                                      <p:to>
                                        <p:strVal val="visible"/>
                                      </p:to>
                                    </p:set>
                                    <p:animEffect transition="in" filter="fade">
                                      <p:cBhvr>
                                        <p:cTn id="35" dur="500"/>
                                        <p:tgtEl>
                                          <p:spTgt spid="21">
                                            <p:txEl>
                                              <p:pRg st="5" end="5"/>
                                            </p:txEl>
                                          </p:spTgt>
                                        </p:tgtEl>
                                      </p:cBhvr>
                                    </p:animEffect>
                                  </p:childTnLst>
                                </p:cTn>
                              </p:par>
                              <p:par>
                                <p:cTn id="36" presetID="2" presetClass="entr" presetSubtype="4"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10" fill="hold"/>
                                        <p:tgtEl>
                                          <p:spTgt spid="35"/>
                                        </p:tgtEl>
                                        <p:attrNameLst>
                                          <p:attrName>ppt_x</p:attrName>
                                        </p:attrNameLst>
                                      </p:cBhvr>
                                      <p:tavLst>
                                        <p:tav tm="0">
                                          <p:val>
                                            <p:strVal val="#ppt_x"/>
                                          </p:val>
                                        </p:tav>
                                        <p:tav tm="100000">
                                          <p:val>
                                            <p:strVal val="#ppt_x"/>
                                          </p:val>
                                        </p:tav>
                                      </p:tavLst>
                                    </p:anim>
                                    <p:anim calcmode="lin" valueType="num">
                                      <p:cBhvr additive="base">
                                        <p:cTn id="39" dur="1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up)">
                                      <p:cBhvr>
                                        <p:cTn id="44" dur="75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xEl>
                                              <p:pRg st="7" end="7"/>
                                            </p:txEl>
                                          </p:spTgt>
                                        </p:tgtEl>
                                        <p:attrNameLst>
                                          <p:attrName>style.visibility</p:attrName>
                                        </p:attrNameLst>
                                      </p:cBhvr>
                                      <p:to>
                                        <p:strVal val="visible"/>
                                      </p:to>
                                    </p:set>
                                    <p:animEffect transition="in" filter="fade">
                                      <p:cBhvr>
                                        <p:cTn id="49" dur="500"/>
                                        <p:tgtEl>
                                          <p:spTgt spid="21">
                                            <p:txEl>
                                              <p:pRg st="7" end="7"/>
                                            </p:txEl>
                                          </p:spTgt>
                                        </p:tgtEl>
                                      </p:cBhvr>
                                    </p:animEffect>
                                  </p:childTnLst>
                                </p:cTn>
                              </p:par>
                              <p:par>
                                <p:cTn id="50" presetID="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10" fill="hold"/>
                                        <p:tgtEl>
                                          <p:spTgt spid="32"/>
                                        </p:tgtEl>
                                        <p:attrNameLst>
                                          <p:attrName>ppt_x</p:attrName>
                                        </p:attrNameLst>
                                      </p:cBhvr>
                                      <p:tavLst>
                                        <p:tav tm="0">
                                          <p:val>
                                            <p:strVal val="#ppt_x"/>
                                          </p:val>
                                        </p:tav>
                                        <p:tav tm="100000">
                                          <p:val>
                                            <p:strVal val="#ppt_x"/>
                                          </p:val>
                                        </p:tav>
                                      </p:tavLst>
                                    </p:anim>
                                    <p:anim calcmode="lin" valueType="num">
                                      <p:cBhvr additive="base">
                                        <p:cTn id="53" dur="1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up)">
                                      <p:cBhvr>
                                        <p:cTn id="58" dur="750"/>
                                        <p:tgtEl>
                                          <p:spTgt spid="5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
                                            <p:txEl>
                                              <p:pRg st="9" end="9"/>
                                            </p:txEl>
                                          </p:spTgt>
                                        </p:tgtEl>
                                        <p:attrNameLst>
                                          <p:attrName>style.visibility</p:attrName>
                                        </p:attrNameLst>
                                      </p:cBhvr>
                                      <p:to>
                                        <p:strVal val="visible"/>
                                      </p:to>
                                    </p:set>
                                    <p:animEffect transition="in" filter="fade">
                                      <p:cBhvr>
                                        <p:cTn id="63" dur="500"/>
                                        <p:tgtEl>
                                          <p:spTgt spid="21">
                                            <p:txEl>
                                              <p:pRg st="9" end="9"/>
                                            </p:txEl>
                                          </p:spTgt>
                                        </p:tgtEl>
                                      </p:cBhvr>
                                    </p:animEffect>
                                  </p:childTnLst>
                                </p:cTn>
                              </p:par>
                              <p:par>
                                <p:cTn id="64" presetID="2" presetClass="entr" presetSubtype="4"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10" fill="hold"/>
                                        <p:tgtEl>
                                          <p:spTgt spid="31"/>
                                        </p:tgtEl>
                                        <p:attrNameLst>
                                          <p:attrName>ppt_x</p:attrName>
                                        </p:attrNameLst>
                                      </p:cBhvr>
                                      <p:tavLst>
                                        <p:tav tm="0">
                                          <p:val>
                                            <p:strVal val="#ppt_x"/>
                                          </p:val>
                                        </p:tav>
                                        <p:tav tm="100000">
                                          <p:val>
                                            <p:strVal val="#ppt_x"/>
                                          </p:val>
                                        </p:tav>
                                      </p:tavLst>
                                    </p:anim>
                                    <p:anim calcmode="lin" valueType="num">
                                      <p:cBhvr additive="base">
                                        <p:cTn id="67" dur="1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710C90-3541-464D-9B13-9D8872DDCE90}"/>
              </a:ext>
            </a:extLst>
          </p:cNvPr>
          <p:cNvSpPr txBox="1"/>
          <p:nvPr/>
        </p:nvSpPr>
        <p:spPr>
          <a:xfrm>
            <a:off x="984176" y="78803"/>
            <a:ext cx="1006466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What’s This TOC Stuff Have to Do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Logic Models, SIPs, CSAs CFSRs, etc.?</a:t>
            </a:r>
            <a:endParaRPr kumimoji="0" lang="en-US" sz="2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AAF8B37-4EEE-47EE-B456-CBAA46145629}"/>
              </a:ext>
            </a:extLst>
          </p:cNvPr>
          <p:cNvSpPr txBox="1"/>
          <p:nvPr/>
        </p:nvSpPr>
        <p:spPr>
          <a:xfrm>
            <a:off x="735621" y="1298815"/>
            <a:ext cx="10757652" cy="47551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Theories of change lead to the next implementation planning steps – documenting your program-specific logic. They guide the “now what” thinking that goes into making the theory come to life. This is where the typical step-wise flow of specific things to do in order to achieve the expected short and long term outcomes comes into play.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theories of change, and logic models are not only planning tools – they </a:t>
            </a:r>
            <a:r>
              <a:rPr kumimoji="0" lang="en-US" sz="1800" b="1" i="1" u="sng" strike="noStrike" kern="1200" cap="none" spc="0" normalizeH="0" baseline="0" noProof="0" dirty="0">
                <a:ln>
                  <a:noFill/>
                </a:ln>
                <a:solidFill>
                  <a:srgbClr val="4472C4"/>
                </a:solidFill>
                <a:effectLst/>
                <a:uLnTx/>
                <a:uFillTx/>
                <a:latin typeface="Calibri" panose="020F0502020204030204"/>
                <a:ea typeface="+mn-ea"/>
                <a:cs typeface="+mn-cs"/>
              </a:rPr>
              <a:t>grow readiness &amp; capacity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for </a:t>
            </a:r>
            <a:r>
              <a:rPr kumimoji="0" lang="en-US" sz="1800" b="1" i="1" u="none" strike="noStrike" kern="1200" cap="none" spc="0" normalizeH="0" baseline="0" noProof="0" dirty="0">
                <a:ln>
                  <a:noFill/>
                </a:ln>
                <a:solidFill>
                  <a:srgbClr val="FF0000"/>
                </a:solidFill>
                <a:effectLst/>
                <a:uLnTx/>
                <a:uFillTx/>
                <a:latin typeface="Calibri" panose="020F0502020204030204"/>
                <a:ea typeface="+mn-ea"/>
                <a:cs typeface="+mn-cs"/>
              </a:rPr>
              <a:t>implementation, MANAGEMENT and evaluation (accountability) tools/practices</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inform and assess your SIPs, CSAs and CFSRs (</a:t>
            </a:r>
            <a:r>
              <a:rPr kumimoji="0" lang="en-US" sz="1800" b="1" i="1" u="none" strike="noStrike" kern="1200" cap="none" spc="0" normalizeH="0" baseline="0" noProof="0" dirty="0">
                <a:ln>
                  <a:noFill/>
                </a:ln>
                <a:solidFill>
                  <a:srgbClr val="7030A0"/>
                </a:solidFill>
                <a:effectLst/>
                <a:uLnTx/>
                <a:uFillTx/>
                <a:latin typeface="Calibri" panose="020F0502020204030204"/>
                <a:ea typeface="+mn-ea"/>
                <a:cs typeface="+mn-cs"/>
              </a:rPr>
              <a:t>don’t complicate – they complement and help articulate the work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 name="TextBox 5">
            <a:extLst>
              <a:ext uri="{FF2B5EF4-FFF2-40B4-BE49-F238E27FC236}">
                <a16:creationId xmlns:a16="http://schemas.microsoft.com/office/drawing/2014/main" id="{4A4C710F-72E0-4EB0-AA78-C9A0A237D237}"/>
              </a:ext>
            </a:extLst>
          </p:cNvPr>
          <p:cNvSpPr txBox="1"/>
          <p:nvPr/>
        </p:nvSpPr>
        <p:spPr>
          <a:xfrm>
            <a:off x="452864" y="3137195"/>
            <a:ext cx="12268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TOC </a:t>
            </a:r>
          </a:p>
        </p:txBody>
      </p:sp>
      <p:sp>
        <p:nvSpPr>
          <p:cNvPr id="7" name="Arrow: Right 6">
            <a:extLst>
              <a:ext uri="{FF2B5EF4-FFF2-40B4-BE49-F238E27FC236}">
                <a16:creationId xmlns:a16="http://schemas.microsoft.com/office/drawing/2014/main" id="{B36DA45A-2AE9-4A91-8225-85C0F04222F8}"/>
              </a:ext>
            </a:extLst>
          </p:cNvPr>
          <p:cNvSpPr/>
          <p:nvPr/>
        </p:nvSpPr>
        <p:spPr>
          <a:xfrm>
            <a:off x="1684751" y="3429000"/>
            <a:ext cx="839244" cy="247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59F9D0A5-890F-4848-A6DD-323E25BD640A}"/>
              </a:ext>
            </a:extLst>
          </p:cNvPr>
          <p:cNvSpPr txBox="1"/>
          <p:nvPr/>
        </p:nvSpPr>
        <p:spPr>
          <a:xfrm>
            <a:off x="9870655" y="2277470"/>
            <a:ext cx="2204435"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System changes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Agency changes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Program changes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Child / family changes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Workforce changes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Partnership changes</a:t>
            </a:r>
          </a:p>
        </p:txBody>
      </p:sp>
      <p:pic>
        <p:nvPicPr>
          <p:cNvPr id="12" name="Graphic 11" descr="Play">
            <a:extLst>
              <a:ext uri="{FF2B5EF4-FFF2-40B4-BE49-F238E27FC236}">
                <a16:creationId xmlns:a16="http://schemas.microsoft.com/office/drawing/2014/main" id="{7517878D-5566-43A7-9E8A-15CC9C25C3F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146088" y="2953011"/>
            <a:ext cx="914400" cy="914400"/>
          </a:xfrm>
          <a:prstGeom prst="rect">
            <a:avLst/>
          </a:prstGeom>
        </p:spPr>
      </p:pic>
      <p:grpSp>
        <p:nvGrpSpPr>
          <p:cNvPr id="14" name="Group 13">
            <a:extLst>
              <a:ext uri="{FF2B5EF4-FFF2-40B4-BE49-F238E27FC236}">
                <a16:creationId xmlns:a16="http://schemas.microsoft.com/office/drawing/2014/main" id="{337DD177-D98D-42B4-9FEE-07A54B73367C}"/>
              </a:ext>
            </a:extLst>
          </p:cNvPr>
          <p:cNvGrpSpPr/>
          <p:nvPr/>
        </p:nvGrpSpPr>
        <p:grpSpPr>
          <a:xfrm>
            <a:off x="2594815" y="2277470"/>
            <a:ext cx="6641711" cy="2643681"/>
            <a:chOff x="2594815" y="2277470"/>
            <a:chExt cx="6641711" cy="2643681"/>
          </a:xfrm>
        </p:grpSpPr>
        <p:grpSp>
          <p:nvGrpSpPr>
            <p:cNvPr id="5" name="Group 4">
              <a:extLst>
                <a:ext uri="{FF2B5EF4-FFF2-40B4-BE49-F238E27FC236}">
                  <a16:creationId xmlns:a16="http://schemas.microsoft.com/office/drawing/2014/main" id="{EC64F47F-681F-4C11-AE41-D4038C4A8CA7}"/>
                </a:ext>
              </a:extLst>
            </p:cNvPr>
            <p:cNvGrpSpPr/>
            <p:nvPr/>
          </p:nvGrpSpPr>
          <p:grpSpPr>
            <a:xfrm>
              <a:off x="2594815" y="2521728"/>
              <a:ext cx="6641711" cy="2399423"/>
              <a:chOff x="2674307" y="2527908"/>
              <a:chExt cx="6641711" cy="2399423"/>
            </a:xfrm>
          </p:grpSpPr>
          <p:pic>
            <p:nvPicPr>
              <p:cNvPr id="5122" name="Picture 2" descr="http://toolkit.pellinstitute.org/wp-content/uploads/2009/12/ElementsofLogicModel1-600x180.png">
                <a:extLst>
                  <a:ext uri="{FF2B5EF4-FFF2-40B4-BE49-F238E27FC236}">
                    <a16:creationId xmlns:a16="http://schemas.microsoft.com/office/drawing/2014/main" id="{3BF845E7-7928-48A3-9F0C-1C90AA3F9C4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74307" y="2527908"/>
                <a:ext cx="6641711" cy="19925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0B7B1E-3FD6-471F-92F8-72E66A21B68F}"/>
                  </a:ext>
                </a:extLst>
              </p:cNvPr>
              <p:cNvSpPr txBox="1"/>
              <p:nvPr/>
            </p:nvSpPr>
            <p:spPr>
              <a:xfrm>
                <a:off x="3302173" y="4557999"/>
                <a:ext cx="55876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From W.A. Kellogg, Logic Model Development Guide, p. 1</a:t>
                </a:r>
              </a:p>
            </p:txBody>
          </p:sp>
        </p:grpSp>
        <p:sp>
          <p:nvSpPr>
            <p:cNvPr id="13" name="TextBox 12">
              <a:extLst>
                <a:ext uri="{FF2B5EF4-FFF2-40B4-BE49-F238E27FC236}">
                  <a16:creationId xmlns:a16="http://schemas.microsoft.com/office/drawing/2014/main" id="{338112F3-B90A-411B-AA6D-35AA4372E0C6}"/>
                </a:ext>
              </a:extLst>
            </p:cNvPr>
            <p:cNvSpPr txBox="1"/>
            <p:nvPr/>
          </p:nvSpPr>
          <p:spPr>
            <a:xfrm>
              <a:off x="3222681" y="2277470"/>
              <a:ext cx="57835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Basic Logic Model Structure</a:t>
              </a:r>
            </a:p>
          </p:txBody>
        </p:sp>
      </p:grpSp>
    </p:spTree>
    <p:extLst>
      <p:ext uri="{BB962C8B-B14F-4D97-AF65-F5344CB8AC3E}">
        <p14:creationId xmlns:p14="http://schemas.microsoft.com/office/powerpoint/2010/main" val="325173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1000"/>
                                        <p:tgtEl>
                                          <p:spTgt spid="10">
                                            <p:txEl>
                                              <p:pRg st="0" end="0"/>
                                            </p:txEl>
                                          </p:spTgt>
                                        </p:tgtEl>
                                      </p:cBhvr>
                                    </p:animEffect>
                                    <p:anim calcmode="lin" valueType="num">
                                      <p:cBhvr>
                                        <p:cTn id="4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2" presetClass="entr" presetSubtype="0" fill="hold" nodeType="after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Effect transition="in" filter="fade">
                                      <p:cBhvr>
                                        <p:cTn id="45" dur="1000"/>
                                        <p:tgtEl>
                                          <p:spTgt spid="10">
                                            <p:txEl>
                                              <p:pRg st="1" end="1"/>
                                            </p:txEl>
                                          </p:spTgt>
                                        </p:tgtEl>
                                      </p:cBhvr>
                                    </p:animEffect>
                                    <p:anim calcmode="lin" valueType="num">
                                      <p:cBhvr>
                                        <p:cTn id="4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10">
                                            <p:txEl>
                                              <p:pRg st="2" end="2"/>
                                            </p:txEl>
                                          </p:spTgt>
                                        </p:tgtEl>
                                        <p:attrNameLst>
                                          <p:attrName>style.visibility</p:attrName>
                                        </p:attrNameLst>
                                      </p:cBhvr>
                                      <p:to>
                                        <p:strVal val="visible"/>
                                      </p:to>
                                    </p:set>
                                    <p:animEffect transition="in" filter="fade">
                                      <p:cBhvr>
                                        <p:cTn id="51" dur="1000"/>
                                        <p:tgtEl>
                                          <p:spTgt spid="10">
                                            <p:txEl>
                                              <p:pRg st="2" end="2"/>
                                            </p:txEl>
                                          </p:spTgt>
                                        </p:tgtEl>
                                      </p:cBhvr>
                                    </p:animEffect>
                                    <p:anim calcmode="lin" valueType="num">
                                      <p:cBhvr>
                                        <p:cTn id="5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42" presetClass="entr" presetSubtype="0" fill="hold" nodeType="afterEffect">
                                  <p:stCondLst>
                                    <p:cond delay="0"/>
                                  </p:stCondLst>
                                  <p:childTnLst>
                                    <p:set>
                                      <p:cBhvr>
                                        <p:cTn id="56" dur="1" fill="hold">
                                          <p:stCondLst>
                                            <p:cond delay="0"/>
                                          </p:stCondLst>
                                        </p:cTn>
                                        <p:tgtEl>
                                          <p:spTgt spid="10">
                                            <p:txEl>
                                              <p:pRg st="3" end="3"/>
                                            </p:txEl>
                                          </p:spTgt>
                                        </p:tgtEl>
                                        <p:attrNameLst>
                                          <p:attrName>style.visibility</p:attrName>
                                        </p:attrNameLst>
                                      </p:cBhvr>
                                      <p:to>
                                        <p:strVal val="visible"/>
                                      </p:to>
                                    </p:set>
                                    <p:animEffect transition="in" filter="fade">
                                      <p:cBhvr>
                                        <p:cTn id="57" dur="1000"/>
                                        <p:tgtEl>
                                          <p:spTgt spid="10">
                                            <p:txEl>
                                              <p:pRg st="3" end="3"/>
                                            </p:txEl>
                                          </p:spTgt>
                                        </p:tgtEl>
                                      </p:cBhvr>
                                    </p:animEffect>
                                    <p:anim calcmode="lin" valueType="num">
                                      <p:cBhvr>
                                        <p:cTn id="5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10">
                                            <p:txEl>
                                              <p:pRg st="4" end="4"/>
                                            </p:txEl>
                                          </p:spTgt>
                                        </p:tgtEl>
                                        <p:attrNameLst>
                                          <p:attrName>style.visibility</p:attrName>
                                        </p:attrNameLst>
                                      </p:cBhvr>
                                      <p:to>
                                        <p:strVal val="visible"/>
                                      </p:to>
                                    </p:set>
                                    <p:animEffect transition="in" filter="fade">
                                      <p:cBhvr>
                                        <p:cTn id="63" dur="1000"/>
                                        <p:tgtEl>
                                          <p:spTgt spid="10">
                                            <p:txEl>
                                              <p:pRg st="4" end="4"/>
                                            </p:txEl>
                                          </p:spTgt>
                                        </p:tgtEl>
                                      </p:cBhvr>
                                    </p:animEffect>
                                    <p:anim calcmode="lin" valueType="num">
                                      <p:cBhvr>
                                        <p:cTn id="6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42" presetClass="entr" presetSubtype="0" fill="hold" nodeType="afterEffect">
                                  <p:stCondLst>
                                    <p:cond delay="0"/>
                                  </p:stCondLst>
                                  <p:childTnLst>
                                    <p:set>
                                      <p:cBhvr>
                                        <p:cTn id="68" dur="1" fill="hold">
                                          <p:stCondLst>
                                            <p:cond delay="0"/>
                                          </p:stCondLst>
                                        </p:cTn>
                                        <p:tgtEl>
                                          <p:spTgt spid="10">
                                            <p:txEl>
                                              <p:pRg st="5" end="5"/>
                                            </p:txEl>
                                          </p:spTgt>
                                        </p:tgtEl>
                                        <p:attrNameLst>
                                          <p:attrName>style.visibility</p:attrName>
                                        </p:attrNameLst>
                                      </p:cBhvr>
                                      <p:to>
                                        <p:strVal val="visible"/>
                                      </p:to>
                                    </p:set>
                                    <p:animEffect transition="in" filter="fade">
                                      <p:cBhvr>
                                        <p:cTn id="69" dur="1000"/>
                                        <p:tgtEl>
                                          <p:spTgt spid="10">
                                            <p:txEl>
                                              <p:pRg st="5" end="5"/>
                                            </p:txEl>
                                          </p:spTgt>
                                        </p:tgtEl>
                                      </p:cBhvr>
                                    </p:animEffect>
                                    <p:anim calcmode="lin" valueType="num">
                                      <p:cBhvr>
                                        <p:cTn id="7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71"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1" fill="hold" grpId="0" nodeType="clickEffect">
                                  <p:stCondLst>
                                    <p:cond delay="0"/>
                                  </p:stCondLst>
                                  <p:childTnLst>
                                    <p:set>
                                      <p:cBhvr>
                                        <p:cTn id="75" dur="1" fill="hold">
                                          <p:stCondLst>
                                            <p:cond delay="0"/>
                                          </p:stCondLst>
                                        </p:cTn>
                                        <p:tgtEl>
                                          <p:spTgt spid="3">
                                            <p:txEl>
                                              <p:pRg st="11" end="11"/>
                                            </p:txEl>
                                          </p:spTgt>
                                        </p:tgtEl>
                                        <p:attrNameLst>
                                          <p:attrName>style.visibility</p:attrName>
                                        </p:attrNameLst>
                                      </p:cBhvr>
                                      <p:to>
                                        <p:strVal val="visible"/>
                                      </p:to>
                                    </p:set>
                                    <p:anim calcmode="lin" valueType="num">
                                      <p:cBhvr additive="base">
                                        <p:cTn id="7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CPM:  Stronger Together</a:t>
            </a:r>
          </a:p>
        </p:txBody>
      </p:sp>
      <p:sp>
        <p:nvSpPr>
          <p:cNvPr id="3" name="Content Placeholder 2"/>
          <p:cNvSpPr>
            <a:spLocks noGrp="1"/>
          </p:cNvSpPr>
          <p:nvPr>
            <p:ph idx="1"/>
          </p:nvPr>
        </p:nvSpPr>
        <p:spPr/>
        <p:txBody>
          <a:bodyPr>
            <a:normAutofit fontScale="92500"/>
          </a:bodyPr>
          <a:lstStyle/>
          <a:p>
            <a:r>
              <a:rPr lang="en-US" dirty="0"/>
              <a:t>Since 2012 , the California Child Welfare community has:</a:t>
            </a:r>
          </a:p>
          <a:p>
            <a:pPr lvl="1"/>
            <a:r>
              <a:rPr lang="en-US" dirty="0"/>
              <a:t>Committed to developing a Core Practice Model intended to improve the lives of the children and families we serve</a:t>
            </a:r>
          </a:p>
          <a:p>
            <a:pPr lvl="1"/>
            <a:r>
              <a:rPr lang="en-US" dirty="0"/>
              <a:t>Engaged in a consensus process based in a theoretical framework to develop a Core Practice Model that we can all embrace</a:t>
            </a:r>
          </a:p>
          <a:p>
            <a:pPr lvl="1"/>
            <a:r>
              <a:rPr lang="en-US" dirty="0"/>
              <a:t>Devoted time and energy to advancing the process from a vague idea to tangible processes and products that will make the Core Practice Model a reality throughout the state</a:t>
            </a:r>
          </a:p>
          <a:p>
            <a:pPr lvl="1"/>
            <a:r>
              <a:rPr lang="en-US" dirty="0"/>
              <a:t>Embodied the fundamental principles of the Core Practice Model:  Inquiry and Exploration, Teaming, Engagement, Advocacy, Accountability and Workforce Development</a:t>
            </a:r>
          </a:p>
          <a:p>
            <a:endParaRPr lang="en-US" dirty="0"/>
          </a:p>
        </p:txBody>
      </p:sp>
    </p:spTree>
    <p:extLst>
      <p:ext uri="{BB962C8B-B14F-4D97-AF65-F5344CB8AC3E}">
        <p14:creationId xmlns:p14="http://schemas.microsoft.com/office/powerpoint/2010/main" val="392413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16BE0B-B0A2-4472-B31C-D9AD216FE87F}"/>
              </a:ext>
            </a:extLst>
          </p:cNvPr>
          <p:cNvSpPr txBox="1"/>
          <p:nvPr/>
        </p:nvSpPr>
        <p:spPr>
          <a:xfrm>
            <a:off x="193608" y="184745"/>
            <a:ext cx="116621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DI Theory of Change Has Guided and Informed the Entire Directors Extended Road Map</a:t>
            </a:r>
          </a:p>
        </p:txBody>
      </p:sp>
      <p:pic>
        <p:nvPicPr>
          <p:cNvPr id="3" name="Picture 2">
            <a:extLst>
              <a:ext uri="{FF2B5EF4-FFF2-40B4-BE49-F238E27FC236}">
                <a16:creationId xmlns:a16="http://schemas.microsoft.com/office/drawing/2014/main" id="{38449E83-75F8-426F-883A-38E238F057E1}"/>
              </a:ext>
            </a:extLst>
          </p:cNvPr>
          <p:cNvPicPr>
            <a:picLocks noChangeAspect="1"/>
          </p:cNvPicPr>
          <p:nvPr/>
        </p:nvPicPr>
        <p:blipFill>
          <a:blip r:embed="rId3"/>
          <a:stretch>
            <a:fillRect/>
          </a:stretch>
        </p:blipFill>
        <p:spPr>
          <a:xfrm>
            <a:off x="777266" y="646410"/>
            <a:ext cx="9644389" cy="5143001"/>
          </a:xfrm>
          <a:prstGeom prst="rect">
            <a:avLst/>
          </a:prstGeom>
        </p:spPr>
      </p:pic>
      <p:sp>
        <p:nvSpPr>
          <p:cNvPr id="4" name="Text Box 4">
            <a:extLst>
              <a:ext uri="{FF2B5EF4-FFF2-40B4-BE49-F238E27FC236}">
                <a16:creationId xmlns:a16="http://schemas.microsoft.com/office/drawing/2014/main" id="{CD7EBCD1-7EC6-40A0-985D-FD8B88937B5C}"/>
              </a:ext>
            </a:extLst>
          </p:cNvPr>
          <p:cNvSpPr txBox="1"/>
          <p:nvPr/>
        </p:nvSpPr>
        <p:spPr>
          <a:xfrm>
            <a:off x="3928275" y="5663364"/>
            <a:ext cx="499745" cy="25209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595959"/>
                </a:solidFill>
                <a:effectLst/>
                <a:uLnTx/>
                <a:uFillTx/>
                <a:latin typeface="Calibri" panose="020F0502020204030204" pitchFamily="34" charset="0"/>
                <a:ea typeface="Times New Roman" panose="02020603050405020304" pitchFamily="18" charset="0"/>
                <a:cs typeface="Times New Roman" panose="02020603050405020304" pitchFamily="18" charset="0"/>
              </a:rPr>
              <a:t>2017</a:t>
            </a:r>
            <a:endParaRPr kumimoji="0" lang="en-US" sz="1000" b="0" i="0" u="none" strike="noStrike" kern="1200" cap="none" spc="0" normalizeH="0" baseline="0" noProof="0" dirty="0">
              <a:ln>
                <a:noFill/>
              </a:ln>
              <a:solidFill>
                <a:srgbClr val="595959"/>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 Box 5">
            <a:extLst>
              <a:ext uri="{FF2B5EF4-FFF2-40B4-BE49-F238E27FC236}">
                <a16:creationId xmlns:a16="http://schemas.microsoft.com/office/drawing/2014/main" id="{A9E34C1D-79FB-4B63-BBA9-3CD5B4096952}"/>
              </a:ext>
            </a:extLst>
          </p:cNvPr>
          <p:cNvSpPr txBox="1"/>
          <p:nvPr/>
        </p:nvSpPr>
        <p:spPr>
          <a:xfrm>
            <a:off x="7100100" y="5673524"/>
            <a:ext cx="499745" cy="25209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595959"/>
                </a:solidFill>
                <a:effectLst/>
                <a:uLnTx/>
                <a:uFillTx/>
                <a:latin typeface="Calibri" panose="020F0502020204030204" pitchFamily="34" charset="0"/>
                <a:ea typeface="Times New Roman" panose="02020603050405020304" pitchFamily="18" charset="0"/>
                <a:cs typeface="Times New Roman" panose="02020603050405020304" pitchFamily="18" charset="0"/>
              </a:rPr>
              <a:t>2018</a:t>
            </a:r>
            <a:endParaRPr kumimoji="0" lang="en-US" sz="1000" b="0" i="0" u="none" strike="noStrike" kern="1200" cap="none" spc="0" normalizeH="0" baseline="0" noProof="0" dirty="0">
              <a:ln>
                <a:noFill/>
              </a:ln>
              <a:solidFill>
                <a:srgbClr val="595959"/>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18CFFB5E-7835-49B8-89FE-DA22E45CD743}"/>
              </a:ext>
            </a:extLst>
          </p:cNvPr>
          <p:cNvSpPr/>
          <p:nvPr/>
        </p:nvSpPr>
        <p:spPr>
          <a:xfrm>
            <a:off x="7100100" y="2167077"/>
            <a:ext cx="1864727" cy="1230538"/>
          </a:xfrm>
          <a:prstGeom prst="roundRect">
            <a:avLst/>
          </a:prstGeom>
          <a:noFill/>
          <a:ln w="34925" cap="rnd">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Arrow: Right 6">
            <a:extLst>
              <a:ext uri="{FF2B5EF4-FFF2-40B4-BE49-F238E27FC236}">
                <a16:creationId xmlns:a16="http://schemas.microsoft.com/office/drawing/2014/main" id="{5227D32E-0FA2-488E-AE23-94EC2CEBBBE9}"/>
              </a:ext>
            </a:extLst>
          </p:cNvPr>
          <p:cNvSpPr/>
          <p:nvPr/>
        </p:nvSpPr>
        <p:spPr>
          <a:xfrm rot="18787325">
            <a:off x="5970323" y="3631267"/>
            <a:ext cx="1315312" cy="421340"/>
          </a:xfrm>
          <a:prstGeom prst="rightArrow">
            <a:avLst/>
          </a:prstGeom>
          <a:solidFill>
            <a:srgbClr val="FFC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Next Steps</a:t>
            </a:r>
          </a:p>
        </p:txBody>
      </p:sp>
    </p:spTree>
    <p:extLst>
      <p:ext uri="{BB962C8B-B14F-4D97-AF65-F5344CB8AC3E}">
        <p14:creationId xmlns:p14="http://schemas.microsoft.com/office/powerpoint/2010/main" val="186072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par>
                                <p:cTn id="8" presetID="26" presetClass="emph" presetSubtype="0" fill="remove" grpId="0" nodeType="withEffect">
                                  <p:stCondLst>
                                    <p:cond delay="0"/>
                                  </p:stCondLst>
                                  <p:iterate type="wd">
                                    <p:tmPct val="10000"/>
                                  </p:iterate>
                                  <p:childTnLst>
                                    <p:animEffect transition="out" filter="fade">
                                      <p:cBhvr>
                                        <p:cTn id="9" dur="1750" tmFilter="0, 0; .2, .5; .8, .5; 1, 0"/>
                                        <p:tgtEl>
                                          <p:spTgt spid="7"/>
                                        </p:tgtEl>
                                      </p:cBhvr>
                                    </p:animEffect>
                                    <p:animScale>
                                      <p:cBhvr>
                                        <p:cTn id="10" dur="87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88E15B-38C3-4826-8441-133624507F8B}"/>
              </a:ext>
            </a:extLst>
          </p:cNvPr>
          <p:cNvSpPr txBox="1"/>
          <p:nvPr/>
        </p:nvSpPr>
        <p:spPr>
          <a:xfrm>
            <a:off x="2590616" y="204698"/>
            <a:ext cx="66108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Calibri" panose="020F0502020204030204"/>
                <a:ea typeface="+mn-ea"/>
                <a:cs typeface="+mn-cs"/>
              </a:rPr>
              <a:t>A Summary Illustration</a:t>
            </a:r>
          </a:p>
        </p:txBody>
      </p:sp>
      <p:sp>
        <p:nvSpPr>
          <p:cNvPr id="3" name="TextBox 2">
            <a:extLst>
              <a:ext uri="{FF2B5EF4-FFF2-40B4-BE49-F238E27FC236}">
                <a16:creationId xmlns:a16="http://schemas.microsoft.com/office/drawing/2014/main" id="{EC355F3B-1E07-4E3B-96C8-7B40CE0D38B5}"/>
              </a:ext>
            </a:extLst>
          </p:cNvPr>
          <p:cNvSpPr txBox="1"/>
          <p:nvPr/>
        </p:nvSpPr>
        <p:spPr>
          <a:xfrm>
            <a:off x="656058" y="1804930"/>
            <a:ext cx="3975493" cy="369332"/>
          </a:xfrm>
          <a:prstGeom prst="rect">
            <a:avLst/>
          </a:prstGeom>
          <a:noFill/>
          <a:ln w="15875">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Directors Institute</a:t>
            </a:r>
          </a:p>
        </p:txBody>
      </p:sp>
      <p:sp>
        <p:nvSpPr>
          <p:cNvPr id="4" name="TextBox 3">
            <a:extLst>
              <a:ext uri="{FF2B5EF4-FFF2-40B4-BE49-F238E27FC236}">
                <a16:creationId xmlns:a16="http://schemas.microsoft.com/office/drawing/2014/main" id="{66F976D6-99E3-4EF3-925D-706F5B44A959}"/>
              </a:ext>
            </a:extLst>
          </p:cNvPr>
          <p:cNvSpPr txBox="1"/>
          <p:nvPr/>
        </p:nvSpPr>
        <p:spPr>
          <a:xfrm>
            <a:off x="1542440" y="2235303"/>
            <a:ext cx="2246334" cy="369332"/>
          </a:xfrm>
          <a:prstGeom prst="rect">
            <a:avLst/>
          </a:prstGeom>
          <a:noFill/>
          <a:ln w="15875">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Development Circles</a:t>
            </a:r>
          </a:p>
        </p:txBody>
      </p:sp>
      <p:sp>
        <p:nvSpPr>
          <p:cNvPr id="5" name="TextBox 4">
            <a:extLst>
              <a:ext uri="{FF2B5EF4-FFF2-40B4-BE49-F238E27FC236}">
                <a16:creationId xmlns:a16="http://schemas.microsoft.com/office/drawing/2014/main" id="{4E252A45-225A-4FFE-9E57-C39DB363B1A1}"/>
              </a:ext>
            </a:extLst>
          </p:cNvPr>
          <p:cNvSpPr txBox="1"/>
          <p:nvPr/>
        </p:nvSpPr>
        <p:spPr>
          <a:xfrm>
            <a:off x="1085701" y="2690336"/>
            <a:ext cx="3117850" cy="1477328"/>
          </a:xfrm>
          <a:prstGeom prst="rect">
            <a:avLst/>
          </a:prstGeom>
          <a:noFill/>
          <a:ln w="15875">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Local Capacity Building &amp; Readiness:</a:t>
            </a:r>
          </a:p>
          <a:p>
            <a:pPr marL="338138"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&gt; CPM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Impl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Snapshot</a:t>
            </a:r>
          </a:p>
          <a:p>
            <a:pPr marL="338138"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&gt; Prioritized Action Plan</a:t>
            </a:r>
          </a:p>
          <a:p>
            <a:pPr marL="338138"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&gt; Support Requests</a:t>
            </a:r>
          </a:p>
        </p:txBody>
      </p:sp>
      <p:sp>
        <p:nvSpPr>
          <p:cNvPr id="6" name="TextBox 5">
            <a:extLst>
              <a:ext uri="{FF2B5EF4-FFF2-40B4-BE49-F238E27FC236}">
                <a16:creationId xmlns:a16="http://schemas.microsoft.com/office/drawing/2014/main" id="{A7D77341-17AA-4494-86E8-824DC13A616C}"/>
              </a:ext>
            </a:extLst>
          </p:cNvPr>
          <p:cNvSpPr txBox="1"/>
          <p:nvPr/>
        </p:nvSpPr>
        <p:spPr>
          <a:xfrm>
            <a:off x="1327649" y="1358860"/>
            <a:ext cx="2675915" cy="400110"/>
          </a:xfrm>
          <a:prstGeom prst="rect">
            <a:avLst/>
          </a:prstGeom>
          <a:solidFill>
            <a:schemeClr val="accent1">
              <a:lumMod val="20000"/>
              <a:lumOff val="80000"/>
            </a:schemeClr>
          </a:solidFill>
          <a:ln w="15875">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CPM Implementation</a:t>
            </a:r>
          </a:p>
        </p:txBody>
      </p:sp>
      <p:sp>
        <p:nvSpPr>
          <p:cNvPr id="7" name="TextBox 6">
            <a:extLst>
              <a:ext uri="{FF2B5EF4-FFF2-40B4-BE49-F238E27FC236}">
                <a16:creationId xmlns:a16="http://schemas.microsoft.com/office/drawing/2014/main" id="{3B719A5D-8AD3-4013-875F-125DA4AA5958}"/>
              </a:ext>
            </a:extLst>
          </p:cNvPr>
          <p:cNvSpPr txBox="1"/>
          <p:nvPr/>
        </p:nvSpPr>
        <p:spPr>
          <a:xfrm>
            <a:off x="7559368" y="1484319"/>
            <a:ext cx="3934308" cy="400110"/>
          </a:xfrm>
          <a:prstGeom prst="rect">
            <a:avLst/>
          </a:prstGeom>
          <a:solidFill>
            <a:schemeClr val="accent1">
              <a:lumMod val="20000"/>
              <a:lumOff val="80000"/>
            </a:schemeClr>
          </a:solidFill>
          <a:ln w="15875">
            <a:solidFill>
              <a:schemeClr val="accent1">
                <a:lumMod val="20000"/>
                <a:lumOff val="8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Ongoing County/Agency Processes</a:t>
            </a:r>
          </a:p>
        </p:txBody>
      </p:sp>
      <p:sp>
        <p:nvSpPr>
          <p:cNvPr id="8" name="TextBox 7">
            <a:extLst>
              <a:ext uri="{FF2B5EF4-FFF2-40B4-BE49-F238E27FC236}">
                <a16:creationId xmlns:a16="http://schemas.microsoft.com/office/drawing/2014/main" id="{FA81E041-D368-4E11-B846-2AC2F280E62A}"/>
              </a:ext>
            </a:extLst>
          </p:cNvPr>
          <p:cNvSpPr txBox="1"/>
          <p:nvPr/>
        </p:nvSpPr>
        <p:spPr>
          <a:xfrm>
            <a:off x="1233200" y="4246822"/>
            <a:ext cx="3011118" cy="1200329"/>
          </a:xfrm>
          <a:prstGeom prst="rect">
            <a:avLst/>
          </a:prstGeom>
          <a:noFill/>
          <a:ln w="15875">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Competent CWDs, Improved Org Readiness, Implementation Support Structures</a:t>
            </a:r>
          </a:p>
        </p:txBody>
      </p:sp>
      <p:sp>
        <p:nvSpPr>
          <p:cNvPr id="9" name="Arrow: Curved Left 8">
            <a:extLst>
              <a:ext uri="{FF2B5EF4-FFF2-40B4-BE49-F238E27FC236}">
                <a16:creationId xmlns:a16="http://schemas.microsoft.com/office/drawing/2014/main" id="{B5F90263-4F19-4D15-BCC7-F128035F6572}"/>
              </a:ext>
            </a:extLst>
          </p:cNvPr>
          <p:cNvSpPr/>
          <p:nvPr/>
        </p:nvSpPr>
        <p:spPr>
          <a:xfrm>
            <a:off x="4272643" y="3840441"/>
            <a:ext cx="358908" cy="81276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Arrow: Curved Left 9">
            <a:extLst>
              <a:ext uri="{FF2B5EF4-FFF2-40B4-BE49-F238E27FC236}">
                <a16:creationId xmlns:a16="http://schemas.microsoft.com/office/drawing/2014/main" id="{5B672432-53DE-41AE-BD93-2409EE4A67DE}"/>
              </a:ext>
            </a:extLst>
          </p:cNvPr>
          <p:cNvSpPr/>
          <p:nvPr/>
        </p:nvSpPr>
        <p:spPr>
          <a:xfrm rot="10404015">
            <a:off x="538035" y="3598123"/>
            <a:ext cx="568379" cy="10367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A6B5CDC-D993-4E73-955E-D4F9F02561D7}"/>
              </a:ext>
            </a:extLst>
          </p:cNvPr>
          <p:cNvSpPr txBox="1"/>
          <p:nvPr/>
        </p:nvSpPr>
        <p:spPr>
          <a:xfrm>
            <a:off x="7808242" y="2174262"/>
            <a:ext cx="3727700" cy="646331"/>
          </a:xfrm>
          <a:prstGeom prst="rect">
            <a:avLst/>
          </a:prstGeom>
          <a:noFill/>
          <a:ln w="15875">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System Improvement Plans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(informed by CSAs, CFSRs, etc.)</a:t>
            </a:r>
          </a:p>
        </p:txBody>
      </p:sp>
      <p:sp>
        <p:nvSpPr>
          <p:cNvPr id="12" name="TextBox 11">
            <a:extLst>
              <a:ext uri="{FF2B5EF4-FFF2-40B4-BE49-F238E27FC236}">
                <a16:creationId xmlns:a16="http://schemas.microsoft.com/office/drawing/2014/main" id="{C821335C-E675-4AB3-B8E8-1809B795CD78}"/>
              </a:ext>
            </a:extLst>
          </p:cNvPr>
          <p:cNvSpPr txBox="1"/>
          <p:nvPr/>
        </p:nvSpPr>
        <p:spPr>
          <a:xfrm>
            <a:off x="7662672" y="4116482"/>
            <a:ext cx="4236560" cy="646331"/>
          </a:xfrm>
          <a:prstGeom prst="rect">
            <a:avLst/>
          </a:prstGeom>
          <a:noFill/>
          <a:ln w="15875">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Active implementation and support of  innovations / practices</a:t>
            </a:r>
          </a:p>
        </p:txBody>
      </p:sp>
      <p:sp>
        <p:nvSpPr>
          <p:cNvPr id="13" name="Arrow: Left-Right 12">
            <a:extLst>
              <a:ext uri="{FF2B5EF4-FFF2-40B4-BE49-F238E27FC236}">
                <a16:creationId xmlns:a16="http://schemas.microsoft.com/office/drawing/2014/main" id="{79F749EC-05FB-4632-9886-CBDB89E84DBD}"/>
              </a:ext>
            </a:extLst>
          </p:cNvPr>
          <p:cNvSpPr/>
          <p:nvPr/>
        </p:nvSpPr>
        <p:spPr>
          <a:xfrm>
            <a:off x="4290659" y="2893512"/>
            <a:ext cx="3210781" cy="995820"/>
          </a:xfrm>
          <a:prstGeom prst="leftRightArrow">
            <a:avLst/>
          </a:prstGeom>
          <a:gradFill>
            <a:gsLst>
              <a:gs pos="0">
                <a:schemeClr val="accent1">
                  <a:lumMod val="5000"/>
                  <a:lumOff val="95000"/>
                </a:schemeClr>
              </a:gs>
              <a:gs pos="27000">
                <a:schemeClr val="accent1">
                  <a:lumMod val="45000"/>
                  <a:lumOff val="55000"/>
                </a:schemeClr>
              </a:gs>
              <a:gs pos="46000">
                <a:schemeClr val="accent1">
                  <a:lumMod val="45000"/>
                  <a:lumOff val="55000"/>
                </a:schemeClr>
              </a:gs>
              <a:gs pos="7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Prioritizing, teaming structures, attention to climate &amp; workforce </a:t>
            </a:r>
          </a:p>
        </p:txBody>
      </p:sp>
      <p:sp>
        <p:nvSpPr>
          <p:cNvPr id="14" name="Oval 13">
            <a:extLst>
              <a:ext uri="{FF2B5EF4-FFF2-40B4-BE49-F238E27FC236}">
                <a16:creationId xmlns:a16="http://schemas.microsoft.com/office/drawing/2014/main" id="{CA4BA656-441F-431A-B5DB-4A148E97F2F6}"/>
              </a:ext>
            </a:extLst>
          </p:cNvPr>
          <p:cNvSpPr/>
          <p:nvPr/>
        </p:nvSpPr>
        <p:spPr>
          <a:xfrm>
            <a:off x="4464559" y="4664068"/>
            <a:ext cx="2810880" cy="210249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2060"/>
                </a:solidFill>
                <a:effectLst/>
                <a:uLnTx/>
                <a:uFillTx/>
                <a:latin typeface="Calibri" panose="020F0502020204030204"/>
                <a:ea typeface="+mn-ea"/>
                <a:cs typeface="+mn-cs"/>
              </a:rPr>
              <a:t>Improved Safety, Permanency, Well-Being; Staff Satisfaction;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2060"/>
                </a:solidFill>
                <a:effectLst/>
                <a:uLnTx/>
                <a:uFillTx/>
                <a:latin typeface="Calibri" panose="020F0502020204030204"/>
                <a:ea typeface="+mn-ea"/>
                <a:cs typeface="+mn-cs"/>
              </a:rPr>
              <a:t>+ Agency Outcomes  </a:t>
            </a:r>
          </a:p>
        </p:txBody>
      </p:sp>
      <p:sp>
        <p:nvSpPr>
          <p:cNvPr id="15" name="TextBox 14">
            <a:extLst>
              <a:ext uri="{FF2B5EF4-FFF2-40B4-BE49-F238E27FC236}">
                <a16:creationId xmlns:a16="http://schemas.microsoft.com/office/drawing/2014/main" id="{70C29CB9-0237-4CE2-BFC7-C39C8ABFDF31}"/>
              </a:ext>
            </a:extLst>
          </p:cNvPr>
          <p:cNvSpPr txBox="1"/>
          <p:nvPr/>
        </p:nvSpPr>
        <p:spPr>
          <a:xfrm>
            <a:off x="7526492" y="3121292"/>
            <a:ext cx="4341305" cy="646331"/>
          </a:xfrm>
          <a:prstGeom prst="rect">
            <a:avLst/>
          </a:prstGeom>
          <a:noFill/>
          <a:ln w="15875">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Mapping and alignment of initiatives and other requirements</a:t>
            </a:r>
          </a:p>
        </p:txBody>
      </p:sp>
      <p:sp>
        <p:nvSpPr>
          <p:cNvPr id="16" name="TextBox 15">
            <a:extLst>
              <a:ext uri="{FF2B5EF4-FFF2-40B4-BE49-F238E27FC236}">
                <a16:creationId xmlns:a16="http://schemas.microsoft.com/office/drawing/2014/main" id="{C7D9543A-ED48-4265-A50B-1AD2EFEC57C2}"/>
              </a:ext>
            </a:extLst>
          </p:cNvPr>
          <p:cNvSpPr txBox="1"/>
          <p:nvPr/>
        </p:nvSpPr>
        <p:spPr>
          <a:xfrm>
            <a:off x="7622213" y="4978831"/>
            <a:ext cx="4236560" cy="646331"/>
          </a:xfrm>
          <a:prstGeom prst="rect">
            <a:avLst/>
          </a:prstGeom>
          <a:noFill/>
          <a:ln w="15875">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Continuous Improvement/Quality Assurance/Ongoing Org Learning</a:t>
            </a:r>
          </a:p>
        </p:txBody>
      </p:sp>
      <p:sp>
        <p:nvSpPr>
          <p:cNvPr id="17" name="Arrow: Bent-Up 16">
            <a:extLst>
              <a:ext uri="{FF2B5EF4-FFF2-40B4-BE49-F238E27FC236}">
                <a16:creationId xmlns:a16="http://schemas.microsoft.com/office/drawing/2014/main" id="{76F61319-8FFD-44CA-BFAD-BB7679832F79}"/>
              </a:ext>
            </a:extLst>
          </p:cNvPr>
          <p:cNvSpPr/>
          <p:nvPr/>
        </p:nvSpPr>
        <p:spPr>
          <a:xfrm rot="16200000" flipH="1">
            <a:off x="8292541" y="4608061"/>
            <a:ext cx="492725" cy="252692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Arrow: Bent-Up 17">
            <a:extLst>
              <a:ext uri="{FF2B5EF4-FFF2-40B4-BE49-F238E27FC236}">
                <a16:creationId xmlns:a16="http://schemas.microsoft.com/office/drawing/2014/main" id="{788D7E3D-DC53-42EC-BE5A-68F060D57AF7}"/>
              </a:ext>
            </a:extLst>
          </p:cNvPr>
          <p:cNvSpPr/>
          <p:nvPr/>
        </p:nvSpPr>
        <p:spPr>
          <a:xfrm rot="5400000">
            <a:off x="3487324" y="5076733"/>
            <a:ext cx="434860" cy="16271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255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1D18F0-7D38-4CF0-B654-FEE2C2AC39EC}"/>
              </a:ext>
            </a:extLst>
          </p:cNvPr>
          <p:cNvPicPr>
            <a:picLocks noChangeAspect="1"/>
          </p:cNvPicPr>
          <p:nvPr/>
        </p:nvPicPr>
        <p:blipFill>
          <a:blip r:embed="rId3"/>
          <a:stretch>
            <a:fillRect/>
          </a:stretch>
        </p:blipFill>
        <p:spPr>
          <a:xfrm>
            <a:off x="6098651" y="43996"/>
            <a:ext cx="5468645" cy="6858000"/>
          </a:xfrm>
          <a:prstGeom prst="rect">
            <a:avLst/>
          </a:prstGeom>
        </p:spPr>
      </p:pic>
      <p:sp>
        <p:nvSpPr>
          <p:cNvPr id="3" name="Rectangle 2">
            <a:extLst>
              <a:ext uri="{FF2B5EF4-FFF2-40B4-BE49-F238E27FC236}">
                <a16:creationId xmlns:a16="http://schemas.microsoft.com/office/drawing/2014/main" id="{5B024E8C-238A-4ADB-A375-C752E455A526}"/>
              </a:ext>
            </a:extLst>
          </p:cNvPr>
          <p:cNvSpPr/>
          <p:nvPr/>
        </p:nvSpPr>
        <p:spPr>
          <a:xfrm rot="19705315">
            <a:off x="-23562" y="2966877"/>
            <a:ext cx="6371744"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0" normalizeH="0" baseline="0" noProof="0" dirty="0">
                <a:ln w="9525" cmpd="sng">
                  <a:solidFill>
                    <a:srgbClr val="5B9BD5"/>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Thank You For Being There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0" normalizeH="0" baseline="0" noProof="0" dirty="0">
                <a:ln w="9525" cmpd="sng">
                  <a:solidFill>
                    <a:srgbClr val="5B9BD5"/>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 For Vulnerable Children</a:t>
            </a:r>
          </a:p>
        </p:txBody>
      </p:sp>
      <p:sp>
        <p:nvSpPr>
          <p:cNvPr id="4" name="TextBox 3">
            <a:extLst>
              <a:ext uri="{FF2B5EF4-FFF2-40B4-BE49-F238E27FC236}">
                <a16:creationId xmlns:a16="http://schemas.microsoft.com/office/drawing/2014/main" id="{68B5ED1F-073F-47AD-820C-C380AF4801A5}"/>
              </a:ext>
            </a:extLst>
          </p:cNvPr>
          <p:cNvSpPr txBox="1"/>
          <p:nvPr/>
        </p:nvSpPr>
        <p:spPr>
          <a:xfrm rot="5400000">
            <a:off x="10591810" y="5904471"/>
            <a:ext cx="212089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Calibri" panose="020F0502020204030204"/>
                <a:ea typeface="+mn-ea"/>
                <a:cs typeface="+mn-cs"/>
              </a:rPr>
              <a:t>Christopher Grady</a:t>
            </a:r>
          </a:p>
        </p:txBody>
      </p:sp>
      <p:pic>
        <p:nvPicPr>
          <p:cNvPr id="5" name="Picture 4" descr="Directors%20Institute%20Logo.jpg">
            <a:extLst>
              <a:ext uri="{FF2B5EF4-FFF2-40B4-BE49-F238E27FC236}">
                <a16:creationId xmlns:a16="http://schemas.microsoft.com/office/drawing/2014/main" id="{BC466AA2-9ACC-4673-A835-581E36348EE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62" y="160318"/>
            <a:ext cx="2247643" cy="1674068"/>
          </a:xfrm>
          <a:prstGeom prst="rect">
            <a:avLst/>
          </a:prstGeom>
          <a:noFill/>
          <a:ln>
            <a:noFill/>
          </a:ln>
        </p:spPr>
      </p:pic>
    </p:spTree>
    <p:extLst>
      <p:ext uri="{BB962C8B-B14F-4D97-AF65-F5344CB8AC3E}">
        <p14:creationId xmlns:p14="http://schemas.microsoft.com/office/powerpoint/2010/main" val="2323357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11111"/>
                </a:solidFill>
                <a:latin typeface="Arial Black" panose="020B0A04020102020204" pitchFamily="34" charset="0"/>
              </a:rPr>
              <a:t>BREAK</a:t>
            </a:r>
          </a:p>
        </p:txBody>
      </p:sp>
      <p:sp>
        <p:nvSpPr>
          <p:cNvPr id="3" name="Text Placeholder 2"/>
          <p:cNvSpPr>
            <a:spLocks noGrp="1"/>
          </p:cNvSpPr>
          <p:nvPr>
            <p:ph type="body" idx="1"/>
          </p:nvPr>
        </p:nvSpPr>
        <p:spPr/>
        <p:txBody>
          <a:bodyPr/>
          <a:lstStyle/>
          <a:p>
            <a:r>
              <a:rPr lang="en-US" dirty="0">
                <a:solidFill>
                  <a:srgbClr val="111111"/>
                </a:solidFill>
              </a:rPr>
              <a:t>Please return by 10:30am</a:t>
            </a:r>
          </a:p>
        </p:txBody>
      </p:sp>
    </p:spTree>
    <p:extLst>
      <p:ext uri="{BB962C8B-B14F-4D97-AF65-F5344CB8AC3E}">
        <p14:creationId xmlns:p14="http://schemas.microsoft.com/office/powerpoint/2010/main" val="311851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CPM Implementation planning</a:t>
            </a:r>
          </a:p>
        </p:txBody>
      </p:sp>
      <p:sp>
        <p:nvSpPr>
          <p:cNvPr id="4" name="Subtitle 3"/>
          <p:cNvSpPr>
            <a:spLocks noGrp="1"/>
          </p:cNvSpPr>
          <p:nvPr>
            <p:ph type="subTitle" idx="1"/>
          </p:nvPr>
        </p:nvSpPr>
        <p:spPr>
          <a:xfrm>
            <a:off x="914400" y="3505199"/>
            <a:ext cx="8534400" cy="2154621"/>
          </a:xfrm>
        </p:spPr>
        <p:txBody>
          <a:bodyPr>
            <a:normAutofit/>
          </a:bodyPr>
          <a:lstStyle/>
          <a:p>
            <a:r>
              <a:rPr lang="en-US" sz="2800" dirty="0"/>
              <a:t>A Supported Process Informed by Local Readiness and Focused on Outcomes for Children &amp; Families </a:t>
            </a:r>
          </a:p>
          <a:p>
            <a:endParaRPr lang="en-US" dirty="0"/>
          </a:p>
          <a:p>
            <a:r>
              <a:rPr lang="en-US" dirty="0"/>
              <a:t>Leslie Ann Hay, MSW</a:t>
            </a:r>
          </a:p>
        </p:txBody>
      </p:sp>
    </p:spTree>
    <p:extLst>
      <p:ext uri="{BB962C8B-B14F-4D97-AF65-F5344CB8AC3E}">
        <p14:creationId xmlns:p14="http://schemas.microsoft.com/office/powerpoint/2010/main" val="1569095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34004" y="283119"/>
            <a:ext cx="9094694" cy="1423176"/>
          </a:xfrm>
        </p:spPr>
        <p:txBody>
          <a:bodyPr>
            <a:normAutofit fontScale="90000"/>
          </a:bodyPr>
          <a:lstStyle/>
          <a:p>
            <a:r>
              <a:rPr lang="en-US" b="1" dirty="0">
                <a:solidFill>
                  <a:srgbClr val="00BFC3"/>
                </a:solidFill>
                <a:cs typeface="Arial" panose="020B0604020202020204" pitchFamily="34" charset="0"/>
              </a:rPr>
              <a:t>Implementation is a Process:</a:t>
            </a:r>
            <a:br>
              <a:rPr lang="en-US" b="1" dirty="0">
                <a:solidFill>
                  <a:srgbClr val="00BFC3"/>
                </a:solidFill>
                <a:cs typeface="Arial" panose="020B0604020202020204" pitchFamily="34" charset="0"/>
              </a:rPr>
            </a:br>
            <a:r>
              <a:rPr lang="en-US" dirty="0">
                <a:solidFill>
                  <a:srgbClr val="00BFC3"/>
                </a:solidFill>
                <a:cs typeface="Arial" panose="020B0604020202020204" pitchFamily="34" charset="0"/>
              </a:rPr>
              <a:t>Strengthening Systems for Social Impact</a:t>
            </a:r>
          </a:p>
        </p:txBody>
      </p:sp>
      <p:graphicFrame>
        <p:nvGraphicFramePr>
          <p:cNvPr id="6" name="Content Placeholder 5"/>
          <p:cNvGraphicFramePr>
            <a:graphicFrameLocks/>
          </p:cNvGraphicFramePr>
          <p:nvPr>
            <p:extLst/>
          </p:nvPr>
        </p:nvGraphicFramePr>
        <p:xfrm>
          <a:off x="1301096" y="2440648"/>
          <a:ext cx="9545662" cy="2457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3846027" y="1818488"/>
            <a:ext cx="4455801" cy="1090939"/>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Implementation Capacity &amp; Performance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(people, processes, using data, active and engaged partnerships)</a:t>
            </a:r>
          </a:p>
        </p:txBody>
      </p:sp>
      <p:cxnSp>
        <p:nvCxnSpPr>
          <p:cNvPr id="8" name="Straight Connector 7"/>
          <p:cNvCxnSpPr/>
          <p:nvPr/>
        </p:nvCxnSpPr>
        <p:spPr>
          <a:xfrm>
            <a:off x="1882660" y="1534274"/>
            <a:ext cx="8503920" cy="13924"/>
          </a:xfrm>
          <a:prstGeom prst="line">
            <a:avLst/>
          </a:prstGeom>
          <a:ln>
            <a:solidFill>
              <a:srgbClr val="00BFC3"/>
            </a:solidFill>
          </a:ln>
          <a:effectLst>
            <a:outerShdw blurRad="50800" dist="38100" dir="2700000" algn="tl"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grpSp>
        <p:nvGrpSpPr>
          <p:cNvPr id="140" name="Group 139"/>
          <p:cNvGrpSpPr/>
          <p:nvPr/>
        </p:nvGrpSpPr>
        <p:grpSpPr>
          <a:xfrm>
            <a:off x="3784918" y="3107318"/>
            <a:ext cx="4516910" cy="2656954"/>
            <a:chOff x="2229941" y="2239551"/>
            <a:chExt cx="4516910" cy="2656954"/>
          </a:xfrm>
        </p:grpSpPr>
        <p:sp>
          <p:nvSpPr>
            <p:cNvPr id="5" name="Rectangle 4"/>
            <p:cNvSpPr/>
            <p:nvPr/>
          </p:nvSpPr>
          <p:spPr>
            <a:xfrm>
              <a:off x="2291050" y="2239551"/>
              <a:ext cx="4455801" cy="1205394"/>
            </a:xfrm>
            <a:prstGeom prst="rect">
              <a:avLst/>
            </a:prstGeom>
            <a:noFill/>
            <a:ln w="254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2229941" y="4527173"/>
              <a:ext cx="429446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200" normalizeH="0" baseline="0" noProof="0" dirty="0">
                  <a:ln>
                    <a:noFill/>
                  </a:ln>
                  <a:solidFill>
                    <a:srgbClr val="FFC000"/>
                  </a:solidFill>
                  <a:effectLst/>
                  <a:uLnTx/>
                  <a:uFillTx/>
                  <a:latin typeface="Calibri"/>
                  <a:ea typeface="+mn-ea"/>
                  <a:cs typeface="+mn-cs"/>
                </a:rPr>
                <a:t>COMPLEX, SHIFTING CONTEXT</a:t>
              </a:r>
            </a:p>
          </p:txBody>
        </p:sp>
        <p:pic>
          <p:nvPicPr>
            <p:cNvPr id="135" name="Picture 134" descr="tango view refresh by warszawianka - &quot;Refresh&quot; icon from Tango Project ..."/>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523213" y="3818659"/>
              <a:ext cx="710315" cy="710315"/>
            </a:xfrm>
            <a:prstGeom prst="rect">
              <a:avLst/>
            </a:prstGeom>
          </p:spPr>
        </p:pic>
        <p:pic>
          <p:nvPicPr>
            <p:cNvPr id="136" name="Picture 135" descr="tango view refresh by warszawianka - &quot;Refresh&quot; icon from Tango Project ..."/>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522180" y="3857119"/>
              <a:ext cx="710315" cy="710315"/>
            </a:xfrm>
            <a:prstGeom prst="rect">
              <a:avLst/>
            </a:prstGeom>
          </p:spPr>
        </p:pic>
        <p:pic>
          <p:nvPicPr>
            <p:cNvPr id="137" name="Picture 136" descr="tango view refresh by warszawianka - &quot;Refresh&quot; icon from Tango Project ..."/>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455276" y="3877211"/>
              <a:ext cx="465856" cy="465856"/>
            </a:xfrm>
            <a:prstGeom prst="rect">
              <a:avLst/>
            </a:prstGeom>
          </p:spPr>
        </p:pic>
        <p:pic>
          <p:nvPicPr>
            <p:cNvPr id="138" name="Picture 137" descr="tango view refresh by warszawianka - &quot;Refresh&quot; icon from Tango Project ..."/>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144244" y="3818659"/>
              <a:ext cx="465856" cy="465856"/>
            </a:xfrm>
            <a:prstGeom prst="rect">
              <a:avLst/>
            </a:prstGeom>
          </p:spPr>
        </p:pic>
        <p:pic>
          <p:nvPicPr>
            <p:cNvPr id="139" name="Picture 138" descr="tango view refresh by warszawianka - &quot;Refresh&quot; icon from Tango Project ..."/>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923889" y="3871321"/>
              <a:ext cx="465856" cy="465856"/>
            </a:xfrm>
            <a:prstGeom prst="rect">
              <a:avLst/>
            </a:prstGeom>
          </p:spPr>
        </p:pic>
      </p:grpSp>
      <p:sp>
        <p:nvSpPr>
          <p:cNvPr id="14" name="Slide Number Placeholder 6">
            <a:extLst>
              <a:ext uri="{FF2B5EF4-FFF2-40B4-BE49-F238E27FC236}">
                <a16:creationId xmlns:a16="http://schemas.microsoft.com/office/drawing/2014/main" id="{4A2CCC7E-03A2-4AE8-9037-AF4C0B9E479F}"/>
              </a:ext>
            </a:extLst>
          </p:cNvPr>
          <p:cNvSpPr>
            <a:spLocks noGrp="1"/>
          </p:cNvSpPr>
          <p:nvPr>
            <p:ph type="sldNum" sz="quarter" idx="12"/>
          </p:nvPr>
        </p:nvSpPr>
        <p:spPr>
          <a:xfrm>
            <a:off x="11185961" y="5777548"/>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05A83F0-281D-3A4D-B168-63F42B852D7E}" type="slidenum">
              <a:rPr kumimoji="0" lang="en-US" sz="1400" b="0" i="0" u="none" strike="noStrike" kern="1200" cap="none" spc="0" normalizeH="0" baseline="0" noProof="0">
                <a:ln>
                  <a:noFill/>
                </a:ln>
                <a:solidFill>
                  <a:prstClr val="black"/>
                </a:solidFill>
                <a:effectLst/>
                <a:uLnTx/>
                <a:uFillTx/>
                <a:latin typeface="Tahoma" charset="0"/>
                <a:ea typeface="ＭＳ Ｐゴシック"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dirty="0">
              <a:ln>
                <a:noFill/>
              </a:ln>
              <a:solidFill>
                <a:prstClr val="black"/>
              </a:solidFill>
              <a:effectLst/>
              <a:uLnTx/>
              <a:uFillTx/>
              <a:latin typeface="Tahoma" charset="0"/>
              <a:ea typeface="ＭＳ Ｐゴシック" charset="0"/>
            </a:endParaRPr>
          </a:p>
        </p:txBody>
      </p:sp>
    </p:spTree>
    <p:extLst>
      <p:ext uri="{BB962C8B-B14F-4D97-AF65-F5344CB8AC3E}">
        <p14:creationId xmlns:p14="http://schemas.microsoft.com/office/powerpoint/2010/main" val="110815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wipe(left)">
                                      <p:cBhvr>
                                        <p:cTn id="1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6865"/>
            <a:ext cx="10972800" cy="990600"/>
          </a:xfrm>
        </p:spPr>
        <p:txBody>
          <a:bodyPr/>
          <a:lstStyle/>
          <a:p>
            <a:pPr algn="ctr"/>
            <a:r>
              <a:rPr lang="en-US" dirty="0"/>
              <a:t>Overall Approach to Implementation Planning</a:t>
            </a:r>
          </a:p>
        </p:txBody>
      </p:sp>
      <p:sp>
        <p:nvSpPr>
          <p:cNvPr id="3" name="Content Placeholder 2"/>
          <p:cNvSpPr>
            <a:spLocks noGrp="1"/>
          </p:cNvSpPr>
          <p:nvPr>
            <p:ph idx="1"/>
          </p:nvPr>
        </p:nvSpPr>
        <p:spPr>
          <a:xfrm>
            <a:off x="3023507" y="1524000"/>
            <a:ext cx="9040586" cy="3360791"/>
          </a:xfrm>
        </p:spPr>
        <p:txBody>
          <a:bodyPr>
            <a:normAutofit/>
          </a:bodyPr>
          <a:lstStyle/>
          <a:p>
            <a:pPr marL="457200" indent="-457200">
              <a:spcAft>
                <a:spcPts val="600"/>
              </a:spcAft>
            </a:pPr>
            <a:r>
              <a:rPr lang="en-US" dirty="0"/>
              <a:t>Builds from local realities &amp; readiness</a:t>
            </a:r>
          </a:p>
          <a:p>
            <a:pPr marL="457200" indent="-457200">
              <a:spcAft>
                <a:spcPts val="600"/>
              </a:spcAft>
            </a:pPr>
            <a:endParaRPr lang="en-US" dirty="0"/>
          </a:p>
          <a:p>
            <a:pPr marL="457200" indent="-457200">
              <a:spcAft>
                <a:spcPts val="600"/>
              </a:spcAft>
            </a:pPr>
            <a:r>
              <a:rPr lang="en-US" dirty="0"/>
              <a:t>Focused on outcomes</a:t>
            </a:r>
          </a:p>
          <a:p>
            <a:pPr marL="457200" indent="-457200">
              <a:spcAft>
                <a:spcPts val="600"/>
              </a:spcAft>
            </a:pPr>
            <a:endParaRPr lang="en-US" dirty="0"/>
          </a:p>
          <a:p>
            <a:pPr marL="457200" indent="-457200">
              <a:spcAft>
                <a:spcPts val="600"/>
              </a:spcAft>
            </a:pPr>
            <a:r>
              <a:rPr lang="en-US" dirty="0"/>
              <a:t>Dynamic ongoing process</a:t>
            </a:r>
          </a:p>
        </p:txBody>
      </p:sp>
      <p:pic>
        <p:nvPicPr>
          <p:cNvPr id="4" name="Picture 3" descr="Image result for child and family partnership">
            <a:extLst>
              <a:ext uri="{FF2B5EF4-FFF2-40B4-BE49-F238E27FC236}">
                <a16:creationId xmlns:a16="http://schemas.microsoft.com/office/drawing/2014/main" id="{C1410945-789F-4971-A719-D47B5CDFAA5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092" y="1524000"/>
            <a:ext cx="1923460" cy="990600"/>
          </a:xfrm>
          <a:prstGeom prst="rect">
            <a:avLst/>
          </a:prstGeom>
          <a:noFill/>
          <a:ln>
            <a:noFill/>
          </a:ln>
        </p:spPr>
      </p:pic>
      <p:pic>
        <p:nvPicPr>
          <p:cNvPr id="5" name="Picture 4" descr="Métricas para medir el éxito de una estrategia de captación de ...">
            <a:extLst>
              <a:ext uri="{FF2B5EF4-FFF2-40B4-BE49-F238E27FC236}">
                <a16:creationId xmlns:a16="http://schemas.microsoft.com/office/drawing/2014/main" id="{0B0BAB34-ED87-417D-BCE6-EFB406548A0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97468" y="2568366"/>
            <a:ext cx="2186052" cy="1394034"/>
          </a:xfrm>
          <a:prstGeom prst="rect">
            <a:avLst/>
          </a:prstGeom>
        </p:spPr>
      </p:pic>
      <p:grpSp>
        <p:nvGrpSpPr>
          <p:cNvPr id="9" name="Group 8">
            <a:extLst>
              <a:ext uri="{FF2B5EF4-FFF2-40B4-BE49-F238E27FC236}">
                <a16:creationId xmlns:a16="http://schemas.microsoft.com/office/drawing/2014/main" id="{0A6BAF50-4368-432D-AFF2-1864C0BC0EFB}"/>
              </a:ext>
            </a:extLst>
          </p:cNvPr>
          <p:cNvGrpSpPr/>
          <p:nvPr/>
        </p:nvGrpSpPr>
        <p:grpSpPr>
          <a:xfrm>
            <a:off x="890350" y="4146087"/>
            <a:ext cx="2130945" cy="710316"/>
            <a:chOff x="890350" y="4146087"/>
            <a:chExt cx="2130945" cy="710316"/>
          </a:xfrm>
        </p:grpSpPr>
        <p:pic>
          <p:nvPicPr>
            <p:cNvPr id="6" name="Picture 5" descr="tango view refresh by warszawianka - &quot;Refresh&quot; icon from Tango Project ...">
              <a:extLst>
                <a:ext uri="{FF2B5EF4-FFF2-40B4-BE49-F238E27FC236}">
                  <a16:creationId xmlns:a16="http://schemas.microsoft.com/office/drawing/2014/main" id="{CD12641A-EB50-418C-B584-BBFD01B244A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90350" y="4146088"/>
              <a:ext cx="710315" cy="710315"/>
            </a:xfrm>
            <a:prstGeom prst="rect">
              <a:avLst/>
            </a:prstGeom>
          </p:spPr>
        </p:pic>
        <p:pic>
          <p:nvPicPr>
            <p:cNvPr id="7" name="Picture 6" descr="tango view refresh by warszawianka - &quot;Refresh&quot; icon from Tango Project ...">
              <a:extLst>
                <a:ext uri="{FF2B5EF4-FFF2-40B4-BE49-F238E27FC236}">
                  <a16:creationId xmlns:a16="http://schemas.microsoft.com/office/drawing/2014/main" id="{CFCF53B7-9B7F-42F5-A8B0-AE48B90F09E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00665" y="4146088"/>
              <a:ext cx="710315" cy="710315"/>
            </a:xfrm>
            <a:prstGeom prst="rect">
              <a:avLst/>
            </a:prstGeom>
          </p:spPr>
        </p:pic>
        <p:pic>
          <p:nvPicPr>
            <p:cNvPr id="8" name="Picture 7" descr="tango view refresh by warszawianka - &quot;Refresh&quot; icon from Tango Project ...">
              <a:extLst>
                <a:ext uri="{FF2B5EF4-FFF2-40B4-BE49-F238E27FC236}">
                  <a16:creationId xmlns:a16="http://schemas.microsoft.com/office/drawing/2014/main" id="{BE8A5DC7-BD35-4F85-A261-93669EC7D4A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10980" y="4146087"/>
              <a:ext cx="710315" cy="710315"/>
            </a:xfrm>
            <a:prstGeom prst="rect">
              <a:avLst/>
            </a:prstGeom>
          </p:spPr>
        </p:pic>
      </p:grpSp>
      <p:pic>
        <p:nvPicPr>
          <p:cNvPr id="1026" name="Picture 2" descr="http://worldartsme.com/images/there-support-clipart-1.jpg">
            <a:extLst>
              <a:ext uri="{FF2B5EF4-FFF2-40B4-BE49-F238E27FC236}">
                <a16:creationId xmlns:a16="http://schemas.microsoft.com/office/drawing/2014/main" id="{546209C3-C499-4192-AC4B-03608A801B66}"/>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348261" y="4856402"/>
            <a:ext cx="1953389" cy="146529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E471DE6F-877B-4678-8A7F-D5F43D8E5382}"/>
              </a:ext>
            </a:extLst>
          </p:cNvPr>
          <p:cNvSpPr txBox="1">
            <a:spLocks/>
          </p:cNvSpPr>
          <p:nvPr/>
        </p:nvSpPr>
        <p:spPr>
          <a:xfrm>
            <a:off x="1042388" y="5292217"/>
            <a:ext cx="8248106" cy="72435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32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57200" indent="-457200">
              <a:spcAft>
                <a:spcPts val="600"/>
              </a:spcAft>
            </a:pPr>
            <a:r>
              <a:rPr lang="en-US" dirty="0"/>
              <a:t>Offers support &amp; guidance along the way</a:t>
            </a:r>
          </a:p>
        </p:txBody>
      </p:sp>
    </p:spTree>
    <p:extLst>
      <p:ext uri="{BB962C8B-B14F-4D97-AF65-F5344CB8AC3E}">
        <p14:creationId xmlns:p14="http://schemas.microsoft.com/office/powerpoint/2010/main" val="113402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left)">
                                      <p:cBhvr>
                                        <p:cTn id="31" dur="500"/>
                                        <p:tgtEl>
                                          <p:spTgt spid="11">
                                            <p:txEl>
                                              <p:pRg st="0" end="0"/>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wipe(left)">
                                      <p:cBhvr>
                                        <p:cTn id="3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Image result for Road Images">
            <a:extLst>
              <a:ext uri="{FF2B5EF4-FFF2-40B4-BE49-F238E27FC236}">
                <a16:creationId xmlns:a16="http://schemas.microsoft.com/office/drawing/2014/main" id="{9CA48DF6-2BEB-44C6-8007-65B314544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636" y="1371606"/>
            <a:ext cx="6165504" cy="53720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FB47EA6-A8F1-4692-B24F-00D941823C3A}"/>
              </a:ext>
            </a:extLst>
          </p:cNvPr>
          <p:cNvSpPr>
            <a:spLocks noGrp="1"/>
          </p:cNvSpPr>
          <p:nvPr>
            <p:ph type="title"/>
          </p:nvPr>
        </p:nvSpPr>
        <p:spPr>
          <a:xfrm>
            <a:off x="231913" y="39683"/>
            <a:ext cx="11728173" cy="807667"/>
          </a:xfrm>
        </p:spPr>
        <p:txBody>
          <a:bodyPr>
            <a:normAutofit/>
          </a:bodyPr>
          <a:lstStyle/>
          <a:p>
            <a:pPr algn="ctr"/>
            <a:r>
              <a:rPr lang="en-US" dirty="0">
                <a:solidFill>
                  <a:srgbClr val="333333"/>
                </a:solidFill>
              </a:rPr>
              <a:t>CPM Implementation Planning:  Setting Your Course</a:t>
            </a:r>
          </a:p>
        </p:txBody>
      </p:sp>
      <p:sp>
        <p:nvSpPr>
          <p:cNvPr id="4" name="Rectangle 3">
            <a:extLst>
              <a:ext uri="{FF2B5EF4-FFF2-40B4-BE49-F238E27FC236}">
                <a16:creationId xmlns:a16="http://schemas.microsoft.com/office/drawing/2014/main" id="{EB0D5478-AE72-49FD-9140-84E4EDD5837D}"/>
              </a:ext>
            </a:extLst>
          </p:cNvPr>
          <p:cNvSpPr/>
          <p:nvPr/>
        </p:nvSpPr>
        <p:spPr>
          <a:xfrm>
            <a:off x="8539839" y="5437421"/>
            <a:ext cx="137160" cy="1207008"/>
          </a:xfrm>
          <a:prstGeom prst="rect">
            <a:avLst/>
          </a:prstGeom>
          <a:solidFill>
            <a:srgbClr val="CC66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E2020F-3811-4EDC-BF42-112F5A2D2B06}"/>
              </a:ext>
            </a:extLst>
          </p:cNvPr>
          <p:cNvSpPr/>
          <p:nvPr/>
        </p:nvSpPr>
        <p:spPr>
          <a:xfrm>
            <a:off x="2534540" y="4637320"/>
            <a:ext cx="137160" cy="1097280"/>
          </a:xfrm>
          <a:prstGeom prst="rect">
            <a:avLst/>
          </a:prstGeom>
          <a:solidFill>
            <a:srgbClr val="CC66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2A60D5-7BA3-4E4F-A60B-C30006DEC297}"/>
              </a:ext>
            </a:extLst>
          </p:cNvPr>
          <p:cNvSpPr/>
          <p:nvPr/>
        </p:nvSpPr>
        <p:spPr>
          <a:xfrm>
            <a:off x="4686297" y="3436301"/>
            <a:ext cx="136076" cy="914400"/>
          </a:xfrm>
          <a:prstGeom prst="rect">
            <a:avLst/>
          </a:prstGeom>
          <a:solidFill>
            <a:srgbClr val="CC66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8624D7-D0D7-4A0D-9210-B5B004E88E34}"/>
              </a:ext>
            </a:extLst>
          </p:cNvPr>
          <p:cNvSpPr/>
          <p:nvPr/>
        </p:nvSpPr>
        <p:spPr>
          <a:xfrm>
            <a:off x="5025376" y="1738891"/>
            <a:ext cx="137160" cy="594360"/>
          </a:xfrm>
          <a:prstGeom prst="rect">
            <a:avLst/>
          </a:prstGeom>
          <a:solidFill>
            <a:srgbClr val="CC66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17CFFF5-00C7-494F-993A-4F2677EF983E}"/>
              </a:ext>
            </a:extLst>
          </p:cNvPr>
          <p:cNvSpPr/>
          <p:nvPr/>
        </p:nvSpPr>
        <p:spPr>
          <a:xfrm>
            <a:off x="3621446" y="2621564"/>
            <a:ext cx="2093976" cy="914401"/>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How Do We Get There?</a:t>
            </a:r>
          </a:p>
        </p:txBody>
      </p:sp>
      <p:sp>
        <p:nvSpPr>
          <p:cNvPr id="7" name="Rectangle: Rounded Corners 6">
            <a:extLst>
              <a:ext uri="{FF2B5EF4-FFF2-40B4-BE49-F238E27FC236}">
                <a16:creationId xmlns:a16="http://schemas.microsoft.com/office/drawing/2014/main" id="{2C84EE1B-7EF5-442C-BB76-9B98664A5700}"/>
              </a:ext>
            </a:extLst>
          </p:cNvPr>
          <p:cNvSpPr/>
          <p:nvPr/>
        </p:nvSpPr>
        <p:spPr>
          <a:xfrm>
            <a:off x="1069062" y="3828191"/>
            <a:ext cx="3020787" cy="898072"/>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What Changes Do We Want To See?</a:t>
            </a:r>
          </a:p>
        </p:txBody>
      </p:sp>
      <p:sp>
        <p:nvSpPr>
          <p:cNvPr id="3" name="Rectangle: Rounded Corners 2">
            <a:extLst>
              <a:ext uri="{FF2B5EF4-FFF2-40B4-BE49-F238E27FC236}">
                <a16:creationId xmlns:a16="http://schemas.microsoft.com/office/drawing/2014/main" id="{10B4A8BB-26F7-40DB-A239-01D07FFD3751}"/>
              </a:ext>
            </a:extLst>
          </p:cNvPr>
          <p:cNvSpPr/>
          <p:nvPr/>
        </p:nvSpPr>
        <p:spPr>
          <a:xfrm>
            <a:off x="7741453" y="4660941"/>
            <a:ext cx="1871091" cy="898073"/>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Are We Now?</a:t>
            </a:r>
          </a:p>
        </p:txBody>
      </p:sp>
      <p:sp>
        <p:nvSpPr>
          <p:cNvPr id="16" name="Rectangle 15">
            <a:extLst>
              <a:ext uri="{FF2B5EF4-FFF2-40B4-BE49-F238E27FC236}">
                <a16:creationId xmlns:a16="http://schemas.microsoft.com/office/drawing/2014/main" id="{411F7A5E-BC42-498C-8B99-8ED94F53FA71}"/>
              </a:ext>
            </a:extLst>
          </p:cNvPr>
          <p:cNvSpPr/>
          <p:nvPr/>
        </p:nvSpPr>
        <p:spPr>
          <a:xfrm>
            <a:off x="7184467" y="1745585"/>
            <a:ext cx="137160" cy="868680"/>
          </a:xfrm>
          <a:prstGeom prst="rect">
            <a:avLst/>
          </a:prstGeom>
          <a:solidFill>
            <a:srgbClr val="CC66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17F8651-40B1-4192-89A9-9358636A88E1}"/>
              </a:ext>
            </a:extLst>
          </p:cNvPr>
          <p:cNvSpPr/>
          <p:nvPr/>
        </p:nvSpPr>
        <p:spPr>
          <a:xfrm>
            <a:off x="9367285" y="2942835"/>
            <a:ext cx="137160" cy="1355270"/>
          </a:xfrm>
          <a:prstGeom prst="rect">
            <a:avLst/>
          </a:prstGeom>
          <a:solidFill>
            <a:srgbClr val="CC66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E877C9A-50CC-4013-9C97-380FD6020D94}"/>
              </a:ext>
            </a:extLst>
          </p:cNvPr>
          <p:cNvSpPr/>
          <p:nvPr/>
        </p:nvSpPr>
        <p:spPr>
          <a:xfrm>
            <a:off x="8028839" y="2276974"/>
            <a:ext cx="3058822" cy="9688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How Can We Build Our Capacities?</a:t>
            </a:r>
          </a:p>
        </p:txBody>
      </p:sp>
      <p:sp>
        <p:nvSpPr>
          <p:cNvPr id="18" name="Rectangle 17">
            <a:extLst>
              <a:ext uri="{FF2B5EF4-FFF2-40B4-BE49-F238E27FC236}">
                <a16:creationId xmlns:a16="http://schemas.microsoft.com/office/drawing/2014/main" id="{AD7E0843-5D82-44B2-9E57-BDA149F48583}"/>
              </a:ext>
            </a:extLst>
          </p:cNvPr>
          <p:cNvSpPr/>
          <p:nvPr/>
        </p:nvSpPr>
        <p:spPr>
          <a:xfrm>
            <a:off x="3646595" y="1765076"/>
            <a:ext cx="137160" cy="594360"/>
          </a:xfrm>
          <a:prstGeom prst="rect">
            <a:avLst/>
          </a:prstGeom>
          <a:solidFill>
            <a:srgbClr val="CC66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61EDBE6F-2293-405E-AF92-7A4E40BD4C8E}"/>
              </a:ext>
            </a:extLst>
          </p:cNvPr>
          <p:cNvSpPr/>
          <p:nvPr/>
        </p:nvSpPr>
        <p:spPr>
          <a:xfrm>
            <a:off x="3037114" y="847350"/>
            <a:ext cx="2670599" cy="898072"/>
          </a:xfrm>
          <a:prstGeom prst="round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What Supports Do We Need?</a:t>
            </a:r>
          </a:p>
        </p:txBody>
      </p:sp>
      <p:sp>
        <p:nvSpPr>
          <p:cNvPr id="19" name="Rectangle 18">
            <a:extLst>
              <a:ext uri="{FF2B5EF4-FFF2-40B4-BE49-F238E27FC236}">
                <a16:creationId xmlns:a16="http://schemas.microsoft.com/office/drawing/2014/main" id="{8D0BC0EA-6913-4F39-99B9-234E54FC3757}"/>
              </a:ext>
            </a:extLst>
          </p:cNvPr>
          <p:cNvSpPr/>
          <p:nvPr/>
        </p:nvSpPr>
        <p:spPr>
          <a:xfrm>
            <a:off x="8810253" y="1667589"/>
            <a:ext cx="137160" cy="594360"/>
          </a:xfrm>
          <a:prstGeom prst="rect">
            <a:avLst/>
          </a:prstGeom>
          <a:solidFill>
            <a:srgbClr val="CC66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321CCD8-177B-4300-984C-BACD21C3E3BC}"/>
              </a:ext>
            </a:extLst>
          </p:cNvPr>
          <p:cNvSpPr/>
          <p:nvPr/>
        </p:nvSpPr>
        <p:spPr>
          <a:xfrm>
            <a:off x="6262492" y="840819"/>
            <a:ext cx="3241953" cy="89807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How Do We Measure Progress?</a:t>
            </a:r>
          </a:p>
        </p:txBody>
      </p:sp>
    </p:spTree>
    <p:extLst>
      <p:ext uri="{BB962C8B-B14F-4D97-AF65-F5344CB8AC3E}">
        <p14:creationId xmlns:p14="http://schemas.microsoft.com/office/powerpoint/2010/main" val="78893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up)">
                                      <p:cBhvr>
                                        <p:cTn id="54" dur="500"/>
                                        <p:tgtEl>
                                          <p:spTgt spid="15"/>
                                        </p:tgtEl>
                                      </p:cBhvr>
                                    </p:animEffect>
                                  </p:childTnLst>
                                </p:cTn>
                              </p:par>
                            </p:childTnLst>
                          </p:cTn>
                        </p:par>
                        <p:par>
                          <p:cTn id="55" fill="hold">
                            <p:stCondLst>
                              <p:cond delay="500"/>
                            </p:stCondLst>
                            <p:childTnLst>
                              <p:par>
                                <p:cTn id="56" presetID="22" presetClass="entr" presetSubtype="1"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up)">
                                      <p:cBhvr>
                                        <p:cTn id="58" dur="500"/>
                                        <p:tgtEl>
                                          <p:spTgt spid="16"/>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4" grpId="0" animBg="1"/>
      <p:bldP spid="9" grpId="0" animBg="1"/>
      <p:bldP spid="7" grpId="0" animBg="1"/>
      <p:bldP spid="3" grpId="0" animBg="1"/>
      <p:bldP spid="16" grpId="0" animBg="1"/>
      <p:bldP spid="17" grpId="0" animBg="1"/>
      <p:bldP spid="11" grpId="0" animBg="1"/>
      <p:bldP spid="18" grpId="0" animBg="1"/>
      <p:bldP spid="13" grpId="0" animBg="1"/>
      <p:bldP spid="19"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14AEDF2-1BAA-4BCE-BE04-B037CC2FA873}"/>
              </a:ext>
            </a:extLst>
          </p:cNvPr>
          <p:cNvSpPr txBox="1">
            <a:spLocks/>
          </p:cNvSpPr>
          <p:nvPr/>
        </p:nvSpPr>
        <p:spPr>
          <a:xfrm>
            <a:off x="229363" y="302776"/>
            <a:ext cx="11796956" cy="85980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chemeClr val="tx2"/>
                </a:solidFill>
                <a:uLnTx/>
                <a:uFillTx/>
                <a:latin typeface="Arial" panose="020B0604020202020204" pitchFamily="34" charset="0"/>
                <a:cs typeface="Arial" panose="020B0604020202020204" pitchFamily="34" charset="0"/>
              </a:rPr>
              <a:t>CPM Implementation Planning: 3-Part Process</a:t>
            </a:r>
          </a:p>
        </p:txBody>
      </p:sp>
      <p:sp>
        <p:nvSpPr>
          <p:cNvPr id="4" name="Rectangle 3">
            <a:extLst>
              <a:ext uri="{FF2B5EF4-FFF2-40B4-BE49-F238E27FC236}">
                <a16:creationId xmlns:a16="http://schemas.microsoft.com/office/drawing/2014/main" id="{0253739C-6D9A-4F78-B8C6-77A8F605F953}"/>
              </a:ext>
            </a:extLst>
          </p:cNvPr>
          <p:cNvSpPr/>
          <p:nvPr/>
        </p:nvSpPr>
        <p:spPr>
          <a:xfrm>
            <a:off x="450373" y="2755758"/>
            <a:ext cx="11354938" cy="1485529"/>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B66CD5-E458-413F-8D18-31F727A9479D}"/>
              </a:ext>
            </a:extLst>
          </p:cNvPr>
          <p:cNvSpPr/>
          <p:nvPr/>
        </p:nvSpPr>
        <p:spPr>
          <a:xfrm>
            <a:off x="450372" y="1510865"/>
            <a:ext cx="11354939" cy="1139359"/>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AA4B644C-BC45-4083-8D69-B86C9E41BEA3}"/>
              </a:ext>
            </a:extLst>
          </p:cNvPr>
          <p:cNvSpPr txBox="1">
            <a:spLocks/>
          </p:cNvSpPr>
          <p:nvPr/>
        </p:nvSpPr>
        <p:spPr>
          <a:xfrm>
            <a:off x="3983994" y="1014764"/>
            <a:ext cx="1502404" cy="510360"/>
          </a:xfrm>
          <a:prstGeom prst="rect">
            <a:avLst/>
          </a:prstGeom>
        </p:spPr>
        <p:txBody>
          <a:bodyPr vert="horz" lIns="91440" tIns="45720" rIns="91440" bIns="45720" rtlCol="0">
            <a:noAutofit/>
          </a:bodyPr>
          <a:lstStyle>
            <a:lvl1pPr marL="0" indent="0" algn="l" defTabSz="914377" rtl="0" eaLnBrk="1" latinLnBrk="0" hangingPunct="1">
              <a:lnSpc>
                <a:spcPct val="100000"/>
              </a:lnSpc>
              <a:spcBef>
                <a:spcPts val="0"/>
              </a:spcBef>
              <a:buFont typeface="Arial"/>
              <a:buNone/>
              <a:defRPr sz="2133" kern="1200">
                <a:solidFill>
                  <a:schemeClr val="accent1">
                    <a:lumMod val="50000"/>
                  </a:schemeClr>
                </a:solidFill>
                <a:latin typeface="+mj-lt"/>
                <a:ea typeface="+mn-ea"/>
                <a:cs typeface="+mn-cs"/>
              </a:defRPr>
            </a:lvl1pPr>
            <a:lvl2pPr marL="457189" indent="0" algn="ctr" defTabSz="914377" rtl="0" eaLnBrk="1" latinLnBrk="0" hangingPunct="1">
              <a:lnSpc>
                <a:spcPct val="90000"/>
              </a:lnSpc>
              <a:spcBef>
                <a:spcPts val="500"/>
              </a:spcBef>
              <a:buFont typeface="Arial"/>
              <a:buNone/>
              <a:defRPr sz="2000" kern="1200">
                <a:solidFill>
                  <a:schemeClr val="tx1"/>
                </a:solidFill>
                <a:latin typeface="+mj-lt"/>
                <a:ea typeface="+mn-ea"/>
                <a:cs typeface="+mn-cs"/>
              </a:defRPr>
            </a:lvl2pPr>
            <a:lvl3pPr marL="914377" indent="0" algn="ctr" defTabSz="914377" rtl="0" eaLnBrk="1" latinLnBrk="0" hangingPunct="1">
              <a:lnSpc>
                <a:spcPct val="90000"/>
              </a:lnSpc>
              <a:spcBef>
                <a:spcPts val="500"/>
              </a:spcBef>
              <a:buFont typeface="Arial"/>
              <a:buNone/>
              <a:defRPr sz="1800" kern="1200">
                <a:solidFill>
                  <a:schemeClr val="tx1"/>
                </a:solidFill>
                <a:latin typeface="+mj-lt"/>
                <a:ea typeface="+mn-ea"/>
                <a:cs typeface="+mn-cs"/>
              </a:defRPr>
            </a:lvl3pPr>
            <a:lvl4pPr marL="1371566" indent="0" algn="ctr" defTabSz="914377" rtl="0" eaLnBrk="1" latinLnBrk="0" hangingPunct="1">
              <a:lnSpc>
                <a:spcPct val="90000"/>
              </a:lnSpc>
              <a:spcBef>
                <a:spcPts val="500"/>
              </a:spcBef>
              <a:buFont typeface="Arial"/>
              <a:buNone/>
              <a:defRPr sz="1600" kern="1200">
                <a:solidFill>
                  <a:schemeClr val="tx1"/>
                </a:solidFill>
                <a:latin typeface="+mj-lt"/>
                <a:ea typeface="+mn-ea"/>
                <a:cs typeface="+mn-cs"/>
              </a:defRPr>
            </a:lvl4pPr>
            <a:lvl5pPr marL="1828754" indent="0" algn="ctr" defTabSz="914377" rtl="0" eaLnBrk="1" latinLnBrk="0" hangingPunct="1">
              <a:lnSpc>
                <a:spcPct val="90000"/>
              </a:lnSpc>
              <a:spcBef>
                <a:spcPts val="500"/>
              </a:spcBef>
              <a:buFont typeface="Arial"/>
              <a:buNone/>
              <a:defRPr sz="1600" kern="1200">
                <a:solidFill>
                  <a:schemeClr val="tx1"/>
                </a:solidFill>
                <a:latin typeface="+mj-lt"/>
                <a:ea typeface="+mn-ea"/>
                <a:cs typeface="+mn-cs"/>
              </a:defRPr>
            </a:lvl5pPr>
            <a:lvl6pPr marL="2285943"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800" dirty="0">
                <a:solidFill>
                  <a:schemeClr val="tx1"/>
                </a:solidFill>
                <a:latin typeface="+mn-lt"/>
              </a:rPr>
              <a:t>Process</a:t>
            </a:r>
          </a:p>
        </p:txBody>
      </p:sp>
      <p:sp>
        <p:nvSpPr>
          <p:cNvPr id="9" name="Content Placeholder 9">
            <a:extLst>
              <a:ext uri="{FF2B5EF4-FFF2-40B4-BE49-F238E27FC236}">
                <a16:creationId xmlns:a16="http://schemas.microsoft.com/office/drawing/2014/main" id="{BCB2B5C0-2589-43BA-9CDC-CFFB20D6ABDF}"/>
              </a:ext>
            </a:extLst>
          </p:cNvPr>
          <p:cNvSpPr txBox="1">
            <a:spLocks/>
          </p:cNvSpPr>
          <p:nvPr/>
        </p:nvSpPr>
        <p:spPr>
          <a:xfrm>
            <a:off x="2836446" y="1630130"/>
            <a:ext cx="3657600" cy="915271"/>
          </a:xfrm>
          <a:prstGeom prst="rect">
            <a:avLst/>
          </a:prstGeom>
        </p:spPr>
        <p:txBody>
          <a:bodyPr>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j-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j-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j-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j-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20040" indent="-320040">
              <a:buClr>
                <a:schemeClr val="accent1"/>
              </a:buClr>
            </a:pPr>
            <a:r>
              <a:rPr lang="en-US" sz="2400" dirty="0">
                <a:latin typeface="+mn-lt"/>
              </a:rPr>
              <a:t>Examine current reality</a:t>
            </a:r>
          </a:p>
          <a:p>
            <a:pPr marL="320040" indent="-320040">
              <a:buClr>
                <a:schemeClr val="accent1"/>
              </a:buClr>
            </a:pPr>
            <a:r>
              <a:rPr lang="en-US" sz="2400" dirty="0">
                <a:latin typeface="+mn-lt"/>
              </a:rPr>
              <a:t>Interpret the results</a:t>
            </a:r>
          </a:p>
        </p:txBody>
      </p:sp>
      <p:sp>
        <p:nvSpPr>
          <p:cNvPr id="10" name="Text Placeholder 3">
            <a:extLst>
              <a:ext uri="{FF2B5EF4-FFF2-40B4-BE49-F238E27FC236}">
                <a16:creationId xmlns:a16="http://schemas.microsoft.com/office/drawing/2014/main" id="{621C1B11-4B37-436E-A4A8-D3E5DBF06CA7}"/>
              </a:ext>
            </a:extLst>
          </p:cNvPr>
          <p:cNvSpPr txBox="1">
            <a:spLocks/>
          </p:cNvSpPr>
          <p:nvPr/>
        </p:nvSpPr>
        <p:spPr>
          <a:xfrm>
            <a:off x="8104011" y="1066410"/>
            <a:ext cx="3611467" cy="593402"/>
          </a:xfrm>
          <a:prstGeom prst="rect">
            <a:avLst/>
          </a:prstGeom>
        </p:spPr>
        <p:txBody>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j-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j-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j-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j-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dirty="0">
                <a:latin typeface="+mn-lt"/>
              </a:rPr>
              <a:t>Tools for Planning</a:t>
            </a:r>
          </a:p>
        </p:txBody>
      </p:sp>
      <p:sp>
        <p:nvSpPr>
          <p:cNvPr id="11" name="Content Placeholder 5">
            <a:extLst>
              <a:ext uri="{FF2B5EF4-FFF2-40B4-BE49-F238E27FC236}">
                <a16:creationId xmlns:a16="http://schemas.microsoft.com/office/drawing/2014/main" id="{3F3B6F1D-306A-46F6-B7A6-AE9605C70BAE}"/>
              </a:ext>
            </a:extLst>
          </p:cNvPr>
          <p:cNvSpPr txBox="1">
            <a:spLocks/>
          </p:cNvSpPr>
          <p:nvPr/>
        </p:nvSpPr>
        <p:spPr>
          <a:xfrm rot="21362176">
            <a:off x="8302468" y="1714296"/>
            <a:ext cx="2536707" cy="753583"/>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pPr marL="114300" indent="0" algn="ctr">
              <a:buNone/>
            </a:pPr>
            <a:r>
              <a:rPr lang="en-US" sz="1800" b="1" dirty="0">
                <a:latin typeface="American Typewriter"/>
                <a:cs typeface="American Typewriter"/>
              </a:rPr>
              <a:t>Where Are We Now Snapshot</a:t>
            </a:r>
          </a:p>
        </p:txBody>
      </p:sp>
      <p:sp>
        <p:nvSpPr>
          <p:cNvPr id="12" name="Rectangle 11">
            <a:extLst>
              <a:ext uri="{FF2B5EF4-FFF2-40B4-BE49-F238E27FC236}">
                <a16:creationId xmlns:a16="http://schemas.microsoft.com/office/drawing/2014/main" id="{5651A0D3-33D0-4489-8059-4C0DB17161E8}"/>
              </a:ext>
            </a:extLst>
          </p:cNvPr>
          <p:cNvSpPr/>
          <p:nvPr/>
        </p:nvSpPr>
        <p:spPr>
          <a:xfrm>
            <a:off x="2821689" y="2920741"/>
            <a:ext cx="5282322" cy="1200329"/>
          </a:xfrm>
          <a:prstGeom prst="rect">
            <a:avLst/>
          </a:prstGeom>
        </p:spPr>
        <p:txBody>
          <a:bodyPr wrap="square">
            <a:spAutoFit/>
          </a:bodyPr>
          <a:lstStyle/>
          <a:p>
            <a:pPr marL="320040" indent="-320040">
              <a:buClr>
                <a:schemeClr val="accent1"/>
              </a:buClr>
              <a:buFont typeface="Arial"/>
              <a:buChar char="•"/>
            </a:pPr>
            <a:r>
              <a:rPr lang="en-US" sz="2400" dirty="0"/>
              <a:t>Identify critical priorities to address</a:t>
            </a:r>
          </a:p>
          <a:p>
            <a:pPr marL="320040" indent="-320040">
              <a:buClr>
                <a:schemeClr val="accent1"/>
              </a:buClr>
              <a:buFont typeface="Arial"/>
              <a:buChar char="•"/>
            </a:pPr>
            <a:r>
              <a:rPr lang="en-US" sz="2400" dirty="0"/>
              <a:t>Define what success looks like</a:t>
            </a:r>
          </a:p>
          <a:p>
            <a:pPr marL="320040" indent="-320040">
              <a:buClr>
                <a:schemeClr val="accent1"/>
              </a:buClr>
              <a:buFont typeface="Arial"/>
              <a:buChar char="•"/>
            </a:pPr>
            <a:r>
              <a:rPr lang="en-US" sz="2400" dirty="0"/>
              <a:t>Plan the steps to get there</a:t>
            </a:r>
          </a:p>
        </p:txBody>
      </p:sp>
      <p:sp>
        <p:nvSpPr>
          <p:cNvPr id="13" name="Content Placeholder 5">
            <a:extLst>
              <a:ext uri="{FF2B5EF4-FFF2-40B4-BE49-F238E27FC236}">
                <a16:creationId xmlns:a16="http://schemas.microsoft.com/office/drawing/2014/main" id="{87F3038D-43B9-490F-954A-BD68580CC006}"/>
              </a:ext>
            </a:extLst>
          </p:cNvPr>
          <p:cNvSpPr txBox="1">
            <a:spLocks/>
          </p:cNvSpPr>
          <p:nvPr/>
        </p:nvSpPr>
        <p:spPr>
          <a:xfrm rot="453016">
            <a:off x="8638098" y="3148905"/>
            <a:ext cx="2751747" cy="791856"/>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pPr marL="114300" indent="0" algn="ctr">
              <a:buNone/>
            </a:pPr>
            <a:r>
              <a:rPr lang="en-US" sz="1800" b="1" dirty="0">
                <a:latin typeface="American Typewriter"/>
                <a:cs typeface="American Typewriter"/>
              </a:rPr>
              <a:t>Implementation Plan Template</a:t>
            </a:r>
          </a:p>
        </p:txBody>
      </p:sp>
      <p:sp>
        <p:nvSpPr>
          <p:cNvPr id="14" name="Text Placeholder 2">
            <a:extLst>
              <a:ext uri="{FF2B5EF4-FFF2-40B4-BE49-F238E27FC236}">
                <a16:creationId xmlns:a16="http://schemas.microsoft.com/office/drawing/2014/main" id="{711DE0E5-39F6-4876-94D5-D01B5F1DDC04}"/>
              </a:ext>
            </a:extLst>
          </p:cNvPr>
          <p:cNvSpPr txBox="1">
            <a:spLocks/>
          </p:cNvSpPr>
          <p:nvPr/>
        </p:nvSpPr>
        <p:spPr>
          <a:xfrm>
            <a:off x="806181" y="1051649"/>
            <a:ext cx="1418926" cy="506211"/>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Clr>
                <a:schemeClr val="accent1"/>
              </a:buClr>
              <a:buFont typeface="Arial" pitchFamily="34" charset="0"/>
              <a:buNone/>
              <a:defRPr sz="2000" b="1" kern="1200">
                <a:solidFill>
                  <a:schemeClr val="tx2"/>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9pPr>
          </a:lstStyle>
          <a:p>
            <a:r>
              <a:rPr lang="en-US" sz="2800" b="0" dirty="0">
                <a:solidFill>
                  <a:schemeClr val="tx1"/>
                </a:solidFill>
              </a:rPr>
              <a:t>Part</a:t>
            </a:r>
          </a:p>
        </p:txBody>
      </p:sp>
      <p:sp>
        <p:nvSpPr>
          <p:cNvPr id="15" name="TextBox 14">
            <a:extLst>
              <a:ext uri="{FF2B5EF4-FFF2-40B4-BE49-F238E27FC236}">
                <a16:creationId xmlns:a16="http://schemas.microsoft.com/office/drawing/2014/main" id="{16FB1E49-7497-4BAE-9661-BDEE71B246C6}"/>
              </a:ext>
            </a:extLst>
          </p:cNvPr>
          <p:cNvSpPr txBox="1"/>
          <p:nvPr/>
        </p:nvSpPr>
        <p:spPr>
          <a:xfrm>
            <a:off x="551424" y="1659812"/>
            <a:ext cx="2240778" cy="830997"/>
          </a:xfrm>
          <a:prstGeom prst="rect">
            <a:avLst/>
          </a:prstGeom>
          <a:noFill/>
        </p:spPr>
        <p:txBody>
          <a:bodyPr wrap="square" rtlCol="0">
            <a:spAutoFit/>
          </a:bodyPr>
          <a:lstStyle/>
          <a:p>
            <a:pPr algn="ctr"/>
            <a:r>
              <a:rPr lang="en-US" sz="2400" b="1" dirty="0"/>
              <a:t>Self</a:t>
            </a:r>
          </a:p>
          <a:p>
            <a:pPr algn="ctr"/>
            <a:r>
              <a:rPr lang="en-US" sz="2400" b="1" dirty="0"/>
              <a:t>Assessment</a:t>
            </a:r>
          </a:p>
        </p:txBody>
      </p:sp>
      <p:sp>
        <p:nvSpPr>
          <p:cNvPr id="16" name="TextBox 15">
            <a:extLst>
              <a:ext uri="{FF2B5EF4-FFF2-40B4-BE49-F238E27FC236}">
                <a16:creationId xmlns:a16="http://schemas.microsoft.com/office/drawing/2014/main" id="{14E52DD3-C7E9-40E7-A41D-6583A2ABC7C0}"/>
              </a:ext>
            </a:extLst>
          </p:cNvPr>
          <p:cNvSpPr txBox="1"/>
          <p:nvPr/>
        </p:nvSpPr>
        <p:spPr>
          <a:xfrm>
            <a:off x="401295" y="3105406"/>
            <a:ext cx="2511351" cy="830997"/>
          </a:xfrm>
          <a:prstGeom prst="rect">
            <a:avLst/>
          </a:prstGeom>
          <a:noFill/>
        </p:spPr>
        <p:txBody>
          <a:bodyPr wrap="square" rtlCol="0">
            <a:spAutoFit/>
          </a:bodyPr>
          <a:lstStyle/>
          <a:p>
            <a:pPr algn="ctr"/>
            <a:r>
              <a:rPr lang="en-US" sz="2400" b="1" dirty="0"/>
              <a:t>Implementation Planning</a:t>
            </a:r>
            <a:endParaRPr lang="en-US" sz="2000" b="1" dirty="0"/>
          </a:p>
        </p:txBody>
      </p:sp>
      <p:sp>
        <p:nvSpPr>
          <p:cNvPr id="17" name="Rectangle 16">
            <a:extLst>
              <a:ext uri="{FF2B5EF4-FFF2-40B4-BE49-F238E27FC236}">
                <a16:creationId xmlns:a16="http://schemas.microsoft.com/office/drawing/2014/main" id="{C808A991-5E71-4190-8A1D-1E7B773DA47E}"/>
              </a:ext>
            </a:extLst>
          </p:cNvPr>
          <p:cNvSpPr/>
          <p:nvPr/>
        </p:nvSpPr>
        <p:spPr>
          <a:xfrm>
            <a:off x="450372" y="4352077"/>
            <a:ext cx="11354939" cy="2096293"/>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88DD33B-1B81-43F3-94B8-3B122602B46D}"/>
              </a:ext>
            </a:extLst>
          </p:cNvPr>
          <p:cNvSpPr txBox="1"/>
          <p:nvPr/>
        </p:nvSpPr>
        <p:spPr>
          <a:xfrm>
            <a:off x="551423" y="4795962"/>
            <a:ext cx="2092415" cy="830997"/>
          </a:xfrm>
          <a:prstGeom prst="rect">
            <a:avLst/>
          </a:prstGeom>
          <a:noFill/>
        </p:spPr>
        <p:txBody>
          <a:bodyPr wrap="square" rtlCol="0">
            <a:spAutoFit/>
          </a:bodyPr>
          <a:lstStyle/>
          <a:p>
            <a:pPr algn="ctr"/>
            <a:r>
              <a:rPr lang="en-US" sz="2400" b="1" dirty="0"/>
              <a:t>Supporting Success</a:t>
            </a:r>
            <a:endParaRPr lang="en-US" sz="2000" b="1" dirty="0"/>
          </a:p>
        </p:txBody>
      </p:sp>
      <p:sp>
        <p:nvSpPr>
          <p:cNvPr id="19" name="Content Placeholder 9">
            <a:extLst>
              <a:ext uri="{FF2B5EF4-FFF2-40B4-BE49-F238E27FC236}">
                <a16:creationId xmlns:a16="http://schemas.microsoft.com/office/drawing/2014/main" id="{C9EB2EEC-C653-4ACF-A896-B495FF114BB6}"/>
              </a:ext>
            </a:extLst>
          </p:cNvPr>
          <p:cNvSpPr txBox="1">
            <a:spLocks/>
          </p:cNvSpPr>
          <p:nvPr/>
        </p:nvSpPr>
        <p:spPr>
          <a:xfrm>
            <a:off x="2821688" y="4431684"/>
            <a:ext cx="5023184" cy="18288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a:buChar char="•"/>
              <a:defRPr sz="2400" kern="1200">
                <a:solidFill>
                  <a:schemeClr val="tx1"/>
                </a:solidFill>
                <a:latin typeface="+mj-lt"/>
                <a:ea typeface="+mn-ea"/>
                <a:cs typeface="+mn-cs"/>
              </a:defRPr>
            </a:lvl1pPr>
            <a:lvl2pPr marL="685783" indent="-228594" algn="l" defTabSz="914377" rtl="0" eaLnBrk="1" latinLnBrk="0" hangingPunct="1">
              <a:lnSpc>
                <a:spcPct val="90000"/>
              </a:lnSpc>
              <a:spcBef>
                <a:spcPts val="500"/>
              </a:spcBef>
              <a:buFont typeface="Arial"/>
              <a:buChar char="•"/>
              <a:defRPr sz="2000" kern="1200">
                <a:solidFill>
                  <a:schemeClr val="tx1"/>
                </a:solidFill>
                <a:latin typeface="+mj-lt"/>
                <a:ea typeface="+mn-ea"/>
                <a:cs typeface="+mn-cs"/>
              </a:defRPr>
            </a:lvl2pPr>
            <a:lvl3pPr marL="1142971" indent="-228594" algn="l" defTabSz="914377" rtl="0" eaLnBrk="1" latinLnBrk="0" hangingPunct="1">
              <a:lnSpc>
                <a:spcPct val="90000"/>
              </a:lnSpc>
              <a:spcBef>
                <a:spcPts val="500"/>
              </a:spcBef>
              <a:buFont typeface="Arial"/>
              <a:buChar char="•"/>
              <a:defRPr sz="1800" kern="1200">
                <a:solidFill>
                  <a:schemeClr val="tx1"/>
                </a:solidFill>
                <a:latin typeface="+mj-lt"/>
                <a:ea typeface="+mn-ea"/>
                <a:cs typeface="+mn-cs"/>
              </a:defRPr>
            </a:lvl3pPr>
            <a:lvl4pPr marL="1600160" indent="-228594" algn="l" defTabSz="914377" rtl="0" eaLnBrk="1" latinLnBrk="0" hangingPunct="1">
              <a:lnSpc>
                <a:spcPct val="90000"/>
              </a:lnSpc>
              <a:spcBef>
                <a:spcPts val="500"/>
              </a:spcBef>
              <a:buFont typeface="Arial"/>
              <a:buChar char="•"/>
              <a:defRPr sz="1600" kern="1200">
                <a:solidFill>
                  <a:schemeClr val="tx1"/>
                </a:solidFill>
                <a:latin typeface="+mj-lt"/>
                <a:ea typeface="+mn-ea"/>
                <a:cs typeface="+mn-cs"/>
              </a:defRPr>
            </a:lvl4pPr>
            <a:lvl5pPr marL="2057349" indent="-228594" algn="l" defTabSz="914377" rtl="0" eaLnBrk="1" latinLnBrk="0" hangingPunct="1">
              <a:lnSpc>
                <a:spcPct val="90000"/>
              </a:lnSpc>
              <a:spcBef>
                <a:spcPts val="500"/>
              </a:spcBef>
              <a:buFont typeface="Arial"/>
              <a:buChar char="•"/>
              <a:defRPr sz="16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a:buChar char="•"/>
              <a:defRPr sz="16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6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6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600" kern="1200">
                <a:solidFill>
                  <a:schemeClr val="tx1"/>
                </a:solidFill>
                <a:latin typeface="+mn-lt"/>
                <a:ea typeface="+mn-ea"/>
                <a:cs typeface="+mn-cs"/>
              </a:defRPr>
            </a:lvl9pPr>
          </a:lstStyle>
          <a:p>
            <a:pPr marL="320040" indent="-320040">
              <a:lnSpc>
                <a:spcPct val="100000"/>
              </a:lnSpc>
              <a:spcBef>
                <a:spcPts val="100"/>
              </a:spcBef>
              <a:buClr>
                <a:schemeClr val="accent1"/>
              </a:buClr>
            </a:pPr>
            <a:r>
              <a:rPr lang="en-US" sz="2200" dirty="0">
                <a:latin typeface="+mn-lt"/>
              </a:rPr>
              <a:t>Identify support needs</a:t>
            </a:r>
          </a:p>
          <a:p>
            <a:pPr marL="320040" indent="-320040">
              <a:lnSpc>
                <a:spcPct val="100000"/>
              </a:lnSpc>
              <a:spcBef>
                <a:spcPts val="100"/>
              </a:spcBef>
              <a:buClr>
                <a:schemeClr val="accent1"/>
              </a:buClr>
            </a:pPr>
            <a:r>
              <a:rPr lang="en-US" sz="2200" dirty="0">
                <a:latin typeface="+mn-lt"/>
              </a:rPr>
              <a:t>Select tools &amp; resources from CPM </a:t>
            </a:r>
            <a:r>
              <a:rPr lang="en-US" sz="2200" dirty="0" err="1">
                <a:latin typeface="+mn-lt"/>
              </a:rPr>
              <a:t>Impl</a:t>
            </a:r>
            <a:r>
              <a:rPr lang="en-US" sz="2200" dirty="0">
                <a:latin typeface="+mn-lt"/>
              </a:rPr>
              <a:t>. Toolkit generated by DCs</a:t>
            </a:r>
          </a:p>
          <a:p>
            <a:pPr marL="320040" indent="-320040">
              <a:lnSpc>
                <a:spcPct val="100000"/>
              </a:lnSpc>
              <a:spcBef>
                <a:spcPts val="100"/>
              </a:spcBef>
              <a:buClr>
                <a:schemeClr val="accent1"/>
              </a:buClr>
            </a:pPr>
            <a:r>
              <a:rPr lang="en-US" sz="2200" dirty="0">
                <a:latin typeface="+mn-lt"/>
              </a:rPr>
              <a:t>Submit support request to regional point of contact</a:t>
            </a:r>
          </a:p>
        </p:txBody>
      </p:sp>
      <p:sp>
        <p:nvSpPr>
          <p:cNvPr id="20" name="Content Placeholder 5">
            <a:extLst>
              <a:ext uri="{FF2B5EF4-FFF2-40B4-BE49-F238E27FC236}">
                <a16:creationId xmlns:a16="http://schemas.microsoft.com/office/drawing/2014/main" id="{DEA7E0F4-394E-413E-A6C2-E25B1F901695}"/>
              </a:ext>
            </a:extLst>
          </p:cNvPr>
          <p:cNvSpPr txBox="1">
            <a:spLocks/>
          </p:cNvSpPr>
          <p:nvPr/>
        </p:nvSpPr>
        <p:spPr>
          <a:xfrm rot="21088237">
            <a:off x="10331927" y="4553587"/>
            <a:ext cx="1372636" cy="955984"/>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pPr marL="114300" indent="0" algn="ctr">
              <a:buNone/>
            </a:pPr>
            <a:r>
              <a:rPr lang="en-US" sz="1800" b="1" dirty="0">
                <a:latin typeface="American Typewriter"/>
                <a:cs typeface="American Typewriter"/>
              </a:rPr>
              <a:t>Support Request</a:t>
            </a:r>
          </a:p>
        </p:txBody>
      </p:sp>
      <p:sp>
        <p:nvSpPr>
          <p:cNvPr id="21" name="Content Placeholder 5">
            <a:extLst>
              <a:ext uri="{FF2B5EF4-FFF2-40B4-BE49-F238E27FC236}">
                <a16:creationId xmlns:a16="http://schemas.microsoft.com/office/drawing/2014/main" id="{BA49EDB2-2EF4-4500-A600-33701C868982}"/>
              </a:ext>
            </a:extLst>
          </p:cNvPr>
          <p:cNvSpPr txBox="1">
            <a:spLocks/>
          </p:cNvSpPr>
          <p:nvPr/>
        </p:nvSpPr>
        <p:spPr>
          <a:xfrm rot="830409">
            <a:off x="7712512" y="4787310"/>
            <a:ext cx="2398916" cy="1117394"/>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pPr marL="114300" indent="0" algn="ctr">
              <a:spcBef>
                <a:spcPts val="0"/>
              </a:spcBef>
              <a:buNone/>
            </a:pPr>
            <a:r>
              <a:rPr lang="en-US" sz="1800" b="1" dirty="0">
                <a:latin typeface="American Typewriter"/>
                <a:cs typeface="American Typewriter"/>
              </a:rPr>
              <a:t>CPM</a:t>
            </a:r>
          </a:p>
          <a:p>
            <a:pPr marL="114300" indent="0" algn="ctr">
              <a:spcBef>
                <a:spcPts val="0"/>
              </a:spcBef>
              <a:buNone/>
            </a:pPr>
            <a:r>
              <a:rPr lang="en-US" sz="1800" b="1" dirty="0">
                <a:latin typeface="American Typewriter"/>
                <a:cs typeface="American Typewriter"/>
              </a:rPr>
              <a:t>Implementation Toolkit</a:t>
            </a:r>
          </a:p>
        </p:txBody>
      </p:sp>
    </p:spTree>
    <p:extLst>
      <p:ext uri="{BB962C8B-B14F-4D97-AF65-F5344CB8AC3E}">
        <p14:creationId xmlns:p14="http://schemas.microsoft.com/office/powerpoint/2010/main" val="153149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wipe(left)">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wipe(left)">
                                      <p:cBhvr>
                                        <p:cTn id="33" dur="500"/>
                                        <p:tgtEl>
                                          <p:spTgt spid="9">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wipe(left)">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animEffect transition="in" filter="wipe(left)">
                                      <p:cBhvr>
                                        <p:cTn id="49" dur="500"/>
                                        <p:tgtEl>
                                          <p:spTgt spid="1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xEl>
                                              <p:pRg st="2" end="2"/>
                                            </p:txEl>
                                          </p:spTgt>
                                        </p:tgtEl>
                                        <p:attrNameLst>
                                          <p:attrName>style.visibility</p:attrName>
                                        </p:attrNameLst>
                                      </p:cBhvr>
                                      <p:to>
                                        <p:strVal val="visible"/>
                                      </p:to>
                                    </p:set>
                                    <p:animEffect transition="in" filter="wipe(left)">
                                      <p:cBhvr>
                                        <p:cTn id="54" dur="500"/>
                                        <p:tgtEl>
                                          <p:spTgt spid="12">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Effect transition="in" filter="wipe(left)">
                                      <p:cBhvr>
                                        <p:cTn id="65" dur="500"/>
                                        <p:tgtEl>
                                          <p:spTgt spid="19">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9">
                                            <p:txEl>
                                              <p:pRg st="1" end="1"/>
                                            </p:txEl>
                                          </p:spTgt>
                                        </p:tgtEl>
                                        <p:attrNameLst>
                                          <p:attrName>style.visibility</p:attrName>
                                        </p:attrNameLst>
                                      </p:cBhvr>
                                      <p:to>
                                        <p:strVal val="visible"/>
                                      </p:to>
                                    </p:set>
                                    <p:animEffect transition="in" filter="wipe(left)">
                                      <p:cBhvr>
                                        <p:cTn id="70" dur="500"/>
                                        <p:tgtEl>
                                          <p:spTgt spid="19">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9">
                                            <p:txEl>
                                              <p:pRg st="2" end="2"/>
                                            </p:txEl>
                                          </p:spTgt>
                                        </p:tgtEl>
                                        <p:attrNameLst>
                                          <p:attrName>style.visibility</p:attrName>
                                        </p:attrNameLst>
                                      </p:cBhvr>
                                      <p:to>
                                        <p:strVal val="visible"/>
                                      </p:to>
                                    </p:set>
                                    <p:animEffect transition="in" filter="wipe(left)">
                                      <p:cBhvr>
                                        <p:cTn id="75" dur="500"/>
                                        <p:tgtEl>
                                          <p:spTgt spid="19">
                                            <p:txEl>
                                              <p:pRg st="2" end="2"/>
                                            </p:txEl>
                                          </p:spTgt>
                                        </p:tgtEl>
                                      </p:cBhvr>
                                    </p:animEffect>
                                  </p:childTnLst>
                                </p:cTn>
                              </p:par>
                            </p:childTnLst>
                          </p:cTn>
                        </p:par>
                        <p:par>
                          <p:cTn id="76" fill="hold">
                            <p:stCondLst>
                              <p:cond delay="500"/>
                            </p:stCondLst>
                            <p:childTnLst>
                              <p:par>
                                <p:cTn id="77" presetID="23" presetClass="entr" presetSubtype="16"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childTnLst>
                                </p:cTn>
                              </p:par>
                            </p:childTnLst>
                          </p:cTn>
                        </p:par>
                        <p:par>
                          <p:cTn id="81" fill="hold">
                            <p:stCondLst>
                              <p:cond delay="1000"/>
                            </p:stCondLst>
                            <p:childTnLst>
                              <p:par>
                                <p:cTn id="82" presetID="23" presetClass="entr" presetSubtype="16"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animBg="1"/>
      <p:bldP spid="12" grpId="0" build="p"/>
      <p:bldP spid="13" grpId="0" animBg="1"/>
      <p:bldP spid="15" grpId="0"/>
      <p:bldP spid="16" grpId="0"/>
      <p:bldP spid="18" grpId="0"/>
      <p:bldP spid="19" grpId="0" build="p"/>
      <p:bldP spid="20"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8612"/>
            <a:ext cx="5396187" cy="1856049"/>
          </a:xfrm>
        </p:spPr>
        <p:txBody>
          <a:bodyPr>
            <a:normAutofit/>
          </a:bodyPr>
          <a:lstStyle/>
          <a:p>
            <a:pPr algn="ctr"/>
            <a:r>
              <a:rPr lang="en-US" sz="4400" dirty="0"/>
              <a:t>CPM Implementation Planning Guide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814" y="221107"/>
            <a:ext cx="4913586" cy="6353113"/>
          </a:xfrm>
          <a:prstGeom prst="rect">
            <a:avLst/>
          </a:prstGeom>
          <a:ln>
            <a:noFill/>
          </a:ln>
          <a:effectLst>
            <a:outerShdw blurRad="292100" dist="139700" dir="2700000" algn="tl" rotWithShape="0">
              <a:srgbClr val="333333">
                <a:alpha val="65000"/>
              </a:srgbClr>
            </a:outerShdw>
          </a:effectLst>
        </p:spPr>
      </p:pic>
      <p:grpSp>
        <p:nvGrpSpPr>
          <p:cNvPr id="7" name="Group 6"/>
          <p:cNvGrpSpPr/>
          <p:nvPr/>
        </p:nvGrpSpPr>
        <p:grpSpPr>
          <a:xfrm>
            <a:off x="335715" y="2743200"/>
            <a:ext cx="7526147" cy="2424079"/>
            <a:chOff x="335715" y="3092863"/>
            <a:chExt cx="7526147" cy="2074416"/>
          </a:xfrm>
        </p:grpSpPr>
        <p:sp>
          <p:nvSpPr>
            <p:cNvPr id="6" name="Triangle 5"/>
            <p:cNvSpPr/>
            <p:nvPr/>
          </p:nvSpPr>
          <p:spPr>
            <a:xfrm rot="5400000">
              <a:off x="5878224" y="3183642"/>
              <a:ext cx="2074413" cy="1892862"/>
            </a:xfrm>
            <a:prstGeom prst="triangle">
              <a:avLst/>
            </a:prstGeom>
            <a:gradFill flip="none" rotWithShape="1">
              <a:gsLst>
                <a:gs pos="0">
                  <a:schemeClr val="accent1"/>
                </a:gs>
                <a:gs pos="48000">
                  <a:schemeClr val="accent1">
                    <a:lumMod val="40000"/>
                    <a:lumOff val="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5715" y="3092863"/>
              <a:ext cx="6144598" cy="1775189"/>
            </a:xfrm>
            <a:prstGeom prst="rect">
              <a:avLst/>
            </a:prstGeom>
            <a:noFill/>
          </p:spPr>
          <p:txBody>
            <a:bodyPr wrap="square" rtlCol="0">
              <a:spAutoFit/>
            </a:bodyPr>
            <a:lstStyle/>
            <a:p>
              <a:pPr algn="ctr">
                <a:lnSpc>
                  <a:spcPct val="115000"/>
                </a:lnSpc>
                <a:spcAft>
                  <a:spcPts val="600"/>
                </a:spcAft>
              </a:pPr>
              <a:r>
                <a:rPr lang="en-US" sz="3600" i="1" dirty="0">
                  <a:solidFill>
                    <a:srgbClr val="F47422"/>
                  </a:solidFill>
                  <a:latin typeface="Calibri" charset="0"/>
                  <a:ea typeface="Times New Roman" charset="0"/>
                  <a:cs typeface="Times New Roman" charset="0"/>
                </a:rPr>
                <a:t>Instructions and Templates</a:t>
              </a:r>
              <a:endParaRPr lang="en-US" sz="1200" dirty="0">
                <a:solidFill>
                  <a:srgbClr val="595959"/>
                </a:solidFill>
                <a:latin typeface="Calibri" charset="0"/>
                <a:ea typeface="Times New Roman" charset="0"/>
                <a:cs typeface="Times New Roman" charset="0"/>
              </a:endParaRPr>
            </a:p>
            <a:p>
              <a:pPr algn="ctr">
                <a:lnSpc>
                  <a:spcPct val="115000"/>
                </a:lnSpc>
                <a:spcAft>
                  <a:spcPts val="600"/>
                </a:spcAft>
              </a:pPr>
              <a:r>
                <a:rPr lang="en-US" sz="3600" i="1" dirty="0">
                  <a:solidFill>
                    <a:srgbClr val="F47422"/>
                  </a:solidFill>
                  <a:latin typeface="Calibri" charset="0"/>
                  <a:ea typeface="Times New Roman" charset="0"/>
                  <a:cs typeface="Times New Roman" charset="0"/>
                </a:rPr>
                <a:t>for Guiding CA CWS Directors</a:t>
              </a:r>
              <a:endParaRPr lang="en-US" sz="1200" dirty="0">
                <a:solidFill>
                  <a:srgbClr val="595959"/>
                </a:solidFill>
                <a:latin typeface="Calibri" charset="0"/>
                <a:ea typeface="Times New Roman" charset="0"/>
                <a:cs typeface="Times New Roman" charset="0"/>
              </a:endParaRPr>
            </a:p>
            <a:p>
              <a:r>
                <a:rPr lang="en-US" sz="3600" i="1" dirty="0">
                  <a:solidFill>
                    <a:srgbClr val="F47422"/>
                  </a:solidFill>
                  <a:latin typeface="Calibri" charset="0"/>
                  <a:ea typeface="Times New Roman" charset="0"/>
                  <a:cs typeface="Times New Roman" charset="0"/>
                </a:rPr>
                <a:t>Through CPM Implementation</a:t>
              </a:r>
              <a:r>
                <a:rPr lang="en-US" sz="3600" dirty="0"/>
                <a:t> </a:t>
              </a:r>
              <a:endParaRPr lang="en-US" dirty="0"/>
            </a:p>
          </p:txBody>
        </p:sp>
      </p:grpSp>
      <p:sp>
        <p:nvSpPr>
          <p:cNvPr id="8" name="Pentagon 7"/>
          <p:cNvSpPr/>
          <p:nvPr/>
        </p:nvSpPr>
        <p:spPr>
          <a:xfrm>
            <a:off x="1468582" y="5458691"/>
            <a:ext cx="9393382" cy="1399309"/>
          </a:xfrm>
          <a:prstGeom prst="homePlat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22225">
                  <a:solidFill>
                    <a:schemeClr val="accent6"/>
                  </a:solidFill>
                  <a:prstDash val="solid"/>
                </a:ln>
                <a:solidFill>
                  <a:schemeClr val="accent6">
                    <a:lumMod val="20000"/>
                    <a:lumOff val="80000"/>
                  </a:schemeClr>
                </a:solidFill>
                <a:effectLst>
                  <a:glow rad="101600">
                    <a:schemeClr val="accent3">
                      <a:satMod val="175000"/>
                      <a:alpha val="40000"/>
                    </a:schemeClr>
                  </a:glow>
                </a:effectLst>
              </a:rPr>
              <a:t>MORE ON THIS TOMORROW</a:t>
            </a:r>
          </a:p>
        </p:txBody>
      </p:sp>
    </p:spTree>
    <p:extLst>
      <p:ext uri="{BB962C8B-B14F-4D97-AF65-F5344CB8AC3E}">
        <p14:creationId xmlns:p14="http://schemas.microsoft.com/office/powerpoint/2010/main" val="1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80">
                                          <p:stCondLst>
                                            <p:cond delay="0"/>
                                          </p:stCondLst>
                                        </p:cTn>
                                        <p:tgtEl>
                                          <p:spTgt spid="8"/>
                                        </p:tgtEl>
                                      </p:cBhvr>
                                    </p:animEffect>
                                    <p:anim calcmode="lin" valueType="num">
                                      <p:cBhvr>
                                        <p:cTn id="2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 dur="26">
                                          <p:stCondLst>
                                            <p:cond delay="650"/>
                                          </p:stCondLst>
                                        </p:cTn>
                                        <p:tgtEl>
                                          <p:spTgt spid="8"/>
                                        </p:tgtEl>
                                      </p:cBhvr>
                                      <p:to x="100000" y="60000"/>
                                    </p:animScale>
                                    <p:animScale>
                                      <p:cBhvr>
                                        <p:cTn id="26" dur="166" decel="50000">
                                          <p:stCondLst>
                                            <p:cond delay="67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That Was the Year that Was:  2017</a:t>
            </a:r>
          </a:p>
        </p:txBody>
      </p:sp>
      <p:sp>
        <p:nvSpPr>
          <p:cNvPr id="3" name="Content Placeholder 2"/>
          <p:cNvSpPr>
            <a:spLocks noGrp="1"/>
          </p:cNvSpPr>
          <p:nvPr>
            <p:ph idx="1"/>
          </p:nvPr>
        </p:nvSpPr>
        <p:spPr/>
        <p:txBody>
          <a:bodyPr>
            <a:normAutofit fontScale="92500" lnSpcReduction="10000"/>
          </a:bodyPr>
          <a:lstStyle/>
          <a:p>
            <a:r>
              <a:rPr lang="en-US" sz="3000" dirty="0"/>
              <a:t>This year’s Directors Institute has been a culmination of our work to date and a bold step into the future </a:t>
            </a:r>
          </a:p>
          <a:p>
            <a:r>
              <a:rPr lang="en-US" sz="3000" dirty="0"/>
              <a:t>A year ago we set ambitious goals and objectives</a:t>
            </a:r>
          </a:p>
          <a:p>
            <a:pPr lvl="1"/>
            <a:r>
              <a:rPr lang="en-US" sz="3000" dirty="0"/>
              <a:t>To engage every Child Welfare Director in the Learning Sessions</a:t>
            </a:r>
          </a:p>
          <a:p>
            <a:pPr lvl="1"/>
            <a:r>
              <a:rPr lang="en-US" sz="3000" dirty="0"/>
              <a:t>To engage staff from all counties in developing implementation tools and resources through the Development Circle</a:t>
            </a:r>
          </a:p>
          <a:p>
            <a:r>
              <a:rPr lang="en-US" sz="3000" dirty="0"/>
              <a:t>Hundreds of people in countless meetings and conference calls throughout the year have exceeded our fondest expectations</a:t>
            </a:r>
          </a:p>
          <a:p>
            <a:r>
              <a:rPr lang="en-US" sz="3000" dirty="0"/>
              <a:t>You and your staff have worked extremely hard to get us to the threshold of another exciting year of co-creation at the statewide and local levels</a:t>
            </a:r>
          </a:p>
          <a:p>
            <a:endParaRPr lang="en-US" dirty="0"/>
          </a:p>
          <a:p>
            <a:endParaRPr lang="en-US" dirty="0"/>
          </a:p>
          <a:p>
            <a:endParaRPr lang="en-US" dirty="0"/>
          </a:p>
        </p:txBody>
      </p:sp>
    </p:spTree>
    <p:extLst>
      <p:ext uri="{BB962C8B-B14F-4D97-AF65-F5344CB8AC3E}">
        <p14:creationId xmlns:p14="http://schemas.microsoft.com/office/powerpoint/2010/main" val="681930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it Takes” for Implementation</a:t>
            </a:r>
          </a:p>
        </p:txBody>
      </p:sp>
      <p:pic>
        <p:nvPicPr>
          <p:cNvPr id="4" name="Picture 3" descr="Estratto dal capitolo 1 di Church Multiplication Guide (Guida alla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77467" y="4601388"/>
            <a:ext cx="2774948" cy="1378523"/>
          </a:xfrm>
          <a:prstGeom prst="rect">
            <a:avLst/>
          </a:prstGeom>
        </p:spPr>
      </p:pic>
      <p:pic>
        <p:nvPicPr>
          <p:cNvPr id="6" name="Picture 5" descr="THOUGHTS ON ARCHITECTURE AND URBANISM: Gardeners Root For City Patche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77467" y="1738295"/>
            <a:ext cx="2774948" cy="2795760"/>
          </a:xfrm>
          <a:prstGeom prst="rect">
            <a:avLst/>
          </a:prstGeom>
        </p:spPr>
      </p:pic>
      <p:sp>
        <p:nvSpPr>
          <p:cNvPr id="7" name="Content Placeholder 2"/>
          <p:cNvSpPr txBox="1">
            <a:spLocks/>
          </p:cNvSpPr>
          <p:nvPr/>
        </p:nvSpPr>
        <p:spPr>
          <a:xfrm>
            <a:off x="1039585" y="1714500"/>
            <a:ext cx="6748946" cy="4327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spcAft>
                <a:spcPts val="1200"/>
              </a:spcAft>
              <a:buFont typeface="+mj-lt"/>
              <a:buAutoNum type="arabicPeriod"/>
            </a:pPr>
            <a:r>
              <a:rPr lang="en-US" dirty="0"/>
              <a:t>A focus on </a:t>
            </a:r>
            <a:r>
              <a:rPr lang="en-US" b="1" dirty="0">
                <a:latin typeface="Calibri" panose="020F0502020204030204" pitchFamily="34" charset="0"/>
              </a:rPr>
              <a:t>People </a:t>
            </a:r>
            <a:r>
              <a:rPr lang="en-US" dirty="0"/>
              <a:t>matters.</a:t>
            </a:r>
          </a:p>
          <a:p>
            <a:pPr marL="514350" indent="-514350">
              <a:spcAft>
                <a:spcPts val="1200"/>
              </a:spcAft>
              <a:buFont typeface="+mj-lt"/>
              <a:buAutoNum type="arabicPeriod"/>
            </a:pPr>
            <a:r>
              <a:rPr lang="en-US" dirty="0"/>
              <a:t>A focus on the </a:t>
            </a:r>
            <a:r>
              <a:rPr lang="en-US" b="1" dirty="0">
                <a:latin typeface="Calibri" panose="020F0502020204030204" pitchFamily="34" charset="0"/>
              </a:rPr>
              <a:t>Organization</a:t>
            </a:r>
            <a:r>
              <a:rPr lang="en-US" dirty="0"/>
              <a:t> matters just as much if not more.</a:t>
            </a:r>
          </a:p>
          <a:p>
            <a:pPr marL="514350" indent="-514350">
              <a:spcAft>
                <a:spcPts val="1200"/>
              </a:spcAft>
              <a:buFont typeface="+mj-lt"/>
              <a:buAutoNum type="arabicPeriod"/>
            </a:pPr>
            <a:r>
              <a:rPr lang="en-US" b="1" dirty="0">
                <a:latin typeface="Calibri" panose="020F0502020204030204" pitchFamily="34" charset="0"/>
              </a:rPr>
              <a:t>Leadership</a:t>
            </a:r>
            <a:r>
              <a:rPr lang="en-US" dirty="0"/>
              <a:t> for change lives at multiple levels.</a:t>
            </a:r>
          </a:p>
          <a:p>
            <a:pPr marL="514350" indent="-514350">
              <a:buFont typeface="+mj-lt"/>
              <a:buAutoNum type="arabicPeriod"/>
            </a:pPr>
            <a:r>
              <a:rPr lang="en-US" dirty="0"/>
              <a:t>Supporting use of the practice model is a deliberate, ongoing </a:t>
            </a:r>
            <a:r>
              <a:rPr lang="en-US" b="1" dirty="0">
                <a:latin typeface="Calibri" panose="020F0502020204030204" pitchFamily="34" charset="0"/>
              </a:rPr>
              <a:t>Process</a:t>
            </a:r>
            <a:r>
              <a:rPr lang="en-US" dirty="0"/>
              <a:t>.</a:t>
            </a:r>
          </a:p>
          <a:p>
            <a:pPr marL="0" indent="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00296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237" y="1437328"/>
            <a:ext cx="10366551" cy="4970860"/>
          </a:xfrm>
        </p:spPr>
        <p:txBody>
          <a:bodyPr>
            <a:noAutofit/>
          </a:bodyPr>
          <a:lstStyle/>
          <a:p>
            <a:pPr marL="514350" indent="-514350">
              <a:lnSpc>
                <a:spcPct val="120000"/>
              </a:lnSpc>
              <a:spcBef>
                <a:spcPts val="0"/>
              </a:spcBef>
              <a:buFont typeface="+mj-lt"/>
              <a:buAutoNum type="arabicPeriod"/>
            </a:pPr>
            <a:r>
              <a:rPr lang="en-US" sz="2400" i="1" dirty="0"/>
              <a:t>A focus on people matters.</a:t>
            </a:r>
          </a:p>
          <a:p>
            <a:pPr marL="914400" lvl="1" indent="-223838">
              <a:lnSpc>
                <a:spcPct val="120000"/>
              </a:lnSpc>
              <a:spcBef>
                <a:spcPts val="0"/>
              </a:spcBef>
              <a:spcAft>
                <a:spcPts val="600"/>
              </a:spcAft>
              <a:buFont typeface="Wingdings" panose="05000000000000000000" pitchFamily="2" charset="2"/>
              <a:buChar char="ü"/>
            </a:pPr>
            <a:r>
              <a:rPr lang="en-US" sz="2400" dirty="0"/>
              <a:t> </a:t>
            </a:r>
            <a:r>
              <a:rPr lang="en-US" sz="2400" b="1" dirty="0"/>
              <a:t>Workforce Development </a:t>
            </a:r>
            <a:r>
              <a:rPr lang="en-US" sz="2400" dirty="0"/>
              <a:t>(Training, Ongoing Coaching for all staff)</a:t>
            </a:r>
          </a:p>
          <a:p>
            <a:pPr marL="514350" indent="-514350">
              <a:lnSpc>
                <a:spcPct val="120000"/>
              </a:lnSpc>
              <a:spcBef>
                <a:spcPts val="0"/>
              </a:spcBef>
              <a:spcAft>
                <a:spcPts val="600"/>
              </a:spcAft>
              <a:buFont typeface="+mj-lt"/>
              <a:buAutoNum type="arabicPeriod"/>
            </a:pPr>
            <a:r>
              <a:rPr lang="en-US" sz="2400" i="1" dirty="0"/>
              <a:t>A focus on the organization matters just as much if not more AND</a:t>
            </a:r>
          </a:p>
          <a:p>
            <a:pPr marL="514350" indent="-514350">
              <a:lnSpc>
                <a:spcPct val="120000"/>
              </a:lnSpc>
              <a:spcBef>
                <a:spcPts val="0"/>
              </a:spcBef>
              <a:spcAft>
                <a:spcPts val="600"/>
              </a:spcAft>
              <a:buFont typeface="+mj-lt"/>
              <a:buAutoNum type="arabicPeriod"/>
            </a:pPr>
            <a:r>
              <a:rPr lang="en-US" sz="2400" i="1" dirty="0"/>
              <a:t>Leadership for change lives at multiple levels.</a:t>
            </a:r>
          </a:p>
          <a:p>
            <a:pPr marL="914400" lvl="1" indent="-223838">
              <a:spcBef>
                <a:spcPts val="0"/>
              </a:spcBef>
              <a:spcAft>
                <a:spcPts val="600"/>
              </a:spcAft>
              <a:buFont typeface="Wingdings" panose="05000000000000000000" pitchFamily="2" charset="2"/>
              <a:buChar char="ü"/>
            </a:pPr>
            <a:r>
              <a:rPr lang="en-US" sz="2400" b="1" dirty="0"/>
              <a:t>Organizational Readiness Building </a:t>
            </a:r>
          </a:p>
          <a:p>
            <a:pPr marL="690562" lvl="1" indent="0">
              <a:spcBef>
                <a:spcPts val="0"/>
              </a:spcBef>
              <a:spcAft>
                <a:spcPts val="600"/>
              </a:spcAft>
              <a:buNone/>
            </a:pPr>
            <a:r>
              <a:rPr lang="en-US" sz="2400" dirty="0"/>
              <a:t>    (Linked Leadership and Implementation Teams, </a:t>
            </a:r>
          </a:p>
          <a:p>
            <a:pPr marL="971550" lvl="1" indent="0">
              <a:spcBef>
                <a:spcPts val="0"/>
              </a:spcBef>
              <a:spcAft>
                <a:spcPts val="600"/>
              </a:spcAft>
              <a:buNone/>
            </a:pPr>
            <a:r>
              <a:rPr lang="en-US" sz="2400" dirty="0"/>
              <a:t>practices to strengthen organizational climate)</a:t>
            </a:r>
          </a:p>
          <a:p>
            <a:pPr marL="914400" lvl="1" indent="-223838">
              <a:lnSpc>
                <a:spcPct val="120000"/>
              </a:lnSpc>
              <a:spcBef>
                <a:spcPts val="0"/>
              </a:spcBef>
              <a:spcAft>
                <a:spcPts val="600"/>
              </a:spcAft>
              <a:buFont typeface="Wingdings" panose="05000000000000000000" pitchFamily="2" charset="2"/>
              <a:buChar char="ü"/>
            </a:pPr>
            <a:r>
              <a:rPr lang="en-US" sz="2400" b="1" dirty="0"/>
              <a:t>Engagement, Relationships, and Partnership</a:t>
            </a:r>
          </a:p>
          <a:p>
            <a:pPr marL="514350" indent="-514350">
              <a:lnSpc>
                <a:spcPct val="120000"/>
              </a:lnSpc>
              <a:spcBef>
                <a:spcPts val="0"/>
              </a:spcBef>
              <a:buFont typeface="+mj-lt"/>
              <a:buAutoNum type="arabicPeriod"/>
            </a:pPr>
            <a:r>
              <a:rPr lang="en-US" sz="2400" i="1" dirty="0"/>
              <a:t>Supporting use of the practice model is a deliberate, ongoing process</a:t>
            </a:r>
            <a:r>
              <a:rPr lang="en-US" sz="2400" dirty="0"/>
              <a:t>.</a:t>
            </a:r>
          </a:p>
          <a:p>
            <a:pPr marL="914400" lvl="1" indent="-223838">
              <a:lnSpc>
                <a:spcPct val="120000"/>
              </a:lnSpc>
              <a:spcBef>
                <a:spcPts val="0"/>
              </a:spcBef>
              <a:spcAft>
                <a:spcPts val="600"/>
              </a:spcAft>
              <a:buFont typeface="Wingdings" panose="05000000000000000000" pitchFamily="2" charset="2"/>
              <a:buChar char="ü"/>
            </a:pPr>
            <a:r>
              <a:rPr lang="en-US" sz="2400" b="1" dirty="0"/>
              <a:t>Quality, Outcome, and System Improvement</a:t>
            </a:r>
          </a:p>
        </p:txBody>
      </p:sp>
      <p:grpSp>
        <p:nvGrpSpPr>
          <p:cNvPr id="4" name="Group 3"/>
          <p:cNvGrpSpPr/>
          <p:nvPr/>
        </p:nvGrpSpPr>
        <p:grpSpPr>
          <a:xfrm>
            <a:off x="9611601" y="3409499"/>
            <a:ext cx="2123000" cy="1674447"/>
            <a:chOff x="1995544" y="1316132"/>
            <a:chExt cx="5050715" cy="3093563"/>
          </a:xfrm>
        </p:grpSpPr>
        <p:pic>
          <p:nvPicPr>
            <p:cNvPr id="5" name="Picture 4" descr="Convocatoria Asamblea General Extraordinaria de Socios"/>
            <p:cNvPicPr>
              <a:picLocks noChangeAspect="1"/>
            </p:cNvPicPr>
            <p:nvPr/>
          </p:nvPicPr>
          <p:blipFill>
            <a:blip r:embed="rId3" cstate="email">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tretch>
              <a:fillRect/>
            </a:stretch>
          </p:blipFill>
          <p:spPr>
            <a:xfrm>
              <a:off x="1995544" y="1316132"/>
              <a:ext cx="5050715" cy="3093563"/>
            </a:xfrm>
            <a:prstGeom prst="rect">
              <a:avLst/>
            </a:prstGeom>
          </p:spPr>
        </p:pic>
        <p:grpSp>
          <p:nvGrpSpPr>
            <p:cNvPr id="6" name="Group 5"/>
            <p:cNvGrpSpPr/>
            <p:nvPr/>
          </p:nvGrpSpPr>
          <p:grpSpPr>
            <a:xfrm>
              <a:off x="3806177" y="1815170"/>
              <a:ext cx="1499760" cy="1111552"/>
              <a:chOff x="3645586" y="2022921"/>
              <a:chExt cx="1499760" cy="1111552"/>
            </a:xfrm>
            <a:noFill/>
          </p:grpSpPr>
          <p:pic>
            <p:nvPicPr>
              <p:cNvPr id="7" name="Picture 6" descr="Download Small PNG Medium PNG Large 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6860" y="2022921"/>
                <a:ext cx="1077433" cy="1111552"/>
              </a:xfrm>
              <a:prstGeom prst="rect">
                <a:avLst/>
              </a:prstGeom>
              <a:grpFill/>
            </p:spPr>
          </p:pic>
          <p:sp>
            <p:nvSpPr>
              <p:cNvPr id="8" name="TextBox 7"/>
              <p:cNvSpPr txBox="1"/>
              <p:nvPr/>
            </p:nvSpPr>
            <p:spPr>
              <a:xfrm>
                <a:off x="3645586" y="2216258"/>
                <a:ext cx="1499760" cy="511759"/>
              </a:xfrm>
              <a:prstGeom prst="rect">
                <a:avLst/>
              </a:prstGeom>
              <a:grpFill/>
            </p:spPr>
            <p:txBody>
              <a:bodyPr wrap="square" rtlCol="0">
                <a:spAutoFit/>
              </a:bodyPr>
              <a:lstStyle/>
              <a:p>
                <a:r>
                  <a:rPr lang="en-US" sz="1200" b="1" dirty="0">
                    <a:solidFill>
                      <a:schemeClr val="bg1"/>
                    </a:solidFill>
                  </a:rPr>
                  <a:t>HOST</a:t>
                </a:r>
              </a:p>
            </p:txBody>
          </p:sp>
        </p:grpSp>
      </p:grpSp>
      <p:sp>
        <p:nvSpPr>
          <p:cNvPr id="10" name="Slide Number Placeholder 6">
            <a:extLst>
              <a:ext uri="{FF2B5EF4-FFF2-40B4-BE49-F238E27FC236}">
                <a16:creationId xmlns:a16="http://schemas.microsoft.com/office/drawing/2014/main" id="{03A6B279-B5F6-4216-9B0B-19167E99DB4D}"/>
              </a:ext>
            </a:extLst>
          </p:cNvPr>
          <p:cNvSpPr>
            <a:spLocks noGrp="1"/>
          </p:cNvSpPr>
          <p:nvPr>
            <p:ph type="sldNum" sz="quarter" idx="12"/>
          </p:nvPr>
        </p:nvSpPr>
        <p:spPr>
          <a:xfrm>
            <a:off x="11185961" y="5777548"/>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0"/>
              </a:spcBef>
              <a:spcAft>
                <a:spcPct val="0"/>
              </a:spcAft>
              <a:defRPr sz="1400">
                <a:solidFill>
                  <a:schemeClr val="tx1"/>
                </a:solidFill>
                <a:latin typeface="Tahoma" charset="0"/>
                <a:ea typeface="ＭＳ Ｐゴシック" charset="0"/>
              </a:defRPr>
            </a:lvl6pPr>
            <a:lvl7pPr marL="2971800" indent="-228600" eaLnBrk="0" fontAlgn="base" hangingPunct="0">
              <a:spcBef>
                <a:spcPct val="0"/>
              </a:spcBef>
              <a:spcAft>
                <a:spcPct val="0"/>
              </a:spcAft>
              <a:defRPr sz="1400">
                <a:solidFill>
                  <a:schemeClr val="tx1"/>
                </a:solidFill>
                <a:latin typeface="Tahoma" charset="0"/>
                <a:ea typeface="ＭＳ Ｐゴシック" charset="0"/>
              </a:defRPr>
            </a:lvl7pPr>
            <a:lvl8pPr marL="3429000" indent="-228600" eaLnBrk="0" fontAlgn="base" hangingPunct="0">
              <a:spcBef>
                <a:spcPct val="0"/>
              </a:spcBef>
              <a:spcAft>
                <a:spcPct val="0"/>
              </a:spcAft>
              <a:defRPr sz="1400">
                <a:solidFill>
                  <a:schemeClr val="tx1"/>
                </a:solidFill>
                <a:latin typeface="Tahoma" charset="0"/>
                <a:ea typeface="ＭＳ Ｐゴシック" charset="0"/>
              </a:defRPr>
            </a:lvl8pPr>
            <a:lvl9pPr marL="3886200" indent="-228600"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005A83F0-281D-3A4D-B168-63F42B852D7E}" type="slidenum">
              <a:rPr lang="en-US"/>
              <a:pPr eaLnBrk="1" hangingPunct="1"/>
              <a:t>41</a:t>
            </a:fld>
            <a:endParaRPr lang="en-US" dirty="0"/>
          </a:p>
        </p:txBody>
      </p:sp>
      <p:sp>
        <p:nvSpPr>
          <p:cNvPr id="11" name="Title 10"/>
          <p:cNvSpPr>
            <a:spLocks noGrp="1"/>
          </p:cNvSpPr>
          <p:nvPr>
            <p:ph type="title"/>
          </p:nvPr>
        </p:nvSpPr>
        <p:spPr>
          <a:xfrm>
            <a:off x="408214" y="390846"/>
            <a:ext cx="11658599" cy="990600"/>
          </a:xfrm>
        </p:spPr>
        <p:txBody>
          <a:bodyPr>
            <a:normAutofit/>
          </a:bodyPr>
          <a:lstStyle/>
          <a:p>
            <a:r>
              <a:rPr lang="en-US" dirty="0"/>
              <a:t>How DCs Support “What It Takes” for Implementation</a:t>
            </a:r>
          </a:p>
        </p:txBody>
      </p:sp>
    </p:spTree>
    <p:extLst>
      <p:ext uri="{BB962C8B-B14F-4D97-AF65-F5344CB8AC3E}">
        <p14:creationId xmlns:p14="http://schemas.microsoft.com/office/powerpoint/2010/main" val="129593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37236" y="179550"/>
            <a:ext cx="11717528" cy="6498899"/>
          </a:xfrm>
          <a:prstGeom prst="rect">
            <a:avLst/>
          </a:prstGeom>
        </p:spPr>
      </p:pic>
    </p:spTree>
    <p:extLst>
      <p:ext uri="{BB962C8B-B14F-4D97-AF65-F5344CB8AC3E}">
        <p14:creationId xmlns:p14="http://schemas.microsoft.com/office/powerpoint/2010/main" val="1115631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892629"/>
          </a:xfrm>
        </p:spPr>
        <p:txBody>
          <a:bodyPr/>
          <a:lstStyle/>
          <a:p>
            <a:r>
              <a:rPr lang="en-US" dirty="0"/>
              <a:t>Development Circles: Tools &amp; Resources</a:t>
            </a:r>
          </a:p>
        </p:txBody>
      </p:sp>
      <p:sp>
        <p:nvSpPr>
          <p:cNvPr id="3" name="Content Placeholder 2"/>
          <p:cNvSpPr>
            <a:spLocks noGrp="1"/>
          </p:cNvSpPr>
          <p:nvPr>
            <p:ph idx="1"/>
          </p:nvPr>
        </p:nvSpPr>
        <p:spPr>
          <a:xfrm>
            <a:off x="609600" y="1322607"/>
            <a:ext cx="11416748" cy="4474036"/>
          </a:xfrm>
        </p:spPr>
        <p:txBody>
          <a:bodyPr>
            <a:normAutofit/>
          </a:bodyPr>
          <a:lstStyle/>
          <a:p>
            <a:pPr marL="0" indent="0">
              <a:buNone/>
            </a:pPr>
            <a:r>
              <a:rPr lang="en-US" sz="2800" dirty="0"/>
              <a:t>Learn about the work of the Development Circles:</a:t>
            </a:r>
            <a:endParaRPr lang="en-US" dirty="0"/>
          </a:p>
          <a:p>
            <a:pPr marL="919162" lvl="1" indent="-342900">
              <a:buFont typeface="Courier New" panose="02070309020205020404" pitchFamily="49" charset="0"/>
              <a:buChar char="o"/>
            </a:pPr>
            <a:r>
              <a:rPr lang="en-US" sz="2400" dirty="0"/>
              <a:t>Tools &amp; Resources Developed in Collaboration with County Staff</a:t>
            </a:r>
          </a:p>
          <a:p>
            <a:pPr marL="919162" lvl="1" indent="-342900">
              <a:buFont typeface="Courier New" panose="02070309020205020404" pitchFamily="49" charset="0"/>
              <a:buChar char="o"/>
            </a:pPr>
            <a:r>
              <a:rPr lang="en-US" sz="2400" dirty="0"/>
              <a:t>Results of Testing at County Level</a:t>
            </a:r>
          </a:p>
          <a:p>
            <a:pPr marL="919162" lvl="1" indent="-342900">
              <a:buFont typeface="Courier New" panose="02070309020205020404" pitchFamily="49" charset="0"/>
              <a:buChar char="o"/>
            </a:pPr>
            <a:r>
              <a:rPr lang="en-US" sz="2400" dirty="0"/>
              <a:t>Next Steps</a:t>
            </a:r>
          </a:p>
          <a:p>
            <a:pPr lvl="1"/>
            <a:endParaRPr lang="en-US" sz="1800" dirty="0"/>
          </a:p>
          <a:p>
            <a:pPr marL="636588" indent="-457200">
              <a:buFont typeface="Wingdings" panose="05000000000000000000" pitchFamily="2" charset="2"/>
              <a:buChar char="v"/>
            </a:pPr>
            <a:r>
              <a:rPr lang="en-US" sz="2800" dirty="0"/>
              <a:t>Quality, Outcomes &amp; System Improvement (QOSI)</a:t>
            </a:r>
          </a:p>
          <a:p>
            <a:pPr marL="1490663" indent="-457200">
              <a:buFont typeface="Wingdings" panose="05000000000000000000" pitchFamily="2" charset="2"/>
              <a:buChar char="v"/>
            </a:pPr>
            <a:r>
              <a:rPr lang="en-US" sz="2800" dirty="0"/>
              <a:t>Organizational Readiness Building (ORB)</a:t>
            </a:r>
          </a:p>
          <a:p>
            <a:pPr marL="2465388" indent="-457200">
              <a:buFont typeface="Wingdings" panose="05000000000000000000" pitchFamily="2" charset="2"/>
              <a:buChar char="v"/>
            </a:pPr>
            <a:r>
              <a:rPr lang="en-US" sz="2800" dirty="0"/>
              <a:t>Workforce Development (WD)</a:t>
            </a:r>
          </a:p>
          <a:p>
            <a:pPr marL="3478213" indent="-457200">
              <a:buFont typeface="Wingdings" panose="05000000000000000000" pitchFamily="2" charset="2"/>
              <a:buChar char="v"/>
            </a:pPr>
            <a:r>
              <a:rPr lang="en-US" sz="2800" dirty="0"/>
              <a:t>Engagement, Relationships &amp; Partnership (ERP)</a:t>
            </a:r>
          </a:p>
        </p:txBody>
      </p:sp>
      <p:sp>
        <p:nvSpPr>
          <p:cNvPr id="4" name="Pentagon 7">
            <a:extLst>
              <a:ext uri="{FF2B5EF4-FFF2-40B4-BE49-F238E27FC236}">
                <a16:creationId xmlns:a16="http://schemas.microsoft.com/office/drawing/2014/main" id="{0F2E57CD-503A-4A81-8279-7053C9CFDC3E}"/>
              </a:ext>
            </a:extLst>
          </p:cNvPr>
          <p:cNvSpPr/>
          <p:nvPr/>
        </p:nvSpPr>
        <p:spPr>
          <a:xfrm>
            <a:off x="609599" y="5600715"/>
            <a:ext cx="10972799" cy="1012379"/>
          </a:xfrm>
          <a:prstGeom prst="homePlat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22225">
                  <a:solidFill>
                    <a:schemeClr val="accent6"/>
                  </a:solidFill>
                  <a:prstDash val="solid"/>
                </a:ln>
                <a:solidFill>
                  <a:schemeClr val="accent6">
                    <a:lumMod val="20000"/>
                    <a:lumOff val="80000"/>
                  </a:schemeClr>
                </a:solidFill>
                <a:effectLst>
                  <a:glow rad="101600">
                    <a:schemeClr val="accent3">
                      <a:satMod val="175000"/>
                      <a:alpha val="40000"/>
                    </a:schemeClr>
                  </a:glow>
                </a:effectLst>
              </a:rPr>
              <a:t>SEE MORE AT THE TRADE SHOW</a:t>
            </a:r>
          </a:p>
        </p:txBody>
      </p:sp>
    </p:spTree>
    <p:extLst>
      <p:ext uri="{BB962C8B-B14F-4D97-AF65-F5344CB8AC3E}">
        <p14:creationId xmlns:p14="http://schemas.microsoft.com/office/powerpoint/2010/main" val="155143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1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2" dur="1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7" dur="1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80">
                                          <p:stCondLst>
                                            <p:cond delay="0"/>
                                          </p:stCondLst>
                                        </p:cTn>
                                        <p:tgtEl>
                                          <p:spTgt spid="4"/>
                                        </p:tgtEl>
                                      </p:cBhvr>
                                    </p:animEffect>
                                    <p:anim calcmode="lin" valueType="num">
                                      <p:cBhvr>
                                        <p:cTn id="4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gtEl>
                                      </p:cBhvr>
                                      <p:to x="100000" y="60000"/>
                                    </p:animScale>
                                    <p:animScale>
                                      <p:cBhvr>
                                        <p:cTn id="49" dur="166" decel="50000">
                                          <p:stCondLst>
                                            <p:cond delay="67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QOSI UPDATE</a:t>
            </a:r>
          </a:p>
        </p:txBody>
      </p:sp>
      <p:sp>
        <p:nvSpPr>
          <p:cNvPr id="3" name="Subtitle 2"/>
          <p:cNvSpPr>
            <a:spLocks noGrp="1"/>
          </p:cNvSpPr>
          <p:nvPr>
            <p:ph type="subTitle" idx="1"/>
          </p:nvPr>
        </p:nvSpPr>
        <p:spPr/>
        <p:txBody>
          <a:bodyPr>
            <a:normAutofit/>
          </a:bodyPr>
          <a:lstStyle/>
          <a:p>
            <a:r>
              <a:rPr lang="en-US" sz="2800" dirty="0"/>
              <a:t>Name of Presenters or Subtitle</a:t>
            </a:r>
          </a:p>
        </p:txBody>
      </p:sp>
    </p:spTree>
    <p:extLst>
      <p:ext uri="{BB962C8B-B14F-4D97-AF65-F5344CB8AC3E}">
        <p14:creationId xmlns:p14="http://schemas.microsoft.com/office/powerpoint/2010/main" val="1562889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QOSI slides here</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929031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ORB UPDATE</a:t>
            </a:r>
          </a:p>
        </p:txBody>
      </p:sp>
      <p:sp>
        <p:nvSpPr>
          <p:cNvPr id="3" name="Subtitle 2"/>
          <p:cNvSpPr>
            <a:spLocks noGrp="1"/>
          </p:cNvSpPr>
          <p:nvPr>
            <p:ph type="subTitle" idx="1"/>
          </p:nvPr>
        </p:nvSpPr>
        <p:spPr/>
        <p:txBody>
          <a:bodyPr>
            <a:normAutofit/>
          </a:bodyPr>
          <a:lstStyle/>
          <a:p>
            <a:r>
              <a:rPr lang="en-US" sz="2800" dirty="0"/>
              <a:t>Name of Presenters or Subtitle</a:t>
            </a:r>
          </a:p>
        </p:txBody>
      </p:sp>
    </p:spTree>
    <p:extLst>
      <p:ext uri="{BB962C8B-B14F-4D97-AF65-F5344CB8AC3E}">
        <p14:creationId xmlns:p14="http://schemas.microsoft.com/office/powerpoint/2010/main" val="1355751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667" y="330201"/>
            <a:ext cx="10498667" cy="2761676"/>
          </a:xfrm>
        </p:spPr>
        <p:txBody>
          <a:bodyPr/>
          <a:lstStyle/>
          <a:p>
            <a:pPr>
              <a:lnSpc>
                <a:spcPct val="100000"/>
              </a:lnSpc>
              <a:spcAft>
                <a:spcPts val="1600"/>
              </a:spcAft>
            </a:pPr>
            <a:r>
              <a:rPr lang="en-US" sz="3733" b="1" dirty="0">
                <a:effectLst>
                  <a:outerShdw blurRad="38100" dist="38100" dir="2700000" algn="tl">
                    <a:srgbClr val="000000">
                      <a:alpha val="43137"/>
                    </a:srgbClr>
                  </a:outerShdw>
                </a:effectLst>
              </a:rPr>
              <a:t>Organizational Readiness Building </a:t>
            </a:r>
            <a:br>
              <a:rPr lang="en-US" sz="3733" b="1" dirty="0">
                <a:effectLst>
                  <a:outerShdw blurRad="38100" dist="38100" dir="2700000" algn="tl">
                    <a:srgbClr val="000000">
                      <a:alpha val="43137"/>
                    </a:srgbClr>
                  </a:outerShdw>
                </a:effectLst>
              </a:rPr>
            </a:br>
            <a:r>
              <a:rPr lang="en-US" sz="3733" b="1" cap="small" dirty="0">
                <a:effectLst>
                  <a:outerShdw blurRad="38100" dist="38100" dir="2700000" algn="tl">
                    <a:srgbClr val="000000">
                      <a:alpha val="43137"/>
                    </a:srgbClr>
                  </a:outerShdw>
                </a:effectLst>
              </a:rPr>
              <a:t>Development Circle (ORB DC):</a:t>
            </a:r>
            <a:r>
              <a:rPr lang="en-US" sz="3733" b="1" dirty="0">
                <a:effectLst>
                  <a:outerShdw blurRad="38100" dist="38100" dir="2700000" algn="tl">
                    <a:srgbClr val="000000">
                      <a:alpha val="43137"/>
                    </a:srgbClr>
                  </a:outerShdw>
                </a:effectLst>
              </a:rPr>
              <a:t/>
            </a:r>
            <a:br>
              <a:rPr lang="en-US" sz="3733" b="1" dirty="0">
                <a:effectLst>
                  <a:outerShdw blurRad="38100" dist="38100" dir="2700000" algn="tl">
                    <a:srgbClr val="000000">
                      <a:alpha val="43137"/>
                    </a:srgbClr>
                  </a:outerShdw>
                </a:effectLst>
              </a:rPr>
            </a:br>
            <a:r>
              <a:rPr lang="en-US" sz="3733" b="1" dirty="0"/>
              <a:t>Resources/Tools &amp; Learning to Support </a:t>
            </a:r>
            <a:br>
              <a:rPr lang="en-US" sz="3733" b="1" dirty="0"/>
            </a:br>
            <a:r>
              <a:rPr lang="en-US" sz="3733" b="1" dirty="0"/>
              <a:t>Local CPM Implementation</a:t>
            </a:r>
          </a:p>
        </p:txBody>
      </p:sp>
      <p:sp>
        <p:nvSpPr>
          <p:cNvPr id="3" name="Subtitle 2"/>
          <p:cNvSpPr>
            <a:spLocks noGrp="1"/>
          </p:cNvSpPr>
          <p:nvPr>
            <p:ph type="subTitle" idx="1"/>
          </p:nvPr>
        </p:nvSpPr>
        <p:spPr>
          <a:xfrm>
            <a:off x="846667" y="3227343"/>
            <a:ext cx="10617200" cy="1200533"/>
          </a:xfrm>
        </p:spPr>
        <p:txBody>
          <a:bodyPr>
            <a:noAutofit/>
          </a:bodyPr>
          <a:lstStyle/>
          <a:p>
            <a:r>
              <a:rPr lang="en-US" sz="2933" i="1" dirty="0"/>
              <a:t>Directors Institute Faculty: Andrea Sobrado, Renée Boothroyd, Karen Gunderson, Virginia Rondero Hernandez, Mark Lapiz, Darlene Hill</a:t>
            </a:r>
          </a:p>
          <a:p>
            <a:pPr>
              <a:spcBef>
                <a:spcPts val="600"/>
              </a:spcBef>
            </a:pPr>
            <a:r>
              <a:rPr lang="en-US" sz="2933" i="1" dirty="0"/>
              <a:t>County Child Welfare Director Champions: Sylvia </a:t>
            </a:r>
            <a:r>
              <a:rPr lang="en-US" sz="2933" i="1" dirty="0" err="1"/>
              <a:t>Deporto</a:t>
            </a:r>
            <a:r>
              <a:rPr lang="en-US" sz="2933" i="1" dirty="0"/>
              <a:t>, Wendy Osikafo, Nick Honey, Dianna Wagner</a:t>
            </a:r>
            <a:endParaRPr lang="en-US" sz="2933" dirty="0"/>
          </a:p>
        </p:txBody>
      </p:sp>
      <p:sp>
        <p:nvSpPr>
          <p:cNvPr id="4" name="Text Placeholder 3"/>
          <p:cNvSpPr>
            <a:spLocks noGrp="1"/>
          </p:cNvSpPr>
          <p:nvPr>
            <p:ph type="body" sz="quarter" idx="12"/>
          </p:nvPr>
        </p:nvSpPr>
        <p:spPr>
          <a:xfrm>
            <a:off x="954283" y="5431720"/>
            <a:ext cx="6858000" cy="383517"/>
          </a:xfrm>
        </p:spPr>
        <p:txBody>
          <a:bodyPr>
            <a:noAutofit/>
          </a:bodyPr>
          <a:lstStyle/>
          <a:p>
            <a:pPr>
              <a:lnSpc>
                <a:spcPct val="100000"/>
              </a:lnSpc>
              <a:spcBef>
                <a:spcPts val="0"/>
              </a:spcBef>
            </a:pPr>
            <a:r>
              <a:rPr lang="en-US" sz="2667" i="1" dirty="0"/>
              <a:t>December 7, 2017</a:t>
            </a:r>
          </a:p>
        </p:txBody>
      </p:sp>
    </p:spTree>
    <p:extLst>
      <p:ext uri="{BB962C8B-B14F-4D97-AF65-F5344CB8AC3E}">
        <p14:creationId xmlns:p14="http://schemas.microsoft.com/office/powerpoint/2010/main" val="10645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266" y="1219861"/>
            <a:ext cx="11167335" cy="4012539"/>
          </a:xfrm>
        </p:spPr>
        <p:txBody>
          <a:bodyPr>
            <a:noAutofit/>
          </a:bodyPr>
          <a:lstStyle/>
          <a:p>
            <a:pPr marL="514338" indent="-514338">
              <a:lnSpc>
                <a:spcPct val="100000"/>
              </a:lnSpc>
              <a:spcBef>
                <a:spcPts val="0"/>
              </a:spcBef>
              <a:spcAft>
                <a:spcPts val="800"/>
              </a:spcAft>
              <a:buFont typeface="+mj-lt"/>
              <a:buAutoNum type="arabicPeriod"/>
            </a:pPr>
            <a:r>
              <a:rPr lang="en-US" sz="2667" i="1" dirty="0">
                <a:latin typeface="+mn-lt"/>
              </a:rPr>
              <a:t>A focus on people matters.</a:t>
            </a:r>
          </a:p>
          <a:p>
            <a:pPr marL="914377" lvl="1" indent="-223833">
              <a:lnSpc>
                <a:spcPct val="100000"/>
              </a:lnSpc>
              <a:spcBef>
                <a:spcPts val="0"/>
              </a:spcBef>
              <a:spcAft>
                <a:spcPts val="800"/>
              </a:spcAft>
              <a:buFont typeface="Wingdings" panose="05000000000000000000" pitchFamily="2" charset="2"/>
              <a:buChar char="ü"/>
            </a:pPr>
            <a:r>
              <a:rPr lang="en-US" sz="2667" dirty="0">
                <a:latin typeface="+mn-lt"/>
              </a:rPr>
              <a:t> </a:t>
            </a:r>
            <a:r>
              <a:rPr lang="en-US" sz="2667" b="1" dirty="0">
                <a:latin typeface="+mn-lt"/>
              </a:rPr>
              <a:t>Workforce Development </a:t>
            </a:r>
            <a:r>
              <a:rPr lang="en-US" sz="2667" dirty="0">
                <a:latin typeface="+mn-lt"/>
              </a:rPr>
              <a:t>(Training, Ongoing Coaching for all staff)</a:t>
            </a:r>
          </a:p>
          <a:p>
            <a:pPr marL="514338" indent="-514338">
              <a:lnSpc>
                <a:spcPct val="100000"/>
              </a:lnSpc>
              <a:spcBef>
                <a:spcPts val="0"/>
              </a:spcBef>
              <a:spcAft>
                <a:spcPts val="800"/>
              </a:spcAft>
              <a:buFont typeface="+mj-lt"/>
              <a:buAutoNum type="arabicPeriod"/>
            </a:pPr>
            <a:r>
              <a:rPr lang="en-US" sz="2667" i="1" dirty="0">
                <a:latin typeface="+mn-lt"/>
              </a:rPr>
              <a:t>A focus on the organization matters just as much if not more AND</a:t>
            </a:r>
          </a:p>
          <a:p>
            <a:pPr marL="514338" indent="-514338">
              <a:lnSpc>
                <a:spcPct val="100000"/>
              </a:lnSpc>
              <a:spcBef>
                <a:spcPts val="0"/>
              </a:spcBef>
              <a:spcAft>
                <a:spcPts val="800"/>
              </a:spcAft>
              <a:buFont typeface="+mj-lt"/>
              <a:buAutoNum type="arabicPeriod"/>
            </a:pPr>
            <a:r>
              <a:rPr lang="en-US" sz="2667" i="1" dirty="0">
                <a:latin typeface="+mn-lt"/>
              </a:rPr>
              <a:t>Leadership for change lives at multiple levels.</a:t>
            </a:r>
          </a:p>
          <a:p>
            <a:pPr marL="914377" lvl="1" indent="-223833">
              <a:lnSpc>
                <a:spcPct val="100000"/>
              </a:lnSpc>
              <a:spcBef>
                <a:spcPts val="0"/>
              </a:spcBef>
              <a:spcAft>
                <a:spcPts val="800"/>
              </a:spcAft>
              <a:buFont typeface="Wingdings" panose="05000000000000000000" pitchFamily="2" charset="2"/>
              <a:buChar char="ü"/>
            </a:pPr>
            <a:r>
              <a:rPr lang="en-US" sz="2667" b="1" u="sng" dirty="0">
                <a:uFill>
                  <a:solidFill>
                    <a:srgbClr val="A50021"/>
                  </a:solidFill>
                </a:uFill>
                <a:latin typeface="+mn-lt"/>
              </a:rPr>
              <a:t>Organizational Readiness Building </a:t>
            </a:r>
          </a:p>
          <a:p>
            <a:pPr marL="690545" lvl="1" indent="0">
              <a:lnSpc>
                <a:spcPct val="100000"/>
              </a:lnSpc>
              <a:spcBef>
                <a:spcPts val="0"/>
              </a:spcBef>
              <a:spcAft>
                <a:spcPts val="800"/>
              </a:spcAft>
              <a:buNone/>
            </a:pPr>
            <a:r>
              <a:rPr lang="en-US" sz="2667" dirty="0">
                <a:latin typeface="+mn-lt"/>
              </a:rPr>
              <a:t>    (Linked Leadership and Implementation Teams, </a:t>
            </a:r>
          </a:p>
          <a:p>
            <a:pPr marL="971526" lvl="1" indent="0">
              <a:lnSpc>
                <a:spcPct val="100000"/>
              </a:lnSpc>
              <a:spcBef>
                <a:spcPts val="0"/>
              </a:spcBef>
              <a:spcAft>
                <a:spcPts val="800"/>
              </a:spcAft>
              <a:buNone/>
            </a:pPr>
            <a:r>
              <a:rPr lang="en-US" sz="2667" dirty="0">
                <a:latin typeface="+mn-lt"/>
              </a:rPr>
              <a:t>practices to strengthen organizational climate)</a:t>
            </a:r>
          </a:p>
          <a:p>
            <a:pPr marL="914377" lvl="1" indent="-223833">
              <a:lnSpc>
                <a:spcPct val="100000"/>
              </a:lnSpc>
              <a:spcBef>
                <a:spcPts val="0"/>
              </a:spcBef>
              <a:spcAft>
                <a:spcPts val="800"/>
              </a:spcAft>
              <a:buFont typeface="Wingdings" panose="05000000000000000000" pitchFamily="2" charset="2"/>
              <a:buChar char="ü"/>
            </a:pPr>
            <a:r>
              <a:rPr lang="en-US" sz="2667" b="1" dirty="0">
                <a:latin typeface="+mn-lt"/>
              </a:rPr>
              <a:t>Engagement, Relationships, and Partnership</a:t>
            </a:r>
          </a:p>
          <a:p>
            <a:pPr marL="514338" indent="-514338">
              <a:lnSpc>
                <a:spcPct val="100000"/>
              </a:lnSpc>
              <a:spcBef>
                <a:spcPts val="0"/>
              </a:spcBef>
              <a:spcAft>
                <a:spcPts val="800"/>
              </a:spcAft>
              <a:buFont typeface="+mj-lt"/>
              <a:buAutoNum type="arabicPeriod"/>
            </a:pPr>
            <a:r>
              <a:rPr lang="en-US" sz="2667" i="1" dirty="0">
                <a:latin typeface="+mn-lt"/>
              </a:rPr>
              <a:t>Supporting use of the practice model is a deliberate, ongoing process</a:t>
            </a:r>
            <a:r>
              <a:rPr lang="en-US" sz="2667" dirty="0">
                <a:latin typeface="+mn-lt"/>
              </a:rPr>
              <a:t>.</a:t>
            </a:r>
          </a:p>
          <a:p>
            <a:pPr marL="914377" lvl="1" indent="-223833">
              <a:lnSpc>
                <a:spcPct val="100000"/>
              </a:lnSpc>
              <a:spcBef>
                <a:spcPts val="0"/>
              </a:spcBef>
              <a:spcAft>
                <a:spcPts val="800"/>
              </a:spcAft>
              <a:buFont typeface="Wingdings" panose="05000000000000000000" pitchFamily="2" charset="2"/>
              <a:buChar char="ü"/>
            </a:pPr>
            <a:r>
              <a:rPr lang="en-US" sz="2667" b="1" dirty="0">
                <a:latin typeface="+mn-lt"/>
              </a:rPr>
              <a:t>Quality, Outcome, and System Improvement</a:t>
            </a:r>
          </a:p>
        </p:txBody>
      </p:sp>
      <p:grpSp>
        <p:nvGrpSpPr>
          <p:cNvPr id="4" name="Group 3"/>
          <p:cNvGrpSpPr/>
          <p:nvPr/>
        </p:nvGrpSpPr>
        <p:grpSpPr>
          <a:xfrm>
            <a:off x="9337281" y="3129290"/>
            <a:ext cx="2123000" cy="1674447"/>
            <a:chOff x="1995544" y="1316132"/>
            <a:chExt cx="5050715" cy="3093563"/>
          </a:xfrm>
        </p:grpSpPr>
        <p:pic>
          <p:nvPicPr>
            <p:cNvPr id="5" name="Picture 4" descr="Convocatoria Asamblea General Extraordinaria de Socios"/>
            <p:cNvPicPr>
              <a:picLocks noChangeAspect="1"/>
            </p:cNvPicPr>
            <p:nvPr/>
          </p:nvPicPr>
          <p:blipFill>
            <a:blip r:embed="rId3" cstate="email">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tretch>
              <a:fillRect/>
            </a:stretch>
          </p:blipFill>
          <p:spPr>
            <a:xfrm>
              <a:off x="1995544" y="1316132"/>
              <a:ext cx="5050715" cy="3093563"/>
            </a:xfrm>
            <a:prstGeom prst="rect">
              <a:avLst/>
            </a:prstGeom>
          </p:spPr>
        </p:pic>
        <p:grpSp>
          <p:nvGrpSpPr>
            <p:cNvPr id="6" name="Group 5"/>
            <p:cNvGrpSpPr/>
            <p:nvPr/>
          </p:nvGrpSpPr>
          <p:grpSpPr>
            <a:xfrm>
              <a:off x="3806177" y="1815170"/>
              <a:ext cx="1499760" cy="1111552"/>
              <a:chOff x="3645586" y="2022921"/>
              <a:chExt cx="1499760" cy="1111552"/>
            </a:xfrm>
            <a:noFill/>
          </p:grpSpPr>
          <p:pic>
            <p:nvPicPr>
              <p:cNvPr id="7" name="Picture 6" descr="Download Small PNG Medium PNG Large 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6860" y="2022921"/>
                <a:ext cx="1077433" cy="1111552"/>
              </a:xfrm>
              <a:prstGeom prst="rect">
                <a:avLst/>
              </a:prstGeom>
              <a:grpFill/>
            </p:spPr>
          </p:pic>
          <p:sp>
            <p:nvSpPr>
              <p:cNvPr id="8" name="TextBox 7"/>
              <p:cNvSpPr txBox="1"/>
              <p:nvPr/>
            </p:nvSpPr>
            <p:spPr>
              <a:xfrm>
                <a:off x="3645586" y="2216258"/>
                <a:ext cx="1499760" cy="511760"/>
              </a:xfrm>
              <a:prstGeom prst="rect">
                <a:avLst/>
              </a:prstGeom>
              <a:grpFill/>
            </p:spPr>
            <p:txBody>
              <a:bodyPr wrap="square" rtlCol="0">
                <a:spAutoFit/>
              </a:bodyPr>
              <a:lstStyle/>
              <a:p>
                <a:r>
                  <a:rPr lang="en-US" sz="1200" b="1" dirty="0">
                    <a:solidFill>
                      <a:prstClr val="white"/>
                    </a:solidFill>
                  </a:rPr>
                  <a:t>HOST</a:t>
                </a:r>
              </a:p>
            </p:txBody>
          </p:sp>
        </p:grpSp>
      </p:grpSp>
      <p:sp>
        <p:nvSpPr>
          <p:cNvPr id="2" name="Title 1"/>
          <p:cNvSpPr>
            <a:spLocks noGrp="1"/>
          </p:cNvSpPr>
          <p:nvPr>
            <p:ph type="title"/>
          </p:nvPr>
        </p:nvSpPr>
        <p:spPr>
          <a:xfrm>
            <a:off x="1286934" y="-39658"/>
            <a:ext cx="9409527" cy="1297867"/>
          </a:xfrm>
          <a:solidFill>
            <a:schemeClr val="bg1">
              <a:lumMod val="85000"/>
            </a:schemeClr>
          </a:solidFill>
        </p:spPr>
        <p:txBody>
          <a:bodyPr>
            <a:normAutofit/>
          </a:bodyPr>
          <a:lstStyle/>
          <a:p>
            <a:r>
              <a:rPr lang="en-US" sz="4267" dirty="0">
                <a:latin typeface="+mn-lt"/>
              </a:rPr>
              <a:t>“</a:t>
            </a:r>
            <a:r>
              <a:rPr lang="en-US" sz="4267" i="1" dirty="0">
                <a:latin typeface="+mn-lt"/>
              </a:rPr>
              <a:t>What it Takes</a:t>
            </a:r>
            <a:r>
              <a:rPr lang="en-US" sz="4267" dirty="0">
                <a:latin typeface="+mn-lt"/>
              </a:rPr>
              <a:t>” for Implementation: </a:t>
            </a:r>
            <a:r>
              <a:rPr lang="en-US" sz="4267" b="1" dirty="0">
                <a:latin typeface="+mn-lt"/>
              </a:rPr>
              <a:t>Development Circles</a:t>
            </a:r>
          </a:p>
        </p:txBody>
      </p:sp>
      <p:cxnSp>
        <p:nvCxnSpPr>
          <p:cNvPr id="9" name="Straight Connector 8"/>
          <p:cNvCxnSpPr/>
          <p:nvPr/>
        </p:nvCxnSpPr>
        <p:spPr>
          <a:xfrm flipV="1">
            <a:off x="762001" y="1236796"/>
            <a:ext cx="10423961" cy="1"/>
          </a:xfrm>
          <a:prstGeom prst="line">
            <a:avLst/>
          </a:prstGeom>
          <a:effectLst>
            <a:outerShdw blurRad="50800" dist="38100" dir="2700000" algn="tl"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10" name="Slide Number Placeholder 6">
            <a:extLst>
              <a:ext uri="{FF2B5EF4-FFF2-40B4-BE49-F238E27FC236}">
                <a16:creationId xmlns:a16="http://schemas.microsoft.com/office/drawing/2014/main" id="{03A6B279-B5F6-4216-9B0B-19167E99DB4D}"/>
              </a:ext>
            </a:extLst>
          </p:cNvPr>
          <p:cNvSpPr>
            <a:spLocks noGrp="1"/>
          </p:cNvSpPr>
          <p:nvPr>
            <p:ph type="sldNum" sz="quarter" idx="12"/>
          </p:nvPr>
        </p:nvSpPr>
        <p:spPr>
          <a:xfrm>
            <a:off x="11185961" y="5777548"/>
            <a:ext cx="548640" cy="396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42932" indent="-285744" eaLnBrk="0" hangingPunct="0">
              <a:defRPr sz="1400">
                <a:solidFill>
                  <a:schemeClr val="tx1"/>
                </a:solidFill>
                <a:latin typeface="Tahoma" charset="0"/>
                <a:ea typeface="ＭＳ Ｐゴシック" charset="0"/>
              </a:defRPr>
            </a:lvl2pPr>
            <a:lvl3pPr marL="1142971" indent="-228594" eaLnBrk="0" hangingPunct="0">
              <a:defRPr sz="1400">
                <a:solidFill>
                  <a:schemeClr val="tx1"/>
                </a:solidFill>
                <a:latin typeface="Tahoma" charset="0"/>
                <a:ea typeface="ＭＳ Ｐゴシック" charset="0"/>
              </a:defRPr>
            </a:lvl3pPr>
            <a:lvl4pPr marL="1600160" indent="-228594" eaLnBrk="0" hangingPunct="0">
              <a:defRPr sz="1400">
                <a:solidFill>
                  <a:schemeClr val="tx1"/>
                </a:solidFill>
                <a:latin typeface="Tahoma" charset="0"/>
                <a:ea typeface="ＭＳ Ｐゴシック" charset="0"/>
              </a:defRPr>
            </a:lvl4pPr>
            <a:lvl5pPr marL="2057349" indent="-228594" eaLnBrk="0" hangingPunct="0">
              <a:defRPr sz="1400">
                <a:solidFill>
                  <a:schemeClr val="tx1"/>
                </a:solidFill>
                <a:latin typeface="Tahoma" charset="0"/>
                <a:ea typeface="ＭＳ Ｐゴシック" charset="0"/>
              </a:defRPr>
            </a:lvl5pPr>
            <a:lvl6pPr marL="2514537" indent="-228594" eaLnBrk="0" fontAlgn="base" hangingPunct="0">
              <a:spcBef>
                <a:spcPct val="0"/>
              </a:spcBef>
              <a:spcAft>
                <a:spcPct val="0"/>
              </a:spcAft>
              <a:defRPr sz="1400">
                <a:solidFill>
                  <a:schemeClr val="tx1"/>
                </a:solidFill>
                <a:latin typeface="Tahoma" charset="0"/>
                <a:ea typeface="ＭＳ Ｐゴシック" charset="0"/>
              </a:defRPr>
            </a:lvl6pPr>
            <a:lvl7pPr marL="2971726" indent="-228594" eaLnBrk="0" fontAlgn="base" hangingPunct="0">
              <a:spcBef>
                <a:spcPct val="0"/>
              </a:spcBef>
              <a:spcAft>
                <a:spcPct val="0"/>
              </a:spcAft>
              <a:defRPr sz="1400">
                <a:solidFill>
                  <a:schemeClr val="tx1"/>
                </a:solidFill>
                <a:latin typeface="Tahoma" charset="0"/>
                <a:ea typeface="ＭＳ Ｐゴシック" charset="0"/>
              </a:defRPr>
            </a:lvl7pPr>
            <a:lvl8pPr marL="3428914" indent="-228594" eaLnBrk="0" fontAlgn="base" hangingPunct="0">
              <a:spcBef>
                <a:spcPct val="0"/>
              </a:spcBef>
              <a:spcAft>
                <a:spcPct val="0"/>
              </a:spcAft>
              <a:defRPr sz="1400">
                <a:solidFill>
                  <a:schemeClr val="tx1"/>
                </a:solidFill>
                <a:latin typeface="Tahoma" charset="0"/>
                <a:ea typeface="ＭＳ Ｐゴシック" charset="0"/>
              </a:defRPr>
            </a:lvl8pPr>
            <a:lvl9pPr marL="3886103" indent="-228594"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005A83F0-281D-3A4D-B168-63F42B852D7E}" type="slidenum">
              <a:rPr lang="en-US">
                <a:solidFill>
                  <a:prstClr val="black"/>
                </a:solidFill>
              </a:rPr>
              <a:pPr eaLnBrk="1" hangingPunct="1"/>
              <a:t>48</a:t>
            </a:fld>
            <a:endParaRPr lang="en-US" dirty="0">
              <a:solidFill>
                <a:prstClr val="black"/>
              </a:solidFill>
            </a:endParaRPr>
          </a:p>
        </p:txBody>
      </p:sp>
      <p:sp>
        <p:nvSpPr>
          <p:cNvPr id="13" name="Rounded Rectangle 12"/>
          <p:cNvSpPr/>
          <p:nvPr/>
        </p:nvSpPr>
        <p:spPr>
          <a:xfrm>
            <a:off x="431800" y="2218267"/>
            <a:ext cx="10109200" cy="2514600"/>
          </a:xfrm>
          <a:prstGeom prst="roundRect">
            <a:avLst/>
          </a:prstGeom>
          <a:solidFill>
            <a:srgbClr val="FFFFCC">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CC"/>
              </a:solidFill>
            </a:endParaRPr>
          </a:p>
        </p:txBody>
      </p:sp>
    </p:spTree>
    <p:extLst>
      <p:ext uri="{BB962C8B-B14F-4D97-AF65-F5344CB8AC3E}">
        <p14:creationId xmlns:p14="http://schemas.microsoft.com/office/powerpoint/2010/main" val="113953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13267" y="159672"/>
            <a:ext cx="9855199" cy="2380328"/>
          </a:xfrm>
          <a:prstGeom prst="round2DiagRect">
            <a:avLst/>
          </a:prstGeom>
          <a:solidFill>
            <a:schemeClr val="tx1">
              <a:lumMod val="65000"/>
              <a:lumOff val="3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667" b="1" dirty="0">
                <a:solidFill>
                  <a:prstClr val="white"/>
                </a:solidFill>
              </a:rPr>
              <a:t>“Readiness”</a:t>
            </a:r>
            <a:r>
              <a:rPr lang="en-US" sz="2667" dirty="0">
                <a:solidFill>
                  <a:prstClr val="white"/>
                </a:solidFill>
              </a:rPr>
              <a:t> is a developmental point at which a person, organization, or system has the capacity and willingness to engage in a particular activity.  It is </a:t>
            </a:r>
            <a:r>
              <a:rPr lang="en-US" sz="2667" i="1" u="sng" dirty="0">
                <a:solidFill>
                  <a:prstClr val="white"/>
                </a:solidFill>
              </a:rPr>
              <a:t>not</a:t>
            </a:r>
            <a:r>
              <a:rPr lang="en-US" sz="2667" dirty="0">
                <a:solidFill>
                  <a:prstClr val="white"/>
                </a:solidFill>
              </a:rPr>
              <a:t> a pre-existing condition waiting to be found or an enduring aspect of a person. </a:t>
            </a:r>
            <a:r>
              <a:rPr lang="en-US" sz="2667" u="sng" dirty="0">
                <a:solidFill>
                  <a:prstClr val="white"/>
                </a:solidFill>
              </a:rPr>
              <a:t>It needs active support to be developed, nurtured, and sustained</a:t>
            </a:r>
            <a:r>
              <a:rPr lang="en-US" sz="2667" dirty="0">
                <a:solidFill>
                  <a:prstClr val="white"/>
                </a:solidFill>
              </a:rPr>
              <a:t>.  </a:t>
            </a:r>
          </a:p>
        </p:txBody>
      </p:sp>
      <p:sp>
        <p:nvSpPr>
          <p:cNvPr id="5" name="Round Diagonal Corner Rectangle 4"/>
          <p:cNvSpPr/>
          <p:nvPr/>
        </p:nvSpPr>
        <p:spPr>
          <a:xfrm>
            <a:off x="1143001" y="2734699"/>
            <a:ext cx="10710332" cy="3302035"/>
          </a:xfrm>
          <a:prstGeom prst="round2DiagRect">
            <a:avLst/>
          </a:prstGeom>
          <a:solidFill>
            <a:srgbClr val="A5002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Aft>
                <a:spcPts val="600"/>
              </a:spcAft>
            </a:pPr>
            <a:r>
              <a:rPr lang="en-US" sz="2667" b="1" dirty="0">
                <a:solidFill>
                  <a:prstClr val="white"/>
                </a:solidFill>
              </a:rPr>
              <a:t>“Organizational readiness” </a:t>
            </a:r>
            <a:r>
              <a:rPr lang="en-US" sz="2667" dirty="0">
                <a:solidFill>
                  <a:prstClr val="white"/>
                </a:solidFill>
              </a:rPr>
              <a:t>refers to ‘the extent to which organizational members are </a:t>
            </a:r>
            <a:r>
              <a:rPr lang="en-US" sz="2667" dirty="0">
                <a:solidFill>
                  <a:srgbClr val="FFFF00"/>
                </a:solidFill>
              </a:rPr>
              <a:t>psychologically and behaviorally prepared and supported </a:t>
            </a:r>
            <a:r>
              <a:rPr lang="en-US" sz="2667" dirty="0">
                <a:solidFill>
                  <a:prstClr val="white"/>
                </a:solidFill>
              </a:rPr>
              <a:t>to implement organizational change.’</a:t>
            </a:r>
          </a:p>
          <a:p>
            <a:pPr>
              <a:spcAft>
                <a:spcPts val="600"/>
              </a:spcAft>
            </a:pPr>
            <a:r>
              <a:rPr lang="en-US" sz="2667" i="1" u="sng" dirty="0">
                <a:solidFill>
                  <a:prstClr val="white"/>
                </a:solidFill>
              </a:rPr>
              <a:t>HIGH</a:t>
            </a:r>
            <a:r>
              <a:rPr lang="en-US" sz="2667" dirty="0">
                <a:solidFill>
                  <a:prstClr val="white"/>
                </a:solidFill>
              </a:rPr>
              <a:t>: More likely to initiate change, exert greater effort, exhibit greater persistence, and display more cooperative behavior.</a:t>
            </a:r>
          </a:p>
          <a:p>
            <a:r>
              <a:rPr lang="en-US" sz="2667" i="1" u="sng" dirty="0">
                <a:solidFill>
                  <a:prstClr val="white"/>
                </a:solidFill>
              </a:rPr>
              <a:t>LOW</a:t>
            </a:r>
            <a:r>
              <a:rPr lang="en-US" sz="2667" dirty="0">
                <a:solidFill>
                  <a:prstClr val="white"/>
                </a:solidFill>
              </a:rPr>
              <a:t>: More likely to view the change as undesirable, so avoid, or even resist, planning for the effort and participating in the change process.</a:t>
            </a:r>
          </a:p>
        </p:txBody>
      </p:sp>
    </p:spTree>
    <p:extLst>
      <p:ext uri="{BB962C8B-B14F-4D97-AF65-F5344CB8AC3E}">
        <p14:creationId xmlns:p14="http://schemas.microsoft.com/office/powerpoint/2010/main" val="55621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853" y="912962"/>
            <a:ext cx="4983192" cy="990600"/>
          </a:xfrm>
        </p:spPr>
        <p:txBody>
          <a:bodyPr/>
          <a:lstStyle/>
          <a:p>
            <a:pPr algn="ctr"/>
            <a:r>
              <a:rPr lang="en-US" sz="4800" dirty="0">
                <a:solidFill>
                  <a:srgbClr val="008000"/>
                </a:solidFill>
              </a:rPr>
              <a:t>Directors’ Institute</a:t>
            </a:r>
          </a:p>
        </p:txBody>
      </p:sp>
      <p:pic>
        <p:nvPicPr>
          <p:cNvPr id="6" name="Picture 5"/>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99563" y="548373"/>
            <a:ext cx="3318293" cy="2568637"/>
          </a:xfrm>
          <a:prstGeom prst="rect">
            <a:avLst/>
          </a:prstGeom>
          <a:noFill/>
          <a:ln>
            <a:noFill/>
          </a:ln>
        </p:spPr>
      </p:pic>
      <p:sp>
        <p:nvSpPr>
          <p:cNvPr id="11" name="Content Placeholder 2"/>
          <p:cNvSpPr>
            <a:spLocks noGrp="1"/>
          </p:cNvSpPr>
          <p:nvPr>
            <p:ph idx="1"/>
          </p:nvPr>
        </p:nvSpPr>
        <p:spPr>
          <a:xfrm>
            <a:off x="626853" y="2564921"/>
            <a:ext cx="8068574" cy="3329797"/>
          </a:xfrm>
        </p:spPr>
        <p:txBody>
          <a:bodyPr>
            <a:normAutofit fontScale="92500" lnSpcReduction="20000"/>
          </a:bodyPr>
          <a:lstStyle/>
          <a:p>
            <a:pPr marL="0" indent="0">
              <a:lnSpc>
                <a:spcPct val="120000"/>
              </a:lnSpc>
              <a:spcBef>
                <a:spcPts val="1200"/>
              </a:spcBef>
              <a:spcAft>
                <a:spcPts val="1200"/>
              </a:spcAft>
              <a:buNone/>
            </a:pPr>
            <a:r>
              <a:rPr lang="en-US" sz="3500" dirty="0"/>
              <a:t>OVERALL GOALS</a:t>
            </a:r>
          </a:p>
          <a:p>
            <a:pPr>
              <a:lnSpc>
                <a:spcPct val="120000"/>
              </a:lnSpc>
              <a:spcBef>
                <a:spcPts val="1200"/>
              </a:spcBef>
              <a:spcAft>
                <a:spcPts val="1200"/>
              </a:spcAft>
            </a:pPr>
            <a:r>
              <a:rPr lang="en-US" dirty="0"/>
              <a:t>To develop a cohort of strong, effective Child Welfare Directors and other leadership supporting implementation of the California Child Welfare Core Practice Model (CPM)</a:t>
            </a:r>
          </a:p>
          <a:p>
            <a:pPr>
              <a:lnSpc>
                <a:spcPct val="120000"/>
              </a:lnSpc>
              <a:spcBef>
                <a:spcPts val="1200"/>
              </a:spcBef>
              <a:spcAft>
                <a:spcPts val="1200"/>
              </a:spcAft>
            </a:pPr>
            <a:r>
              <a:rPr lang="en-US" dirty="0"/>
              <a:t>By January 2018, have the skills, ongoing support, and organizational resources to begin systematically implementing the CPM</a:t>
            </a:r>
          </a:p>
        </p:txBody>
      </p:sp>
    </p:spTree>
    <p:extLst>
      <p:ext uri="{BB962C8B-B14F-4D97-AF65-F5344CB8AC3E}">
        <p14:creationId xmlns:p14="http://schemas.microsoft.com/office/powerpoint/2010/main" val="10136225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4" y="128607"/>
            <a:ext cx="9296329" cy="1325563"/>
          </a:xfrm>
        </p:spPr>
        <p:txBody>
          <a:bodyPr>
            <a:normAutofit/>
          </a:bodyPr>
          <a:lstStyle/>
          <a:p>
            <a:r>
              <a:rPr lang="en-US" sz="2667" b="1" cap="small" dirty="0">
                <a:solidFill>
                  <a:srgbClr val="00BFC3"/>
                </a:solidFill>
                <a:latin typeface="+mn-lt"/>
              </a:rPr>
              <a:t>Directors Institute Development Circles</a:t>
            </a:r>
            <a:r>
              <a:rPr lang="en-US" sz="2667" b="1" dirty="0">
                <a:latin typeface="+mn-lt"/>
              </a:rPr>
              <a:t/>
            </a:r>
            <a:br>
              <a:rPr lang="en-US" sz="2667" b="1" dirty="0">
                <a:latin typeface="+mn-lt"/>
              </a:rPr>
            </a:br>
            <a:r>
              <a:rPr lang="en-US" sz="4267" b="1" dirty="0">
                <a:latin typeface="+mn-lt"/>
              </a:rPr>
              <a:t>Organizational</a:t>
            </a:r>
            <a:r>
              <a:rPr lang="en-US" b="1" dirty="0">
                <a:latin typeface="+mn-lt"/>
              </a:rPr>
              <a:t> Readiness Building</a:t>
            </a:r>
          </a:p>
        </p:txBody>
      </p:sp>
      <p:sp>
        <p:nvSpPr>
          <p:cNvPr id="3" name="Content Placeholder 2"/>
          <p:cNvSpPr>
            <a:spLocks noGrp="1"/>
          </p:cNvSpPr>
          <p:nvPr>
            <p:ph idx="1"/>
          </p:nvPr>
        </p:nvSpPr>
        <p:spPr>
          <a:xfrm>
            <a:off x="533400" y="1454170"/>
            <a:ext cx="10752667" cy="2476500"/>
          </a:xfrm>
        </p:spPr>
        <p:txBody>
          <a:bodyPr>
            <a:noAutofit/>
          </a:bodyPr>
          <a:lstStyle/>
          <a:p>
            <a:pPr marL="0" indent="0">
              <a:lnSpc>
                <a:spcPct val="110000"/>
              </a:lnSpc>
              <a:spcBef>
                <a:spcPts val="451"/>
              </a:spcBef>
              <a:buNone/>
            </a:pPr>
            <a:r>
              <a:rPr lang="en-US" sz="3200" dirty="0"/>
              <a:t>VISION</a:t>
            </a:r>
          </a:p>
          <a:p>
            <a:pPr>
              <a:lnSpc>
                <a:spcPct val="110000"/>
              </a:lnSpc>
              <a:spcBef>
                <a:spcPts val="451"/>
              </a:spcBef>
            </a:pPr>
            <a:r>
              <a:rPr lang="en-US" sz="3200" dirty="0"/>
              <a:t>People specifically resourced and tasked to come together, attend to day-to-day tasks of implementing the CPM</a:t>
            </a:r>
          </a:p>
          <a:p>
            <a:pPr>
              <a:lnSpc>
                <a:spcPct val="110000"/>
              </a:lnSpc>
              <a:spcBef>
                <a:spcPts val="451"/>
              </a:spcBef>
            </a:pPr>
            <a:r>
              <a:rPr lang="en-US" sz="3200" dirty="0"/>
              <a:t>Teams of executive leaders, staff, and partners have functional roles and dedicated resources for implementation</a:t>
            </a:r>
          </a:p>
          <a:p>
            <a:pPr>
              <a:lnSpc>
                <a:spcPct val="110000"/>
              </a:lnSpc>
              <a:spcBef>
                <a:spcPts val="451"/>
              </a:spcBef>
            </a:pPr>
            <a:r>
              <a:rPr lang="en-US" sz="3200" dirty="0"/>
              <a:t>Organizational practices create a climate that facilitates progress and problem-solves challenges to improve CPM implementation</a:t>
            </a:r>
          </a:p>
        </p:txBody>
      </p:sp>
      <p:pic>
        <p:nvPicPr>
          <p:cNvPr id="7" name="Picture 6" descr="&lt;strong&gt;organizational-behavior&lt;/strong&gt;-4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45063" y="244643"/>
            <a:ext cx="2037719" cy="1358480"/>
          </a:xfrm>
          <a:prstGeom prst="rect">
            <a:avLst/>
          </a:prstGeom>
        </p:spPr>
      </p:pic>
    </p:spTree>
    <p:extLst>
      <p:ext uri="{BB962C8B-B14F-4D97-AF65-F5344CB8AC3E}">
        <p14:creationId xmlns:p14="http://schemas.microsoft.com/office/powerpoint/2010/main" val="188183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3" y="310541"/>
            <a:ext cx="11328400" cy="814388"/>
          </a:xfrm>
        </p:spPr>
        <p:txBody>
          <a:bodyPr>
            <a:normAutofit/>
          </a:bodyPr>
          <a:lstStyle/>
          <a:p>
            <a:pPr algn="l">
              <a:lnSpc>
                <a:spcPct val="100000"/>
              </a:lnSpc>
            </a:pPr>
            <a:r>
              <a:rPr lang="en-US" b="1" dirty="0">
                <a:latin typeface="+mn-lt"/>
              </a:rPr>
              <a:t>Organizational Readiness: Key Elements</a:t>
            </a:r>
          </a:p>
        </p:txBody>
      </p:sp>
      <p:sp>
        <p:nvSpPr>
          <p:cNvPr id="3" name="Content Placeholder 2"/>
          <p:cNvSpPr>
            <a:spLocks noGrp="1"/>
          </p:cNvSpPr>
          <p:nvPr>
            <p:ph idx="1"/>
          </p:nvPr>
        </p:nvSpPr>
        <p:spPr>
          <a:xfrm>
            <a:off x="601133" y="1453793"/>
            <a:ext cx="11176000" cy="3542440"/>
          </a:xfrm>
        </p:spPr>
        <p:txBody>
          <a:bodyPr>
            <a:noAutofit/>
          </a:bodyPr>
          <a:lstStyle/>
          <a:p>
            <a:pPr marL="457167" indent="-457167">
              <a:spcBef>
                <a:spcPts val="0"/>
              </a:spcBef>
              <a:spcAft>
                <a:spcPts val="600"/>
              </a:spcAft>
              <a:buFont typeface="+mj-lt"/>
              <a:buAutoNum type="alphaUcPeriod"/>
            </a:pPr>
            <a:r>
              <a:rPr lang="en-US" sz="2667" b="1" dirty="0"/>
              <a:t>Leadership</a:t>
            </a:r>
            <a:r>
              <a:rPr lang="en-US" sz="2667" dirty="0"/>
              <a:t> (e.g., demonstrated commitment, ongoing support by people to remove barriers, foster pathways, streamline approaches)</a:t>
            </a:r>
          </a:p>
          <a:p>
            <a:pPr marL="457167" indent="-457167">
              <a:spcBef>
                <a:spcPts val="0"/>
              </a:spcBef>
              <a:spcAft>
                <a:spcPts val="600"/>
              </a:spcAft>
              <a:buFont typeface="+mj-lt"/>
              <a:buAutoNum type="alphaUcPeriod"/>
            </a:pPr>
            <a:r>
              <a:rPr lang="en-US" sz="2667" b="1" dirty="0"/>
              <a:t>Communications</a:t>
            </a:r>
            <a:r>
              <a:rPr lang="en-US" sz="2667" dirty="0"/>
              <a:t> (defined feed-forward and feed-back loops among multiple groups for specific reasons)</a:t>
            </a:r>
          </a:p>
          <a:p>
            <a:pPr marL="457167" indent="-457167">
              <a:spcBef>
                <a:spcPts val="0"/>
              </a:spcBef>
              <a:spcAft>
                <a:spcPts val="600"/>
              </a:spcAft>
              <a:buFont typeface="+mj-lt"/>
              <a:buAutoNum type="alphaUcPeriod"/>
            </a:pPr>
            <a:r>
              <a:rPr lang="en-US" sz="2667" b="1" dirty="0"/>
              <a:t>Using Data </a:t>
            </a:r>
            <a:r>
              <a:rPr lang="en-US" sz="2667" dirty="0"/>
              <a:t>for Understanding and Improvement</a:t>
            </a:r>
          </a:p>
          <a:p>
            <a:pPr marL="457167" indent="-457167">
              <a:spcBef>
                <a:spcPts val="0"/>
              </a:spcBef>
              <a:spcAft>
                <a:spcPts val="600"/>
              </a:spcAft>
              <a:buFont typeface="+mj-lt"/>
              <a:buAutoNum type="alphaUcPeriod"/>
            </a:pPr>
            <a:r>
              <a:rPr lang="en-US" sz="2667" b="1" dirty="0"/>
              <a:t>Functional Team Structures and Processes</a:t>
            </a:r>
          </a:p>
          <a:p>
            <a:pPr marL="457167" indent="-457167">
              <a:spcBef>
                <a:spcPts val="0"/>
              </a:spcBef>
              <a:spcAft>
                <a:spcPts val="600"/>
              </a:spcAft>
              <a:buFont typeface="+mj-lt"/>
              <a:buAutoNum type="alphaUcPeriod"/>
            </a:pPr>
            <a:r>
              <a:rPr lang="en-US" sz="2667" b="1" dirty="0"/>
              <a:t>Organizational Culture and Climate </a:t>
            </a:r>
          </a:p>
          <a:p>
            <a:pPr lvl="1">
              <a:spcBef>
                <a:spcPts val="0"/>
              </a:spcBef>
              <a:spcAft>
                <a:spcPts val="600"/>
              </a:spcAft>
            </a:pPr>
            <a:r>
              <a:rPr lang="en-US" sz="2667" dirty="0"/>
              <a:t>Values, assumptions, attitudes, perceptions (importance of innovation in practice, own skills to do so, leadership, organization’s support for change</a:t>
            </a:r>
          </a:p>
          <a:p>
            <a:pPr lvl="1">
              <a:spcBef>
                <a:spcPts val="0"/>
              </a:spcBef>
              <a:spcAft>
                <a:spcPts val="600"/>
              </a:spcAft>
            </a:pPr>
            <a:r>
              <a:rPr lang="en-US" sz="2667" dirty="0"/>
              <a:t>Policies, practices, procedures, behaviors, adequacy of resources</a:t>
            </a:r>
          </a:p>
          <a:p>
            <a:pPr>
              <a:spcBef>
                <a:spcPts val="0"/>
              </a:spcBef>
              <a:spcAft>
                <a:spcPts val="600"/>
              </a:spcAft>
            </a:pPr>
            <a:r>
              <a:rPr lang="en-US" sz="2667" i="1" dirty="0">
                <a:solidFill>
                  <a:schemeClr val="tx1">
                    <a:lumMod val="85000"/>
                    <a:lumOff val="15000"/>
                  </a:schemeClr>
                </a:solidFill>
              </a:rPr>
              <a:t>Staff Capacities (training, coaching) and Partnership</a:t>
            </a:r>
          </a:p>
        </p:txBody>
      </p:sp>
      <p:pic>
        <p:nvPicPr>
          <p:cNvPr id="4" name="Picture 3" descr="&lt;strong&gt;organizational-behavior&lt;/strong&gt;-4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90597" y="95313"/>
            <a:ext cx="2037719" cy="1358480"/>
          </a:xfrm>
          <a:prstGeom prst="rect">
            <a:avLst/>
          </a:prstGeom>
        </p:spPr>
      </p:pic>
    </p:spTree>
    <p:extLst>
      <p:ext uri="{BB962C8B-B14F-4D97-AF65-F5344CB8AC3E}">
        <p14:creationId xmlns:p14="http://schemas.microsoft.com/office/powerpoint/2010/main" val="198276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029" y="336192"/>
            <a:ext cx="8610600" cy="745280"/>
          </a:xfrm>
        </p:spPr>
        <p:txBody>
          <a:bodyPr>
            <a:noAutofit/>
          </a:bodyPr>
          <a:lstStyle/>
          <a:p>
            <a:pPr algn="l">
              <a:lnSpc>
                <a:spcPct val="100000"/>
              </a:lnSpc>
            </a:pPr>
            <a:r>
              <a:rPr lang="en-US" sz="4267" b="1" dirty="0">
                <a:latin typeface="+mn-lt"/>
              </a:rPr>
              <a:t>Our ORB Dev. Circle Work</a:t>
            </a:r>
          </a:p>
        </p:txBody>
      </p:sp>
      <p:sp>
        <p:nvSpPr>
          <p:cNvPr id="3" name="Content Placeholder 2"/>
          <p:cNvSpPr>
            <a:spLocks noGrp="1"/>
          </p:cNvSpPr>
          <p:nvPr>
            <p:ph idx="1"/>
          </p:nvPr>
        </p:nvSpPr>
        <p:spPr>
          <a:xfrm>
            <a:off x="579431" y="1534583"/>
            <a:ext cx="11446933" cy="3843235"/>
          </a:xfrm>
          <a:solidFill>
            <a:schemeClr val="bg1"/>
          </a:solidFill>
        </p:spPr>
        <p:txBody>
          <a:bodyPr>
            <a:noAutofit/>
          </a:bodyPr>
          <a:lstStyle/>
          <a:p>
            <a:pPr marL="457167" indent="-457167">
              <a:buFont typeface="+mj-lt"/>
              <a:buAutoNum type="alphaUcPeriod"/>
            </a:pPr>
            <a:r>
              <a:rPr lang="en-US" sz="2667" u="sng" dirty="0"/>
              <a:t>Communication for Engagement Strategies/Resources</a:t>
            </a:r>
          </a:p>
          <a:p>
            <a:pPr lvl="1">
              <a:buFont typeface="Symbol" panose="05050102010706020507" pitchFamily="18" charset="2"/>
              <a:buChar char="-"/>
            </a:pPr>
            <a:r>
              <a:rPr lang="en-US" sz="2667" dirty="0"/>
              <a:t>Key messages, messaging approaches, feedback loops for the CPM </a:t>
            </a:r>
            <a:r>
              <a:rPr lang="en-US" sz="2667" b="1" i="1" u="sng" dirty="0"/>
              <a:t>and</a:t>
            </a:r>
            <a:r>
              <a:rPr lang="en-US" sz="2667" dirty="0"/>
              <a:t> how the organization is actively supporting it with implementation best practices</a:t>
            </a:r>
          </a:p>
          <a:p>
            <a:pPr lvl="1">
              <a:buFont typeface="Symbol" panose="05050102010706020507" pitchFamily="18" charset="2"/>
              <a:buChar char="-"/>
            </a:pPr>
            <a:r>
              <a:rPr lang="en-US" sz="2667" dirty="0"/>
              <a:t>Keeping people engaged and connected</a:t>
            </a:r>
          </a:p>
          <a:p>
            <a:pPr marL="457167" indent="-457167">
              <a:buFont typeface="+mj-lt"/>
              <a:buAutoNum type="alphaUcPeriod"/>
            </a:pPr>
            <a:r>
              <a:rPr lang="en-US" sz="2667" u="sng" dirty="0"/>
              <a:t>Assessment Resources</a:t>
            </a:r>
            <a:r>
              <a:rPr lang="en-US" sz="2667" dirty="0"/>
              <a:t> (hear from multiple voices)</a:t>
            </a:r>
          </a:p>
          <a:p>
            <a:pPr marL="685750">
              <a:spcBef>
                <a:spcPts val="500"/>
              </a:spcBef>
              <a:buFont typeface="Symbol" panose="05050102010706020507" pitchFamily="18" charset="2"/>
              <a:buChar char=""/>
            </a:pPr>
            <a:r>
              <a:rPr lang="en-US" sz="2667" dirty="0"/>
              <a:t>to measure elements of </a:t>
            </a:r>
            <a:r>
              <a:rPr lang="en-US" sz="2667" b="1" dirty="0"/>
              <a:t>organizational readiness</a:t>
            </a:r>
            <a:r>
              <a:rPr lang="en-US" sz="2667" dirty="0"/>
              <a:t> to implement change</a:t>
            </a:r>
          </a:p>
          <a:p>
            <a:pPr marL="457167" indent="-457167">
              <a:buFont typeface="+mj-lt"/>
              <a:buAutoNum type="alphaUcPeriod" startAt="3"/>
            </a:pPr>
            <a:r>
              <a:rPr lang="en-US" sz="2667" u="sng" dirty="0"/>
              <a:t>Planning Strategies/Resources</a:t>
            </a:r>
            <a:r>
              <a:rPr lang="en-US" sz="2667" dirty="0"/>
              <a:t> (to use assessment findings)</a:t>
            </a:r>
          </a:p>
          <a:p>
            <a:pPr lvl="1">
              <a:buFont typeface="Symbol" panose="05050102010706020507" pitchFamily="18" charset="2"/>
              <a:buChar char="-"/>
            </a:pPr>
            <a:r>
              <a:rPr lang="en-US" sz="2667" i="1" dirty="0"/>
              <a:t>“What do we do now based on what we just learned? Where can we start?”</a:t>
            </a:r>
          </a:p>
          <a:p>
            <a:pPr marL="457167" indent="-457167">
              <a:buFont typeface="+mj-lt"/>
              <a:buAutoNum type="alphaUcPeriod" startAt="3"/>
            </a:pPr>
            <a:r>
              <a:rPr lang="en-US" sz="2667" u="sng" dirty="0"/>
              <a:t>Teaming Resources (link with CPM Leadership behaviors)</a:t>
            </a:r>
          </a:p>
          <a:p>
            <a:pPr lvl="1">
              <a:buFont typeface="Symbol" panose="05050102010706020507" pitchFamily="18" charset="2"/>
              <a:buChar char="-"/>
            </a:pPr>
            <a:r>
              <a:rPr lang="en-US" sz="2667" dirty="0"/>
              <a:t>Designing functional, linked leadership &amp; implementation teams, processes</a:t>
            </a:r>
          </a:p>
        </p:txBody>
      </p:sp>
      <p:pic>
        <p:nvPicPr>
          <p:cNvPr id="4" name="Picture 3" descr="&lt;strong&gt;organizational-behavior&lt;/strong&gt;-4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37064" y="218888"/>
            <a:ext cx="1469832" cy="979888"/>
          </a:xfrm>
          <a:prstGeom prst="rect">
            <a:avLst/>
          </a:prstGeom>
        </p:spPr>
      </p:pic>
      <p:sp>
        <p:nvSpPr>
          <p:cNvPr id="5" name="Left Bracket 4"/>
          <p:cNvSpPr/>
          <p:nvPr/>
        </p:nvSpPr>
        <p:spPr>
          <a:xfrm>
            <a:off x="467030" y="1534584"/>
            <a:ext cx="112401" cy="3520017"/>
          </a:xfrm>
          <a:prstGeom prst="leftBracket">
            <a:avLst/>
          </a:prstGeom>
          <a:ln w="28575">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69652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673101" y="1260848"/>
            <a:ext cx="10828865" cy="2976225"/>
          </a:xfrm>
          <a:prstGeom prst="round2DiagRect">
            <a:avLst/>
          </a:prstGeom>
          <a:solidFill>
            <a:srgbClr val="A5002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Aft>
                <a:spcPts val="600"/>
              </a:spcAft>
            </a:pPr>
            <a:r>
              <a:rPr lang="en-US" sz="2667" dirty="0">
                <a:solidFill>
                  <a:prstClr val="white"/>
                </a:solidFill>
              </a:rPr>
              <a:t>Guiding Characteristics of Potential Tools:</a:t>
            </a:r>
          </a:p>
          <a:p>
            <a:r>
              <a:rPr lang="en-US" sz="2667" dirty="0">
                <a:solidFill>
                  <a:prstClr val="white"/>
                </a:solidFill>
              </a:rPr>
              <a:t>(i) The  would help me to </a:t>
            </a:r>
            <a:r>
              <a:rPr lang="en-US" sz="2667" u="sng" dirty="0">
                <a:solidFill>
                  <a:prstClr val="white"/>
                </a:solidFill>
              </a:rPr>
              <a:t>explain the CPM</a:t>
            </a:r>
            <a:r>
              <a:rPr lang="en-US" sz="2667" dirty="0">
                <a:solidFill>
                  <a:prstClr val="white"/>
                </a:solidFill>
              </a:rPr>
              <a:t> to colleagues and partners.</a:t>
            </a:r>
          </a:p>
          <a:p>
            <a:r>
              <a:rPr lang="en-US" sz="2667" dirty="0">
                <a:solidFill>
                  <a:prstClr val="white"/>
                </a:solidFill>
              </a:rPr>
              <a:t>(ii) The tool would help me to </a:t>
            </a:r>
            <a:r>
              <a:rPr lang="en-US" sz="2667" u="sng" dirty="0">
                <a:solidFill>
                  <a:prstClr val="white"/>
                </a:solidFill>
              </a:rPr>
              <a:t>explain the roles of our organization and leadership</a:t>
            </a:r>
            <a:r>
              <a:rPr lang="en-US" sz="2667" dirty="0">
                <a:solidFill>
                  <a:prstClr val="white"/>
                </a:solidFill>
              </a:rPr>
              <a:t> in supporting the implementation of the CPM.</a:t>
            </a:r>
          </a:p>
          <a:p>
            <a:r>
              <a:rPr lang="en-US" sz="2667" dirty="0">
                <a:solidFill>
                  <a:prstClr val="white"/>
                </a:solidFill>
              </a:rPr>
              <a:t>(iii) The tool would help me to </a:t>
            </a:r>
            <a:r>
              <a:rPr lang="en-US" sz="2667" u="sng" dirty="0">
                <a:solidFill>
                  <a:prstClr val="white"/>
                </a:solidFill>
              </a:rPr>
              <a:t>prompt others to be actively involved</a:t>
            </a:r>
            <a:r>
              <a:rPr lang="en-US" sz="2667" dirty="0">
                <a:solidFill>
                  <a:prstClr val="white"/>
                </a:solidFill>
              </a:rPr>
              <a:t> in our organization's current and ongoing efforts to implement the CPM locally.</a:t>
            </a:r>
          </a:p>
        </p:txBody>
      </p:sp>
      <p:sp>
        <p:nvSpPr>
          <p:cNvPr id="4" name="Title 1"/>
          <p:cNvSpPr txBox="1">
            <a:spLocks/>
          </p:cNvSpPr>
          <p:nvPr/>
        </p:nvSpPr>
        <p:spPr>
          <a:xfrm>
            <a:off x="389467" y="186018"/>
            <a:ext cx="11319933" cy="564837"/>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00000"/>
              </a:lnSpc>
            </a:pPr>
            <a:r>
              <a:rPr lang="en-US" dirty="0">
                <a:solidFill>
                  <a:prstClr val="black"/>
                </a:solidFill>
              </a:rPr>
              <a:t>A. Communication for Engagement Implementing CPM</a:t>
            </a:r>
          </a:p>
        </p:txBody>
      </p:sp>
      <p:sp>
        <p:nvSpPr>
          <p:cNvPr id="2" name="TextBox 1"/>
          <p:cNvSpPr txBox="1"/>
          <p:nvPr/>
        </p:nvSpPr>
        <p:spPr>
          <a:xfrm>
            <a:off x="910167" y="4501532"/>
            <a:ext cx="10278533" cy="1323632"/>
          </a:xfrm>
          <a:prstGeom prst="rect">
            <a:avLst/>
          </a:prstGeom>
          <a:noFill/>
        </p:spPr>
        <p:txBody>
          <a:bodyPr wrap="square" rtlCol="0">
            <a:spAutoFit/>
          </a:bodyPr>
          <a:lstStyle/>
          <a:p>
            <a:r>
              <a:rPr lang="en-US" sz="2667" dirty="0">
                <a:solidFill>
                  <a:prstClr val="black"/>
                </a:solidFill>
              </a:rPr>
              <a:t>Generated </a:t>
            </a:r>
            <a:r>
              <a:rPr lang="en-US" sz="2667" b="1" dirty="0">
                <a:solidFill>
                  <a:prstClr val="black"/>
                </a:solidFill>
              </a:rPr>
              <a:t>Key Messages about CPM and ORB </a:t>
            </a:r>
            <a:r>
              <a:rPr lang="en-US" sz="2667" dirty="0">
                <a:solidFill>
                  <a:prstClr val="black"/>
                </a:solidFill>
              </a:rPr>
              <a:t>for implementing It. </a:t>
            </a:r>
            <a:r>
              <a:rPr lang="en-US" sz="2667" b="1" dirty="0">
                <a:solidFill>
                  <a:prstClr val="black"/>
                </a:solidFill>
              </a:rPr>
              <a:t>ORB County Testing Summaries </a:t>
            </a:r>
            <a:r>
              <a:rPr lang="en-US" sz="2667" dirty="0">
                <a:solidFill>
                  <a:prstClr val="black"/>
                </a:solidFill>
              </a:rPr>
              <a:t>provide details about site-based approaches used to deliver and test messages. </a:t>
            </a:r>
          </a:p>
        </p:txBody>
      </p:sp>
    </p:spTree>
    <p:extLst>
      <p:ext uri="{BB962C8B-B14F-4D97-AF65-F5344CB8AC3E}">
        <p14:creationId xmlns:p14="http://schemas.microsoft.com/office/powerpoint/2010/main" val="123147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677333" y="777230"/>
            <a:ext cx="10795000" cy="4243503"/>
          </a:xfrm>
          <a:prstGeom prst="round2DiagRect">
            <a:avLst/>
          </a:prstGeom>
          <a:solidFill>
            <a:schemeClr val="accent1">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Aft>
                <a:spcPts val="600"/>
              </a:spcAft>
            </a:pPr>
            <a:r>
              <a:rPr lang="en-US" sz="2533" dirty="0">
                <a:solidFill>
                  <a:prstClr val="white"/>
                </a:solidFill>
              </a:rPr>
              <a:t>Guiding Characteristics of Potential Tools:</a:t>
            </a:r>
          </a:p>
          <a:p>
            <a:pPr>
              <a:spcAft>
                <a:spcPts val="600"/>
              </a:spcAft>
            </a:pPr>
            <a:r>
              <a:rPr lang="en-US" sz="2533" dirty="0">
                <a:solidFill>
                  <a:prstClr val="white"/>
                </a:solidFill>
              </a:rPr>
              <a:t>(i) The tool/resource would address the extent of a </a:t>
            </a:r>
            <a:r>
              <a:rPr lang="en-US" sz="2533" u="sng" dirty="0">
                <a:solidFill>
                  <a:prstClr val="white"/>
                </a:solidFill>
              </a:rPr>
              <a:t>key element of ORB </a:t>
            </a:r>
            <a:r>
              <a:rPr lang="en-US" sz="2533" dirty="0">
                <a:solidFill>
                  <a:prstClr val="white"/>
                </a:solidFill>
              </a:rPr>
              <a:t>for Implementing the CPM (specify).</a:t>
            </a:r>
          </a:p>
          <a:p>
            <a:pPr>
              <a:spcAft>
                <a:spcPts val="600"/>
              </a:spcAft>
            </a:pPr>
            <a:r>
              <a:rPr lang="en-US" sz="2533" dirty="0">
                <a:solidFill>
                  <a:prstClr val="white"/>
                </a:solidFill>
              </a:rPr>
              <a:t>(ii) The tool/resource would help </a:t>
            </a:r>
            <a:r>
              <a:rPr lang="en-US" sz="2533" u="sng" dirty="0">
                <a:solidFill>
                  <a:prstClr val="white"/>
                </a:solidFill>
              </a:rPr>
              <a:t>clarify the current structures and processes</a:t>
            </a:r>
            <a:r>
              <a:rPr lang="en-US" sz="2533" dirty="0">
                <a:solidFill>
                  <a:prstClr val="white"/>
                </a:solidFill>
              </a:rPr>
              <a:t> related to that ORB element(s)</a:t>
            </a:r>
          </a:p>
          <a:p>
            <a:pPr>
              <a:spcAft>
                <a:spcPts val="600"/>
              </a:spcAft>
            </a:pPr>
            <a:r>
              <a:rPr lang="en-US" sz="2533" dirty="0">
                <a:solidFill>
                  <a:prstClr val="white"/>
                </a:solidFill>
              </a:rPr>
              <a:t>(iii) (iv) The tool/resource can be used to gather feedback from </a:t>
            </a:r>
            <a:r>
              <a:rPr lang="en-US" sz="2533" u="sng" dirty="0">
                <a:solidFill>
                  <a:prstClr val="white"/>
                </a:solidFill>
              </a:rPr>
              <a:t>multiple, different perspectives</a:t>
            </a:r>
            <a:r>
              <a:rPr lang="en-US" sz="2533" dirty="0">
                <a:solidFill>
                  <a:prstClr val="white"/>
                </a:solidFill>
              </a:rPr>
              <a:t>.</a:t>
            </a:r>
          </a:p>
          <a:p>
            <a:r>
              <a:rPr lang="en-US" sz="2533" dirty="0">
                <a:solidFill>
                  <a:prstClr val="white"/>
                </a:solidFill>
              </a:rPr>
              <a:t>(v) The tool/resource could be </a:t>
            </a:r>
            <a:r>
              <a:rPr lang="en-US" sz="2533" u="sng" dirty="0">
                <a:solidFill>
                  <a:prstClr val="white"/>
                </a:solidFill>
              </a:rPr>
              <a:t>easily adapted </a:t>
            </a:r>
            <a:r>
              <a:rPr lang="en-US" sz="2533" dirty="0">
                <a:solidFill>
                  <a:prstClr val="white"/>
                </a:solidFill>
              </a:rPr>
              <a:t>to be used by counties in different stages of implementing the CPM.</a:t>
            </a:r>
          </a:p>
        </p:txBody>
      </p:sp>
      <p:sp>
        <p:nvSpPr>
          <p:cNvPr id="4" name="Title 1"/>
          <p:cNvSpPr txBox="1">
            <a:spLocks/>
          </p:cNvSpPr>
          <p:nvPr/>
        </p:nvSpPr>
        <p:spPr>
          <a:xfrm>
            <a:off x="1" y="66435"/>
            <a:ext cx="12327465" cy="564837"/>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00000"/>
              </a:lnSpc>
            </a:pPr>
            <a:r>
              <a:rPr lang="en-US" sz="3733" dirty="0">
                <a:solidFill>
                  <a:prstClr val="black"/>
                </a:solidFill>
                <a:latin typeface="Calibri" panose="020F0502020204030204"/>
              </a:rPr>
              <a:t>B. Assessing Organizational Readiness for Implementing CPM</a:t>
            </a:r>
          </a:p>
        </p:txBody>
      </p:sp>
      <p:sp>
        <p:nvSpPr>
          <p:cNvPr id="5" name="TextBox 4"/>
          <p:cNvSpPr txBox="1"/>
          <p:nvPr/>
        </p:nvSpPr>
        <p:spPr>
          <a:xfrm>
            <a:off x="677334" y="5053952"/>
            <a:ext cx="11142133" cy="1261692"/>
          </a:xfrm>
          <a:prstGeom prst="rect">
            <a:avLst/>
          </a:prstGeom>
          <a:noFill/>
        </p:spPr>
        <p:txBody>
          <a:bodyPr wrap="square" rtlCol="0">
            <a:spAutoFit/>
          </a:bodyPr>
          <a:lstStyle/>
          <a:p>
            <a:r>
              <a:rPr lang="en-US" sz="2533" dirty="0">
                <a:solidFill>
                  <a:prstClr val="black"/>
                </a:solidFill>
              </a:rPr>
              <a:t>Developed an “</a:t>
            </a:r>
            <a:r>
              <a:rPr lang="en-US" sz="2533" b="1" dirty="0">
                <a:solidFill>
                  <a:prstClr val="black"/>
                </a:solidFill>
              </a:rPr>
              <a:t>illustrative inventory</a:t>
            </a:r>
            <a:r>
              <a:rPr lang="en-US" sz="2533" dirty="0">
                <a:solidFill>
                  <a:prstClr val="black"/>
                </a:solidFill>
              </a:rPr>
              <a:t>” of assessment items related to ORB Key Elements. </a:t>
            </a:r>
            <a:r>
              <a:rPr lang="en-US" sz="2533" b="1" dirty="0">
                <a:solidFill>
                  <a:prstClr val="black"/>
                </a:solidFill>
              </a:rPr>
              <a:t>ORB  County Testing Summaries </a:t>
            </a:r>
            <a:r>
              <a:rPr lang="en-US" sz="2533" dirty="0">
                <a:solidFill>
                  <a:prstClr val="black"/>
                </a:solidFill>
              </a:rPr>
              <a:t>provide details about site-based approaches to design &amp; test ORB assessments. </a:t>
            </a:r>
          </a:p>
        </p:txBody>
      </p:sp>
    </p:spTree>
    <p:extLst>
      <p:ext uri="{BB962C8B-B14F-4D97-AF65-F5344CB8AC3E}">
        <p14:creationId xmlns:p14="http://schemas.microsoft.com/office/powerpoint/2010/main" val="87856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58253" y="177800"/>
            <a:ext cx="6166347" cy="5196417"/>
          </a:xfrm>
          <a:prstGeom prst="rect">
            <a:avLst/>
          </a:prstGeom>
          <a:ln>
            <a:solidFill>
              <a:schemeClr val="accent1">
                <a:lumMod val="50000"/>
              </a:schemeClr>
            </a:solidFill>
          </a:ln>
        </p:spPr>
      </p:pic>
      <p:pic>
        <p:nvPicPr>
          <p:cNvPr id="4" name="Picture 3"/>
          <p:cNvPicPr>
            <a:picLocks noChangeAspect="1"/>
          </p:cNvPicPr>
          <p:nvPr/>
        </p:nvPicPr>
        <p:blipFill>
          <a:blip r:embed="rId3"/>
          <a:stretch>
            <a:fillRect/>
          </a:stretch>
        </p:blipFill>
        <p:spPr>
          <a:xfrm>
            <a:off x="5200966" y="1667933"/>
            <a:ext cx="6720100" cy="4409017"/>
          </a:xfrm>
          <a:prstGeom prst="rect">
            <a:avLst/>
          </a:prstGeom>
          <a:ln>
            <a:solidFill>
              <a:schemeClr val="accent1">
                <a:lumMod val="50000"/>
              </a:schemeClr>
            </a:solidFill>
          </a:ln>
        </p:spPr>
      </p:pic>
    </p:spTree>
    <p:extLst>
      <p:ext uri="{BB962C8B-B14F-4D97-AF65-F5344CB8AC3E}">
        <p14:creationId xmlns:p14="http://schemas.microsoft.com/office/powerpoint/2010/main" val="4516314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677333" y="777231"/>
            <a:ext cx="10795000" cy="3727037"/>
          </a:xfrm>
          <a:prstGeom prst="round2Diag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Aft>
                <a:spcPts val="600"/>
              </a:spcAft>
            </a:pPr>
            <a:r>
              <a:rPr lang="en-US" sz="2533" dirty="0">
                <a:solidFill>
                  <a:prstClr val="white"/>
                </a:solidFill>
              </a:rPr>
              <a:t>Guiding Characteristics of Resource/Tool:</a:t>
            </a:r>
          </a:p>
          <a:p>
            <a:pPr>
              <a:spcAft>
                <a:spcPts val="600"/>
              </a:spcAft>
            </a:pPr>
            <a:r>
              <a:rPr lang="en-US" sz="2533" dirty="0">
                <a:solidFill>
                  <a:prstClr val="white"/>
                </a:solidFill>
              </a:rPr>
              <a:t>(i) Provide a </a:t>
            </a:r>
            <a:r>
              <a:rPr lang="en-US" sz="2533" u="sng" dirty="0">
                <a:solidFill>
                  <a:prstClr val="white"/>
                </a:solidFill>
              </a:rPr>
              <a:t>natural next action step from ORB Assessment </a:t>
            </a:r>
            <a:r>
              <a:rPr lang="en-US" sz="2533" dirty="0">
                <a:solidFill>
                  <a:prstClr val="white"/>
                </a:solidFill>
              </a:rPr>
              <a:t>for planning how to address </a:t>
            </a:r>
            <a:r>
              <a:rPr lang="en-US" sz="2533" u="sng" dirty="0">
                <a:solidFill>
                  <a:prstClr val="white"/>
                </a:solidFill>
              </a:rPr>
              <a:t>key element(s) of ORB </a:t>
            </a:r>
            <a:r>
              <a:rPr lang="en-US" sz="2533" dirty="0">
                <a:solidFill>
                  <a:prstClr val="white"/>
                </a:solidFill>
              </a:rPr>
              <a:t>.</a:t>
            </a:r>
          </a:p>
          <a:p>
            <a:pPr>
              <a:spcAft>
                <a:spcPts val="600"/>
              </a:spcAft>
            </a:pPr>
            <a:r>
              <a:rPr lang="en-US" sz="2533" dirty="0">
                <a:solidFill>
                  <a:prstClr val="white"/>
                </a:solidFill>
              </a:rPr>
              <a:t>(ii) Provide an active  step for </a:t>
            </a:r>
            <a:r>
              <a:rPr lang="en-US" sz="2533" u="sng" dirty="0">
                <a:solidFill>
                  <a:prstClr val="white"/>
                </a:solidFill>
              </a:rPr>
              <a:t>continuing local engagement and teaming </a:t>
            </a:r>
            <a:r>
              <a:rPr lang="en-US" sz="2533" dirty="0">
                <a:solidFill>
                  <a:prstClr val="white"/>
                </a:solidFill>
              </a:rPr>
              <a:t>from ORB Assessment.</a:t>
            </a:r>
          </a:p>
          <a:p>
            <a:r>
              <a:rPr lang="en-US" sz="2533" dirty="0">
                <a:solidFill>
                  <a:prstClr val="white"/>
                </a:solidFill>
              </a:rPr>
              <a:t>(v) The tool/resource could be </a:t>
            </a:r>
            <a:r>
              <a:rPr lang="en-US" sz="2533" u="sng" dirty="0">
                <a:solidFill>
                  <a:prstClr val="white"/>
                </a:solidFill>
              </a:rPr>
              <a:t>easily adapted </a:t>
            </a:r>
            <a:r>
              <a:rPr lang="en-US" sz="2533" dirty="0">
                <a:solidFill>
                  <a:prstClr val="white"/>
                </a:solidFill>
              </a:rPr>
              <a:t>to be used by counties in different stages of implementing the CPM.</a:t>
            </a:r>
          </a:p>
        </p:txBody>
      </p:sp>
      <p:sp>
        <p:nvSpPr>
          <p:cNvPr id="4" name="Title 1"/>
          <p:cNvSpPr txBox="1">
            <a:spLocks/>
          </p:cNvSpPr>
          <p:nvPr/>
        </p:nvSpPr>
        <p:spPr>
          <a:xfrm>
            <a:off x="1" y="66435"/>
            <a:ext cx="12327465" cy="564837"/>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00000"/>
              </a:lnSpc>
            </a:pPr>
            <a:r>
              <a:rPr lang="en-US" sz="3733" dirty="0">
                <a:solidFill>
                  <a:prstClr val="black"/>
                </a:solidFill>
                <a:latin typeface="Calibri" panose="020F0502020204030204"/>
              </a:rPr>
              <a:t>C. Planning to Strengthen Priority ORB Elements</a:t>
            </a:r>
          </a:p>
        </p:txBody>
      </p:sp>
      <p:sp>
        <p:nvSpPr>
          <p:cNvPr id="5" name="TextBox 4"/>
          <p:cNvSpPr txBox="1"/>
          <p:nvPr/>
        </p:nvSpPr>
        <p:spPr>
          <a:xfrm>
            <a:off x="677334" y="4683445"/>
            <a:ext cx="11142133" cy="1261692"/>
          </a:xfrm>
          <a:prstGeom prst="rect">
            <a:avLst/>
          </a:prstGeom>
          <a:noFill/>
        </p:spPr>
        <p:txBody>
          <a:bodyPr wrap="square" rtlCol="0">
            <a:spAutoFit/>
          </a:bodyPr>
          <a:lstStyle/>
          <a:p>
            <a:r>
              <a:rPr lang="en-US" sz="2533" dirty="0">
                <a:solidFill>
                  <a:prstClr val="black"/>
                </a:solidFill>
              </a:rPr>
              <a:t>Later in the ORB DC process, we developed an “</a:t>
            </a:r>
            <a:r>
              <a:rPr lang="en-US" sz="2533" b="1" i="1" dirty="0">
                <a:solidFill>
                  <a:prstClr val="black"/>
                </a:solidFill>
              </a:rPr>
              <a:t>What’s Next? </a:t>
            </a:r>
            <a:r>
              <a:rPr lang="en-US" sz="2533" b="1" dirty="0">
                <a:solidFill>
                  <a:prstClr val="black"/>
                </a:solidFill>
              </a:rPr>
              <a:t>ORB Planning Matrix</a:t>
            </a:r>
            <a:r>
              <a:rPr lang="en-US" sz="2533" dirty="0">
                <a:solidFill>
                  <a:prstClr val="black"/>
                </a:solidFill>
              </a:rPr>
              <a:t>” framed by ORB Key Elements. Most </a:t>
            </a:r>
            <a:r>
              <a:rPr lang="en-US" sz="2533" b="1" dirty="0">
                <a:solidFill>
                  <a:prstClr val="black"/>
                </a:solidFill>
              </a:rPr>
              <a:t>ORB County Testing Summaries </a:t>
            </a:r>
            <a:r>
              <a:rPr lang="en-US" sz="2533" dirty="0">
                <a:solidFill>
                  <a:prstClr val="black"/>
                </a:solidFill>
              </a:rPr>
              <a:t>may </a:t>
            </a:r>
            <a:r>
              <a:rPr lang="en-US" sz="2533" u="sng" dirty="0">
                <a:solidFill>
                  <a:prstClr val="black"/>
                </a:solidFill>
              </a:rPr>
              <a:t>not</a:t>
            </a:r>
            <a:r>
              <a:rPr lang="en-US" sz="2533" dirty="0">
                <a:solidFill>
                  <a:prstClr val="black"/>
                </a:solidFill>
              </a:rPr>
              <a:t> currently have details about site-based approaches for utilizing this resource. </a:t>
            </a:r>
          </a:p>
        </p:txBody>
      </p:sp>
    </p:spTree>
    <p:extLst>
      <p:ext uri="{BB962C8B-B14F-4D97-AF65-F5344CB8AC3E}">
        <p14:creationId xmlns:p14="http://schemas.microsoft.com/office/powerpoint/2010/main" val="136240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021758" y="0"/>
            <a:ext cx="9911173" cy="6048432"/>
          </a:xfrm>
          <a:prstGeom prst="rect">
            <a:avLst/>
          </a:prstGeom>
        </p:spPr>
      </p:pic>
    </p:spTree>
    <p:extLst>
      <p:ext uri="{BB962C8B-B14F-4D97-AF65-F5344CB8AC3E}">
        <p14:creationId xmlns:p14="http://schemas.microsoft.com/office/powerpoint/2010/main" val="15775561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t;strong&gt;organizational-behavior&lt;/strong&gt;-4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73735" y="184610"/>
            <a:ext cx="1820332" cy="1213556"/>
          </a:xfrm>
          <a:prstGeom prst="rect">
            <a:avLst/>
          </a:prstGeom>
        </p:spPr>
      </p:pic>
      <p:graphicFrame>
        <p:nvGraphicFramePr>
          <p:cNvPr id="6" name="Table 5"/>
          <p:cNvGraphicFramePr>
            <a:graphicFrameLocks noGrp="1"/>
          </p:cNvGraphicFramePr>
          <p:nvPr>
            <p:extLst/>
          </p:nvPr>
        </p:nvGraphicFramePr>
        <p:xfrm>
          <a:off x="3454328" y="1637123"/>
          <a:ext cx="7061200" cy="4267200"/>
        </p:xfrm>
        <a:graphic>
          <a:graphicData uri="http://schemas.openxmlformats.org/drawingml/2006/table">
            <a:tbl>
              <a:tblPr firstRow="1" bandRow="1">
                <a:tableStyleId>{5C22544A-7EE6-4342-B048-85BDC9FD1C3A}</a:tableStyleId>
              </a:tblPr>
              <a:tblGrid>
                <a:gridCol w="3530600">
                  <a:extLst>
                    <a:ext uri="{9D8B030D-6E8A-4147-A177-3AD203B41FA5}">
                      <a16:colId xmlns:a16="http://schemas.microsoft.com/office/drawing/2014/main" val="451360892"/>
                    </a:ext>
                  </a:extLst>
                </a:gridCol>
                <a:gridCol w="3530600">
                  <a:extLst>
                    <a:ext uri="{9D8B030D-6E8A-4147-A177-3AD203B41FA5}">
                      <a16:colId xmlns:a16="http://schemas.microsoft.com/office/drawing/2014/main" val="2206765072"/>
                    </a:ext>
                  </a:extLst>
                </a:gridCol>
              </a:tblGrid>
              <a:tr h="533400">
                <a:tc>
                  <a:txBody>
                    <a:bodyPr/>
                    <a:lstStyle/>
                    <a:p>
                      <a:r>
                        <a:rPr lang="en-US" sz="2700" dirty="0"/>
                        <a:t>Testing County</a:t>
                      </a:r>
                    </a:p>
                  </a:txBody>
                  <a:tcPr marL="121920" marR="121920" marT="60960" marB="60960"/>
                </a:tc>
                <a:tc>
                  <a:txBody>
                    <a:bodyPr/>
                    <a:lstStyle/>
                    <a:p>
                      <a:r>
                        <a:rPr lang="en-US" sz="2700" dirty="0"/>
                        <a:t>Buddy County</a:t>
                      </a:r>
                    </a:p>
                  </a:txBody>
                  <a:tcPr marL="121920" marR="121920" marT="60960" marB="60960"/>
                </a:tc>
                <a:extLst>
                  <a:ext uri="{0D108BD9-81ED-4DB2-BD59-A6C34878D82A}">
                    <a16:rowId xmlns:a16="http://schemas.microsoft.com/office/drawing/2014/main" val="2396786464"/>
                  </a:ext>
                </a:extLst>
              </a:tr>
              <a:tr h="533400">
                <a:tc>
                  <a:txBody>
                    <a:bodyPr/>
                    <a:lstStyle/>
                    <a:p>
                      <a:r>
                        <a:rPr lang="en-US" sz="2700" dirty="0"/>
                        <a:t>Calaveras</a:t>
                      </a:r>
                    </a:p>
                  </a:txBody>
                  <a:tcPr marL="121920" marR="121920" marT="60960" marB="60960"/>
                </a:tc>
                <a:tc>
                  <a:txBody>
                    <a:bodyPr/>
                    <a:lstStyle/>
                    <a:p>
                      <a:r>
                        <a:rPr lang="en-US" sz="2700" dirty="0"/>
                        <a:t>Stanislaus</a:t>
                      </a:r>
                    </a:p>
                  </a:txBody>
                  <a:tcPr marL="121920" marR="121920" marT="60960" marB="60960"/>
                </a:tc>
                <a:extLst>
                  <a:ext uri="{0D108BD9-81ED-4DB2-BD59-A6C34878D82A}">
                    <a16:rowId xmlns:a16="http://schemas.microsoft.com/office/drawing/2014/main" val="3331072899"/>
                  </a:ext>
                </a:extLst>
              </a:tr>
              <a:tr h="533400">
                <a:tc>
                  <a:txBody>
                    <a:bodyPr/>
                    <a:lstStyle/>
                    <a:p>
                      <a:r>
                        <a:rPr lang="en-US" sz="2700" dirty="0"/>
                        <a:t>Kings</a:t>
                      </a:r>
                    </a:p>
                  </a:txBody>
                  <a:tcPr marL="121920" marR="121920" marT="60960" marB="60960"/>
                </a:tc>
                <a:tc>
                  <a:txBody>
                    <a:bodyPr/>
                    <a:lstStyle/>
                    <a:p>
                      <a:r>
                        <a:rPr lang="en-US" sz="2700" dirty="0"/>
                        <a:t>Alameda</a:t>
                      </a:r>
                    </a:p>
                  </a:txBody>
                  <a:tcPr marL="121920" marR="121920" marT="60960" marB="60960"/>
                </a:tc>
                <a:extLst>
                  <a:ext uri="{0D108BD9-81ED-4DB2-BD59-A6C34878D82A}">
                    <a16:rowId xmlns:a16="http://schemas.microsoft.com/office/drawing/2014/main" val="921713699"/>
                  </a:ext>
                </a:extLst>
              </a:tr>
              <a:tr h="533400">
                <a:tc>
                  <a:txBody>
                    <a:bodyPr/>
                    <a:lstStyle/>
                    <a:p>
                      <a:r>
                        <a:rPr lang="en-US" sz="2700" dirty="0"/>
                        <a:t>Los</a:t>
                      </a:r>
                      <a:r>
                        <a:rPr lang="en-US" sz="2700" baseline="0" dirty="0"/>
                        <a:t> Angeles</a:t>
                      </a:r>
                      <a:endParaRPr lang="en-US" sz="2700" dirty="0"/>
                    </a:p>
                  </a:txBody>
                  <a:tcPr marL="121920" marR="121920" marT="60960" marB="60960"/>
                </a:tc>
                <a:tc>
                  <a:txBody>
                    <a:bodyPr/>
                    <a:lstStyle/>
                    <a:p>
                      <a:r>
                        <a:rPr lang="en-US" sz="2700" dirty="0"/>
                        <a:t>Santa Clara</a:t>
                      </a:r>
                    </a:p>
                  </a:txBody>
                  <a:tcPr marL="121920" marR="121920" marT="60960" marB="60960"/>
                </a:tc>
                <a:extLst>
                  <a:ext uri="{0D108BD9-81ED-4DB2-BD59-A6C34878D82A}">
                    <a16:rowId xmlns:a16="http://schemas.microsoft.com/office/drawing/2014/main" val="1410177336"/>
                  </a:ext>
                </a:extLst>
              </a:tr>
              <a:tr h="533400">
                <a:tc>
                  <a:txBody>
                    <a:bodyPr/>
                    <a:lstStyle/>
                    <a:p>
                      <a:r>
                        <a:rPr lang="en-US" sz="2700" dirty="0"/>
                        <a:t>Orange</a:t>
                      </a:r>
                    </a:p>
                  </a:txBody>
                  <a:tcPr marL="121920" marR="121920" marT="60960" marB="60960"/>
                </a:tc>
                <a:tc>
                  <a:txBody>
                    <a:bodyPr/>
                    <a:lstStyle/>
                    <a:p>
                      <a:r>
                        <a:rPr lang="en-US" sz="2700" dirty="0"/>
                        <a:t>Ventura</a:t>
                      </a:r>
                    </a:p>
                  </a:txBody>
                  <a:tcPr marL="121920" marR="121920" marT="60960" marB="60960"/>
                </a:tc>
                <a:extLst>
                  <a:ext uri="{0D108BD9-81ED-4DB2-BD59-A6C34878D82A}">
                    <a16:rowId xmlns:a16="http://schemas.microsoft.com/office/drawing/2014/main" val="1461069752"/>
                  </a:ext>
                </a:extLst>
              </a:tr>
              <a:tr h="533400">
                <a:tc>
                  <a:txBody>
                    <a:bodyPr/>
                    <a:lstStyle/>
                    <a:p>
                      <a:r>
                        <a:rPr lang="en-US" sz="2700" dirty="0"/>
                        <a:t>Sacramento</a:t>
                      </a:r>
                    </a:p>
                  </a:txBody>
                  <a:tcPr marL="121920" marR="121920" marT="60960" marB="60960"/>
                </a:tc>
                <a:tc>
                  <a:txBody>
                    <a:bodyPr/>
                    <a:lstStyle/>
                    <a:p>
                      <a:r>
                        <a:rPr lang="en-US" sz="2700" dirty="0"/>
                        <a:t>Sonoma</a:t>
                      </a:r>
                    </a:p>
                  </a:txBody>
                  <a:tcPr marL="121920" marR="121920" marT="60960" marB="60960"/>
                </a:tc>
                <a:extLst>
                  <a:ext uri="{0D108BD9-81ED-4DB2-BD59-A6C34878D82A}">
                    <a16:rowId xmlns:a16="http://schemas.microsoft.com/office/drawing/2014/main" val="3193407021"/>
                  </a:ext>
                </a:extLst>
              </a:tr>
              <a:tr h="533400">
                <a:tc>
                  <a:txBody>
                    <a:bodyPr/>
                    <a:lstStyle/>
                    <a:p>
                      <a:r>
                        <a:rPr lang="en-US" sz="2700" dirty="0"/>
                        <a:t>Shasta</a:t>
                      </a:r>
                    </a:p>
                  </a:txBody>
                  <a:tcPr marL="121920" marR="121920" marT="60960" marB="60960"/>
                </a:tc>
                <a:tc>
                  <a:txBody>
                    <a:bodyPr/>
                    <a:lstStyle/>
                    <a:p>
                      <a:r>
                        <a:rPr lang="en-US" sz="2700" dirty="0"/>
                        <a:t>San</a:t>
                      </a:r>
                      <a:r>
                        <a:rPr lang="en-US" sz="2700" baseline="0" dirty="0"/>
                        <a:t> Francisco</a:t>
                      </a:r>
                      <a:endParaRPr lang="en-US" sz="2700" dirty="0"/>
                    </a:p>
                  </a:txBody>
                  <a:tcPr marL="121920" marR="121920" marT="60960" marB="60960"/>
                </a:tc>
                <a:extLst>
                  <a:ext uri="{0D108BD9-81ED-4DB2-BD59-A6C34878D82A}">
                    <a16:rowId xmlns:a16="http://schemas.microsoft.com/office/drawing/2014/main" val="860603822"/>
                  </a:ext>
                </a:extLst>
              </a:tr>
              <a:tr h="533400">
                <a:tc>
                  <a:txBody>
                    <a:bodyPr/>
                    <a:lstStyle/>
                    <a:p>
                      <a:r>
                        <a:rPr lang="en-US" sz="2700" dirty="0"/>
                        <a:t>Sonoma</a:t>
                      </a:r>
                    </a:p>
                  </a:txBody>
                  <a:tcPr marL="121920" marR="121920" marT="60960" marB="60960"/>
                </a:tc>
                <a:tc>
                  <a:txBody>
                    <a:bodyPr/>
                    <a:lstStyle/>
                    <a:p>
                      <a:r>
                        <a:rPr lang="en-US" sz="2700" dirty="0"/>
                        <a:t>Sacramento</a:t>
                      </a:r>
                    </a:p>
                  </a:txBody>
                  <a:tcPr marL="121920" marR="121920" marT="60960" marB="60960"/>
                </a:tc>
                <a:extLst>
                  <a:ext uri="{0D108BD9-81ED-4DB2-BD59-A6C34878D82A}">
                    <a16:rowId xmlns:a16="http://schemas.microsoft.com/office/drawing/2014/main" val="3170799586"/>
                  </a:ext>
                </a:extLst>
              </a:tr>
            </a:tbl>
          </a:graphicData>
        </a:graphic>
      </p:graphicFrame>
      <p:sp>
        <p:nvSpPr>
          <p:cNvPr id="8" name="Title 1"/>
          <p:cNvSpPr>
            <a:spLocks noGrp="1"/>
          </p:cNvSpPr>
          <p:nvPr>
            <p:ph type="title"/>
          </p:nvPr>
        </p:nvSpPr>
        <p:spPr>
          <a:xfrm>
            <a:off x="448734" y="128607"/>
            <a:ext cx="9296329" cy="1325563"/>
          </a:xfrm>
        </p:spPr>
        <p:txBody>
          <a:bodyPr>
            <a:normAutofit/>
          </a:bodyPr>
          <a:lstStyle/>
          <a:p>
            <a:r>
              <a:rPr lang="en-US" sz="2667" b="1" cap="small" dirty="0">
                <a:solidFill>
                  <a:srgbClr val="00BFC3"/>
                </a:solidFill>
                <a:latin typeface="+mn-lt"/>
              </a:rPr>
              <a:t>Directors Institute Development Circles</a:t>
            </a:r>
            <a:r>
              <a:rPr lang="en-US" sz="2667" b="1" dirty="0">
                <a:latin typeface="+mn-lt"/>
              </a:rPr>
              <a:t/>
            </a:r>
            <a:br>
              <a:rPr lang="en-US" sz="2667" b="1" dirty="0">
                <a:latin typeface="+mn-lt"/>
              </a:rPr>
            </a:br>
            <a:r>
              <a:rPr lang="en-US" sz="4267" b="1" dirty="0">
                <a:latin typeface="+mn-lt"/>
              </a:rPr>
              <a:t>Organizational</a:t>
            </a:r>
            <a:r>
              <a:rPr lang="en-US" b="1" dirty="0">
                <a:latin typeface="+mn-lt"/>
              </a:rPr>
              <a:t> Readiness Building</a:t>
            </a:r>
          </a:p>
        </p:txBody>
      </p:sp>
      <p:pic>
        <p:nvPicPr>
          <p:cNvPr id="9" name="Picture 8" descr="external image &lt;strong&gt;goals&lt;/strong&g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227" y="2594222"/>
            <a:ext cx="2233768" cy="1984863"/>
          </a:xfrm>
          <a:prstGeom prst="rect">
            <a:avLst/>
          </a:prstGeom>
        </p:spPr>
      </p:pic>
    </p:spTree>
    <p:extLst>
      <p:ext uri="{BB962C8B-B14F-4D97-AF65-F5344CB8AC3E}">
        <p14:creationId xmlns:p14="http://schemas.microsoft.com/office/powerpoint/2010/main" val="115272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4844" y="373913"/>
            <a:ext cx="10931857" cy="8058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lnSpc>
                <a:spcPct val="90000"/>
              </a:lnSpc>
              <a:defRPr/>
            </a:pPr>
            <a:r>
              <a:rPr lang="en-US" sz="4800" spc="0" dirty="0">
                <a:solidFill>
                  <a:srgbClr val="5B9BD5">
                    <a:lumMod val="75000"/>
                  </a:srgbClr>
                </a:solidFill>
                <a:latin typeface="Arial" panose="020B0604020202020204" pitchFamily="34" charset="0"/>
                <a:cs typeface="Arial" panose="020B0604020202020204" pitchFamily="34" charset="0"/>
              </a:rPr>
              <a:t>Let’s Hear from and Learn With You</a:t>
            </a:r>
          </a:p>
        </p:txBody>
      </p:sp>
      <p:sp>
        <p:nvSpPr>
          <p:cNvPr id="7" name="Content Placeholder 6"/>
          <p:cNvSpPr>
            <a:spLocks noGrp="1"/>
          </p:cNvSpPr>
          <p:nvPr>
            <p:ph idx="1"/>
          </p:nvPr>
        </p:nvSpPr>
        <p:spPr>
          <a:xfrm>
            <a:off x="628627" y="1436712"/>
            <a:ext cx="10878592" cy="3044649"/>
          </a:xfrm>
        </p:spPr>
        <p:txBody>
          <a:bodyPr>
            <a:normAutofit/>
          </a:bodyPr>
          <a:lstStyle/>
          <a:p>
            <a:pPr marL="115885" indent="0">
              <a:spcAft>
                <a:spcPts val="1000"/>
              </a:spcAft>
              <a:buNone/>
            </a:pPr>
            <a:r>
              <a:rPr lang="en-US" dirty="0">
                <a:latin typeface="Arial" panose="020B0604020202020204" pitchFamily="34" charset="0"/>
                <a:cs typeface="Arial" panose="020B0604020202020204" pitchFamily="34" charset="0"/>
              </a:rPr>
              <a:t>Framed by your county’s experience using ORB resources/tools,</a:t>
            </a:r>
          </a:p>
          <a:p>
            <a:pPr marL="465127" indent="-349242">
              <a:spcAft>
                <a:spcPts val="1000"/>
              </a:spcAft>
            </a:pPr>
            <a:r>
              <a:rPr lang="en-US" dirty="0">
                <a:latin typeface="Arial" panose="020B0604020202020204" pitchFamily="34" charset="0"/>
                <a:cs typeface="Arial" panose="020B0604020202020204" pitchFamily="34" charset="0"/>
              </a:rPr>
              <a:t>What was the most the valuable aspect of the process for you (doing the testing) and participants (in the testing process)?</a:t>
            </a:r>
          </a:p>
          <a:p>
            <a:pPr marL="465127" indent="-349242">
              <a:spcAft>
                <a:spcPts val="1000"/>
              </a:spcAft>
            </a:pPr>
            <a:r>
              <a:rPr lang="en-US" dirty="0">
                <a:latin typeface="Arial" panose="020B0604020202020204" pitchFamily="34" charset="0"/>
                <a:cs typeface="Arial" panose="020B0604020202020204" pitchFamily="34" charset="0"/>
              </a:rPr>
              <a:t>How would you encourage your peer directors (in the audience) to approach learning about how to build organizational readiness for implementing the CPM in their own counties?</a:t>
            </a:r>
          </a:p>
        </p:txBody>
      </p:sp>
      <p:sp>
        <p:nvSpPr>
          <p:cNvPr id="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42932" indent="-285744" eaLnBrk="0" hangingPunct="0">
              <a:defRPr sz="1400">
                <a:solidFill>
                  <a:schemeClr val="tx1"/>
                </a:solidFill>
                <a:latin typeface="Tahoma" charset="0"/>
                <a:ea typeface="ＭＳ Ｐゴシック" charset="0"/>
              </a:defRPr>
            </a:lvl2pPr>
            <a:lvl3pPr marL="1142971" indent="-228594" eaLnBrk="0" hangingPunct="0">
              <a:defRPr sz="1400">
                <a:solidFill>
                  <a:schemeClr val="tx1"/>
                </a:solidFill>
                <a:latin typeface="Tahoma" charset="0"/>
                <a:ea typeface="ＭＳ Ｐゴシック" charset="0"/>
              </a:defRPr>
            </a:lvl3pPr>
            <a:lvl4pPr marL="1600160" indent="-228594" eaLnBrk="0" hangingPunct="0">
              <a:defRPr sz="1400">
                <a:solidFill>
                  <a:schemeClr val="tx1"/>
                </a:solidFill>
                <a:latin typeface="Tahoma" charset="0"/>
                <a:ea typeface="ＭＳ Ｐゴシック" charset="0"/>
              </a:defRPr>
            </a:lvl4pPr>
            <a:lvl5pPr marL="2057349" indent="-228594" eaLnBrk="0" hangingPunct="0">
              <a:defRPr sz="1400">
                <a:solidFill>
                  <a:schemeClr val="tx1"/>
                </a:solidFill>
                <a:latin typeface="Tahoma" charset="0"/>
                <a:ea typeface="ＭＳ Ｐゴシック" charset="0"/>
              </a:defRPr>
            </a:lvl5pPr>
            <a:lvl6pPr marL="2514537" indent="-228594" eaLnBrk="0" fontAlgn="base" hangingPunct="0">
              <a:spcBef>
                <a:spcPct val="0"/>
              </a:spcBef>
              <a:spcAft>
                <a:spcPct val="0"/>
              </a:spcAft>
              <a:defRPr sz="1400">
                <a:solidFill>
                  <a:schemeClr val="tx1"/>
                </a:solidFill>
                <a:latin typeface="Tahoma" charset="0"/>
                <a:ea typeface="ＭＳ Ｐゴシック" charset="0"/>
              </a:defRPr>
            </a:lvl6pPr>
            <a:lvl7pPr marL="2971726" indent="-228594" eaLnBrk="0" fontAlgn="base" hangingPunct="0">
              <a:spcBef>
                <a:spcPct val="0"/>
              </a:spcBef>
              <a:spcAft>
                <a:spcPct val="0"/>
              </a:spcAft>
              <a:defRPr sz="1400">
                <a:solidFill>
                  <a:schemeClr val="tx1"/>
                </a:solidFill>
                <a:latin typeface="Tahoma" charset="0"/>
                <a:ea typeface="ＭＳ Ｐゴシック" charset="0"/>
              </a:defRPr>
            </a:lvl7pPr>
            <a:lvl8pPr marL="3428914" indent="-228594" eaLnBrk="0" fontAlgn="base" hangingPunct="0">
              <a:spcBef>
                <a:spcPct val="0"/>
              </a:spcBef>
              <a:spcAft>
                <a:spcPct val="0"/>
              </a:spcAft>
              <a:defRPr sz="1400">
                <a:solidFill>
                  <a:schemeClr val="tx1"/>
                </a:solidFill>
                <a:latin typeface="Tahoma" charset="0"/>
                <a:ea typeface="ＭＳ Ｐゴシック" charset="0"/>
              </a:defRPr>
            </a:lvl8pPr>
            <a:lvl9pPr marL="3886103" indent="-228594"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005A83F0-281D-3A4D-B168-63F42B852D7E}" type="slidenum">
              <a:rPr lang="en-US">
                <a:solidFill>
                  <a:prstClr val="black"/>
                </a:solidFill>
              </a:rPr>
              <a:pPr eaLnBrk="1" hangingPunct="1"/>
              <a:t>59</a:t>
            </a:fld>
            <a:endParaRPr lang="en-US" dirty="0">
              <a:solidFill>
                <a:prstClr val="black"/>
              </a:solidFill>
            </a:endParaRPr>
          </a:p>
        </p:txBody>
      </p:sp>
      <p:pic>
        <p:nvPicPr>
          <p:cNvPr id="2052" name="Picture 4" descr="Image result for Feedback">
            <a:extLst>
              <a:ext uri="{FF2B5EF4-FFF2-40B4-BE49-F238E27FC236}">
                <a16:creationId xmlns:a16="http://schemas.microsoft.com/office/drawing/2014/main" id="{70DFD305-A961-4541-807C-1FEC86D4E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467" y="4633080"/>
            <a:ext cx="6963755" cy="148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988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gladesh Corporate Blog: Calling your &lt;strong&gt;community&lt;/strong&gt; of customer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97725" y="3404559"/>
            <a:ext cx="3125818" cy="2347013"/>
          </a:xfrm>
          <a:prstGeom prst="rect">
            <a:avLst/>
          </a:prstGeom>
        </p:spPr>
      </p:pic>
      <p:sp>
        <p:nvSpPr>
          <p:cNvPr id="2" name="Title 1"/>
          <p:cNvSpPr>
            <a:spLocks noGrp="1"/>
          </p:cNvSpPr>
          <p:nvPr>
            <p:ph type="title"/>
          </p:nvPr>
        </p:nvSpPr>
        <p:spPr>
          <a:xfrm>
            <a:off x="724619" y="793630"/>
            <a:ext cx="4983192" cy="990600"/>
          </a:xfrm>
        </p:spPr>
        <p:txBody>
          <a:bodyPr/>
          <a:lstStyle/>
          <a:p>
            <a:pPr algn="ctr"/>
            <a:r>
              <a:rPr lang="en-US" sz="4800" dirty="0">
                <a:solidFill>
                  <a:srgbClr val="008000"/>
                </a:solidFill>
              </a:rPr>
              <a:t>Directors’ Institute</a:t>
            </a:r>
          </a:p>
        </p:txBody>
      </p:sp>
      <p:sp>
        <p:nvSpPr>
          <p:cNvPr id="11" name="Content Placeholder 2"/>
          <p:cNvSpPr>
            <a:spLocks noGrp="1"/>
          </p:cNvSpPr>
          <p:nvPr>
            <p:ph idx="1"/>
          </p:nvPr>
        </p:nvSpPr>
        <p:spPr>
          <a:xfrm>
            <a:off x="724620" y="2352136"/>
            <a:ext cx="8172090" cy="4123426"/>
          </a:xfrm>
        </p:spPr>
        <p:txBody>
          <a:bodyPr>
            <a:normAutofit fontScale="92500" lnSpcReduction="20000"/>
          </a:bodyPr>
          <a:lstStyle/>
          <a:p>
            <a:pPr marL="0" indent="0">
              <a:lnSpc>
                <a:spcPct val="120000"/>
              </a:lnSpc>
              <a:spcBef>
                <a:spcPts val="0"/>
              </a:spcBef>
              <a:spcAft>
                <a:spcPts val="1200"/>
              </a:spcAft>
              <a:buNone/>
            </a:pPr>
            <a:r>
              <a:rPr lang="en-US" sz="3500" dirty="0"/>
              <a:t>Objectives</a:t>
            </a:r>
          </a:p>
          <a:p>
            <a:pPr>
              <a:lnSpc>
                <a:spcPct val="120000"/>
              </a:lnSpc>
              <a:spcBef>
                <a:spcPts val="0"/>
              </a:spcBef>
              <a:spcAft>
                <a:spcPts val="1200"/>
              </a:spcAft>
            </a:pPr>
            <a:r>
              <a:rPr lang="en-US" dirty="0"/>
              <a:t>To strengthen local leadership and management resources and abilities to support implementation</a:t>
            </a:r>
          </a:p>
          <a:p>
            <a:pPr>
              <a:lnSpc>
                <a:spcPct val="120000"/>
              </a:lnSpc>
              <a:spcBef>
                <a:spcPts val="0"/>
              </a:spcBef>
              <a:spcAft>
                <a:spcPts val="1200"/>
              </a:spcAft>
            </a:pPr>
            <a:r>
              <a:rPr lang="en-US" dirty="0"/>
              <a:t>To develop then test, refine, and apply implementation and evaluation tools and resources</a:t>
            </a:r>
          </a:p>
          <a:p>
            <a:pPr>
              <a:lnSpc>
                <a:spcPct val="120000"/>
              </a:lnSpc>
              <a:spcBef>
                <a:spcPts val="0"/>
              </a:spcBef>
              <a:spcAft>
                <a:spcPts val="1200"/>
              </a:spcAft>
            </a:pPr>
            <a:r>
              <a:rPr lang="en-US" dirty="0"/>
              <a:t>To stimulate and organize shared learning that guide improvement in implementation </a:t>
            </a:r>
          </a:p>
          <a:p>
            <a:pPr>
              <a:lnSpc>
                <a:spcPct val="120000"/>
              </a:lnSpc>
              <a:spcBef>
                <a:spcPts val="0"/>
              </a:spcBef>
              <a:spcAft>
                <a:spcPts val="1200"/>
              </a:spcAft>
            </a:pPr>
            <a:r>
              <a:rPr lang="en-US" i="1" dirty="0"/>
              <a:t>To strengthen state and regional capacities for ongoing implementation support with counties</a:t>
            </a:r>
          </a:p>
        </p:txBody>
      </p:sp>
      <p:pic>
        <p:nvPicPr>
          <p:cNvPr id="5" name="Picture 4"/>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69479" y="580845"/>
            <a:ext cx="2927230" cy="2323380"/>
          </a:xfrm>
          <a:prstGeom prst="rect">
            <a:avLst/>
          </a:prstGeom>
          <a:noFill/>
          <a:ln>
            <a:noFill/>
          </a:ln>
        </p:spPr>
      </p:pic>
    </p:spTree>
    <p:extLst>
      <p:ext uri="{BB962C8B-B14F-4D97-AF65-F5344CB8AC3E}">
        <p14:creationId xmlns:p14="http://schemas.microsoft.com/office/powerpoint/2010/main" val="79580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4844" y="373913"/>
            <a:ext cx="10931857" cy="8058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lnSpc>
                <a:spcPct val="90000"/>
              </a:lnSpc>
              <a:defRPr/>
            </a:pPr>
            <a:r>
              <a:rPr lang="en-US" sz="4800" spc="0" dirty="0">
                <a:solidFill>
                  <a:srgbClr val="5B9BD5">
                    <a:lumMod val="75000"/>
                  </a:srgbClr>
                </a:solidFill>
                <a:latin typeface="Arial Rounded MT Bold" panose="020F0704030504030204" pitchFamily="34" charset="0"/>
                <a:cs typeface="Arial" panose="020B0604020202020204" pitchFamily="34" charset="0"/>
              </a:rPr>
              <a:t>Calaveras County</a:t>
            </a:r>
          </a:p>
        </p:txBody>
      </p:sp>
      <p:sp>
        <p:nvSpPr>
          <p:cNvPr id="7" name="Content Placeholder 6"/>
          <p:cNvSpPr>
            <a:spLocks noGrp="1"/>
          </p:cNvSpPr>
          <p:nvPr>
            <p:ph idx="1"/>
          </p:nvPr>
        </p:nvSpPr>
        <p:spPr>
          <a:xfrm>
            <a:off x="315360" y="1634067"/>
            <a:ext cx="8295240" cy="4430671"/>
          </a:xfrm>
        </p:spPr>
        <p:txBody>
          <a:bodyPr>
            <a:normAutofit/>
          </a:bodyPr>
          <a:lstStyle/>
          <a:p>
            <a:pPr marL="115885" indent="0">
              <a:lnSpc>
                <a:spcPct val="108000"/>
              </a:lnSpc>
              <a:spcBef>
                <a:spcPts val="0"/>
              </a:spcBef>
              <a:buNone/>
            </a:pPr>
            <a:r>
              <a:rPr lang="en-US" dirty="0">
                <a:latin typeface="Arial" panose="020B0604020202020204" pitchFamily="34" charset="0"/>
                <a:cs typeface="Arial" panose="020B0604020202020204" pitchFamily="34" charset="0"/>
              </a:rPr>
              <a:t>We tested some key messages with our staff, Board Supervisors, and community stakeholders using several strategies.  We facilitated a “mock CFT” focused on implementation with staff, who developed four (4) goals and action steps through this process!  We also tested the organizational readiness assessment survey with key community partners and got some great feedback. </a:t>
            </a:r>
          </a:p>
        </p:txBody>
      </p:sp>
      <p:sp>
        <p:nvSpPr>
          <p:cNvPr id="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42932" indent="-285744" eaLnBrk="0" hangingPunct="0">
              <a:defRPr sz="1400">
                <a:solidFill>
                  <a:schemeClr val="tx1"/>
                </a:solidFill>
                <a:latin typeface="Tahoma" charset="0"/>
                <a:ea typeface="ＭＳ Ｐゴシック" charset="0"/>
              </a:defRPr>
            </a:lvl2pPr>
            <a:lvl3pPr marL="1142971" indent="-228594" eaLnBrk="0" hangingPunct="0">
              <a:defRPr sz="1400">
                <a:solidFill>
                  <a:schemeClr val="tx1"/>
                </a:solidFill>
                <a:latin typeface="Tahoma" charset="0"/>
                <a:ea typeface="ＭＳ Ｐゴシック" charset="0"/>
              </a:defRPr>
            </a:lvl3pPr>
            <a:lvl4pPr marL="1600160" indent="-228594" eaLnBrk="0" hangingPunct="0">
              <a:defRPr sz="1400">
                <a:solidFill>
                  <a:schemeClr val="tx1"/>
                </a:solidFill>
                <a:latin typeface="Tahoma" charset="0"/>
                <a:ea typeface="ＭＳ Ｐゴシック" charset="0"/>
              </a:defRPr>
            </a:lvl4pPr>
            <a:lvl5pPr marL="2057349" indent="-228594" eaLnBrk="0" hangingPunct="0">
              <a:defRPr sz="1400">
                <a:solidFill>
                  <a:schemeClr val="tx1"/>
                </a:solidFill>
                <a:latin typeface="Tahoma" charset="0"/>
                <a:ea typeface="ＭＳ Ｐゴシック" charset="0"/>
              </a:defRPr>
            </a:lvl5pPr>
            <a:lvl6pPr marL="2514537" indent="-228594" eaLnBrk="0" fontAlgn="base" hangingPunct="0">
              <a:spcBef>
                <a:spcPct val="0"/>
              </a:spcBef>
              <a:spcAft>
                <a:spcPct val="0"/>
              </a:spcAft>
              <a:defRPr sz="1400">
                <a:solidFill>
                  <a:schemeClr val="tx1"/>
                </a:solidFill>
                <a:latin typeface="Tahoma" charset="0"/>
                <a:ea typeface="ＭＳ Ｐゴシック" charset="0"/>
              </a:defRPr>
            </a:lvl6pPr>
            <a:lvl7pPr marL="2971726" indent="-228594" eaLnBrk="0" fontAlgn="base" hangingPunct="0">
              <a:spcBef>
                <a:spcPct val="0"/>
              </a:spcBef>
              <a:spcAft>
                <a:spcPct val="0"/>
              </a:spcAft>
              <a:defRPr sz="1400">
                <a:solidFill>
                  <a:schemeClr val="tx1"/>
                </a:solidFill>
                <a:latin typeface="Tahoma" charset="0"/>
                <a:ea typeface="ＭＳ Ｐゴシック" charset="0"/>
              </a:defRPr>
            </a:lvl7pPr>
            <a:lvl8pPr marL="3428914" indent="-228594" eaLnBrk="0" fontAlgn="base" hangingPunct="0">
              <a:spcBef>
                <a:spcPct val="0"/>
              </a:spcBef>
              <a:spcAft>
                <a:spcPct val="0"/>
              </a:spcAft>
              <a:defRPr sz="1400">
                <a:solidFill>
                  <a:schemeClr val="tx1"/>
                </a:solidFill>
                <a:latin typeface="Tahoma" charset="0"/>
                <a:ea typeface="ＭＳ Ｐゴシック" charset="0"/>
              </a:defRPr>
            </a:lvl8pPr>
            <a:lvl9pPr marL="3886103" indent="-228594"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005A83F0-281D-3A4D-B168-63F42B852D7E}" type="slidenum">
              <a:rPr lang="en-US">
                <a:solidFill>
                  <a:prstClr val="black"/>
                </a:solidFill>
              </a:rPr>
              <a:pPr eaLnBrk="1" hangingPunct="1"/>
              <a:t>60</a:t>
            </a:fld>
            <a:endParaRPr lang="en-US" dirty="0">
              <a:solidFill>
                <a:prstClr val="black"/>
              </a:solidFill>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45596" y="1676401"/>
            <a:ext cx="3419137" cy="2280137"/>
          </a:xfrm>
          <a:prstGeom prst="rect">
            <a:avLst/>
          </a:prstGeom>
        </p:spPr>
      </p:pic>
    </p:spTree>
    <p:extLst>
      <p:ext uri="{BB962C8B-B14F-4D97-AF65-F5344CB8AC3E}">
        <p14:creationId xmlns:p14="http://schemas.microsoft.com/office/powerpoint/2010/main" val="1383905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4844" y="373913"/>
            <a:ext cx="10931857" cy="8058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lnSpc>
                <a:spcPct val="90000"/>
              </a:lnSpc>
              <a:defRPr/>
            </a:pPr>
            <a:r>
              <a:rPr lang="en-US" sz="4800" spc="0" dirty="0">
                <a:solidFill>
                  <a:srgbClr val="5B9BD5">
                    <a:lumMod val="75000"/>
                  </a:srgbClr>
                </a:solidFill>
                <a:latin typeface="Eras Bold ITC" panose="020B0907030504020204" pitchFamily="34" charset="0"/>
                <a:cs typeface="Arial" panose="020B0604020202020204" pitchFamily="34" charset="0"/>
              </a:rPr>
              <a:t>Kings County</a:t>
            </a:r>
          </a:p>
        </p:txBody>
      </p:sp>
      <p:sp>
        <p:nvSpPr>
          <p:cNvPr id="7" name="Content Placeholder 6"/>
          <p:cNvSpPr>
            <a:spLocks noGrp="1"/>
          </p:cNvSpPr>
          <p:nvPr>
            <p:ph idx="1"/>
          </p:nvPr>
        </p:nvSpPr>
        <p:spPr>
          <a:xfrm>
            <a:off x="628627" y="2630512"/>
            <a:ext cx="10878592" cy="3044649"/>
          </a:xfrm>
        </p:spPr>
        <p:txBody>
          <a:bodyPr>
            <a:normAutofit/>
          </a:bodyPr>
          <a:lstStyle/>
          <a:p>
            <a:pPr marL="115885" indent="0">
              <a:lnSpc>
                <a:spcPct val="108000"/>
              </a:lnSpc>
              <a:spcBef>
                <a:spcPts val="0"/>
              </a:spcBef>
              <a:buNone/>
            </a:pPr>
            <a:r>
              <a:rPr lang="en-US" dirty="0">
                <a:latin typeface="Arial" panose="020B0604020202020204" pitchFamily="34" charset="0"/>
                <a:cs typeface="Arial" panose="020B0604020202020204" pitchFamily="34" charset="0"/>
              </a:rPr>
              <a:t>We tested ways to share four (4) key messages about CPM and why “Organizational Readiness Building” is essential for successful CPM implementation.  We also tested an Organizational Readiness Assessment tool (tailored for Kings) that looks at six (6) key factors of readiness.  We chose to test these strategies with a focus group comprised of multiple levels of staff. </a:t>
            </a:r>
          </a:p>
        </p:txBody>
      </p:sp>
      <p:sp>
        <p:nvSpPr>
          <p:cNvPr id="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42932" indent="-285744" eaLnBrk="0" hangingPunct="0">
              <a:defRPr sz="1400">
                <a:solidFill>
                  <a:schemeClr val="tx1"/>
                </a:solidFill>
                <a:latin typeface="Tahoma" charset="0"/>
                <a:ea typeface="ＭＳ Ｐゴシック" charset="0"/>
              </a:defRPr>
            </a:lvl2pPr>
            <a:lvl3pPr marL="1142971" indent="-228594" eaLnBrk="0" hangingPunct="0">
              <a:defRPr sz="1400">
                <a:solidFill>
                  <a:schemeClr val="tx1"/>
                </a:solidFill>
                <a:latin typeface="Tahoma" charset="0"/>
                <a:ea typeface="ＭＳ Ｐゴシック" charset="0"/>
              </a:defRPr>
            </a:lvl3pPr>
            <a:lvl4pPr marL="1600160" indent="-228594" eaLnBrk="0" hangingPunct="0">
              <a:defRPr sz="1400">
                <a:solidFill>
                  <a:schemeClr val="tx1"/>
                </a:solidFill>
                <a:latin typeface="Tahoma" charset="0"/>
                <a:ea typeface="ＭＳ Ｐゴシック" charset="0"/>
              </a:defRPr>
            </a:lvl4pPr>
            <a:lvl5pPr marL="2057349" indent="-228594" eaLnBrk="0" hangingPunct="0">
              <a:defRPr sz="1400">
                <a:solidFill>
                  <a:schemeClr val="tx1"/>
                </a:solidFill>
                <a:latin typeface="Tahoma" charset="0"/>
                <a:ea typeface="ＭＳ Ｐゴシック" charset="0"/>
              </a:defRPr>
            </a:lvl5pPr>
            <a:lvl6pPr marL="2514537" indent="-228594" eaLnBrk="0" fontAlgn="base" hangingPunct="0">
              <a:spcBef>
                <a:spcPct val="0"/>
              </a:spcBef>
              <a:spcAft>
                <a:spcPct val="0"/>
              </a:spcAft>
              <a:defRPr sz="1400">
                <a:solidFill>
                  <a:schemeClr val="tx1"/>
                </a:solidFill>
                <a:latin typeface="Tahoma" charset="0"/>
                <a:ea typeface="ＭＳ Ｐゴシック" charset="0"/>
              </a:defRPr>
            </a:lvl6pPr>
            <a:lvl7pPr marL="2971726" indent="-228594" eaLnBrk="0" fontAlgn="base" hangingPunct="0">
              <a:spcBef>
                <a:spcPct val="0"/>
              </a:spcBef>
              <a:spcAft>
                <a:spcPct val="0"/>
              </a:spcAft>
              <a:defRPr sz="1400">
                <a:solidFill>
                  <a:schemeClr val="tx1"/>
                </a:solidFill>
                <a:latin typeface="Tahoma" charset="0"/>
                <a:ea typeface="ＭＳ Ｐゴシック" charset="0"/>
              </a:defRPr>
            </a:lvl7pPr>
            <a:lvl8pPr marL="3428914" indent="-228594" eaLnBrk="0" fontAlgn="base" hangingPunct="0">
              <a:spcBef>
                <a:spcPct val="0"/>
              </a:spcBef>
              <a:spcAft>
                <a:spcPct val="0"/>
              </a:spcAft>
              <a:defRPr sz="1400">
                <a:solidFill>
                  <a:schemeClr val="tx1"/>
                </a:solidFill>
                <a:latin typeface="Tahoma" charset="0"/>
                <a:ea typeface="ＭＳ Ｐゴシック" charset="0"/>
              </a:defRPr>
            </a:lvl8pPr>
            <a:lvl9pPr marL="3886103" indent="-228594"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005A83F0-281D-3A4D-B168-63F42B852D7E}" type="slidenum">
              <a:rPr lang="en-US">
                <a:solidFill>
                  <a:prstClr val="black"/>
                </a:solidFill>
              </a:rPr>
              <a:pPr eaLnBrk="1" hangingPunct="1"/>
              <a:t>61</a:t>
            </a:fld>
            <a:endParaRPr lang="en-US" dirty="0">
              <a:solidFill>
                <a:prstClr val="black"/>
              </a:solidFill>
            </a:endParaRPr>
          </a:p>
        </p:txBody>
      </p:sp>
      <p:pic>
        <p:nvPicPr>
          <p:cNvPr id="9" name="Picture 8" descr="... . Son enlaces de Oxford University Press de los libros Cool &lt;strong&gt;Kids&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1904" y="1389666"/>
            <a:ext cx="3030843" cy="1127284"/>
          </a:xfrm>
          <a:prstGeom prst="rect">
            <a:avLst/>
          </a:prstGeom>
        </p:spPr>
      </p:pic>
    </p:spTree>
    <p:extLst>
      <p:ext uri="{BB962C8B-B14F-4D97-AF65-F5344CB8AC3E}">
        <p14:creationId xmlns:p14="http://schemas.microsoft.com/office/powerpoint/2010/main" val="11843933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4844" y="373913"/>
            <a:ext cx="10931857" cy="8058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lnSpc>
                <a:spcPct val="90000"/>
              </a:lnSpc>
              <a:defRPr/>
            </a:pPr>
            <a:r>
              <a:rPr lang="en-US" sz="4800" spc="0" dirty="0">
                <a:solidFill>
                  <a:srgbClr val="5B9BD5">
                    <a:lumMod val="75000"/>
                  </a:srgbClr>
                </a:solidFill>
                <a:latin typeface="Century Schoolbook" panose="02040604050505020304" pitchFamily="18" charset="0"/>
                <a:cs typeface="Arial" panose="020B0604020202020204" pitchFamily="34" charset="0"/>
              </a:rPr>
              <a:t>Los Angeles County, El Monte Office</a:t>
            </a:r>
          </a:p>
        </p:txBody>
      </p:sp>
      <p:sp>
        <p:nvSpPr>
          <p:cNvPr id="7" name="Content Placeholder 6"/>
          <p:cNvSpPr>
            <a:spLocks noGrp="1"/>
          </p:cNvSpPr>
          <p:nvPr>
            <p:ph idx="1"/>
          </p:nvPr>
        </p:nvSpPr>
        <p:spPr>
          <a:xfrm>
            <a:off x="4436534" y="1436711"/>
            <a:ext cx="7070685" cy="4447623"/>
          </a:xfrm>
        </p:spPr>
        <p:txBody>
          <a:bodyPr>
            <a:normAutofit/>
          </a:bodyPr>
          <a:lstStyle/>
          <a:p>
            <a:pPr marL="115885" indent="0">
              <a:lnSpc>
                <a:spcPct val="108000"/>
              </a:lnSpc>
              <a:spcBef>
                <a:spcPts val="0"/>
              </a:spcBef>
              <a:buNone/>
            </a:pPr>
            <a:r>
              <a:rPr lang="en-US" dirty="0">
                <a:latin typeface="Arial" panose="020B0604020202020204" pitchFamily="34" charset="0"/>
                <a:cs typeface="Arial" panose="020B0604020202020204" pitchFamily="34" charset="0"/>
              </a:rPr>
              <a:t>El Monte Office tested a modified version of the Organizational Readiness Tool with the Design Team and the Implementation Team.  The assessment survey was reviewed by these teams and then tailored to fit the context of the El Monte Office.  Feedback from the survey has helped to inform planning and next steps.  </a:t>
            </a:r>
          </a:p>
        </p:txBody>
      </p:sp>
      <p:sp>
        <p:nvSpPr>
          <p:cNvPr id="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42932" indent="-285744" eaLnBrk="0" hangingPunct="0">
              <a:defRPr sz="1400">
                <a:solidFill>
                  <a:schemeClr val="tx1"/>
                </a:solidFill>
                <a:latin typeface="Tahoma" charset="0"/>
                <a:ea typeface="ＭＳ Ｐゴシック" charset="0"/>
              </a:defRPr>
            </a:lvl2pPr>
            <a:lvl3pPr marL="1142971" indent="-228594" eaLnBrk="0" hangingPunct="0">
              <a:defRPr sz="1400">
                <a:solidFill>
                  <a:schemeClr val="tx1"/>
                </a:solidFill>
                <a:latin typeface="Tahoma" charset="0"/>
                <a:ea typeface="ＭＳ Ｐゴシック" charset="0"/>
              </a:defRPr>
            </a:lvl3pPr>
            <a:lvl4pPr marL="1600160" indent="-228594" eaLnBrk="0" hangingPunct="0">
              <a:defRPr sz="1400">
                <a:solidFill>
                  <a:schemeClr val="tx1"/>
                </a:solidFill>
                <a:latin typeface="Tahoma" charset="0"/>
                <a:ea typeface="ＭＳ Ｐゴシック" charset="0"/>
              </a:defRPr>
            </a:lvl4pPr>
            <a:lvl5pPr marL="2057349" indent="-228594" eaLnBrk="0" hangingPunct="0">
              <a:defRPr sz="1400">
                <a:solidFill>
                  <a:schemeClr val="tx1"/>
                </a:solidFill>
                <a:latin typeface="Tahoma" charset="0"/>
                <a:ea typeface="ＭＳ Ｐゴシック" charset="0"/>
              </a:defRPr>
            </a:lvl5pPr>
            <a:lvl6pPr marL="2514537" indent="-228594" eaLnBrk="0" fontAlgn="base" hangingPunct="0">
              <a:spcBef>
                <a:spcPct val="0"/>
              </a:spcBef>
              <a:spcAft>
                <a:spcPct val="0"/>
              </a:spcAft>
              <a:defRPr sz="1400">
                <a:solidFill>
                  <a:schemeClr val="tx1"/>
                </a:solidFill>
                <a:latin typeface="Tahoma" charset="0"/>
                <a:ea typeface="ＭＳ Ｐゴシック" charset="0"/>
              </a:defRPr>
            </a:lvl6pPr>
            <a:lvl7pPr marL="2971726" indent="-228594" eaLnBrk="0" fontAlgn="base" hangingPunct="0">
              <a:spcBef>
                <a:spcPct val="0"/>
              </a:spcBef>
              <a:spcAft>
                <a:spcPct val="0"/>
              </a:spcAft>
              <a:defRPr sz="1400">
                <a:solidFill>
                  <a:schemeClr val="tx1"/>
                </a:solidFill>
                <a:latin typeface="Tahoma" charset="0"/>
                <a:ea typeface="ＭＳ Ｐゴシック" charset="0"/>
              </a:defRPr>
            </a:lvl7pPr>
            <a:lvl8pPr marL="3428914" indent="-228594" eaLnBrk="0" fontAlgn="base" hangingPunct="0">
              <a:spcBef>
                <a:spcPct val="0"/>
              </a:spcBef>
              <a:spcAft>
                <a:spcPct val="0"/>
              </a:spcAft>
              <a:defRPr sz="1400">
                <a:solidFill>
                  <a:schemeClr val="tx1"/>
                </a:solidFill>
                <a:latin typeface="Tahoma" charset="0"/>
                <a:ea typeface="ＭＳ Ｐゴシック" charset="0"/>
              </a:defRPr>
            </a:lvl8pPr>
            <a:lvl9pPr marL="3886103" indent="-228594"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005A83F0-281D-3A4D-B168-63F42B852D7E}" type="slidenum">
              <a:rPr lang="en-US">
                <a:solidFill>
                  <a:prstClr val="black"/>
                </a:solidFill>
              </a:rPr>
              <a:pPr eaLnBrk="1" hangingPunct="1"/>
              <a:t>62</a:t>
            </a:fld>
            <a:endParaRPr lang="en-US" dirty="0">
              <a:solidFill>
                <a:prstClr val="black"/>
              </a:solidFill>
            </a:endParaRPr>
          </a:p>
        </p:txBody>
      </p:sp>
      <p:pic>
        <p:nvPicPr>
          <p:cNvPr id="8" name="Picture 7" descr="external image &lt;strong&gt;goals&lt;/strong&g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098" y="1984621"/>
            <a:ext cx="3188164" cy="2832912"/>
          </a:xfrm>
          <a:prstGeom prst="rect">
            <a:avLst/>
          </a:prstGeom>
        </p:spPr>
      </p:pic>
    </p:spTree>
    <p:extLst>
      <p:ext uri="{BB962C8B-B14F-4D97-AF65-F5344CB8AC3E}">
        <p14:creationId xmlns:p14="http://schemas.microsoft.com/office/powerpoint/2010/main" val="1645532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4844" y="373913"/>
            <a:ext cx="10931857" cy="8058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lnSpc>
                <a:spcPct val="90000"/>
              </a:lnSpc>
              <a:defRPr/>
            </a:pPr>
            <a:r>
              <a:rPr lang="en-US" sz="4800" spc="0" dirty="0">
                <a:solidFill>
                  <a:srgbClr val="5B9BD5">
                    <a:lumMod val="75000"/>
                  </a:srgbClr>
                </a:solidFill>
                <a:latin typeface="Goudy Stout" panose="0202090407030B020401" pitchFamily="18" charset="0"/>
                <a:cs typeface="Arial" panose="020B0604020202020204" pitchFamily="34" charset="0"/>
              </a:rPr>
              <a:t>Orange County</a:t>
            </a:r>
          </a:p>
        </p:txBody>
      </p:sp>
      <p:sp>
        <p:nvSpPr>
          <p:cNvPr id="7" name="Content Placeholder 6"/>
          <p:cNvSpPr>
            <a:spLocks noGrp="1"/>
          </p:cNvSpPr>
          <p:nvPr>
            <p:ph idx="1"/>
          </p:nvPr>
        </p:nvSpPr>
        <p:spPr>
          <a:xfrm>
            <a:off x="628627" y="1436712"/>
            <a:ext cx="10878592" cy="3044649"/>
          </a:xfrm>
        </p:spPr>
        <p:txBody>
          <a:bodyPr>
            <a:normAutofit/>
          </a:bodyPr>
          <a:lstStyle/>
          <a:p>
            <a:pPr marL="115885" indent="0">
              <a:lnSpc>
                <a:spcPct val="108000"/>
              </a:lnSpc>
              <a:spcBef>
                <a:spcPts val="0"/>
              </a:spcBef>
              <a:buNone/>
            </a:pPr>
            <a:r>
              <a:rPr lang="en-US" dirty="0">
                <a:latin typeface="Arial" panose="020B0604020202020204" pitchFamily="34" charset="0"/>
                <a:cs typeface="Arial" panose="020B0604020202020204" pitchFamily="34" charset="0"/>
              </a:rPr>
              <a:t>We tested key messages about CPM through a PowerPoint, first to the Executive Team and to the managers.  We incorporated their feedback to improve our message.  We also tested an organizational readiness assessment tool and received feedback about that tool as well. </a:t>
            </a:r>
          </a:p>
        </p:txBody>
      </p:sp>
      <p:sp>
        <p:nvSpPr>
          <p:cNvPr id="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42932" indent="-285744" eaLnBrk="0" hangingPunct="0">
              <a:defRPr sz="1400">
                <a:solidFill>
                  <a:schemeClr val="tx1"/>
                </a:solidFill>
                <a:latin typeface="Tahoma" charset="0"/>
                <a:ea typeface="ＭＳ Ｐゴシック" charset="0"/>
              </a:defRPr>
            </a:lvl2pPr>
            <a:lvl3pPr marL="1142971" indent="-228594" eaLnBrk="0" hangingPunct="0">
              <a:defRPr sz="1400">
                <a:solidFill>
                  <a:schemeClr val="tx1"/>
                </a:solidFill>
                <a:latin typeface="Tahoma" charset="0"/>
                <a:ea typeface="ＭＳ Ｐゴシック" charset="0"/>
              </a:defRPr>
            </a:lvl3pPr>
            <a:lvl4pPr marL="1600160" indent="-228594" eaLnBrk="0" hangingPunct="0">
              <a:defRPr sz="1400">
                <a:solidFill>
                  <a:schemeClr val="tx1"/>
                </a:solidFill>
                <a:latin typeface="Tahoma" charset="0"/>
                <a:ea typeface="ＭＳ Ｐゴシック" charset="0"/>
              </a:defRPr>
            </a:lvl4pPr>
            <a:lvl5pPr marL="2057349" indent="-228594" eaLnBrk="0" hangingPunct="0">
              <a:defRPr sz="1400">
                <a:solidFill>
                  <a:schemeClr val="tx1"/>
                </a:solidFill>
                <a:latin typeface="Tahoma" charset="0"/>
                <a:ea typeface="ＭＳ Ｐゴシック" charset="0"/>
              </a:defRPr>
            </a:lvl5pPr>
            <a:lvl6pPr marL="2514537" indent="-228594" eaLnBrk="0" fontAlgn="base" hangingPunct="0">
              <a:spcBef>
                <a:spcPct val="0"/>
              </a:spcBef>
              <a:spcAft>
                <a:spcPct val="0"/>
              </a:spcAft>
              <a:defRPr sz="1400">
                <a:solidFill>
                  <a:schemeClr val="tx1"/>
                </a:solidFill>
                <a:latin typeface="Tahoma" charset="0"/>
                <a:ea typeface="ＭＳ Ｐゴシック" charset="0"/>
              </a:defRPr>
            </a:lvl6pPr>
            <a:lvl7pPr marL="2971726" indent="-228594" eaLnBrk="0" fontAlgn="base" hangingPunct="0">
              <a:spcBef>
                <a:spcPct val="0"/>
              </a:spcBef>
              <a:spcAft>
                <a:spcPct val="0"/>
              </a:spcAft>
              <a:defRPr sz="1400">
                <a:solidFill>
                  <a:schemeClr val="tx1"/>
                </a:solidFill>
                <a:latin typeface="Tahoma" charset="0"/>
                <a:ea typeface="ＭＳ Ｐゴシック" charset="0"/>
              </a:defRPr>
            </a:lvl7pPr>
            <a:lvl8pPr marL="3428914" indent="-228594" eaLnBrk="0" fontAlgn="base" hangingPunct="0">
              <a:spcBef>
                <a:spcPct val="0"/>
              </a:spcBef>
              <a:spcAft>
                <a:spcPct val="0"/>
              </a:spcAft>
              <a:defRPr sz="1400">
                <a:solidFill>
                  <a:schemeClr val="tx1"/>
                </a:solidFill>
                <a:latin typeface="Tahoma" charset="0"/>
                <a:ea typeface="ＭＳ Ｐゴシック" charset="0"/>
              </a:defRPr>
            </a:lvl8pPr>
            <a:lvl9pPr marL="3886103" indent="-228594"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005A83F0-281D-3A4D-B168-63F42B852D7E}" type="slidenum">
              <a:rPr lang="en-US">
                <a:solidFill>
                  <a:prstClr val="black"/>
                </a:solidFill>
              </a:rPr>
              <a:pPr eaLnBrk="1" hangingPunct="1"/>
              <a:t>63</a:t>
            </a:fld>
            <a:endParaRPr lang="en-US" dirty="0">
              <a:solidFill>
                <a:prstClr val="black"/>
              </a:solidFill>
            </a:endParaRPr>
          </a:p>
        </p:txBody>
      </p:sp>
      <p:pic>
        <p:nvPicPr>
          <p:cNvPr id="2052" name="Picture 4" descr="Image result for Feedback">
            <a:extLst>
              <a:ext uri="{FF2B5EF4-FFF2-40B4-BE49-F238E27FC236}">
                <a16:creationId xmlns:a16="http://schemas.microsoft.com/office/drawing/2014/main" id="{70DFD305-A961-4541-807C-1FEC86D4E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467" y="4328280"/>
            <a:ext cx="6963755" cy="148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622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6444" y="1913491"/>
            <a:ext cx="10270824" cy="4168223"/>
          </a:xfrm>
        </p:spPr>
        <p:txBody>
          <a:bodyPr>
            <a:normAutofit/>
          </a:bodyPr>
          <a:lstStyle/>
          <a:p>
            <a:pPr marL="115885" indent="0">
              <a:lnSpc>
                <a:spcPct val="108000"/>
              </a:lnSpc>
              <a:spcBef>
                <a:spcPts val="0"/>
              </a:spcBef>
              <a:buNone/>
            </a:pPr>
            <a:r>
              <a:rPr lang="en-US" sz="2667" dirty="0">
                <a:latin typeface="Arial" panose="020B0604020202020204" pitchFamily="34" charset="0"/>
                <a:cs typeface="Arial" panose="020B0604020202020204" pitchFamily="34" charset="0"/>
              </a:rPr>
              <a:t>We (four Division Managers) tested a process to identify and share messages about the CPM and ORB for implementing it. First, we used existing meetings to clarify our own key messages. Then, we incorporated and modeled them via into monthly meetings with our Executive Management Team (EMT). Using a parallel process, we asked Managers “</a:t>
            </a:r>
            <a:r>
              <a:rPr lang="en-US" sz="2667" i="1" dirty="0">
                <a:latin typeface="Arial" panose="020B0604020202020204" pitchFamily="34" charset="0"/>
                <a:cs typeface="Arial" panose="020B0604020202020204" pitchFamily="34" charset="0"/>
              </a:rPr>
              <a:t>What messages are important for Supervisors to hear? What do you think they want to know</a:t>
            </a:r>
            <a:r>
              <a:rPr lang="en-US" sz="2667" dirty="0">
                <a:latin typeface="Arial" panose="020B0604020202020204" pitchFamily="34" charset="0"/>
                <a:cs typeface="Arial" panose="020B0604020202020204" pitchFamily="34" charset="0"/>
              </a:rPr>
              <a:t>?” Then over the next month, we provided coaching and support to managers as they began to share messages with staff.  </a:t>
            </a:r>
          </a:p>
        </p:txBody>
      </p:sp>
      <p:sp>
        <p:nvSpPr>
          <p:cNvPr id="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42932" indent="-285744" eaLnBrk="0" hangingPunct="0">
              <a:defRPr sz="1400">
                <a:solidFill>
                  <a:schemeClr val="tx1"/>
                </a:solidFill>
                <a:latin typeface="Tahoma" charset="0"/>
                <a:ea typeface="ＭＳ Ｐゴシック" charset="0"/>
              </a:defRPr>
            </a:lvl2pPr>
            <a:lvl3pPr marL="1142971" indent="-228594" eaLnBrk="0" hangingPunct="0">
              <a:defRPr sz="1400">
                <a:solidFill>
                  <a:schemeClr val="tx1"/>
                </a:solidFill>
                <a:latin typeface="Tahoma" charset="0"/>
                <a:ea typeface="ＭＳ Ｐゴシック" charset="0"/>
              </a:defRPr>
            </a:lvl3pPr>
            <a:lvl4pPr marL="1600160" indent="-228594" eaLnBrk="0" hangingPunct="0">
              <a:defRPr sz="1400">
                <a:solidFill>
                  <a:schemeClr val="tx1"/>
                </a:solidFill>
                <a:latin typeface="Tahoma" charset="0"/>
                <a:ea typeface="ＭＳ Ｐゴシック" charset="0"/>
              </a:defRPr>
            </a:lvl4pPr>
            <a:lvl5pPr marL="2057349" indent="-228594" eaLnBrk="0" hangingPunct="0">
              <a:defRPr sz="1400">
                <a:solidFill>
                  <a:schemeClr val="tx1"/>
                </a:solidFill>
                <a:latin typeface="Tahoma" charset="0"/>
                <a:ea typeface="ＭＳ Ｐゴシック" charset="0"/>
              </a:defRPr>
            </a:lvl5pPr>
            <a:lvl6pPr marL="2514537" indent="-228594" eaLnBrk="0" fontAlgn="base" hangingPunct="0">
              <a:spcBef>
                <a:spcPct val="0"/>
              </a:spcBef>
              <a:spcAft>
                <a:spcPct val="0"/>
              </a:spcAft>
              <a:defRPr sz="1400">
                <a:solidFill>
                  <a:schemeClr val="tx1"/>
                </a:solidFill>
                <a:latin typeface="Tahoma" charset="0"/>
                <a:ea typeface="ＭＳ Ｐゴシック" charset="0"/>
              </a:defRPr>
            </a:lvl6pPr>
            <a:lvl7pPr marL="2971726" indent="-228594" eaLnBrk="0" fontAlgn="base" hangingPunct="0">
              <a:spcBef>
                <a:spcPct val="0"/>
              </a:spcBef>
              <a:spcAft>
                <a:spcPct val="0"/>
              </a:spcAft>
              <a:defRPr sz="1400">
                <a:solidFill>
                  <a:schemeClr val="tx1"/>
                </a:solidFill>
                <a:latin typeface="Tahoma" charset="0"/>
                <a:ea typeface="ＭＳ Ｐゴシック" charset="0"/>
              </a:defRPr>
            </a:lvl7pPr>
            <a:lvl8pPr marL="3428914" indent="-228594" eaLnBrk="0" fontAlgn="base" hangingPunct="0">
              <a:spcBef>
                <a:spcPct val="0"/>
              </a:spcBef>
              <a:spcAft>
                <a:spcPct val="0"/>
              </a:spcAft>
              <a:defRPr sz="1400">
                <a:solidFill>
                  <a:schemeClr val="tx1"/>
                </a:solidFill>
                <a:latin typeface="Tahoma" charset="0"/>
                <a:ea typeface="ＭＳ Ｐゴシック" charset="0"/>
              </a:defRPr>
            </a:lvl8pPr>
            <a:lvl9pPr marL="3886103" indent="-228594"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005A83F0-281D-3A4D-B168-63F42B852D7E}" type="slidenum">
              <a:rPr lang="en-US">
                <a:solidFill>
                  <a:prstClr val="black"/>
                </a:solidFill>
              </a:rPr>
              <a:pPr eaLnBrk="1" hangingPunct="1"/>
              <a:t>64</a:t>
            </a:fld>
            <a:endParaRPr lang="en-US" dirty="0">
              <a:solidFill>
                <a:prstClr val="black"/>
              </a:solidFill>
            </a:endParaRPr>
          </a:p>
        </p:txBody>
      </p:sp>
      <p:pic>
        <p:nvPicPr>
          <p:cNvPr id="9" name="Picture 8" descr="https://cdn.evbuc.com/eventlogos/49014990/countyofsacramentologo.jpg"/>
          <p:cNvPicPr/>
          <p:nvPr/>
        </p:nvPicPr>
        <p:blipFill>
          <a:blip r:embed="rId3">
            <a:extLst>
              <a:ext uri="{28A0092B-C50C-407E-A947-70E740481C1C}">
                <a14:useLocalDpi xmlns:a14="http://schemas.microsoft.com/office/drawing/2010/main" val="0"/>
              </a:ext>
            </a:extLst>
          </a:blip>
          <a:srcRect/>
          <a:stretch>
            <a:fillRect/>
          </a:stretch>
        </p:blipFill>
        <p:spPr bwMode="auto">
          <a:xfrm>
            <a:off x="341592" y="500933"/>
            <a:ext cx="4781973" cy="1137920"/>
          </a:xfrm>
          <a:prstGeom prst="rect">
            <a:avLst/>
          </a:prstGeom>
          <a:noFill/>
          <a:ln>
            <a:noFill/>
          </a:ln>
        </p:spPr>
      </p:pic>
      <p:pic>
        <p:nvPicPr>
          <p:cNvPr id="6" name="Picture 5" descr="Occupazione, contratti e retribuzioni: differenze tra i giovani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6365" y="-270411"/>
            <a:ext cx="3250048" cy="2361701"/>
          </a:xfrm>
          <a:prstGeom prst="rect">
            <a:avLst/>
          </a:prstGeom>
        </p:spPr>
      </p:pic>
    </p:spTree>
    <p:extLst>
      <p:ext uri="{BB962C8B-B14F-4D97-AF65-F5344CB8AC3E}">
        <p14:creationId xmlns:p14="http://schemas.microsoft.com/office/powerpoint/2010/main" val="1808994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4844" y="373913"/>
            <a:ext cx="10931857" cy="8058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lnSpc>
                <a:spcPct val="90000"/>
              </a:lnSpc>
              <a:defRPr/>
            </a:pPr>
            <a:r>
              <a:rPr lang="en-US" sz="4800" spc="0" dirty="0">
                <a:solidFill>
                  <a:srgbClr val="5B9BD5">
                    <a:lumMod val="75000"/>
                  </a:srgbClr>
                </a:solidFill>
                <a:latin typeface="Comic Sans MS" panose="030F0702030302020204" pitchFamily="66" charset="0"/>
                <a:cs typeface="Arial" panose="020B0604020202020204" pitchFamily="34" charset="0"/>
              </a:rPr>
              <a:t>San Francisco County </a:t>
            </a:r>
            <a:r>
              <a:rPr lang="en-US" sz="4800" i="1" spc="0" dirty="0">
                <a:solidFill>
                  <a:srgbClr val="5B9BD5">
                    <a:lumMod val="75000"/>
                  </a:srgbClr>
                </a:solidFill>
                <a:latin typeface="Comic Sans MS" panose="030F0702030302020204" pitchFamily="66" charset="0"/>
                <a:cs typeface="Arial" panose="020B0604020202020204" pitchFamily="34" charset="0"/>
              </a:rPr>
              <a:t>(Buddy)</a:t>
            </a:r>
          </a:p>
        </p:txBody>
      </p:sp>
      <p:sp>
        <p:nvSpPr>
          <p:cNvPr id="7" name="Content Placeholder 6"/>
          <p:cNvSpPr>
            <a:spLocks noGrp="1"/>
          </p:cNvSpPr>
          <p:nvPr>
            <p:ph idx="1"/>
          </p:nvPr>
        </p:nvSpPr>
        <p:spPr>
          <a:xfrm>
            <a:off x="4842933" y="1506009"/>
            <a:ext cx="7129952" cy="5215467"/>
          </a:xfrm>
        </p:spPr>
        <p:txBody>
          <a:bodyPr>
            <a:normAutofit/>
          </a:bodyPr>
          <a:lstStyle/>
          <a:p>
            <a:pPr marL="115885" indent="0">
              <a:lnSpc>
                <a:spcPct val="108000"/>
              </a:lnSpc>
              <a:spcBef>
                <a:spcPts val="0"/>
              </a:spcBef>
              <a:buNone/>
            </a:pPr>
            <a:r>
              <a:rPr lang="en-US" sz="2667" dirty="0">
                <a:latin typeface="Arial" panose="020B0604020202020204" pitchFamily="34" charset="0"/>
                <a:cs typeface="Arial" panose="020B0604020202020204" pitchFamily="34" charset="0"/>
              </a:rPr>
              <a:t>Our role was to support the testing county and to offer up any experience that we had that would assist them in the testing efforts. This was a very helpful process as I we were able to learn from the testing county and were able to get new ideas about how to move this forward in SF.  Since readiness assessments should be continuously done, we learned many new ideas and approaches. It was great!</a:t>
            </a:r>
          </a:p>
        </p:txBody>
      </p:sp>
      <p:sp>
        <p:nvSpPr>
          <p:cNvPr id="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42932" indent="-285744" eaLnBrk="0" hangingPunct="0">
              <a:defRPr sz="1400">
                <a:solidFill>
                  <a:schemeClr val="tx1"/>
                </a:solidFill>
                <a:latin typeface="Tahoma" charset="0"/>
                <a:ea typeface="ＭＳ Ｐゴシック" charset="0"/>
              </a:defRPr>
            </a:lvl2pPr>
            <a:lvl3pPr marL="1142971" indent="-228594" eaLnBrk="0" hangingPunct="0">
              <a:defRPr sz="1400">
                <a:solidFill>
                  <a:schemeClr val="tx1"/>
                </a:solidFill>
                <a:latin typeface="Tahoma" charset="0"/>
                <a:ea typeface="ＭＳ Ｐゴシック" charset="0"/>
              </a:defRPr>
            </a:lvl3pPr>
            <a:lvl4pPr marL="1600160" indent="-228594" eaLnBrk="0" hangingPunct="0">
              <a:defRPr sz="1400">
                <a:solidFill>
                  <a:schemeClr val="tx1"/>
                </a:solidFill>
                <a:latin typeface="Tahoma" charset="0"/>
                <a:ea typeface="ＭＳ Ｐゴシック" charset="0"/>
              </a:defRPr>
            </a:lvl4pPr>
            <a:lvl5pPr marL="2057349" indent="-228594" eaLnBrk="0" hangingPunct="0">
              <a:defRPr sz="1400">
                <a:solidFill>
                  <a:schemeClr val="tx1"/>
                </a:solidFill>
                <a:latin typeface="Tahoma" charset="0"/>
                <a:ea typeface="ＭＳ Ｐゴシック" charset="0"/>
              </a:defRPr>
            </a:lvl5pPr>
            <a:lvl6pPr marL="2514537" indent="-228594" eaLnBrk="0" fontAlgn="base" hangingPunct="0">
              <a:spcBef>
                <a:spcPct val="0"/>
              </a:spcBef>
              <a:spcAft>
                <a:spcPct val="0"/>
              </a:spcAft>
              <a:defRPr sz="1400">
                <a:solidFill>
                  <a:schemeClr val="tx1"/>
                </a:solidFill>
                <a:latin typeface="Tahoma" charset="0"/>
                <a:ea typeface="ＭＳ Ｐゴシック" charset="0"/>
              </a:defRPr>
            </a:lvl6pPr>
            <a:lvl7pPr marL="2971726" indent="-228594" eaLnBrk="0" fontAlgn="base" hangingPunct="0">
              <a:spcBef>
                <a:spcPct val="0"/>
              </a:spcBef>
              <a:spcAft>
                <a:spcPct val="0"/>
              </a:spcAft>
              <a:defRPr sz="1400">
                <a:solidFill>
                  <a:schemeClr val="tx1"/>
                </a:solidFill>
                <a:latin typeface="Tahoma" charset="0"/>
                <a:ea typeface="ＭＳ Ｐゴシック" charset="0"/>
              </a:defRPr>
            </a:lvl7pPr>
            <a:lvl8pPr marL="3428914" indent="-228594" eaLnBrk="0" fontAlgn="base" hangingPunct="0">
              <a:spcBef>
                <a:spcPct val="0"/>
              </a:spcBef>
              <a:spcAft>
                <a:spcPct val="0"/>
              </a:spcAft>
              <a:defRPr sz="1400">
                <a:solidFill>
                  <a:schemeClr val="tx1"/>
                </a:solidFill>
                <a:latin typeface="Tahoma" charset="0"/>
                <a:ea typeface="ＭＳ Ｐゴシック" charset="0"/>
              </a:defRPr>
            </a:lvl8pPr>
            <a:lvl9pPr marL="3886103" indent="-228594"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005A83F0-281D-3A4D-B168-63F42B852D7E}" type="slidenum">
              <a:rPr lang="en-US">
                <a:solidFill>
                  <a:prstClr val="black"/>
                </a:solidFill>
              </a:rPr>
              <a:pPr eaLnBrk="1" hangingPunct="1"/>
              <a:t>65</a:t>
            </a:fld>
            <a:endParaRPr lang="en-US" dirty="0">
              <a:solidFill>
                <a:prstClr val="black"/>
              </a:solidFill>
            </a:endParaRPr>
          </a:p>
        </p:txBody>
      </p:sp>
      <p:pic>
        <p:nvPicPr>
          <p:cNvPr id="9" name="Picture 8" descr="&lt;strong&gt;kids_playing&lt;/strong&g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143" y="2167467"/>
            <a:ext cx="3758868" cy="2902851"/>
          </a:xfrm>
          <a:prstGeom prst="rect">
            <a:avLst/>
          </a:prstGeom>
        </p:spPr>
      </p:pic>
    </p:spTree>
    <p:extLst>
      <p:ext uri="{BB962C8B-B14F-4D97-AF65-F5344CB8AC3E}">
        <p14:creationId xmlns:p14="http://schemas.microsoft.com/office/powerpoint/2010/main" val="19841216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4844" y="373913"/>
            <a:ext cx="10931857" cy="8058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lnSpc>
                <a:spcPct val="90000"/>
              </a:lnSpc>
              <a:defRPr/>
            </a:pPr>
            <a:r>
              <a:rPr lang="en-US" sz="4800" spc="0" dirty="0">
                <a:solidFill>
                  <a:srgbClr val="5B9BD5">
                    <a:lumMod val="75000"/>
                  </a:srgbClr>
                </a:solidFill>
                <a:latin typeface="Engravers MT" panose="02090707080505020304" pitchFamily="18" charset="0"/>
                <a:cs typeface="Arial" panose="020B0604020202020204" pitchFamily="34" charset="0"/>
              </a:rPr>
              <a:t>Shasta County</a:t>
            </a:r>
            <a:endParaRPr lang="en-US" sz="4800" i="1" spc="0" dirty="0">
              <a:solidFill>
                <a:srgbClr val="5B9BD5">
                  <a:lumMod val="75000"/>
                </a:srgbClr>
              </a:solidFill>
              <a:latin typeface="Engravers MT" panose="02090707080505020304" pitchFamily="18" charset="0"/>
              <a:cs typeface="Arial" panose="020B0604020202020204" pitchFamily="34" charset="0"/>
            </a:endParaRPr>
          </a:p>
        </p:txBody>
      </p:sp>
      <p:sp>
        <p:nvSpPr>
          <p:cNvPr id="7" name="Content Placeholder 6"/>
          <p:cNvSpPr>
            <a:spLocks noGrp="1"/>
          </p:cNvSpPr>
          <p:nvPr>
            <p:ph idx="1"/>
          </p:nvPr>
        </p:nvSpPr>
        <p:spPr>
          <a:xfrm>
            <a:off x="699484" y="1955825"/>
            <a:ext cx="10242573" cy="4583089"/>
          </a:xfrm>
        </p:spPr>
        <p:txBody>
          <a:bodyPr>
            <a:normAutofit/>
          </a:bodyPr>
          <a:lstStyle/>
          <a:p>
            <a:pPr marL="115885" indent="0">
              <a:lnSpc>
                <a:spcPct val="108000"/>
              </a:lnSpc>
              <a:spcBef>
                <a:spcPts val="0"/>
              </a:spcBef>
              <a:buNone/>
            </a:pPr>
            <a:r>
              <a:rPr lang="en-US" dirty="0">
                <a:latin typeface="Arial" panose="020B0604020202020204" pitchFamily="34" charset="0"/>
                <a:cs typeface="Arial" panose="020B0604020202020204" pitchFamily="34" charset="0"/>
              </a:rPr>
              <a:t>We tested CPM &amp; ORB Key messages. We worked to align these messages to make sure that they honor the work that is happening in the county, that they describe specific behaviors and that they are focused on our vision. We also tested an ORB Assessment tool. We tailored this tool to inquire about areas that are a priority for Shasta. Our tool explores fit &amp; priority of implementing CPM in Shasta County, the organizational climate and leadership’s role. </a:t>
            </a:r>
          </a:p>
        </p:txBody>
      </p:sp>
      <p:sp>
        <p:nvSpPr>
          <p:cNvPr id="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42932" indent="-285744" eaLnBrk="0" hangingPunct="0">
              <a:defRPr sz="1400">
                <a:solidFill>
                  <a:schemeClr val="tx1"/>
                </a:solidFill>
                <a:latin typeface="Tahoma" charset="0"/>
                <a:ea typeface="ＭＳ Ｐゴシック" charset="0"/>
              </a:defRPr>
            </a:lvl2pPr>
            <a:lvl3pPr marL="1142971" indent="-228594" eaLnBrk="0" hangingPunct="0">
              <a:defRPr sz="1400">
                <a:solidFill>
                  <a:schemeClr val="tx1"/>
                </a:solidFill>
                <a:latin typeface="Tahoma" charset="0"/>
                <a:ea typeface="ＭＳ Ｐゴシック" charset="0"/>
              </a:defRPr>
            </a:lvl3pPr>
            <a:lvl4pPr marL="1600160" indent="-228594" eaLnBrk="0" hangingPunct="0">
              <a:defRPr sz="1400">
                <a:solidFill>
                  <a:schemeClr val="tx1"/>
                </a:solidFill>
                <a:latin typeface="Tahoma" charset="0"/>
                <a:ea typeface="ＭＳ Ｐゴシック" charset="0"/>
              </a:defRPr>
            </a:lvl4pPr>
            <a:lvl5pPr marL="2057349" indent="-228594" eaLnBrk="0" hangingPunct="0">
              <a:defRPr sz="1400">
                <a:solidFill>
                  <a:schemeClr val="tx1"/>
                </a:solidFill>
                <a:latin typeface="Tahoma" charset="0"/>
                <a:ea typeface="ＭＳ Ｐゴシック" charset="0"/>
              </a:defRPr>
            </a:lvl5pPr>
            <a:lvl6pPr marL="2514537" indent="-228594" eaLnBrk="0" fontAlgn="base" hangingPunct="0">
              <a:spcBef>
                <a:spcPct val="0"/>
              </a:spcBef>
              <a:spcAft>
                <a:spcPct val="0"/>
              </a:spcAft>
              <a:defRPr sz="1400">
                <a:solidFill>
                  <a:schemeClr val="tx1"/>
                </a:solidFill>
                <a:latin typeface="Tahoma" charset="0"/>
                <a:ea typeface="ＭＳ Ｐゴシック" charset="0"/>
              </a:defRPr>
            </a:lvl6pPr>
            <a:lvl7pPr marL="2971726" indent="-228594" eaLnBrk="0" fontAlgn="base" hangingPunct="0">
              <a:spcBef>
                <a:spcPct val="0"/>
              </a:spcBef>
              <a:spcAft>
                <a:spcPct val="0"/>
              </a:spcAft>
              <a:defRPr sz="1400">
                <a:solidFill>
                  <a:schemeClr val="tx1"/>
                </a:solidFill>
                <a:latin typeface="Tahoma" charset="0"/>
                <a:ea typeface="ＭＳ Ｐゴシック" charset="0"/>
              </a:defRPr>
            </a:lvl7pPr>
            <a:lvl8pPr marL="3428914" indent="-228594" eaLnBrk="0" fontAlgn="base" hangingPunct="0">
              <a:spcBef>
                <a:spcPct val="0"/>
              </a:spcBef>
              <a:spcAft>
                <a:spcPct val="0"/>
              </a:spcAft>
              <a:defRPr sz="1400">
                <a:solidFill>
                  <a:schemeClr val="tx1"/>
                </a:solidFill>
                <a:latin typeface="Tahoma" charset="0"/>
                <a:ea typeface="ＭＳ Ｐゴシック" charset="0"/>
              </a:defRPr>
            </a:lvl8pPr>
            <a:lvl9pPr marL="3886103" indent="-228594"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005A83F0-281D-3A4D-B168-63F42B852D7E}" type="slidenum">
              <a:rPr lang="en-US">
                <a:solidFill>
                  <a:prstClr val="black"/>
                </a:solidFill>
              </a:rPr>
              <a:pPr eaLnBrk="1" hangingPunct="1"/>
              <a:t>66</a:t>
            </a:fld>
            <a:endParaRPr lang="en-US" dirty="0">
              <a:solidFill>
                <a:prstClr val="black"/>
              </a:solidFill>
            </a:endParaRPr>
          </a:p>
        </p:txBody>
      </p:sp>
      <p:pic>
        <p:nvPicPr>
          <p:cNvPr id="9" name="Picture 8"/>
          <p:cNvPicPr>
            <a:picLocks noChangeAspect="1"/>
          </p:cNvPicPr>
          <p:nvPr/>
        </p:nvPicPr>
        <p:blipFill>
          <a:blip r:embed="rId3"/>
          <a:stretch>
            <a:fillRect/>
          </a:stretch>
        </p:blipFill>
        <p:spPr>
          <a:xfrm>
            <a:off x="9743218" y="320998"/>
            <a:ext cx="2259967" cy="1717575"/>
          </a:xfrm>
          <a:prstGeom prst="rect">
            <a:avLst/>
          </a:prstGeom>
        </p:spPr>
      </p:pic>
    </p:spTree>
    <p:extLst>
      <p:ext uri="{BB962C8B-B14F-4D97-AF65-F5344CB8AC3E}">
        <p14:creationId xmlns:p14="http://schemas.microsoft.com/office/powerpoint/2010/main" val="21116846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79857" y="405928"/>
            <a:ext cx="10931857" cy="8058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lnSpc>
                <a:spcPct val="90000"/>
              </a:lnSpc>
              <a:defRPr/>
            </a:pPr>
            <a:r>
              <a:rPr lang="en-US" sz="4800" spc="0" dirty="0">
                <a:solidFill>
                  <a:srgbClr val="5B9BD5">
                    <a:lumMod val="75000"/>
                  </a:srgbClr>
                </a:solidFill>
                <a:latin typeface="Rockwell Extra Bold" panose="02060903040505020403" pitchFamily="18" charset="0"/>
                <a:cs typeface="Arial" panose="020B0604020202020204" pitchFamily="34" charset="0"/>
              </a:rPr>
              <a:t>Sonoma County</a:t>
            </a:r>
            <a:endParaRPr lang="en-US" sz="4800" i="1" spc="0" dirty="0">
              <a:solidFill>
                <a:srgbClr val="5B9BD5">
                  <a:lumMod val="75000"/>
                </a:srgbClr>
              </a:solidFill>
              <a:latin typeface="Rockwell Extra Bold" panose="02060903040505020403" pitchFamily="18" charset="0"/>
              <a:cs typeface="Arial" panose="020B0604020202020204" pitchFamily="34" charset="0"/>
            </a:endParaRPr>
          </a:p>
        </p:txBody>
      </p:sp>
      <p:sp>
        <p:nvSpPr>
          <p:cNvPr id="7" name="Content Placeholder 6"/>
          <p:cNvSpPr>
            <a:spLocks noGrp="1"/>
          </p:cNvSpPr>
          <p:nvPr>
            <p:ph idx="1"/>
          </p:nvPr>
        </p:nvSpPr>
        <p:spPr>
          <a:xfrm>
            <a:off x="543960" y="1693335"/>
            <a:ext cx="9438240" cy="4663016"/>
          </a:xfrm>
        </p:spPr>
        <p:txBody>
          <a:bodyPr>
            <a:normAutofit/>
          </a:bodyPr>
          <a:lstStyle/>
          <a:p>
            <a:pPr marL="115885" indent="0">
              <a:lnSpc>
                <a:spcPct val="108000"/>
              </a:lnSpc>
              <a:spcBef>
                <a:spcPts val="0"/>
              </a:spcBef>
              <a:buNone/>
            </a:pPr>
            <a:r>
              <a:rPr lang="en-US" sz="2667" dirty="0">
                <a:latin typeface="Arial" panose="020B0604020202020204" pitchFamily="34" charset="0"/>
                <a:cs typeface="Arial" panose="020B0604020202020204" pitchFamily="34" charset="0"/>
              </a:rPr>
              <a:t>We tested some key messages about CPM and its implementation through an elevator speech, a PowerPoint presentation, and a modified version of the Organizational Readiness Assessment survey.  To prepare our audience for the messages from our PowerPoint presentation, our Division Director shared his CPM elevator speech to give a snapshot of what CPM means in Sonoma County. Our CPM implementation team utilized a PowerPoint presentation to share information about CPM first with our managers and then with our supervisors.  </a:t>
            </a:r>
          </a:p>
        </p:txBody>
      </p:sp>
      <p:sp>
        <p:nvSpPr>
          <p:cNvPr id="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42932" indent="-285744" eaLnBrk="0" hangingPunct="0">
              <a:defRPr sz="1400">
                <a:solidFill>
                  <a:schemeClr val="tx1"/>
                </a:solidFill>
                <a:latin typeface="Tahoma" charset="0"/>
                <a:ea typeface="ＭＳ Ｐゴシック" charset="0"/>
              </a:defRPr>
            </a:lvl2pPr>
            <a:lvl3pPr marL="1142971" indent="-228594" eaLnBrk="0" hangingPunct="0">
              <a:defRPr sz="1400">
                <a:solidFill>
                  <a:schemeClr val="tx1"/>
                </a:solidFill>
                <a:latin typeface="Tahoma" charset="0"/>
                <a:ea typeface="ＭＳ Ｐゴシック" charset="0"/>
              </a:defRPr>
            </a:lvl3pPr>
            <a:lvl4pPr marL="1600160" indent="-228594" eaLnBrk="0" hangingPunct="0">
              <a:defRPr sz="1400">
                <a:solidFill>
                  <a:schemeClr val="tx1"/>
                </a:solidFill>
                <a:latin typeface="Tahoma" charset="0"/>
                <a:ea typeface="ＭＳ Ｐゴシック" charset="0"/>
              </a:defRPr>
            </a:lvl4pPr>
            <a:lvl5pPr marL="2057349" indent="-228594" eaLnBrk="0" hangingPunct="0">
              <a:defRPr sz="1400">
                <a:solidFill>
                  <a:schemeClr val="tx1"/>
                </a:solidFill>
                <a:latin typeface="Tahoma" charset="0"/>
                <a:ea typeface="ＭＳ Ｐゴシック" charset="0"/>
              </a:defRPr>
            </a:lvl5pPr>
            <a:lvl6pPr marL="2514537" indent="-228594" eaLnBrk="0" fontAlgn="base" hangingPunct="0">
              <a:spcBef>
                <a:spcPct val="0"/>
              </a:spcBef>
              <a:spcAft>
                <a:spcPct val="0"/>
              </a:spcAft>
              <a:defRPr sz="1400">
                <a:solidFill>
                  <a:schemeClr val="tx1"/>
                </a:solidFill>
                <a:latin typeface="Tahoma" charset="0"/>
                <a:ea typeface="ＭＳ Ｐゴシック" charset="0"/>
              </a:defRPr>
            </a:lvl6pPr>
            <a:lvl7pPr marL="2971726" indent="-228594" eaLnBrk="0" fontAlgn="base" hangingPunct="0">
              <a:spcBef>
                <a:spcPct val="0"/>
              </a:spcBef>
              <a:spcAft>
                <a:spcPct val="0"/>
              </a:spcAft>
              <a:defRPr sz="1400">
                <a:solidFill>
                  <a:schemeClr val="tx1"/>
                </a:solidFill>
                <a:latin typeface="Tahoma" charset="0"/>
                <a:ea typeface="ＭＳ Ｐゴシック" charset="0"/>
              </a:defRPr>
            </a:lvl7pPr>
            <a:lvl8pPr marL="3428914" indent="-228594" eaLnBrk="0" fontAlgn="base" hangingPunct="0">
              <a:spcBef>
                <a:spcPct val="0"/>
              </a:spcBef>
              <a:spcAft>
                <a:spcPct val="0"/>
              </a:spcAft>
              <a:defRPr sz="1400">
                <a:solidFill>
                  <a:schemeClr val="tx1"/>
                </a:solidFill>
                <a:latin typeface="Tahoma" charset="0"/>
                <a:ea typeface="ＭＳ Ｐゴシック" charset="0"/>
              </a:defRPr>
            </a:lvl8pPr>
            <a:lvl9pPr marL="3886103" indent="-228594"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005A83F0-281D-3A4D-B168-63F42B852D7E}" type="slidenum">
              <a:rPr lang="en-US">
                <a:solidFill>
                  <a:prstClr val="black"/>
                </a:solidFill>
              </a:rPr>
              <a:pPr eaLnBrk="1" hangingPunct="1"/>
              <a:t>67</a:t>
            </a:fld>
            <a:endParaRPr lang="en-US" dirty="0">
              <a:solidFill>
                <a:prstClr val="black"/>
              </a:solidFill>
            </a:endParaRPr>
          </a:p>
        </p:txBody>
      </p:sp>
      <p:pic>
        <p:nvPicPr>
          <p:cNvPr id="9" name="Picture 8" descr="Convocatoria Asamblea General Extraordinaria de Soci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1824" y="1"/>
            <a:ext cx="2830667" cy="2232596"/>
          </a:xfrm>
          <a:prstGeom prst="rect">
            <a:avLst/>
          </a:prstGeom>
        </p:spPr>
      </p:pic>
    </p:spTree>
    <p:extLst>
      <p:ext uri="{BB962C8B-B14F-4D97-AF65-F5344CB8AC3E}">
        <p14:creationId xmlns:p14="http://schemas.microsoft.com/office/powerpoint/2010/main" val="774739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49657" y="373913"/>
            <a:ext cx="10931857" cy="8058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lnSpc>
                <a:spcPct val="90000"/>
              </a:lnSpc>
              <a:defRPr/>
            </a:pPr>
            <a:r>
              <a:rPr lang="en-US" sz="4800" spc="0" dirty="0">
                <a:solidFill>
                  <a:srgbClr val="5B9BD5">
                    <a:lumMod val="75000"/>
                  </a:srgbClr>
                </a:solidFill>
                <a:latin typeface="Arial" panose="020B0604020202020204" pitchFamily="34" charset="0"/>
                <a:cs typeface="Arial" panose="020B0604020202020204" pitchFamily="34" charset="0"/>
              </a:rPr>
              <a:t>Some Overall Takeaways</a:t>
            </a:r>
          </a:p>
        </p:txBody>
      </p:sp>
      <p:sp>
        <p:nvSpPr>
          <p:cNvPr id="7" name="Content Placeholder 6"/>
          <p:cNvSpPr>
            <a:spLocks noGrp="1"/>
          </p:cNvSpPr>
          <p:nvPr>
            <p:ph idx="1"/>
          </p:nvPr>
        </p:nvSpPr>
        <p:spPr>
          <a:xfrm>
            <a:off x="543960" y="1934970"/>
            <a:ext cx="11377107" cy="3044649"/>
          </a:xfrm>
        </p:spPr>
        <p:txBody>
          <a:bodyPr>
            <a:noAutofit/>
          </a:bodyPr>
          <a:lstStyle/>
          <a:p>
            <a:pPr marL="573074" indent="-457189">
              <a:spcAft>
                <a:spcPts val="1000"/>
              </a:spcAft>
              <a:buFont typeface="Wingdings" panose="05000000000000000000" pitchFamily="2" charset="2"/>
              <a:buChar char="q"/>
            </a:pPr>
            <a:r>
              <a:rPr lang="en-US" sz="3200" dirty="0">
                <a:latin typeface="Arial" panose="020B0604020202020204" pitchFamily="34" charset="0"/>
                <a:cs typeface="Arial" panose="020B0604020202020204" pitchFamily="34" charset="0"/>
              </a:rPr>
              <a:t>Context matters!  Pace &amp; tailor the process to your needs</a:t>
            </a:r>
          </a:p>
          <a:p>
            <a:pPr marL="573074" indent="-457189">
              <a:spcAft>
                <a:spcPts val="1000"/>
              </a:spcAft>
              <a:buFont typeface="Wingdings" panose="05000000000000000000" pitchFamily="2" charset="2"/>
              <a:buChar char="q"/>
            </a:pPr>
            <a:r>
              <a:rPr lang="en-US" sz="3200" dirty="0">
                <a:latin typeface="Arial" panose="020B0604020202020204" pitchFamily="34" charset="0"/>
                <a:cs typeface="Arial" panose="020B0604020202020204" pitchFamily="34" charset="0"/>
              </a:rPr>
              <a:t>The focus is </a:t>
            </a:r>
            <a:r>
              <a:rPr lang="en-US" sz="3200" i="1" dirty="0">
                <a:latin typeface="Arial" panose="020B0604020202020204" pitchFamily="34" charset="0"/>
                <a:cs typeface="Arial" panose="020B0604020202020204" pitchFamily="34" charset="0"/>
              </a:rPr>
              <a:t>NOT</a:t>
            </a:r>
            <a:r>
              <a:rPr lang="en-US" sz="3200" dirty="0">
                <a:latin typeface="Arial" panose="020B0604020202020204" pitchFamily="34" charset="0"/>
                <a:cs typeface="Arial" panose="020B0604020202020204" pitchFamily="34" charset="0"/>
              </a:rPr>
              <a:t> on the resources/tools, per se. Instead, the focus is on figuring out how the resources/tools may help you </a:t>
            </a:r>
          </a:p>
          <a:p>
            <a:pPr marL="1030262" lvl="1" indent="-457189">
              <a:spcAft>
                <a:spcPts val="1000"/>
              </a:spcAft>
              <a:buFont typeface="Wingdings" panose="05000000000000000000" pitchFamily="2" charset="2"/>
              <a:buChar char="q"/>
            </a:pPr>
            <a:r>
              <a:rPr lang="en-US" sz="3200" dirty="0">
                <a:latin typeface="Arial" panose="020B0604020202020204" pitchFamily="34" charset="0"/>
                <a:cs typeface="Arial" panose="020B0604020202020204" pitchFamily="34" charset="0"/>
              </a:rPr>
              <a:t>Model the CPM Leadership Behaviors</a:t>
            </a:r>
          </a:p>
          <a:p>
            <a:pPr marL="1030262" lvl="1" indent="-457189">
              <a:spcAft>
                <a:spcPts val="1000"/>
              </a:spcAft>
              <a:buFont typeface="Wingdings" panose="05000000000000000000" pitchFamily="2" charset="2"/>
              <a:buChar char="q"/>
            </a:pPr>
            <a:r>
              <a:rPr lang="en-US" sz="3200" dirty="0">
                <a:latin typeface="Arial" panose="020B0604020202020204" pitchFamily="34" charset="0"/>
                <a:cs typeface="Arial" panose="020B0604020202020204" pitchFamily="34" charset="0"/>
              </a:rPr>
              <a:t>Advance your own CPM implementation assessment, planning, and capacity building activities</a:t>
            </a:r>
          </a:p>
        </p:txBody>
      </p:sp>
      <p:sp>
        <p:nvSpPr>
          <p:cNvPr id="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ahoma" charset="0"/>
                <a:ea typeface="ＭＳ Ｐゴシック" charset="0"/>
                <a:cs typeface="ＭＳ Ｐゴシック" charset="0"/>
              </a:defRPr>
            </a:lvl1pPr>
            <a:lvl2pPr marL="742932" indent="-285744" eaLnBrk="0" hangingPunct="0">
              <a:defRPr sz="1400">
                <a:solidFill>
                  <a:schemeClr val="tx1"/>
                </a:solidFill>
                <a:latin typeface="Tahoma" charset="0"/>
                <a:ea typeface="ＭＳ Ｐゴシック" charset="0"/>
              </a:defRPr>
            </a:lvl2pPr>
            <a:lvl3pPr marL="1142971" indent="-228594" eaLnBrk="0" hangingPunct="0">
              <a:defRPr sz="1400">
                <a:solidFill>
                  <a:schemeClr val="tx1"/>
                </a:solidFill>
                <a:latin typeface="Tahoma" charset="0"/>
                <a:ea typeface="ＭＳ Ｐゴシック" charset="0"/>
              </a:defRPr>
            </a:lvl3pPr>
            <a:lvl4pPr marL="1600160" indent="-228594" eaLnBrk="0" hangingPunct="0">
              <a:defRPr sz="1400">
                <a:solidFill>
                  <a:schemeClr val="tx1"/>
                </a:solidFill>
                <a:latin typeface="Tahoma" charset="0"/>
                <a:ea typeface="ＭＳ Ｐゴシック" charset="0"/>
              </a:defRPr>
            </a:lvl4pPr>
            <a:lvl5pPr marL="2057349" indent="-228594" eaLnBrk="0" hangingPunct="0">
              <a:defRPr sz="1400">
                <a:solidFill>
                  <a:schemeClr val="tx1"/>
                </a:solidFill>
                <a:latin typeface="Tahoma" charset="0"/>
                <a:ea typeface="ＭＳ Ｐゴシック" charset="0"/>
              </a:defRPr>
            </a:lvl5pPr>
            <a:lvl6pPr marL="2514537" indent="-228594" eaLnBrk="0" fontAlgn="base" hangingPunct="0">
              <a:spcBef>
                <a:spcPct val="0"/>
              </a:spcBef>
              <a:spcAft>
                <a:spcPct val="0"/>
              </a:spcAft>
              <a:defRPr sz="1400">
                <a:solidFill>
                  <a:schemeClr val="tx1"/>
                </a:solidFill>
                <a:latin typeface="Tahoma" charset="0"/>
                <a:ea typeface="ＭＳ Ｐゴシック" charset="0"/>
              </a:defRPr>
            </a:lvl6pPr>
            <a:lvl7pPr marL="2971726" indent="-228594" eaLnBrk="0" fontAlgn="base" hangingPunct="0">
              <a:spcBef>
                <a:spcPct val="0"/>
              </a:spcBef>
              <a:spcAft>
                <a:spcPct val="0"/>
              </a:spcAft>
              <a:defRPr sz="1400">
                <a:solidFill>
                  <a:schemeClr val="tx1"/>
                </a:solidFill>
                <a:latin typeface="Tahoma" charset="0"/>
                <a:ea typeface="ＭＳ Ｐゴシック" charset="0"/>
              </a:defRPr>
            </a:lvl7pPr>
            <a:lvl8pPr marL="3428914" indent="-228594" eaLnBrk="0" fontAlgn="base" hangingPunct="0">
              <a:spcBef>
                <a:spcPct val="0"/>
              </a:spcBef>
              <a:spcAft>
                <a:spcPct val="0"/>
              </a:spcAft>
              <a:defRPr sz="1400">
                <a:solidFill>
                  <a:schemeClr val="tx1"/>
                </a:solidFill>
                <a:latin typeface="Tahoma" charset="0"/>
                <a:ea typeface="ＭＳ Ｐゴシック" charset="0"/>
              </a:defRPr>
            </a:lvl8pPr>
            <a:lvl9pPr marL="3886103" indent="-228594" eaLnBrk="0" fontAlgn="base" hangingPunct="0">
              <a:spcBef>
                <a:spcPct val="0"/>
              </a:spcBef>
              <a:spcAft>
                <a:spcPct val="0"/>
              </a:spcAft>
              <a:defRPr sz="1400">
                <a:solidFill>
                  <a:schemeClr val="tx1"/>
                </a:solidFill>
                <a:latin typeface="Tahoma" charset="0"/>
                <a:ea typeface="ＭＳ Ｐゴシック" charset="0"/>
              </a:defRPr>
            </a:lvl9pPr>
          </a:lstStyle>
          <a:p>
            <a:pPr eaLnBrk="1" hangingPunct="1"/>
            <a:fld id="{005A83F0-281D-3A4D-B168-63F42B852D7E}" type="slidenum">
              <a:rPr lang="en-US">
                <a:solidFill>
                  <a:prstClr val="black"/>
                </a:solidFill>
              </a:rPr>
              <a:pPr eaLnBrk="1" hangingPunct="1"/>
              <a:t>68</a:t>
            </a:fld>
            <a:endParaRPr lang="en-US" dirty="0">
              <a:solidFill>
                <a:prstClr val="black"/>
              </a:solidFill>
            </a:endParaRPr>
          </a:p>
        </p:txBody>
      </p:sp>
      <p:pic>
        <p:nvPicPr>
          <p:cNvPr id="8" name="Picture 7" descr="Education-2025 - Partnerships &amp; Collabor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5948" y="-66932"/>
            <a:ext cx="3026312" cy="2001901"/>
          </a:xfrm>
          <a:prstGeom prst="rect">
            <a:avLst/>
          </a:prstGeom>
        </p:spPr>
      </p:pic>
    </p:spTree>
    <p:extLst>
      <p:ext uri="{BB962C8B-B14F-4D97-AF65-F5344CB8AC3E}">
        <p14:creationId xmlns:p14="http://schemas.microsoft.com/office/powerpoint/2010/main" val="202395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ORB slides here</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313831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4181" y="77926"/>
            <a:ext cx="11382895" cy="892552"/>
          </a:xfrm>
          <a:prstGeom prst="rect">
            <a:avLst/>
          </a:prstGeom>
          <a:solidFill>
            <a:srgbClr val="FFFFCC"/>
          </a:solidFill>
        </p:spPr>
        <p:txBody>
          <a:bodyPr wrap="square" rtlCol="0">
            <a:spAutoFit/>
          </a:bodyPr>
          <a:lstStyle/>
          <a:p>
            <a:pPr algn="ctr">
              <a:defRPr/>
            </a:pPr>
            <a:r>
              <a:rPr lang="en-US" sz="2600" b="1" dirty="0">
                <a:solidFill>
                  <a:prstClr val="black"/>
                </a:solidFill>
                <a:effectLst>
                  <a:outerShdw blurRad="38100" dist="38100" dir="2700000" algn="tl">
                    <a:srgbClr val="000000">
                      <a:alpha val="43137"/>
                    </a:srgbClr>
                  </a:outerShdw>
                </a:effectLst>
              </a:rPr>
              <a:t>Shared Vision Across Counties: </a:t>
            </a:r>
          </a:p>
          <a:p>
            <a:pPr algn="ctr">
              <a:defRPr/>
            </a:pPr>
            <a:r>
              <a:rPr lang="en-US" sz="2600" dirty="0">
                <a:solidFill>
                  <a:prstClr val="black"/>
                </a:solidFill>
              </a:rPr>
              <a:t>CPM is implemented with fidelity and intended outcomes for children and families.</a:t>
            </a:r>
          </a:p>
        </p:txBody>
      </p:sp>
      <p:sp>
        <p:nvSpPr>
          <p:cNvPr id="20" name="Rectangle 19"/>
          <p:cNvSpPr/>
          <p:nvPr/>
        </p:nvSpPr>
        <p:spPr>
          <a:xfrm>
            <a:off x="8794002" y="5008401"/>
            <a:ext cx="2189018" cy="1246913"/>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solidFill>
              </a:rPr>
              <a:t>Children &amp; Families </a:t>
            </a:r>
          </a:p>
        </p:txBody>
      </p:sp>
      <p:grpSp>
        <p:nvGrpSpPr>
          <p:cNvPr id="27" name="Group 26"/>
          <p:cNvGrpSpPr/>
          <p:nvPr/>
        </p:nvGrpSpPr>
        <p:grpSpPr>
          <a:xfrm>
            <a:off x="4342256" y="2149895"/>
            <a:ext cx="2189018" cy="2150231"/>
            <a:chOff x="4346858" y="2535892"/>
            <a:chExt cx="2189018" cy="2150231"/>
          </a:xfrm>
        </p:grpSpPr>
        <p:sp>
          <p:nvSpPr>
            <p:cNvPr id="19" name="Rectangle 18"/>
            <p:cNvSpPr/>
            <p:nvPr/>
          </p:nvSpPr>
          <p:spPr>
            <a:xfrm>
              <a:off x="4346858" y="2535892"/>
              <a:ext cx="2189018" cy="1246913"/>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solidFill>
                </a:rPr>
                <a:t>County Child Welfare Agency &amp; Leadership </a:t>
              </a:r>
            </a:p>
          </p:txBody>
        </p:sp>
        <p:sp>
          <p:nvSpPr>
            <p:cNvPr id="21" name="Bent-Up Arrow 20"/>
            <p:cNvSpPr/>
            <p:nvPr/>
          </p:nvSpPr>
          <p:spPr>
            <a:xfrm rot="5400000">
              <a:off x="5462497" y="3749556"/>
              <a:ext cx="903317" cy="969818"/>
            </a:xfrm>
            <a:prstGeom prst="ben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grpSp>
        <p:nvGrpSpPr>
          <p:cNvPr id="26" name="Group 25"/>
          <p:cNvGrpSpPr/>
          <p:nvPr/>
        </p:nvGrpSpPr>
        <p:grpSpPr>
          <a:xfrm>
            <a:off x="6604984" y="3552725"/>
            <a:ext cx="2189018" cy="2129310"/>
            <a:chOff x="6426774" y="3692453"/>
            <a:chExt cx="2189018" cy="2129310"/>
          </a:xfrm>
        </p:grpSpPr>
        <p:sp>
          <p:nvSpPr>
            <p:cNvPr id="5" name="Rectangle 4"/>
            <p:cNvSpPr/>
            <p:nvPr/>
          </p:nvSpPr>
          <p:spPr>
            <a:xfrm>
              <a:off x="6426774" y="3692453"/>
              <a:ext cx="2189018" cy="1246913"/>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solidFill>
                </a:rPr>
                <a:t>Supervisors &amp; Workers</a:t>
              </a:r>
            </a:p>
          </p:txBody>
        </p:sp>
        <p:sp>
          <p:nvSpPr>
            <p:cNvPr id="22" name="Bent-Up Arrow 21"/>
            <p:cNvSpPr/>
            <p:nvPr/>
          </p:nvSpPr>
          <p:spPr>
            <a:xfrm rot="5400000">
              <a:off x="7554533" y="4885196"/>
              <a:ext cx="903317" cy="969818"/>
            </a:xfrm>
            <a:prstGeom prst="ben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grpSp>
        <p:nvGrpSpPr>
          <p:cNvPr id="28" name="Group 27"/>
          <p:cNvGrpSpPr/>
          <p:nvPr/>
        </p:nvGrpSpPr>
        <p:grpSpPr>
          <a:xfrm>
            <a:off x="3575492" y="2245737"/>
            <a:ext cx="8476082" cy="3667096"/>
            <a:chOff x="2672175" y="935404"/>
            <a:chExt cx="8476082" cy="3667096"/>
          </a:xfrm>
        </p:grpSpPr>
        <p:sp>
          <p:nvSpPr>
            <p:cNvPr id="2" name="Oval 1"/>
            <p:cNvSpPr/>
            <p:nvPr/>
          </p:nvSpPr>
          <p:spPr>
            <a:xfrm rot="1585398">
              <a:off x="2672175" y="935404"/>
              <a:ext cx="8476082" cy="3667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 name="TextBox 2"/>
            <p:cNvSpPr txBox="1"/>
            <p:nvPr/>
          </p:nvSpPr>
          <p:spPr>
            <a:xfrm rot="1622668">
              <a:off x="5550125" y="1386337"/>
              <a:ext cx="3792687" cy="461665"/>
            </a:xfrm>
            <a:prstGeom prst="rect">
              <a:avLst/>
            </a:prstGeom>
            <a:solidFill>
              <a:srgbClr val="EBC4BB"/>
            </a:solidFill>
          </p:spPr>
          <p:txBody>
            <a:bodyPr wrap="square" rtlCol="0">
              <a:spAutoFit/>
            </a:bodyPr>
            <a:lstStyle/>
            <a:p>
              <a:pPr algn="ctr">
                <a:defRPr/>
              </a:pPr>
              <a:r>
                <a:rPr lang="en-US" sz="2400" b="1" dirty="0">
                  <a:solidFill>
                    <a:srgbClr val="C00000"/>
                  </a:solidFill>
                </a:rPr>
                <a:t>In and With Community</a:t>
              </a:r>
            </a:p>
          </p:txBody>
        </p:sp>
      </p:grpSp>
      <p:grpSp>
        <p:nvGrpSpPr>
          <p:cNvPr id="25" name="Group 24"/>
          <p:cNvGrpSpPr/>
          <p:nvPr/>
        </p:nvGrpSpPr>
        <p:grpSpPr>
          <a:xfrm>
            <a:off x="-350470" y="1076276"/>
            <a:ext cx="4038040" cy="2847975"/>
            <a:chOff x="-379836" y="791354"/>
            <a:chExt cx="4038040" cy="2847975"/>
          </a:xfrm>
        </p:grpSpPr>
        <p:pic>
          <p:nvPicPr>
            <p:cNvPr id="24" name="Picture 23" descr="hackjam - dante' 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836" y="791354"/>
              <a:ext cx="2857500" cy="2847975"/>
            </a:xfrm>
            <a:prstGeom prst="rect">
              <a:avLst/>
            </a:prstGeom>
          </p:spPr>
        </p:pic>
        <p:sp>
          <p:nvSpPr>
            <p:cNvPr id="23" name="Bent-Up Arrow 22"/>
            <p:cNvSpPr/>
            <p:nvPr/>
          </p:nvSpPr>
          <p:spPr>
            <a:xfrm rot="5400000">
              <a:off x="1979377" y="1144903"/>
              <a:ext cx="1685227" cy="1672426"/>
            </a:xfrm>
            <a:prstGeom prst="bentUpArrow">
              <a:avLst/>
            </a:prstGeom>
            <a:solidFill>
              <a:schemeClr val="bg1">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sp>
        <p:nvSpPr>
          <p:cNvPr id="11" name="TextBox 10"/>
          <p:cNvSpPr txBox="1"/>
          <p:nvPr/>
        </p:nvSpPr>
        <p:spPr>
          <a:xfrm>
            <a:off x="1944186" y="3176868"/>
            <a:ext cx="1961803" cy="1200329"/>
          </a:xfrm>
          <a:prstGeom prst="rect">
            <a:avLst/>
          </a:prstGeom>
          <a:noFill/>
        </p:spPr>
        <p:txBody>
          <a:bodyPr wrap="square" rtlCol="0">
            <a:spAutoFit/>
          </a:bodyPr>
          <a:lstStyle/>
          <a:p>
            <a:pPr>
              <a:defRPr/>
            </a:pPr>
            <a:r>
              <a:rPr lang="en-US" sz="2400" dirty="0">
                <a:solidFill>
                  <a:prstClr val="black"/>
                </a:solidFill>
              </a:rPr>
              <a:t>10-15% can do this on their own . . . . </a:t>
            </a:r>
          </a:p>
        </p:txBody>
      </p:sp>
    </p:spTree>
    <p:extLst>
      <p:ext uri="{BB962C8B-B14F-4D97-AF65-F5344CB8AC3E}">
        <p14:creationId xmlns:p14="http://schemas.microsoft.com/office/powerpoint/2010/main" val="153037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11111"/>
                </a:solidFill>
                <a:latin typeface="Arial Black" panose="020B0A04020102020204" pitchFamily="34" charset="0"/>
              </a:rPr>
              <a:t>LUNCH!!</a:t>
            </a:r>
          </a:p>
        </p:txBody>
      </p:sp>
      <p:sp>
        <p:nvSpPr>
          <p:cNvPr id="3" name="Text Placeholder 2"/>
          <p:cNvSpPr>
            <a:spLocks noGrp="1"/>
          </p:cNvSpPr>
          <p:nvPr>
            <p:ph type="body" idx="1"/>
          </p:nvPr>
        </p:nvSpPr>
        <p:spPr/>
        <p:txBody>
          <a:bodyPr/>
          <a:lstStyle/>
          <a:p>
            <a:r>
              <a:rPr lang="en-US" dirty="0">
                <a:solidFill>
                  <a:srgbClr val="111111"/>
                </a:solidFill>
              </a:rPr>
              <a:t>Please return by 1:00pm</a:t>
            </a:r>
          </a:p>
        </p:txBody>
      </p:sp>
      <p:pic>
        <p:nvPicPr>
          <p:cNvPr id="4" name="Picture 10" descr="https://content.mycutegraphics.com/graphics/food/bag-sandwich-lunch.png">
            <a:extLst>
              <a:ext uri="{FF2B5EF4-FFF2-40B4-BE49-F238E27FC236}">
                <a16:creationId xmlns:a16="http://schemas.microsoft.com/office/drawing/2014/main" id="{1D3A0583-9AFB-4D3B-BEBC-627E615D8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785" y="1614517"/>
            <a:ext cx="3157052" cy="2939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122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6843" y="449180"/>
            <a:ext cx="9331157" cy="2593520"/>
          </a:xfrm>
        </p:spPr>
        <p:txBody>
          <a:bodyPr/>
          <a:lstStyle/>
          <a:p>
            <a:pPr>
              <a:spcAft>
                <a:spcPts val="800"/>
              </a:spcAft>
            </a:pPr>
            <a:r>
              <a:rPr lang="en-US" sz="4800" b="1" dirty="0">
                <a:effectLst>
                  <a:outerShdw blurRad="38100" dist="38100" dir="2700000" algn="tl">
                    <a:srgbClr val="000000">
                      <a:alpha val="43137"/>
                    </a:srgbClr>
                  </a:outerShdw>
                </a:effectLst>
              </a:rPr>
              <a:t>Workforce Development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CPM Implementation Toolkit</a:t>
            </a:r>
            <a:endParaRPr lang="en-US" b="1" dirty="0"/>
          </a:p>
        </p:txBody>
      </p:sp>
      <p:sp>
        <p:nvSpPr>
          <p:cNvPr id="3" name="Subtitle 2"/>
          <p:cNvSpPr>
            <a:spLocks noGrp="1"/>
          </p:cNvSpPr>
          <p:nvPr>
            <p:ph type="subTitle" idx="1"/>
          </p:nvPr>
        </p:nvSpPr>
        <p:spPr>
          <a:xfrm>
            <a:off x="997311" y="3073485"/>
            <a:ext cx="10010221" cy="2438167"/>
          </a:xfrm>
        </p:spPr>
        <p:txBody>
          <a:bodyPr>
            <a:noAutofit/>
          </a:bodyPr>
          <a:lstStyle/>
          <a:p>
            <a:r>
              <a:rPr lang="en-US" sz="2667" b="1" i="1" dirty="0"/>
              <a:t>Facilitators</a:t>
            </a:r>
            <a:r>
              <a:rPr lang="en-US" sz="2667" b="1" dirty="0"/>
              <a:t>: </a:t>
            </a:r>
            <a:r>
              <a:rPr lang="en-US" sz="2667" dirty="0"/>
              <a:t>Susan Brooks (RTA); Anita Barbee (Faculty), Karen Lofts-Jarboe (Faculty), Mark </a:t>
            </a:r>
            <a:r>
              <a:rPr lang="en-US" sz="2667" dirty="0" err="1"/>
              <a:t>Lapiz</a:t>
            </a:r>
            <a:r>
              <a:rPr lang="en-US" sz="2667" dirty="0"/>
              <a:t> (Faculty), Sharon </a:t>
            </a:r>
            <a:r>
              <a:rPr lang="en-US" sz="2667" dirty="0" err="1"/>
              <a:t>Kollar</a:t>
            </a:r>
            <a:r>
              <a:rPr lang="en-US" sz="2667" dirty="0"/>
              <a:t> (Faculty), Alison Book (RTA), Linda Martinez (Faculty)</a:t>
            </a:r>
          </a:p>
          <a:p>
            <a:r>
              <a:rPr lang="en-US" sz="2667" b="1" i="1" dirty="0"/>
              <a:t>Child Welfare Champions</a:t>
            </a:r>
            <a:r>
              <a:rPr lang="en-US" sz="2667" dirty="0"/>
              <a:t>: Marie Brown-</a:t>
            </a:r>
            <a:r>
              <a:rPr lang="en-US" sz="2667" dirty="0" err="1"/>
              <a:t>Mercadel</a:t>
            </a:r>
            <a:r>
              <a:rPr lang="en-US" sz="2667" dirty="0"/>
              <a:t> (Riverside), Michelle Love (Alameda), Anita Ortiz (Tulare)</a:t>
            </a:r>
          </a:p>
          <a:p>
            <a:endParaRPr lang="en-US" sz="2667" dirty="0"/>
          </a:p>
        </p:txBody>
      </p:sp>
    </p:spTree>
    <p:extLst>
      <p:ext uri="{BB962C8B-B14F-4D97-AF65-F5344CB8AC3E}">
        <p14:creationId xmlns:p14="http://schemas.microsoft.com/office/powerpoint/2010/main" val="198684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57511"/>
            <a:ext cx="9144000" cy="1522155"/>
          </a:xfrm>
        </p:spPr>
        <p:txBody>
          <a:bodyPr/>
          <a:lstStyle/>
          <a:p>
            <a:r>
              <a:rPr lang="en-US" b="1" i="1" dirty="0"/>
              <a:t>County Team Representatives</a:t>
            </a:r>
          </a:p>
        </p:txBody>
      </p:sp>
      <p:sp>
        <p:nvSpPr>
          <p:cNvPr id="3" name="Subtitle 2"/>
          <p:cNvSpPr>
            <a:spLocks noGrp="1"/>
          </p:cNvSpPr>
          <p:nvPr>
            <p:ph type="subTitle" idx="1"/>
          </p:nvPr>
        </p:nvSpPr>
        <p:spPr>
          <a:xfrm>
            <a:off x="1524000" y="2379666"/>
            <a:ext cx="9144000" cy="3490557"/>
          </a:xfrm>
        </p:spPr>
        <p:txBody>
          <a:bodyPr>
            <a:normAutofit/>
          </a:bodyPr>
          <a:lstStyle/>
          <a:p>
            <a:r>
              <a:rPr lang="en-US" b="1" i="1" dirty="0"/>
              <a:t>Butte	Kern	Riverside	San Francisco	Santa Cruz	Tulare</a:t>
            </a:r>
          </a:p>
          <a:p>
            <a:endParaRPr lang="en-US" b="1" i="1" dirty="0"/>
          </a:p>
          <a:p>
            <a:r>
              <a:rPr lang="en-US" b="1" i="1" dirty="0"/>
              <a:t>Contra Costa	Los Angeles	San Bernardino	San Joaquin	Shasta	</a:t>
            </a:r>
          </a:p>
          <a:p>
            <a:endParaRPr lang="en-US" b="1" i="1" dirty="0"/>
          </a:p>
          <a:p>
            <a:r>
              <a:rPr lang="en-US" b="1" i="1" dirty="0"/>
              <a:t>Tuolumne	El Dorado	Mariposa	San Diego	Stanislaus</a:t>
            </a:r>
          </a:p>
          <a:p>
            <a:endParaRPr lang="en-US" b="1" i="1" dirty="0"/>
          </a:p>
          <a:p>
            <a:pPr algn="ctr"/>
            <a:r>
              <a:rPr lang="en-US" b="1" i="1" dirty="0"/>
              <a:t>San Luis Obispo					</a:t>
            </a:r>
          </a:p>
        </p:txBody>
      </p:sp>
    </p:spTree>
    <p:extLst>
      <p:ext uri="{BB962C8B-B14F-4D97-AF65-F5344CB8AC3E}">
        <p14:creationId xmlns:p14="http://schemas.microsoft.com/office/powerpoint/2010/main" val="31842280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89700"/>
            <a:ext cx="9144000" cy="1522155"/>
          </a:xfrm>
        </p:spPr>
        <p:txBody>
          <a:bodyPr/>
          <a:lstStyle/>
          <a:p>
            <a:r>
              <a:rPr lang="en-US" sz="5333" b="1" dirty="0"/>
              <a:t>What We’re Producing</a:t>
            </a:r>
          </a:p>
        </p:txBody>
      </p:sp>
      <p:sp>
        <p:nvSpPr>
          <p:cNvPr id="3" name="Subtitle 2"/>
          <p:cNvSpPr>
            <a:spLocks noGrp="1"/>
          </p:cNvSpPr>
          <p:nvPr>
            <p:ph type="subTitle" idx="1"/>
          </p:nvPr>
        </p:nvSpPr>
        <p:spPr>
          <a:xfrm>
            <a:off x="1523999" y="2011855"/>
            <a:ext cx="9465129" cy="3999479"/>
          </a:xfrm>
        </p:spPr>
        <p:txBody>
          <a:bodyPr>
            <a:normAutofit/>
          </a:bodyPr>
          <a:lstStyle/>
          <a:p>
            <a:r>
              <a:rPr lang="en-US" sz="4000" dirty="0">
                <a:latin typeface="+mn-lt"/>
              </a:rPr>
              <a:t>Focus on  helping develop the workforce at all levels as counties implement the CPM. The tools/processes break down into two focused areas: </a:t>
            </a:r>
          </a:p>
          <a:p>
            <a:pPr marL="1219170" indent="-609585">
              <a:buFont typeface="Arial"/>
              <a:buChar char="•"/>
            </a:pPr>
            <a:r>
              <a:rPr lang="en-US" sz="4000" b="1" i="1" dirty="0">
                <a:latin typeface="+mn-lt"/>
              </a:rPr>
              <a:t>Recruitment, screening and selection</a:t>
            </a:r>
          </a:p>
          <a:p>
            <a:pPr marL="1219170" indent="-609585">
              <a:buFont typeface="Arial"/>
              <a:buChar char="•"/>
            </a:pPr>
            <a:r>
              <a:rPr lang="en-US" sz="4000" b="1" i="1" dirty="0">
                <a:latin typeface="+mn-lt"/>
              </a:rPr>
              <a:t>Training and coaching </a:t>
            </a:r>
          </a:p>
          <a:p>
            <a:endParaRPr lang="en-US" dirty="0"/>
          </a:p>
        </p:txBody>
      </p:sp>
    </p:spTree>
    <p:extLst>
      <p:ext uri="{BB962C8B-B14F-4D97-AF65-F5344CB8AC3E}">
        <p14:creationId xmlns:p14="http://schemas.microsoft.com/office/powerpoint/2010/main" val="25246410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90027"/>
            <a:ext cx="11480800" cy="1085851"/>
          </a:xfrm>
        </p:spPr>
        <p:txBody>
          <a:bodyPr/>
          <a:lstStyle/>
          <a:p>
            <a:pPr algn="l">
              <a:lnSpc>
                <a:spcPct val="100000"/>
              </a:lnSpc>
            </a:pPr>
            <a:r>
              <a:rPr lang="en-US" dirty="0"/>
              <a:t>Today’s Objectives</a:t>
            </a:r>
          </a:p>
        </p:txBody>
      </p:sp>
      <p:sp>
        <p:nvSpPr>
          <p:cNvPr id="3" name="Content Placeholder 2"/>
          <p:cNvSpPr>
            <a:spLocks noGrp="1"/>
          </p:cNvSpPr>
          <p:nvPr>
            <p:ph idx="1"/>
          </p:nvPr>
        </p:nvSpPr>
        <p:spPr>
          <a:xfrm>
            <a:off x="566119" y="1484792"/>
            <a:ext cx="10784199" cy="4723253"/>
          </a:xfrm>
        </p:spPr>
        <p:txBody>
          <a:bodyPr>
            <a:noAutofit/>
          </a:bodyPr>
          <a:lstStyle/>
          <a:p>
            <a:pPr marL="685783" indent="-685783">
              <a:lnSpc>
                <a:spcPct val="100000"/>
              </a:lnSpc>
              <a:buFont typeface="+mj-lt"/>
              <a:buAutoNum type="alphaUcPeriod"/>
            </a:pPr>
            <a:r>
              <a:rPr lang="en-US" sz="3467" dirty="0"/>
              <a:t>Collective sharing of the Workforce Toolkit</a:t>
            </a:r>
          </a:p>
          <a:p>
            <a:pPr lvl="1"/>
            <a:r>
              <a:rPr lang="en-US" sz="2933" i="1" dirty="0"/>
              <a:t>Overview of organization of the tools</a:t>
            </a:r>
          </a:p>
          <a:p>
            <a:pPr lvl="1"/>
            <a:r>
              <a:rPr lang="en-US" sz="2933" i="1" dirty="0"/>
              <a:t>Brief exploration through internet links</a:t>
            </a:r>
          </a:p>
          <a:p>
            <a:pPr lvl="1"/>
            <a:r>
              <a:rPr lang="en-US" sz="2933" i="1" dirty="0"/>
              <a:t>What’s Next? </a:t>
            </a:r>
          </a:p>
          <a:p>
            <a:pPr marL="685783" indent="-685783">
              <a:spcBef>
                <a:spcPts val="1600"/>
              </a:spcBef>
              <a:buFont typeface="+mj-lt"/>
              <a:buAutoNum type="alphaUcPeriod"/>
            </a:pPr>
            <a:r>
              <a:rPr lang="en-US" sz="3467" dirty="0"/>
              <a:t>Making connections with local CPM implementation work and Directors’ Institute resources</a:t>
            </a:r>
          </a:p>
          <a:p>
            <a:pPr marL="685783" indent="-685783">
              <a:spcBef>
                <a:spcPts val="1600"/>
              </a:spcBef>
              <a:buFont typeface="+mj-lt"/>
              <a:buAutoNum type="alphaUcPeriod"/>
            </a:pPr>
            <a:r>
              <a:rPr lang="en-US" sz="3467" dirty="0"/>
              <a:t>Link:  </a:t>
            </a:r>
            <a:r>
              <a:rPr lang="en-US" sz="3200" u="sng" dirty="0">
                <a:hlinkClick r:id="rId3"/>
              </a:rPr>
              <a:t>https://www.oercommons.org</a:t>
            </a:r>
            <a:r>
              <a:rPr lang="en-US" sz="3200" u="sng">
                <a:hlinkClick r:id="rId3"/>
              </a:rPr>
              <a:t>/authoring/26084-workforce-development-tools-for-child-welfare-lead/view </a:t>
            </a:r>
            <a:endParaRPr lang="en-US" sz="3467"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4200" y="125893"/>
            <a:ext cx="3810000" cy="1358900"/>
          </a:xfrm>
          <a:prstGeom prst="rect">
            <a:avLst/>
          </a:prstGeom>
        </p:spPr>
      </p:pic>
    </p:spTree>
    <p:extLst>
      <p:ext uri="{BB962C8B-B14F-4D97-AF65-F5344CB8AC3E}">
        <p14:creationId xmlns:p14="http://schemas.microsoft.com/office/powerpoint/2010/main" val="40684479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59032"/>
            <a:ext cx="9144000" cy="1522155"/>
          </a:xfrm>
        </p:spPr>
        <p:txBody>
          <a:bodyPr/>
          <a:lstStyle/>
          <a:p>
            <a:r>
              <a:rPr lang="en-US" sz="5333" b="1" i="1" dirty="0"/>
              <a:t>Recruitment, Screening &amp; Selection</a:t>
            </a:r>
          </a:p>
        </p:txBody>
      </p:sp>
      <p:sp>
        <p:nvSpPr>
          <p:cNvPr id="3" name="Subtitle 2"/>
          <p:cNvSpPr>
            <a:spLocks noGrp="1"/>
          </p:cNvSpPr>
          <p:nvPr>
            <p:ph type="subTitle" idx="1"/>
          </p:nvPr>
        </p:nvSpPr>
        <p:spPr>
          <a:xfrm>
            <a:off x="1523999" y="2181188"/>
            <a:ext cx="9363740" cy="3463256"/>
          </a:xfrm>
        </p:spPr>
        <p:txBody>
          <a:bodyPr>
            <a:normAutofit fontScale="92500"/>
          </a:bodyPr>
          <a:lstStyle/>
          <a:p>
            <a:r>
              <a:rPr lang="en-US" sz="4000" dirty="0">
                <a:latin typeface="Arial" panose="020B0604020202020204" pitchFamily="34" charset="0"/>
                <a:cs typeface="Arial" panose="020B0604020202020204" pitchFamily="34" charset="0"/>
              </a:rPr>
              <a:t>Tools developed to support candidate self-selection into child welfare positions, and to assist in the selection process include:</a:t>
            </a:r>
          </a:p>
          <a:p>
            <a:pPr marL="1219170" indent="-609585">
              <a:buFont typeface="Arial"/>
              <a:buChar char="•"/>
            </a:pPr>
            <a:r>
              <a:rPr lang="en-US" sz="3733" b="1" i="1" dirty="0"/>
              <a:t>Preview Letter</a:t>
            </a:r>
          </a:p>
          <a:p>
            <a:pPr marL="1219170" indent="-609585">
              <a:buFont typeface="Arial"/>
              <a:buChar char="•"/>
            </a:pPr>
            <a:r>
              <a:rPr lang="en-US" sz="3733" b="1" i="1" dirty="0"/>
              <a:t>Preview Video (in development)</a:t>
            </a:r>
          </a:p>
          <a:p>
            <a:pPr marL="1219170" indent="-609585">
              <a:buFont typeface="Arial"/>
              <a:buChar char="•"/>
            </a:pPr>
            <a:r>
              <a:rPr lang="en-US" sz="3733" b="1" i="1" dirty="0"/>
              <a:t>Selection Protocol</a:t>
            </a:r>
          </a:p>
          <a:p>
            <a:endParaRPr lang="en-US" dirty="0"/>
          </a:p>
        </p:txBody>
      </p:sp>
    </p:spTree>
    <p:extLst>
      <p:ext uri="{BB962C8B-B14F-4D97-AF65-F5344CB8AC3E}">
        <p14:creationId xmlns:p14="http://schemas.microsoft.com/office/powerpoint/2010/main" val="7832620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0604" y="418032"/>
            <a:ext cx="10490792" cy="1198117"/>
          </a:xfrm>
        </p:spPr>
        <p:txBody>
          <a:bodyPr/>
          <a:lstStyle/>
          <a:p>
            <a:r>
              <a:rPr lang="en-US" sz="5333" b="1" i="1" dirty="0"/>
              <a:t>Training and Coaching</a:t>
            </a:r>
          </a:p>
        </p:txBody>
      </p:sp>
      <p:sp>
        <p:nvSpPr>
          <p:cNvPr id="3" name="Subtitle 2"/>
          <p:cNvSpPr>
            <a:spLocks noGrp="1"/>
          </p:cNvSpPr>
          <p:nvPr>
            <p:ph type="subTitle" idx="1"/>
          </p:nvPr>
        </p:nvSpPr>
        <p:spPr>
          <a:xfrm>
            <a:off x="850604" y="1616150"/>
            <a:ext cx="10490792" cy="4084740"/>
          </a:xfrm>
        </p:spPr>
        <p:txBody>
          <a:bodyPr>
            <a:normAutofit/>
          </a:bodyPr>
          <a:lstStyle/>
          <a:p>
            <a:r>
              <a:rPr lang="en-US" sz="3200" dirty="0">
                <a:latin typeface="Arial" panose="020B0604020202020204" pitchFamily="34" charset="0"/>
                <a:cs typeface="Arial" panose="020B0604020202020204" pitchFamily="34" charset="0"/>
              </a:rPr>
              <a:t>Tools developed to ensure staff, at all levels of the organization, are achieving the Values, Practice Elements, Casework Components and Practice Behaviors of CPM are as follows:</a:t>
            </a:r>
          </a:p>
          <a:p>
            <a:pPr marL="1219170" indent="-607469">
              <a:buFont typeface="Arial"/>
              <a:buChar char="•"/>
            </a:pPr>
            <a:r>
              <a:rPr lang="en-US" sz="3200" b="1" dirty="0"/>
              <a:t>Supervision/Coaching Guide (2 Versions)</a:t>
            </a:r>
          </a:p>
          <a:p>
            <a:pPr marL="1219170" indent="-607469">
              <a:buFont typeface="Arial"/>
              <a:buChar char="•"/>
            </a:pPr>
            <a:r>
              <a:rPr lang="en-US" sz="3200" b="1" dirty="0"/>
              <a:t>Supervisor 1-Pagers</a:t>
            </a:r>
          </a:p>
          <a:p>
            <a:pPr marL="1219170" indent="-607469">
              <a:buFont typeface="Arial"/>
              <a:buChar char="•"/>
            </a:pPr>
            <a:r>
              <a:rPr lang="en-US" sz="3200" b="1" dirty="0"/>
              <a:t>Social Worker &amp; Leadership Practice Behavior 1-Pagers</a:t>
            </a:r>
            <a:endParaRPr lang="en-US" sz="3200" dirty="0"/>
          </a:p>
          <a:p>
            <a:pPr marL="1219170" indent="-607469">
              <a:buFont typeface="Arial"/>
              <a:buChar char="•"/>
            </a:pPr>
            <a:r>
              <a:rPr lang="en-US" sz="3200" b="1" dirty="0"/>
              <a:t>Profiles</a:t>
            </a:r>
            <a:endParaRPr lang="en-US" sz="3200" dirty="0"/>
          </a:p>
          <a:p>
            <a:endParaRPr lang="en-US" dirty="0"/>
          </a:p>
          <a:p>
            <a:endParaRPr lang="en-US" dirty="0"/>
          </a:p>
          <a:p>
            <a:endParaRPr lang="en-US" dirty="0"/>
          </a:p>
        </p:txBody>
      </p:sp>
    </p:spTree>
    <p:extLst>
      <p:ext uri="{BB962C8B-B14F-4D97-AF65-F5344CB8AC3E}">
        <p14:creationId xmlns:p14="http://schemas.microsoft.com/office/powerpoint/2010/main" val="18650020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6963"/>
            <a:ext cx="9144000" cy="1842520"/>
          </a:xfrm>
        </p:spPr>
        <p:txBody>
          <a:bodyPr/>
          <a:lstStyle/>
          <a:p>
            <a:r>
              <a:rPr lang="en-US" sz="4800" b="1" dirty="0"/>
              <a:t>Supervision/Coaching </a:t>
            </a:r>
            <a:br>
              <a:rPr lang="en-US" sz="4800" b="1" dirty="0"/>
            </a:br>
            <a:r>
              <a:rPr lang="en-US" sz="4800" b="1" dirty="0"/>
              <a:t>Guide (2 Versions)</a:t>
            </a:r>
          </a:p>
        </p:txBody>
      </p:sp>
      <p:sp>
        <p:nvSpPr>
          <p:cNvPr id="3" name="Subtitle 2"/>
          <p:cNvSpPr>
            <a:spLocks noGrp="1"/>
          </p:cNvSpPr>
          <p:nvPr>
            <p:ph type="subTitle" idx="1"/>
          </p:nvPr>
        </p:nvSpPr>
        <p:spPr>
          <a:xfrm>
            <a:off x="1524000" y="2707759"/>
            <a:ext cx="9144000" cy="2353339"/>
          </a:xfrm>
        </p:spPr>
        <p:txBody>
          <a:bodyPr>
            <a:normAutofit/>
          </a:bodyPr>
          <a:lstStyle/>
          <a:p>
            <a:pPr algn="ctr"/>
            <a:r>
              <a:rPr lang="en-US" sz="4000" b="1" dirty="0"/>
              <a:t>The Supervision/Coaching Guide is a form that supervisors can use in regular supervision meetings with their staff. </a:t>
            </a:r>
          </a:p>
        </p:txBody>
      </p:sp>
    </p:spTree>
    <p:extLst>
      <p:ext uri="{BB962C8B-B14F-4D97-AF65-F5344CB8AC3E}">
        <p14:creationId xmlns:p14="http://schemas.microsoft.com/office/powerpoint/2010/main" val="37157041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308" y="418151"/>
            <a:ext cx="11001153" cy="1254696"/>
          </a:xfrm>
        </p:spPr>
        <p:txBody>
          <a:bodyPr/>
          <a:lstStyle/>
          <a:p>
            <a:r>
              <a:rPr lang="en-US" sz="4800" b="1" dirty="0"/>
              <a:t>Supervisor One-Pagers</a:t>
            </a:r>
          </a:p>
        </p:txBody>
      </p:sp>
      <p:sp>
        <p:nvSpPr>
          <p:cNvPr id="3" name="Subtitle 2"/>
          <p:cNvSpPr>
            <a:spLocks noGrp="1"/>
          </p:cNvSpPr>
          <p:nvPr>
            <p:ph type="subTitle" idx="1"/>
          </p:nvPr>
        </p:nvSpPr>
        <p:spPr>
          <a:xfrm>
            <a:off x="666306" y="1672847"/>
            <a:ext cx="11001153" cy="4341683"/>
          </a:xfrm>
        </p:spPr>
        <p:txBody>
          <a:bodyPr>
            <a:normAutofit/>
          </a:bodyPr>
          <a:lstStyle/>
          <a:p>
            <a:pPr marL="380990" indent="-380990">
              <a:buFont typeface="Arial"/>
              <a:buChar char="•"/>
            </a:pPr>
            <a:r>
              <a:rPr lang="en-US" sz="3467" dirty="0"/>
              <a:t>Supervisor Guide to Supporting All Social Worker Values, Practice Elements, Casework Components &amp; Behaviors</a:t>
            </a:r>
          </a:p>
          <a:p>
            <a:pPr marL="380990" indent="-380990">
              <a:buFont typeface="Arial"/>
              <a:buChar char="•"/>
            </a:pPr>
            <a:r>
              <a:rPr lang="en-US" sz="3467" dirty="0"/>
              <a:t>Separate one-pagers for the following:</a:t>
            </a:r>
          </a:p>
          <a:p>
            <a:pPr marL="1062540" indent="-457189">
              <a:buFont typeface="+mj-lt"/>
              <a:buAutoNum type="arabicPeriod"/>
            </a:pPr>
            <a:r>
              <a:rPr lang="en-US" sz="3200" dirty="0"/>
              <a:t>Supporting Foundational Elements/Behaviors</a:t>
            </a:r>
          </a:p>
          <a:p>
            <a:pPr marL="1062540" indent="-457189">
              <a:buFont typeface="+mj-lt"/>
              <a:buAutoNum type="arabicPeriod"/>
            </a:pPr>
            <a:r>
              <a:rPr lang="en-US" sz="3200" dirty="0"/>
              <a:t>Supporting Assessment </a:t>
            </a:r>
          </a:p>
          <a:p>
            <a:pPr marL="1062540" indent="-457189">
              <a:buFont typeface="+mj-lt"/>
              <a:buAutoNum type="arabicPeriod"/>
            </a:pPr>
            <a:r>
              <a:rPr lang="en-US" sz="3200" dirty="0"/>
              <a:t>Supporting Engagement </a:t>
            </a:r>
          </a:p>
          <a:p>
            <a:pPr marL="1062540" indent="-457189">
              <a:buFont typeface="+mj-lt"/>
              <a:buAutoNum type="arabicPeriod"/>
            </a:pPr>
            <a:r>
              <a:rPr lang="en-US" sz="3200" dirty="0"/>
              <a:t>Supporting Service Planning &amp; Delivery </a:t>
            </a:r>
          </a:p>
          <a:p>
            <a:pPr marL="1062540" indent="-457189">
              <a:buFont typeface="+mj-lt"/>
              <a:buAutoNum type="arabicPeriod"/>
            </a:pPr>
            <a:r>
              <a:rPr lang="en-US" sz="3200" dirty="0"/>
              <a:t>Supporting Teaming &amp; Transition</a:t>
            </a:r>
          </a:p>
          <a:p>
            <a:endParaRPr lang="en-US" dirty="0"/>
          </a:p>
        </p:txBody>
      </p:sp>
    </p:spTree>
    <p:extLst>
      <p:ext uri="{BB962C8B-B14F-4D97-AF65-F5344CB8AC3E}">
        <p14:creationId xmlns:p14="http://schemas.microsoft.com/office/powerpoint/2010/main" val="13964491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838" y="366889"/>
            <a:ext cx="10916093" cy="1830508"/>
          </a:xfrm>
        </p:spPr>
        <p:txBody>
          <a:bodyPr/>
          <a:lstStyle/>
          <a:p>
            <a:r>
              <a:rPr lang="en-US" sz="4800" b="1" dirty="0"/>
              <a:t>Social Worker &amp; Leadership </a:t>
            </a:r>
            <a:br>
              <a:rPr lang="en-US" sz="4800" b="1" dirty="0"/>
            </a:br>
            <a:r>
              <a:rPr lang="en-US" sz="4800" b="1" dirty="0"/>
              <a:t>Practice Behavior One-Pagers</a:t>
            </a:r>
          </a:p>
        </p:txBody>
      </p:sp>
      <p:sp>
        <p:nvSpPr>
          <p:cNvPr id="3" name="Subtitle 2"/>
          <p:cNvSpPr>
            <a:spLocks noGrp="1"/>
          </p:cNvSpPr>
          <p:nvPr>
            <p:ph type="subTitle" idx="1"/>
          </p:nvPr>
        </p:nvSpPr>
        <p:spPr>
          <a:xfrm>
            <a:off x="708838" y="2197397"/>
            <a:ext cx="10916093" cy="3558361"/>
          </a:xfrm>
        </p:spPr>
        <p:txBody>
          <a:bodyPr>
            <a:normAutofit/>
          </a:bodyPr>
          <a:lstStyle/>
          <a:p>
            <a:r>
              <a:rPr lang="en-US" sz="4000" dirty="0"/>
              <a:t>User-friendly formats of the CPM behaviors for various levels of the workforce:</a:t>
            </a:r>
          </a:p>
          <a:p>
            <a:pPr marL="1219170" indent="-609585">
              <a:buFont typeface="Arial"/>
              <a:buChar char="•"/>
            </a:pPr>
            <a:r>
              <a:rPr lang="en-US" sz="3467" i="1" dirty="0"/>
              <a:t>Practice Behaviors – Social Workers</a:t>
            </a:r>
          </a:p>
          <a:p>
            <a:pPr marL="1219170" indent="-609585">
              <a:buFont typeface="Arial"/>
              <a:buChar char="•"/>
            </a:pPr>
            <a:r>
              <a:rPr lang="en-US" sz="3467" i="1" dirty="0"/>
              <a:t>Leadership Behaviors – Supervisors</a:t>
            </a:r>
          </a:p>
          <a:p>
            <a:pPr marL="1219170" indent="-609585">
              <a:buFont typeface="Arial"/>
              <a:buChar char="•"/>
            </a:pPr>
            <a:r>
              <a:rPr lang="en-US" sz="3467" i="1" dirty="0"/>
              <a:t>Leadership Behaviors – Managers</a:t>
            </a:r>
          </a:p>
          <a:p>
            <a:pPr marL="1219170" indent="-609585">
              <a:buFont typeface="Arial"/>
              <a:buChar char="•"/>
            </a:pPr>
            <a:r>
              <a:rPr lang="en-US" sz="3467" i="1" dirty="0"/>
              <a:t>Leadership Behaviors – Directors </a:t>
            </a:r>
          </a:p>
          <a:p>
            <a:endParaRPr lang="en-US" dirty="0"/>
          </a:p>
        </p:txBody>
      </p:sp>
    </p:spTree>
    <p:extLst>
      <p:ext uri="{BB962C8B-B14F-4D97-AF65-F5344CB8AC3E}">
        <p14:creationId xmlns:p14="http://schemas.microsoft.com/office/powerpoint/2010/main" val="867711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177737" y="3665437"/>
            <a:ext cx="4038040" cy="2847975"/>
            <a:chOff x="-379836" y="791354"/>
            <a:chExt cx="4038040" cy="2847975"/>
          </a:xfrm>
        </p:grpSpPr>
        <p:pic>
          <p:nvPicPr>
            <p:cNvPr id="21" name="Picture 20" descr="hackjam - dante' 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836" y="791354"/>
              <a:ext cx="2857500" cy="2847975"/>
            </a:xfrm>
            <a:prstGeom prst="rect">
              <a:avLst/>
            </a:prstGeom>
          </p:spPr>
        </p:pic>
        <p:sp>
          <p:nvSpPr>
            <p:cNvPr id="22" name="Bent-Up Arrow 21"/>
            <p:cNvSpPr/>
            <p:nvPr/>
          </p:nvSpPr>
          <p:spPr>
            <a:xfrm rot="5400000">
              <a:off x="1979377" y="1144903"/>
              <a:ext cx="1685227" cy="1672426"/>
            </a:xfrm>
            <a:prstGeom prst="bentUpArrow">
              <a:avLst/>
            </a:prstGeom>
            <a:solidFill>
              <a:schemeClr val="bg1">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sp>
        <p:nvSpPr>
          <p:cNvPr id="10" name="TextBox 9"/>
          <p:cNvSpPr txBox="1"/>
          <p:nvPr/>
        </p:nvSpPr>
        <p:spPr>
          <a:xfrm>
            <a:off x="487679" y="132040"/>
            <a:ext cx="11382895" cy="707886"/>
          </a:xfrm>
          <a:prstGeom prst="rect">
            <a:avLst/>
          </a:prstGeom>
          <a:solidFill>
            <a:srgbClr val="FFFFCC"/>
          </a:solidFill>
        </p:spPr>
        <p:txBody>
          <a:bodyPr wrap="square" rtlCol="0">
            <a:spAutoFit/>
          </a:bodyPr>
          <a:lstStyle/>
          <a:p>
            <a:pPr algn="ctr">
              <a:defRPr/>
            </a:pPr>
            <a:r>
              <a:rPr lang="en-US" sz="2000" b="1" dirty="0">
                <a:solidFill>
                  <a:prstClr val="black"/>
                </a:solidFill>
                <a:effectLst>
                  <a:outerShdw blurRad="38100" dist="38100" dir="2700000" algn="tl">
                    <a:srgbClr val="000000">
                      <a:alpha val="43137"/>
                    </a:srgbClr>
                  </a:outerShdw>
                </a:effectLst>
              </a:rPr>
              <a:t>Shared Vision: </a:t>
            </a:r>
          </a:p>
          <a:p>
            <a:pPr algn="ctr">
              <a:defRPr/>
            </a:pPr>
            <a:r>
              <a:rPr lang="en-US" sz="2000" dirty="0">
                <a:solidFill>
                  <a:prstClr val="black"/>
                </a:solidFill>
              </a:rPr>
              <a:t>CPM is implemented with fidelity and intended outcomes for children and families.</a:t>
            </a:r>
          </a:p>
        </p:txBody>
      </p:sp>
      <p:sp>
        <p:nvSpPr>
          <p:cNvPr id="17" name="TextBox 16"/>
          <p:cNvSpPr txBox="1"/>
          <p:nvPr/>
        </p:nvSpPr>
        <p:spPr>
          <a:xfrm>
            <a:off x="581890" y="862718"/>
            <a:ext cx="11382895" cy="1015663"/>
          </a:xfrm>
          <a:prstGeom prst="rect">
            <a:avLst/>
          </a:prstGeom>
          <a:solidFill>
            <a:schemeClr val="accent4">
              <a:lumMod val="20000"/>
              <a:lumOff val="80000"/>
            </a:schemeClr>
          </a:solidFill>
        </p:spPr>
        <p:txBody>
          <a:bodyPr wrap="square" rtlCol="0">
            <a:spAutoFit/>
          </a:bodyPr>
          <a:lstStyle/>
          <a:p>
            <a:pPr algn="ctr">
              <a:defRPr/>
            </a:pPr>
            <a:r>
              <a:rPr lang="en-US" sz="2000" b="1" dirty="0">
                <a:solidFill>
                  <a:prstClr val="black"/>
                </a:solidFill>
                <a:effectLst>
                  <a:outerShdw blurRad="38100" dist="38100" dir="2700000" algn="tl">
                    <a:srgbClr val="000000">
                      <a:alpha val="43137"/>
                    </a:srgbClr>
                  </a:outerShdw>
                </a:effectLst>
              </a:rPr>
              <a:t>Shared Vision/Mission: </a:t>
            </a:r>
          </a:p>
          <a:p>
            <a:pPr algn="ctr">
              <a:defRPr/>
            </a:pPr>
            <a:r>
              <a:rPr lang="en-US" sz="2000" dirty="0">
                <a:solidFill>
                  <a:prstClr val="black"/>
                </a:solidFill>
              </a:rPr>
              <a:t>A multi-level system of implementation support  - transferrable across multiple programs - builds, sustains, and improves local capacities for implementing the CPM and getting to outcomes</a:t>
            </a:r>
          </a:p>
        </p:txBody>
      </p:sp>
      <p:grpSp>
        <p:nvGrpSpPr>
          <p:cNvPr id="2" name="Group 1"/>
          <p:cNvGrpSpPr/>
          <p:nvPr/>
        </p:nvGrpSpPr>
        <p:grpSpPr>
          <a:xfrm>
            <a:off x="7265446" y="4633942"/>
            <a:ext cx="2938524" cy="1731310"/>
            <a:chOff x="6273337" y="4761957"/>
            <a:chExt cx="2938524" cy="2019700"/>
          </a:xfrm>
        </p:grpSpPr>
        <p:sp>
          <p:nvSpPr>
            <p:cNvPr id="5" name="Rectangle 4"/>
            <p:cNvSpPr/>
            <p:nvPr/>
          </p:nvSpPr>
          <p:spPr>
            <a:xfrm>
              <a:off x="6699889" y="5152334"/>
              <a:ext cx="2085420" cy="1299037"/>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solidFill>
                </a:rPr>
                <a:t>County-Level </a:t>
              </a:r>
            </a:p>
          </p:txBody>
        </p:sp>
        <p:sp>
          <p:nvSpPr>
            <p:cNvPr id="19" name="Oval 18"/>
            <p:cNvSpPr/>
            <p:nvPr/>
          </p:nvSpPr>
          <p:spPr>
            <a:xfrm>
              <a:off x="6273337" y="4761957"/>
              <a:ext cx="2938524" cy="2019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grpSp>
        <p:nvGrpSpPr>
          <p:cNvPr id="3" name="Group 2"/>
          <p:cNvGrpSpPr/>
          <p:nvPr/>
        </p:nvGrpSpPr>
        <p:grpSpPr>
          <a:xfrm>
            <a:off x="2200221" y="2077064"/>
            <a:ext cx="7758549" cy="3922940"/>
            <a:chOff x="2200221" y="2254624"/>
            <a:chExt cx="7758549" cy="3922940"/>
          </a:xfrm>
        </p:grpSpPr>
        <p:grpSp>
          <p:nvGrpSpPr>
            <p:cNvPr id="18" name="Group 17"/>
            <p:cNvGrpSpPr/>
            <p:nvPr/>
          </p:nvGrpSpPr>
          <p:grpSpPr>
            <a:xfrm>
              <a:off x="2200221" y="2254624"/>
              <a:ext cx="7758549" cy="3922940"/>
              <a:chOff x="2169619" y="2411361"/>
              <a:chExt cx="7758549" cy="3922940"/>
            </a:xfrm>
          </p:grpSpPr>
          <p:sp>
            <p:nvSpPr>
              <p:cNvPr id="6" name="Rectangle 5"/>
              <p:cNvSpPr/>
              <p:nvPr/>
            </p:nvSpPr>
            <p:spPr>
              <a:xfrm>
                <a:off x="3028604" y="2693327"/>
                <a:ext cx="2169622" cy="129955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solidFill>
                  </a:rPr>
                  <a:t>Statewide &amp; State-Level</a:t>
                </a:r>
              </a:p>
            </p:txBody>
          </p:sp>
          <p:sp>
            <p:nvSpPr>
              <p:cNvPr id="7" name="Rectangle 6"/>
              <p:cNvSpPr/>
              <p:nvPr/>
            </p:nvSpPr>
            <p:spPr>
              <a:xfrm>
                <a:off x="4932220" y="4003968"/>
                <a:ext cx="2172391" cy="13466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solidFill>
                  </a:rPr>
                  <a:t>Regional Level</a:t>
                </a:r>
              </a:p>
            </p:txBody>
          </p:sp>
          <p:sp>
            <p:nvSpPr>
              <p:cNvPr id="9" name="Right Bracket 8"/>
              <p:cNvSpPr/>
              <p:nvPr/>
            </p:nvSpPr>
            <p:spPr>
              <a:xfrm rot="16200000">
                <a:off x="5702530" y="-1121550"/>
                <a:ext cx="692728" cy="7758549"/>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endParaRPr>
              </a:p>
            </p:txBody>
          </p:sp>
          <p:sp>
            <p:nvSpPr>
              <p:cNvPr id="13" name="Bent-Up Arrow 12"/>
              <p:cNvSpPr/>
              <p:nvPr/>
            </p:nvSpPr>
            <p:spPr>
              <a:xfrm rot="5400000">
                <a:off x="5821680" y="5397734"/>
                <a:ext cx="903317" cy="969818"/>
              </a:xfrm>
              <a:prstGeom prst="ben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Bent-Up Arrow 13"/>
              <p:cNvSpPr/>
              <p:nvPr/>
            </p:nvSpPr>
            <p:spPr>
              <a:xfrm rot="5400000">
                <a:off x="3865418" y="4031671"/>
                <a:ext cx="903317" cy="969818"/>
              </a:xfrm>
              <a:prstGeom prst="ben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5" name="Bent-Up Arrow 14"/>
              <p:cNvSpPr/>
              <p:nvPr/>
            </p:nvSpPr>
            <p:spPr>
              <a:xfrm rot="16200000">
                <a:off x="5273825" y="3148547"/>
                <a:ext cx="770479" cy="779660"/>
              </a:xfrm>
              <a:prstGeom prst="bentUpArrow">
                <a:avLst>
                  <a:gd name="adj1" fmla="val 25000"/>
                  <a:gd name="adj2" fmla="val 27132"/>
                  <a:gd name="adj3" fmla="val 2500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Bent-Up Arrow 15"/>
              <p:cNvSpPr/>
              <p:nvPr/>
            </p:nvSpPr>
            <p:spPr>
              <a:xfrm rot="16200000">
                <a:off x="7239435" y="4511989"/>
                <a:ext cx="770479" cy="779660"/>
              </a:xfrm>
              <a:prstGeom prst="bentUpArrow">
                <a:avLst>
                  <a:gd name="adj1" fmla="val 25000"/>
                  <a:gd name="adj2" fmla="val 27132"/>
                  <a:gd name="adj3" fmla="val 2500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sp>
          <p:nvSpPr>
            <p:cNvPr id="23" name="TextBox 22"/>
            <p:cNvSpPr txBox="1"/>
            <p:nvPr/>
          </p:nvSpPr>
          <p:spPr>
            <a:xfrm>
              <a:off x="7364784" y="4422596"/>
              <a:ext cx="1124989" cy="276999"/>
            </a:xfrm>
            <a:prstGeom prst="rect">
              <a:avLst/>
            </a:prstGeom>
            <a:noFill/>
          </p:spPr>
          <p:txBody>
            <a:bodyPr wrap="square" rtlCol="0">
              <a:spAutoFit/>
            </a:bodyPr>
            <a:lstStyle/>
            <a:p>
              <a:pPr>
                <a:defRPr/>
              </a:pPr>
              <a:r>
                <a:rPr lang="en-US" sz="1200" dirty="0">
                  <a:solidFill>
                    <a:prstClr val="black"/>
                  </a:solidFill>
                </a:rPr>
                <a:t>Feedback</a:t>
              </a:r>
            </a:p>
          </p:txBody>
        </p:sp>
        <p:sp>
          <p:nvSpPr>
            <p:cNvPr id="24" name="TextBox 23"/>
            <p:cNvSpPr txBox="1"/>
            <p:nvPr/>
          </p:nvSpPr>
          <p:spPr>
            <a:xfrm>
              <a:off x="5362190" y="3053108"/>
              <a:ext cx="1124989" cy="276999"/>
            </a:xfrm>
            <a:prstGeom prst="rect">
              <a:avLst/>
            </a:prstGeom>
            <a:noFill/>
          </p:spPr>
          <p:txBody>
            <a:bodyPr wrap="square" rtlCol="0">
              <a:spAutoFit/>
            </a:bodyPr>
            <a:lstStyle/>
            <a:p>
              <a:pPr>
                <a:defRPr/>
              </a:pPr>
              <a:r>
                <a:rPr lang="en-US" sz="1200" dirty="0">
                  <a:solidFill>
                    <a:prstClr val="black"/>
                  </a:solidFill>
                </a:rPr>
                <a:t>Feedback</a:t>
              </a:r>
            </a:p>
          </p:txBody>
        </p:sp>
        <p:sp>
          <p:nvSpPr>
            <p:cNvPr id="27" name="TextBox 26"/>
            <p:cNvSpPr txBox="1"/>
            <p:nvPr/>
          </p:nvSpPr>
          <p:spPr>
            <a:xfrm>
              <a:off x="3955661" y="4436179"/>
              <a:ext cx="1124989" cy="276999"/>
            </a:xfrm>
            <a:prstGeom prst="rect">
              <a:avLst/>
            </a:prstGeom>
            <a:noFill/>
          </p:spPr>
          <p:txBody>
            <a:bodyPr wrap="square" rtlCol="0">
              <a:spAutoFit/>
            </a:bodyPr>
            <a:lstStyle/>
            <a:p>
              <a:pPr>
                <a:defRPr/>
              </a:pPr>
              <a:r>
                <a:rPr lang="en-US" sz="1200" dirty="0">
                  <a:solidFill>
                    <a:prstClr val="black"/>
                  </a:solidFill>
                </a:rPr>
                <a:t>SUPPORT</a:t>
              </a:r>
            </a:p>
          </p:txBody>
        </p:sp>
        <p:sp>
          <p:nvSpPr>
            <p:cNvPr id="28" name="TextBox 27"/>
            <p:cNvSpPr txBox="1"/>
            <p:nvPr/>
          </p:nvSpPr>
          <p:spPr>
            <a:xfrm>
              <a:off x="5819031" y="5791685"/>
              <a:ext cx="1124989" cy="276999"/>
            </a:xfrm>
            <a:prstGeom prst="rect">
              <a:avLst/>
            </a:prstGeom>
            <a:noFill/>
          </p:spPr>
          <p:txBody>
            <a:bodyPr wrap="square" rtlCol="0">
              <a:spAutoFit/>
            </a:bodyPr>
            <a:lstStyle/>
            <a:p>
              <a:pPr>
                <a:defRPr/>
              </a:pPr>
              <a:r>
                <a:rPr lang="en-US" sz="1200" dirty="0">
                  <a:solidFill>
                    <a:prstClr val="black"/>
                  </a:solidFill>
                </a:rPr>
                <a:t>SUPPORT</a:t>
              </a:r>
            </a:p>
          </p:txBody>
        </p:sp>
      </p:grpSp>
      <p:grpSp>
        <p:nvGrpSpPr>
          <p:cNvPr id="8" name="Group 7"/>
          <p:cNvGrpSpPr/>
          <p:nvPr/>
        </p:nvGrpSpPr>
        <p:grpSpPr>
          <a:xfrm>
            <a:off x="650676" y="3273075"/>
            <a:ext cx="2229019" cy="1943921"/>
            <a:chOff x="562464" y="3937518"/>
            <a:chExt cx="2229019" cy="1943921"/>
          </a:xfrm>
        </p:grpSpPr>
        <p:pic>
          <p:nvPicPr>
            <p:cNvPr id="25" name="Picture 24"/>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2464" y="4268800"/>
              <a:ext cx="2229019" cy="1612639"/>
            </a:xfrm>
            <a:prstGeom prst="rect">
              <a:avLst/>
            </a:prstGeom>
            <a:noFill/>
            <a:ln>
              <a:noFill/>
            </a:ln>
          </p:spPr>
        </p:pic>
        <p:sp>
          <p:nvSpPr>
            <p:cNvPr id="4" name="TextBox 3"/>
            <p:cNvSpPr txBox="1"/>
            <p:nvPr/>
          </p:nvSpPr>
          <p:spPr>
            <a:xfrm>
              <a:off x="562464" y="3937518"/>
              <a:ext cx="2136127" cy="369332"/>
            </a:xfrm>
            <a:prstGeom prst="rect">
              <a:avLst/>
            </a:prstGeom>
            <a:noFill/>
          </p:spPr>
          <p:txBody>
            <a:bodyPr wrap="square" rtlCol="0">
              <a:spAutoFit/>
            </a:bodyPr>
            <a:lstStyle/>
            <a:p>
              <a:r>
                <a:rPr lang="en-US" b="1" i="1" dirty="0">
                  <a:solidFill>
                    <a:prstClr val="black"/>
                  </a:solidFill>
                </a:rPr>
                <a:t>One</a:t>
              </a:r>
              <a:r>
                <a:rPr lang="en-US" dirty="0">
                  <a:solidFill>
                    <a:prstClr val="black"/>
                  </a:solidFill>
                </a:rPr>
                <a:t> Strong Example:</a:t>
              </a:r>
            </a:p>
          </p:txBody>
        </p:sp>
      </p:grpSp>
    </p:spTree>
    <p:extLst>
      <p:ext uri="{BB962C8B-B14F-4D97-AF65-F5344CB8AC3E}">
        <p14:creationId xmlns:p14="http://schemas.microsoft.com/office/powerpoint/2010/main" val="16782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out)">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57511"/>
            <a:ext cx="9144000" cy="1522155"/>
          </a:xfrm>
        </p:spPr>
        <p:txBody>
          <a:bodyPr/>
          <a:lstStyle/>
          <a:p>
            <a:r>
              <a:rPr lang="en-US" sz="5333" b="1" dirty="0"/>
              <a:t>Profiles</a:t>
            </a:r>
          </a:p>
        </p:txBody>
      </p:sp>
      <p:sp>
        <p:nvSpPr>
          <p:cNvPr id="3" name="Subtitle 2"/>
          <p:cNvSpPr>
            <a:spLocks noGrp="1"/>
          </p:cNvSpPr>
          <p:nvPr>
            <p:ph type="subTitle" idx="1"/>
          </p:nvPr>
        </p:nvSpPr>
        <p:spPr>
          <a:xfrm>
            <a:off x="1524000" y="2379665"/>
            <a:ext cx="9144000" cy="3264779"/>
          </a:xfrm>
        </p:spPr>
        <p:txBody>
          <a:bodyPr>
            <a:normAutofit/>
          </a:bodyPr>
          <a:lstStyle/>
          <a:p>
            <a:pPr>
              <a:spcAft>
                <a:spcPts val="800"/>
              </a:spcAft>
            </a:pPr>
            <a:r>
              <a:rPr lang="en-US" sz="4267" dirty="0">
                <a:cs typeface="Arial" panose="020B0604020202020204" pitchFamily="34" charset="0"/>
              </a:rPr>
              <a:t>Tools to gauge developmental progress toward using CPM behaviors in practice: </a:t>
            </a:r>
          </a:p>
          <a:p>
            <a:pPr marL="1219170" indent="-609585">
              <a:spcAft>
                <a:spcPts val="800"/>
              </a:spcAft>
              <a:buFont typeface="Arial"/>
              <a:buChar char="•"/>
            </a:pPr>
            <a:r>
              <a:rPr lang="en-US" sz="3733" b="1" i="1" dirty="0"/>
              <a:t>Practice Profiles</a:t>
            </a:r>
          </a:p>
          <a:p>
            <a:pPr marL="1219170" indent="-609585">
              <a:spcAft>
                <a:spcPts val="800"/>
              </a:spcAft>
              <a:buFont typeface="Arial"/>
              <a:buChar char="•"/>
            </a:pPr>
            <a:r>
              <a:rPr lang="en-US" sz="3733" b="1" i="1" dirty="0"/>
              <a:t>Leadership Profiles </a:t>
            </a:r>
          </a:p>
        </p:txBody>
      </p:sp>
    </p:spTree>
    <p:extLst>
      <p:ext uri="{BB962C8B-B14F-4D97-AF65-F5344CB8AC3E}">
        <p14:creationId xmlns:p14="http://schemas.microsoft.com/office/powerpoint/2010/main" val="22740052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lt;strong&gt;thank-you&lt;/strong&gt;-kids.jpg"/>
          <p:cNvPicPr/>
          <p:nvPr/>
        </p:nvPicPr>
        <p:blipFill>
          <a:blip r:embed="rId3" cstate="print">
            <a:extLst>
              <a:ext uri="{28A0092B-C50C-407E-A947-70E740481C1C}">
                <a14:useLocalDpi xmlns:a14="http://schemas.microsoft.com/office/drawing/2010/main" val="0"/>
              </a:ext>
            </a:extLst>
          </a:blip>
          <a:stretch>
            <a:fillRect/>
          </a:stretch>
        </p:blipFill>
        <p:spPr>
          <a:xfrm>
            <a:off x="2410373" y="798788"/>
            <a:ext cx="6726619" cy="4736661"/>
          </a:xfrm>
          <a:prstGeom prst="rect">
            <a:avLst/>
          </a:prstGeom>
        </p:spPr>
      </p:pic>
      <p:sp>
        <p:nvSpPr>
          <p:cNvPr id="6" name="Title 1">
            <a:extLst>
              <a:ext uri="{FF2B5EF4-FFF2-40B4-BE49-F238E27FC236}">
                <a16:creationId xmlns:a16="http://schemas.microsoft.com/office/drawing/2014/main" id="{914AEDF2-1BAA-4BCE-BE04-B037CC2FA873}"/>
              </a:ext>
            </a:extLst>
          </p:cNvPr>
          <p:cNvSpPr txBox="1">
            <a:spLocks/>
          </p:cNvSpPr>
          <p:nvPr/>
        </p:nvSpPr>
        <p:spPr>
          <a:xfrm>
            <a:off x="-118533" y="397475"/>
            <a:ext cx="12310533" cy="7839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defRPr/>
            </a:pPr>
            <a:endParaRPr lang="en-US" sz="4800" i="1" dirty="0">
              <a:solidFill>
                <a:srgbClr val="5B9BD5">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53780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94015" y="3598262"/>
            <a:ext cx="10254342" cy="2929007"/>
          </a:xfrm>
          <a:prstGeom prst="rect">
            <a:avLst/>
          </a:prstGeom>
          <a:noFill/>
        </p:spPr>
        <p:txBody>
          <a:bodyPr wrap="square" rtlCol="0">
            <a:spAutoFit/>
          </a:bodyPr>
          <a:lstStyle/>
          <a:p>
            <a:pPr defTabSz="514337">
              <a:spcBef>
                <a:spcPts val="450"/>
              </a:spcBef>
            </a:pPr>
            <a:r>
              <a:rPr lang="en-US" sz="2000" i="1" dirty="0">
                <a:solidFill>
                  <a:srgbClr val="5B9BD5">
                    <a:lumMod val="50000"/>
                  </a:srgbClr>
                </a:solidFill>
              </a:rPr>
              <a:t>Child Welfare Director Champions: Aaron Crutison (Solano), Leslie Griffith (El Dorado), Lori Medina (Monterey), Madeline Roachell (Los Angeles) </a:t>
            </a:r>
          </a:p>
          <a:p>
            <a:pPr defTabSz="514337">
              <a:spcBef>
                <a:spcPts val="450"/>
              </a:spcBef>
            </a:pPr>
            <a:endParaRPr lang="en-US" sz="2000" i="1" dirty="0">
              <a:solidFill>
                <a:srgbClr val="5B9BD5">
                  <a:lumMod val="50000"/>
                </a:srgbClr>
              </a:solidFill>
            </a:endParaRPr>
          </a:p>
          <a:p>
            <a:pPr defTabSz="514337"/>
            <a:r>
              <a:rPr lang="en-US" sz="2000" i="1" dirty="0">
                <a:solidFill>
                  <a:srgbClr val="5B9BD5">
                    <a:lumMod val="50000"/>
                  </a:srgbClr>
                </a:solidFill>
              </a:rPr>
              <a:t>Faculty: Jennifer Buchholz, </a:t>
            </a:r>
            <a:r>
              <a:rPr lang="en-US" sz="2000" i="1" dirty="0" err="1">
                <a:solidFill>
                  <a:srgbClr val="5B9BD5">
                    <a:lumMod val="50000"/>
                  </a:srgbClr>
                </a:solidFill>
              </a:rPr>
              <a:t>Aprille</a:t>
            </a:r>
            <a:r>
              <a:rPr lang="en-US" sz="2000" i="1" dirty="0">
                <a:solidFill>
                  <a:srgbClr val="5B9BD5">
                    <a:lumMod val="50000"/>
                  </a:srgbClr>
                </a:solidFill>
              </a:rPr>
              <a:t> Flint, Leslie Ann Hay, Gary Taylor</a:t>
            </a:r>
          </a:p>
          <a:p>
            <a:pPr defTabSz="514337"/>
            <a:endParaRPr lang="en-US" sz="2000" i="1" dirty="0">
              <a:solidFill>
                <a:srgbClr val="5B9BD5">
                  <a:lumMod val="50000"/>
                </a:srgbClr>
              </a:solidFill>
            </a:endParaRPr>
          </a:p>
          <a:p>
            <a:r>
              <a:rPr lang="en-US" sz="2000" i="1" dirty="0">
                <a:solidFill>
                  <a:srgbClr val="5B9BD5">
                    <a:lumMod val="50000"/>
                  </a:srgbClr>
                </a:solidFill>
              </a:rPr>
              <a:t>Development Circle representatives from Alameda, Contra Costa, El Dorado, Los Angeles, Madera, Monterey, Riverside, San Bernardino, San Diego, San Francisco, Santa Clara, Shasta, Sonoma, Tulare</a:t>
            </a:r>
          </a:p>
          <a:p>
            <a:pPr defTabSz="514337">
              <a:spcBef>
                <a:spcPts val="450"/>
              </a:spcBef>
            </a:pPr>
            <a:endParaRPr lang="en-US" sz="1600" dirty="0">
              <a:solidFill>
                <a:srgbClr val="5B9BD5">
                  <a:lumMod val="50000"/>
                </a:srgbClr>
              </a:solidFill>
            </a:endParaRPr>
          </a:p>
        </p:txBody>
      </p:sp>
      <p:pic>
        <p:nvPicPr>
          <p:cNvPr id="8" name="Picture 7" descr="../Documents/CFPIC/Practice%20Model%20Development/Directors%20Institute/Directors%20Institute%20Logo.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29669" y="524322"/>
            <a:ext cx="1324699" cy="987486"/>
          </a:xfrm>
          <a:prstGeom prst="rect">
            <a:avLst/>
          </a:prstGeom>
          <a:noFill/>
          <a:ln>
            <a:noFill/>
          </a:ln>
          <a:extLst>
            <a:ext uri="{FAA26D3D-D897-4be2-8F04-BA451C77F1D7}">
              <ma14:placeholderFlag xmlns="" xmlns:ma14="http://schemas.microsoft.com/office/mac/drawingml/2011/main"/>
            </a:ext>
          </a:extLst>
        </p:spPr>
      </p:pic>
      <p:sp>
        <p:nvSpPr>
          <p:cNvPr id="6" name="Title 5">
            <a:extLst>
              <a:ext uri="{FF2B5EF4-FFF2-40B4-BE49-F238E27FC236}">
                <a16:creationId xmlns:a16="http://schemas.microsoft.com/office/drawing/2014/main" id="{D728448A-0F10-420C-8307-69641CE877F8}"/>
              </a:ext>
            </a:extLst>
          </p:cNvPr>
          <p:cNvSpPr>
            <a:spLocks noGrp="1"/>
          </p:cNvSpPr>
          <p:nvPr>
            <p:ph type="ctrTitle"/>
          </p:nvPr>
        </p:nvSpPr>
        <p:spPr>
          <a:xfrm>
            <a:off x="2209800" y="1371601"/>
            <a:ext cx="7848600" cy="1927225"/>
          </a:xfrm>
        </p:spPr>
        <p:txBody>
          <a:bodyPr/>
          <a:lstStyle/>
          <a:p>
            <a:pPr algn="ctr"/>
            <a:r>
              <a:rPr lang="en-US" sz="2800" cap="small" dirty="0">
                <a:solidFill>
                  <a:srgbClr val="00BFC3"/>
                </a:solidFill>
              </a:rPr>
              <a:t>Directors Institute Development Circles</a:t>
            </a:r>
            <a:r>
              <a:rPr lang="en-US" sz="2800" dirty="0"/>
              <a:t/>
            </a:r>
            <a:br>
              <a:rPr lang="en-US" sz="2800" dirty="0"/>
            </a:br>
            <a:r>
              <a:rPr lang="en-US" sz="3600" dirty="0"/>
              <a:t>Engagement, Relationships, &amp; Partnerships</a:t>
            </a:r>
            <a:endParaRPr lang="en-US" dirty="0"/>
          </a:p>
        </p:txBody>
      </p:sp>
    </p:spTree>
    <p:extLst>
      <p:ext uri="{BB962C8B-B14F-4D97-AF65-F5344CB8AC3E}">
        <p14:creationId xmlns:p14="http://schemas.microsoft.com/office/powerpoint/2010/main" val="6411461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43" y="533400"/>
            <a:ext cx="8929829" cy="990600"/>
          </a:xfrm>
        </p:spPr>
        <p:txBody>
          <a:bodyPr/>
          <a:lstStyle/>
          <a:p>
            <a:r>
              <a:rPr lang="en-US" dirty="0"/>
              <a:t>A Reminder of Our Purpose</a:t>
            </a:r>
            <a:r>
              <a:rPr lang="mr-IN" dirty="0"/>
              <a:t>…</a:t>
            </a:r>
            <a:endParaRPr lang="en-US" dirty="0"/>
          </a:p>
        </p:txBody>
      </p:sp>
      <p:sp>
        <p:nvSpPr>
          <p:cNvPr id="3" name="Content Placeholder 2"/>
          <p:cNvSpPr>
            <a:spLocks noGrp="1"/>
          </p:cNvSpPr>
          <p:nvPr>
            <p:ph idx="1"/>
          </p:nvPr>
        </p:nvSpPr>
        <p:spPr>
          <a:xfrm>
            <a:off x="1206543" y="2242711"/>
            <a:ext cx="9162099" cy="3651903"/>
          </a:xfrm>
        </p:spPr>
        <p:style>
          <a:lnRef idx="1">
            <a:schemeClr val="accent3"/>
          </a:lnRef>
          <a:fillRef idx="3">
            <a:schemeClr val="accent3"/>
          </a:fillRef>
          <a:effectRef idx="2">
            <a:schemeClr val="accent3"/>
          </a:effectRef>
          <a:fontRef idx="minor">
            <a:schemeClr val="lt1"/>
          </a:fontRef>
        </p:style>
        <p:txBody>
          <a:bodyPr anchor="ctr">
            <a:normAutofit lnSpcReduction="10000"/>
          </a:bodyPr>
          <a:lstStyle/>
          <a:p>
            <a:pPr marL="0" indent="0" algn="ctr">
              <a:spcBef>
                <a:spcPts val="2000"/>
              </a:spcBef>
              <a:spcAft>
                <a:spcPts val="1200"/>
              </a:spcAft>
              <a:buNone/>
            </a:pPr>
            <a:r>
              <a:rPr lang="en-US" i="1" dirty="0">
                <a:solidFill>
                  <a:schemeClr val="tx1"/>
                </a:solidFill>
                <a:latin typeface="Avenir Book" charset="0"/>
                <a:ea typeface="Avenir Book" charset="0"/>
                <a:cs typeface="Avenir Book" charset="0"/>
              </a:rPr>
              <a:t>“</a:t>
            </a:r>
            <a:r>
              <a:rPr lang="mr-IN" i="1" dirty="0">
                <a:solidFill>
                  <a:schemeClr val="tx1"/>
                </a:solidFill>
                <a:latin typeface="Avenir Book" charset="0"/>
                <a:ea typeface="Avenir Book" charset="0"/>
                <a:cs typeface="Avenir Book" charset="0"/>
              </a:rPr>
              <a:t>…</a:t>
            </a:r>
            <a:r>
              <a:rPr lang="en-US" i="1" dirty="0">
                <a:solidFill>
                  <a:schemeClr val="tx1"/>
                </a:solidFill>
                <a:latin typeface="Avenir Book" charset="0"/>
                <a:ea typeface="Avenir Book" charset="0"/>
                <a:cs typeface="Avenir Book" charset="0"/>
              </a:rPr>
              <a:t>Our aim is to </a:t>
            </a:r>
            <a:r>
              <a:rPr lang="en-US" b="1" i="1" dirty="0">
                <a:solidFill>
                  <a:schemeClr val="tx1"/>
                </a:solidFill>
                <a:latin typeface="Avenir Book" charset="0"/>
                <a:ea typeface="Avenir Book" charset="0"/>
                <a:cs typeface="Avenir Book" charset="0"/>
              </a:rPr>
              <a:t>develop and test a set tools and strategies to help counties meaningfully engage partners in the process of implementing the CPM.</a:t>
            </a:r>
            <a:r>
              <a:rPr lang="en-US" i="1" dirty="0">
                <a:solidFill>
                  <a:schemeClr val="tx1"/>
                </a:solidFill>
                <a:latin typeface="Avenir Book" charset="0"/>
                <a:ea typeface="Avenir Book" charset="0"/>
                <a:cs typeface="Avenir Book" charset="0"/>
              </a:rPr>
              <a:t> Through these strengthened collaborations, counties can improve safety, permanency and well-being outcomes for vulnerable children and their families.”</a:t>
            </a:r>
          </a:p>
          <a:p>
            <a:pPr marL="0" indent="0" algn="r">
              <a:buNone/>
            </a:pPr>
            <a:r>
              <a:rPr lang="en-US" sz="1800" dirty="0">
                <a:solidFill>
                  <a:schemeClr val="tx1"/>
                </a:solidFill>
                <a:latin typeface="Avenir Book" charset="0"/>
                <a:ea typeface="Avenir Book" charset="0"/>
                <a:cs typeface="Avenir Book" charset="0"/>
              </a:rPr>
              <a:t>- From the ERP Charter</a:t>
            </a:r>
            <a:endParaRPr lang="en-US" sz="1800" dirty="0">
              <a:solidFill>
                <a:schemeClr val="tx1">
                  <a:lumMod val="90000"/>
                  <a:lumOff val="10000"/>
                </a:schemeClr>
              </a:solidFill>
              <a:latin typeface="Avenir Book" charset="0"/>
              <a:ea typeface="Avenir Book" charset="0"/>
              <a:cs typeface="Avenir Book" charset="0"/>
            </a:endParaRPr>
          </a:p>
        </p:txBody>
      </p:sp>
      <p:pic>
        <p:nvPicPr>
          <p:cNvPr id="7" name="Picture 6">
            <a:extLst>
              <a:ext uri="{FF2B5EF4-FFF2-40B4-BE49-F238E27FC236}">
                <a16:creationId xmlns:a16="http://schemas.microsoft.com/office/drawing/2014/main" id="{0E74CB52-1C14-43CE-B29F-9316DA91B44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56158" y="435714"/>
            <a:ext cx="1623126" cy="1563010"/>
          </a:xfrm>
          <a:prstGeom prst="rect">
            <a:avLst/>
          </a:prstGeom>
        </p:spPr>
      </p:pic>
    </p:spTree>
    <p:extLst>
      <p:ext uri="{BB962C8B-B14F-4D97-AF65-F5344CB8AC3E}">
        <p14:creationId xmlns:p14="http://schemas.microsoft.com/office/powerpoint/2010/main" val="177238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1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10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vreas.com/wp-content/uploads/2014/03/PartnershipCogs.jpg">
            <a:extLst>
              <a:ext uri="{FF2B5EF4-FFF2-40B4-BE49-F238E27FC236}">
                <a16:creationId xmlns:a16="http://schemas.microsoft.com/office/drawing/2014/main" id="{AC6D35CB-4CAF-4AD2-84B9-A08071CE6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156" y="1045029"/>
            <a:ext cx="3170752" cy="12599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323747"/>
            <a:ext cx="10972800" cy="990600"/>
          </a:xfrm>
        </p:spPr>
        <p:txBody>
          <a:bodyPr>
            <a:normAutofit/>
          </a:bodyPr>
          <a:lstStyle/>
          <a:p>
            <a:r>
              <a:rPr lang="en-US" sz="4400" dirty="0"/>
              <a:t>What We Have Created in Partnership</a:t>
            </a:r>
          </a:p>
        </p:txBody>
      </p:sp>
      <p:sp>
        <p:nvSpPr>
          <p:cNvPr id="3" name="Content Placeholder 2"/>
          <p:cNvSpPr>
            <a:spLocks noGrp="1"/>
          </p:cNvSpPr>
          <p:nvPr>
            <p:ph idx="1"/>
          </p:nvPr>
        </p:nvSpPr>
        <p:spPr>
          <a:xfrm>
            <a:off x="609601" y="1469571"/>
            <a:ext cx="9857014" cy="4833258"/>
          </a:xfrm>
        </p:spPr>
        <p:txBody>
          <a:bodyPr/>
          <a:lstStyle/>
          <a:p>
            <a:pPr marL="0" indent="0">
              <a:buNone/>
            </a:pPr>
            <a:r>
              <a:rPr lang="en-US" b="1" dirty="0"/>
              <a:t>ERP Toolkit</a:t>
            </a:r>
          </a:p>
          <a:p>
            <a:pPr lvl="1" indent="0">
              <a:spcBef>
                <a:spcPts val="0"/>
              </a:spcBef>
              <a:buNone/>
            </a:pPr>
            <a:endParaRPr lang="en-US" sz="1800" b="1" dirty="0"/>
          </a:p>
          <a:p>
            <a:pPr marL="914400" lvl="1" indent="-457200">
              <a:spcAft>
                <a:spcPts val="1800"/>
              </a:spcAft>
            </a:pPr>
            <a:r>
              <a:rPr lang="en-US" sz="2400" b="1" dirty="0"/>
              <a:t>Introductory Section</a:t>
            </a:r>
            <a:r>
              <a:rPr lang="en-US" sz="2400" dirty="0"/>
              <a:t>: background and intent; goals for the toolkit; why CPM calls for implementation partnerships; how partnership is embodied in CPM leadership behaviors and an outline and scope of the toolkit.</a:t>
            </a:r>
          </a:p>
          <a:p>
            <a:pPr marL="914400" lvl="1" indent="-457200">
              <a:spcAft>
                <a:spcPts val="1800"/>
              </a:spcAft>
            </a:pPr>
            <a:r>
              <a:rPr lang="en-US" sz="2400" dirty="0"/>
              <a:t>Sections that </a:t>
            </a:r>
            <a:r>
              <a:rPr lang="en-US" sz="2400" b="1" dirty="0"/>
              <a:t>span different levels of partnership-building </a:t>
            </a:r>
            <a:r>
              <a:rPr lang="en-US" sz="2400" dirty="0"/>
              <a:t>from pre-work and early engagement to working together through implementation barriers and sustaining partnerships</a:t>
            </a:r>
          </a:p>
          <a:p>
            <a:pPr marL="914400" lvl="1" indent="-457200"/>
            <a:r>
              <a:rPr lang="en-US" sz="2400" b="1" dirty="0"/>
              <a:t>Links to robust set of tools </a:t>
            </a:r>
            <a:r>
              <a:rPr lang="en-US" sz="2400" dirty="0"/>
              <a:t>and resources to support the work</a:t>
            </a:r>
          </a:p>
          <a:p>
            <a:pPr lvl="1"/>
            <a:endParaRPr lang="en-US" sz="2400" dirty="0"/>
          </a:p>
          <a:p>
            <a:pPr marL="0" indent="0">
              <a:buNone/>
            </a:pPr>
            <a:endParaRPr lang="en-US" dirty="0"/>
          </a:p>
        </p:txBody>
      </p:sp>
    </p:spTree>
    <p:extLst>
      <p:ext uri="{BB962C8B-B14F-4D97-AF65-F5344CB8AC3E}">
        <p14:creationId xmlns:p14="http://schemas.microsoft.com/office/powerpoint/2010/main" val="7083804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42E23-2365-4CB5-9358-BAEB2F2DD11A}"/>
              </a:ext>
            </a:extLst>
          </p:cNvPr>
          <p:cNvSpPr>
            <a:spLocks noGrp="1"/>
          </p:cNvSpPr>
          <p:nvPr>
            <p:ph type="title"/>
          </p:nvPr>
        </p:nvSpPr>
        <p:spPr/>
        <p:txBody>
          <a:bodyPr>
            <a:normAutofit/>
          </a:bodyPr>
          <a:lstStyle/>
          <a:p>
            <a:pPr algn="ctr"/>
            <a:r>
              <a:rPr lang="en-US" sz="4400" b="1" dirty="0"/>
              <a:t>Toolkit Sections</a:t>
            </a:r>
          </a:p>
        </p:txBody>
      </p:sp>
      <p:sp>
        <p:nvSpPr>
          <p:cNvPr id="3" name="Content Placeholder 2">
            <a:extLst>
              <a:ext uri="{FF2B5EF4-FFF2-40B4-BE49-F238E27FC236}">
                <a16:creationId xmlns:a16="http://schemas.microsoft.com/office/drawing/2014/main" id="{745DB5E2-D334-4038-8290-0E57081C16AB}"/>
              </a:ext>
            </a:extLst>
          </p:cNvPr>
          <p:cNvSpPr>
            <a:spLocks noGrp="1"/>
          </p:cNvSpPr>
          <p:nvPr>
            <p:ph idx="1"/>
          </p:nvPr>
        </p:nvSpPr>
        <p:spPr/>
        <p:txBody>
          <a:bodyPr/>
          <a:lstStyle/>
          <a:p>
            <a:pPr marL="0" indent="0">
              <a:spcAft>
                <a:spcPts val="800"/>
              </a:spcAft>
              <a:buNone/>
            </a:pPr>
            <a:endParaRPr lang="en-US" dirty="0">
              <a:solidFill>
                <a:schemeClr val="accent1"/>
              </a:solidFill>
            </a:endParaRPr>
          </a:p>
          <a:p>
            <a:pPr marL="0" indent="0" algn="ctr">
              <a:spcAft>
                <a:spcPts val="800"/>
              </a:spcAft>
              <a:buNone/>
            </a:pPr>
            <a:r>
              <a:rPr lang="en-US" dirty="0">
                <a:solidFill>
                  <a:schemeClr val="accent1"/>
                </a:solidFill>
              </a:rPr>
              <a:t>The </a:t>
            </a:r>
            <a:r>
              <a:rPr lang="en-US" dirty="0">
                <a:solidFill>
                  <a:srgbClr val="FF7F01"/>
                </a:solidFill>
              </a:rPr>
              <a:t>Pre-Work</a:t>
            </a:r>
            <a:endParaRPr lang="en-US" dirty="0">
              <a:solidFill>
                <a:srgbClr val="333333"/>
              </a:solidFill>
            </a:endParaRPr>
          </a:p>
          <a:p>
            <a:pPr marL="0" indent="0" algn="ctr">
              <a:spcAft>
                <a:spcPts val="800"/>
              </a:spcAft>
              <a:buNone/>
            </a:pPr>
            <a:r>
              <a:rPr lang="en-US" dirty="0">
                <a:solidFill>
                  <a:schemeClr val="accent1"/>
                </a:solidFill>
              </a:rPr>
              <a:t>Early Engagement</a:t>
            </a:r>
          </a:p>
          <a:p>
            <a:pPr marL="0" indent="0" algn="ctr">
              <a:spcAft>
                <a:spcPts val="800"/>
              </a:spcAft>
              <a:buNone/>
            </a:pPr>
            <a:r>
              <a:rPr lang="en-US" dirty="0">
                <a:solidFill>
                  <a:schemeClr val="accent1"/>
                </a:solidFill>
              </a:rPr>
              <a:t>Barrier Busting</a:t>
            </a:r>
            <a:endParaRPr lang="en-US" dirty="0">
              <a:solidFill>
                <a:srgbClr val="333333"/>
              </a:solidFill>
            </a:endParaRPr>
          </a:p>
          <a:p>
            <a:pPr marL="0" indent="0" algn="ctr">
              <a:spcAft>
                <a:spcPts val="800"/>
              </a:spcAft>
              <a:buNone/>
            </a:pPr>
            <a:r>
              <a:rPr lang="en-US" dirty="0">
                <a:solidFill>
                  <a:schemeClr val="accent1"/>
                </a:solidFill>
              </a:rPr>
              <a:t>Stronger Together</a:t>
            </a:r>
            <a:endParaRPr lang="en-US" dirty="0">
              <a:solidFill>
                <a:srgbClr val="333333"/>
              </a:solidFill>
            </a:endParaRPr>
          </a:p>
          <a:p>
            <a:pPr marL="0" indent="0" algn="ctr">
              <a:spcAft>
                <a:spcPts val="600"/>
              </a:spcAft>
              <a:buNone/>
            </a:pPr>
            <a:r>
              <a:rPr lang="en-US" dirty="0">
                <a:solidFill>
                  <a:schemeClr val="accent1"/>
                </a:solidFill>
              </a:rPr>
              <a:t>Sustaining Change</a:t>
            </a:r>
            <a:endParaRPr lang="en-US" dirty="0">
              <a:solidFill>
                <a:srgbClr val="333333"/>
              </a:solidFill>
            </a:endParaRPr>
          </a:p>
          <a:p>
            <a:pPr marL="0" indent="0">
              <a:buNone/>
            </a:pPr>
            <a:endParaRPr lang="en-US" b="1" dirty="0">
              <a:solidFill>
                <a:schemeClr val="accent1"/>
              </a:solidFill>
            </a:endParaRPr>
          </a:p>
          <a:p>
            <a:pPr marL="457200" indent="-457200">
              <a:buFont typeface="+mj-lt"/>
              <a:buAutoNum type="arabicPeriod"/>
            </a:pPr>
            <a:endParaRPr lang="en-US" b="1" dirty="0">
              <a:solidFill>
                <a:schemeClr val="accent1"/>
              </a:solidFill>
            </a:endParaRPr>
          </a:p>
          <a:p>
            <a:pPr marL="0" indent="0">
              <a:buNone/>
            </a:pPr>
            <a:endParaRPr lang="en-US" dirty="0"/>
          </a:p>
        </p:txBody>
      </p:sp>
    </p:spTree>
    <p:extLst>
      <p:ext uri="{BB962C8B-B14F-4D97-AF65-F5344CB8AC3E}">
        <p14:creationId xmlns:p14="http://schemas.microsoft.com/office/powerpoint/2010/main" val="24740658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452026"/>
            <a:ext cx="11397342" cy="1251499"/>
          </a:xfrm>
        </p:spPr>
        <p:txBody>
          <a:bodyPr>
            <a:normAutofit/>
          </a:bodyPr>
          <a:lstStyle/>
          <a:p>
            <a:pPr lvl="0"/>
            <a:r>
              <a:rPr lang="en-US" sz="3200" b="1" dirty="0">
                <a:solidFill>
                  <a:schemeClr val="accent1"/>
                </a:solidFill>
              </a:rPr>
              <a:t>The Pre-Work: Preparing to share CPM with the child welfare partner community</a:t>
            </a:r>
          </a:p>
        </p:txBody>
      </p:sp>
      <p:sp>
        <p:nvSpPr>
          <p:cNvPr id="3" name="Content Placeholder 2"/>
          <p:cNvSpPr>
            <a:spLocks noGrp="1"/>
          </p:cNvSpPr>
          <p:nvPr>
            <p:ph idx="1"/>
          </p:nvPr>
        </p:nvSpPr>
        <p:spPr>
          <a:xfrm>
            <a:off x="1191985" y="1768841"/>
            <a:ext cx="9748157" cy="2878032"/>
          </a:xfrm>
          <a:ln>
            <a:solidFill>
              <a:schemeClr val="tx1"/>
            </a:solidFill>
          </a:ln>
        </p:spPr>
        <p:txBody>
          <a:bodyPr>
            <a:normAutofit fontScale="70000" lnSpcReduction="20000"/>
          </a:bodyPr>
          <a:lstStyle/>
          <a:p>
            <a:pPr marL="0" indent="0">
              <a:spcAft>
                <a:spcPts val="600"/>
              </a:spcAft>
              <a:buNone/>
            </a:pPr>
            <a:endParaRPr lang="en-US" sz="1700" dirty="0"/>
          </a:p>
          <a:p>
            <a:pPr marL="457200" indent="-457200">
              <a:spcAft>
                <a:spcPts val="600"/>
              </a:spcAft>
              <a:buFont typeface="+mj-lt"/>
              <a:buAutoNum type="arabicPeriod"/>
            </a:pPr>
            <a:r>
              <a:rPr lang="en-US" sz="4000" dirty="0"/>
              <a:t>Model CPM behaviors that build value for ERP</a:t>
            </a:r>
          </a:p>
          <a:p>
            <a:pPr marL="457200" indent="-457200">
              <a:spcAft>
                <a:spcPts val="600"/>
              </a:spcAft>
              <a:buFont typeface="+mj-lt"/>
              <a:buAutoNum type="arabicPeriod"/>
            </a:pPr>
            <a:r>
              <a:rPr lang="en-US" sz="4000" dirty="0"/>
              <a:t>Emphasize broad, inclusive and intentional engagement </a:t>
            </a:r>
          </a:p>
          <a:p>
            <a:pPr marL="457200" indent="-457200">
              <a:spcAft>
                <a:spcPts val="600"/>
              </a:spcAft>
              <a:buFont typeface="+mj-lt"/>
              <a:buAutoNum type="arabicPeriod"/>
            </a:pPr>
            <a:r>
              <a:rPr lang="en-US" sz="4000" dirty="0"/>
              <a:t>Adapt CPM key messages </a:t>
            </a:r>
          </a:p>
          <a:p>
            <a:pPr marL="457200" indent="-457200">
              <a:spcAft>
                <a:spcPts val="600"/>
              </a:spcAft>
              <a:buFont typeface="+mj-lt"/>
              <a:buAutoNum type="arabicPeriod"/>
            </a:pPr>
            <a:r>
              <a:rPr lang="en-US" sz="4000" dirty="0"/>
              <a:t>Understand system biases that pose barriers </a:t>
            </a:r>
          </a:p>
          <a:p>
            <a:pPr marL="457200" indent="-457200">
              <a:buFont typeface="+mj-lt"/>
              <a:buAutoNum type="arabicPeriod"/>
            </a:pPr>
            <a:r>
              <a:rPr lang="en-US" sz="4000" dirty="0"/>
              <a:t>Invite stakeholders to participate in local system review</a:t>
            </a:r>
            <a:endParaRPr lang="en-US" dirty="0"/>
          </a:p>
        </p:txBody>
      </p:sp>
      <p:sp>
        <p:nvSpPr>
          <p:cNvPr id="4" name="Rectangle 3"/>
          <p:cNvSpPr/>
          <p:nvPr/>
        </p:nvSpPr>
        <p:spPr>
          <a:xfrm>
            <a:off x="3622622" y="4646873"/>
            <a:ext cx="6716194" cy="1569660"/>
          </a:xfrm>
          <a:prstGeom prst="rect">
            <a:avLst/>
          </a:prstGeom>
          <a:solidFill>
            <a:schemeClr val="accent3"/>
          </a:solidFill>
          <a:ln w="12700">
            <a:noFill/>
          </a:ln>
        </p:spPr>
        <p:txBody>
          <a:bodyPr wrap="square">
            <a:spAutoFit/>
          </a:bodyPr>
          <a:lstStyle/>
          <a:p>
            <a:r>
              <a:rPr lang="en-US" sz="2400" dirty="0">
                <a:latin typeface="Calibri" charset="0"/>
                <a:ea typeface="Calibri" charset="0"/>
                <a:cs typeface="Calibri" charset="0"/>
              </a:rPr>
              <a:t>How Well Are We Partnering? An Assessment Tool </a:t>
            </a:r>
          </a:p>
          <a:p>
            <a:r>
              <a:rPr lang="en-US" sz="2400" dirty="0">
                <a:latin typeface="Calibri" charset="0"/>
                <a:ea typeface="Calibri" charset="0"/>
                <a:cs typeface="Calibri" charset="0"/>
              </a:rPr>
              <a:t>Who’s at Our Table? Exercise </a:t>
            </a:r>
          </a:p>
          <a:p>
            <a:r>
              <a:rPr lang="en-US" sz="2400" dirty="0">
                <a:latin typeface="Calibri" charset="0"/>
                <a:ea typeface="Calibri" charset="0"/>
                <a:cs typeface="Calibri" charset="0"/>
              </a:rPr>
              <a:t>Culture &amp; Diversity in Building Communities </a:t>
            </a:r>
          </a:p>
          <a:p>
            <a:r>
              <a:rPr lang="en-US" sz="2400" dirty="0">
                <a:latin typeface="Calibri" charset="0"/>
                <a:ea typeface="Calibri" charset="0"/>
                <a:cs typeface="Calibri" charset="0"/>
              </a:rPr>
              <a:t>Détente &amp; Decorum for Child Welfare Leaders </a:t>
            </a:r>
          </a:p>
        </p:txBody>
      </p:sp>
      <p:sp>
        <p:nvSpPr>
          <p:cNvPr id="5" name="TextBox 4"/>
          <p:cNvSpPr txBox="1"/>
          <p:nvPr/>
        </p:nvSpPr>
        <p:spPr>
          <a:xfrm>
            <a:off x="1981201" y="5245841"/>
            <a:ext cx="1528997" cy="369332"/>
          </a:xfrm>
          <a:prstGeom prst="rect">
            <a:avLst/>
          </a:prstGeom>
          <a:solidFill>
            <a:schemeClr val="tx2"/>
          </a:solidFill>
        </p:spPr>
        <p:txBody>
          <a:bodyPr wrap="square" rtlCol="0">
            <a:spAutoFit/>
          </a:bodyPr>
          <a:lstStyle/>
          <a:p>
            <a:pPr algn="ctr"/>
            <a:r>
              <a:rPr lang="en-US" b="1"/>
              <a:t>TOOLS</a:t>
            </a:r>
          </a:p>
        </p:txBody>
      </p:sp>
    </p:spTree>
    <p:extLst>
      <p:ext uri="{BB962C8B-B14F-4D97-AF65-F5344CB8AC3E}">
        <p14:creationId xmlns:p14="http://schemas.microsoft.com/office/powerpoint/2010/main" val="13983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8943" y="1746503"/>
            <a:ext cx="9568543" cy="3152067"/>
          </a:xfrm>
          <a:ln w="9525">
            <a:solidFill>
              <a:schemeClr val="tx1"/>
            </a:solidFill>
          </a:ln>
        </p:spPr>
        <p:txBody>
          <a:bodyPr>
            <a:noAutofit/>
          </a:bodyPr>
          <a:lstStyle/>
          <a:p>
            <a:pPr marL="512763" lvl="1" indent="-457200">
              <a:spcAft>
                <a:spcPts val="1200"/>
              </a:spcAft>
              <a:buFont typeface="+mj-lt"/>
              <a:buAutoNum type="arabicPeriod" startAt="6"/>
            </a:pPr>
            <a:r>
              <a:rPr lang="en-US" sz="2400" dirty="0"/>
              <a:t>Identify and outreach to key partners</a:t>
            </a:r>
          </a:p>
          <a:p>
            <a:pPr marL="512763" lvl="1" indent="-457200" fontAlgn="base">
              <a:spcAft>
                <a:spcPts val="1200"/>
              </a:spcAft>
              <a:buFont typeface="+mj-lt"/>
              <a:buAutoNum type="arabicPeriod" startAt="6"/>
            </a:pPr>
            <a:r>
              <a:rPr lang="en-US" sz="2400" dirty="0"/>
              <a:t>Establish partnership forums for co-creation, shared learning &amp; problem-solving</a:t>
            </a:r>
          </a:p>
          <a:p>
            <a:pPr marL="512763" lvl="1" indent="-457200" fontAlgn="base">
              <a:spcAft>
                <a:spcPts val="1200"/>
              </a:spcAft>
              <a:buFont typeface="+mj-lt"/>
              <a:buAutoNum type="arabicPeriod" startAt="6"/>
            </a:pPr>
            <a:r>
              <a:rPr lang="en-US" sz="2400" dirty="0"/>
              <a:t>Initiate early, targeted communication about CPM </a:t>
            </a:r>
          </a:p>
          <a:p>
            <a:pPr marL="512763" lvl="1" indent="-457200" fontAlgn="base">
              <a:spcAft>
                <a:spcPts val="1200"/>
              </a:spcAft>
              <a:buFont typeface="+mj-lt"/>
              <a:buAutoNum type="arabicPeriod" startAt="6"/>
            </a:pPr>
            <a:r>
              <a:rPr lang="en-US" sz="2400" dirty="0"/>
              <a:t>Co-create the framework for working together</a:t>
            </a:r>
          </a:p>
          <a:p>
            <a:pPr marL="512763" lvl="1" indent="-457200" fontAlgn="base">
              <a:spcAft>
                <a:spcPts val="1200"/>
              </a:spcAft>
              <a:buFont typeface="+mj-lt"/>
              <a:buAutoNum type="arabicPeriod" startAt="6"/>
            </a:pPr>
            <a:r>
              <a:rPr lang="en-US" sz="2400" dirty="0"/>
              <a:t>Explore system data together</a:t>
            </a:r>
          </a:p>
        </p:txBody>
      </p:sp>
      <p:sp>
        <p:nvSpPr>
          <p:cNvPr id="6" name="Title 1"/>
          <p:cNvSpPr>
            <a:spLocks noGrp="1"/>
          </p:cNvSpPr>
          <p:nvPr>
            <p:ph type="title"/>
          </p:nvPr>
        </p:nvSpPr>
        <p:spPr>
          <a:xfrm>
            <a:off x="947057" y="457264"/>
            <a:ext cx="10825843" cy="1248167"/>
          </a:xfrm>
        </p:spPr>
        <p:txBody>
          <a:bodyPr>
            <a:normAutofit/>
          </a:bodyPr>
          <a:lstStyle/>
          <a:p>
            <a:pPr>
              <a:spcAft>
                <a:spcPts val="1200"/>
              </a:spcAft>
            </a:pPr>
            <a:r>
              <a:rPr lang="en-US" sz="3200" b="1" dirty="0">
                <a:solidFill>
                  <a:schemeClr val="accent1"/>
                </a:solidFill>
              </a:rPr>
              <a:t>Early Engagement:  Laying the foundation for orienting partners to CPM</a:t>
            </a:r>
          </a:p>
        </p:txBody>
      </p:sp>
      <p:graphicFrame>
        <p:nvGraphicFramePr>
          <p:cNvPr id="2" name="Table 1"/>
          <p:cNvGraphicFramePr>
            <a:graphicFrameLocks noGrp="1"/>
          </p:cNvGraphicFramePr>
          <p:nvPr>
            <p:extLst>
              <p:ext uri="{D42A27DB-BD31-4B8C-83A1-F6EECF244321}">
                <p14:modId xmlns:p14="http://schemas.microsoft.com/office/powerpoint/2010/main" val="798493336"/>
              </p:ext>
            </p:extLst>
          </p:nvPr>
        </p:nvGraphicFramePr>
        <p:xfrm>
          <a:off x="6123214" y="4571936"/>
          <a:ext cx="5115543" cy="1828800"/>
        </p:xfrm>
        <a:graphic>
          <a:graphicData uri="http://schemas.openxmlformats.org/drawingml/2006/table">
            <a:tbl>
              <a:tblPr/>
              <a:tblGrid>
                <a:gridCol w="5115543">
                  <a:extLst>
                    <a:ext uri="{9D8B030D-6E8A-4147-A177-3AD203B41FA5}">
                      <a16:colId xmlns:a16="http://schemas.microsoft.com/office/drawing/2014/main" val="20000"/>
                    </a:ext>
                  </a:extLst>
                </a:gridCol>
              </a:tblGrid>
              <a:tr h="1671339">
                <a:tc>
                  <a:txBody>
                    <a:bodyPr/>
                    <a:lstStyle/>
                    <a:p>
                      <a:r>
                        <a:rPr lang="en-US" sz="2400" dirty="0">
                          <a:effectLst/>
                          <a:latin typeface="Calibri" charset="0"/>
                          <a:ea typeface="Calibri" charset="0"/>
                          <a:cs typeface="Calibri" charset="0"/>
                        </a:rPr>
                        <a:t>Sharing Values Exercise </a:t>
                      </a:r>
                    </a:p>
                    <a:p>
                      <a:r>
                        <a:rPr lang="en-US" sz="2400" dirty="0">
                          <a:effectLst/>
                          <a:latin typeface="Calibri" charset="0"/>
                          <a:ea typeface="Calibri" charset="0"/>
                          <a:cs typeface="Calibri" charset="0"/>
                        </a:rPr>
                        <a:t>Foundational Engagement Tip Sheet </a:t>
                      </a:r>
                    </a:p>
                    <a:p>
                      <a:r>
                        <a:rPr lang="en-US" sz="2400" dirty="0">
                          <a:effectLst/>
                          <a:latin typeface="Calibri" charset="0"/>
                          <a:ea typeface="Calibri" charset="0"/>
                          <a:cs typeface="Calibri" charset="0"/>
                        </a:rPr>
                        <a:t>Community Engagement Spectrum </a:t>
                      </a:r>
                    </a:p>
                    <a:p>
                      <a:r>
                        <a:rPr lang="en-US" sz="2400" dirty="0">
                          <a:effectLst/>
                          <a:latin typeface="Calibri" charset="0"/>
                          <a:ea typeface="Calibri" charset="0"/>
                          <a:cs typeface="Calibri" charset="0"/>
                        </a:rPr>
                        <a:t>Listening to Those Who Matter Most </a:t>
                      </a:r>
                    </a:p>
                    <a:p>
                      <a:r>
                        <a:rPr lang="en-US" sz="2400" dirty="0">
                          <a:effectLst/>
                          <a:latin typeface="Calibri" charset="0"/>
                          <a:ea typeface="Calibri" charset="0"/>
                          <a:cs typeface="Calibri" charset="0"/>
                        </a:rPr>
                        <a:t> </a:t>
                      </a:r>
                    </a:p>
                  </a:txBody>
                  <a:tcPr marL="31750" marR="31750" marT="0" marB="0">
                    <a:lnL>
                      <a:noFill/>
                    </a:lnL>
                    <a:lnR>
                      <a:noFill/>
                    </a:lnR>
                    <a:lnT>
                      <a:noFill/>
                    </a:lnT>
                    <a:lnB>
                      <a:noFill/>
                    </a:lnB>
                    <a:solidFill>
                      <a:schemeClr val="accent3"/>
                    </a:solidFill>
                  </a:tcPr>
                </a:tc>
                <a:extLst>
                  <a:ext uri="{0D108BD9-81ED-4DB2-BD59-A6C34878D82A}">
                    <a16:rowId xmlns:a16="http://schemas.microsoft.com/office/drawing/2014/main" val="10000"/>
                  </a:ext>
                </a:extLst>
              </a:tr>
            </a:tbl>
          </a:graphicData>
        </a:graphic>
      </p:graphicFrame>
      <p:sp>
        <p:nvSpPr>
          <p:cNvPr id="5" name="TextBox 4"/>
          <p:cNvSpPr txBox="1"/>
          <p:nvPr/>
        </p:nvSpPr>
        <p:spPr>
          <a:xfrm>
            <a:off x="4527391" y="5280321"/>
            <a:ext cx="1528997" cy="369332"/>
          </a:xfrm>
          <a:prstGeom prst="rect">
            <a:avLst/>
          </a:prstGeom>
          <a:solidFill>
            <a:schemeClr val="tx2"/>
          </a:solidFill>
        </p:spPr>
        <p:txBody>
          <a:bodyPr wrap="square" rtlCol="0">
            <a:spAutoFit/>
          </a:bodyPr>
          <a:lstStyle/>
          <a:p>
            <a:pPr algn="ctr"/>
            <a:r>
              <a:rPr lang="en-US" b="1" dirty="0"/>
              <a:t>TOOLS</a:t>
            </a:r>
          </a:p>
        </p:txBody>
      </p:sp>
    </p:spTree>
    <p:extLst>
      <p:ext uri="{BB962C8B-B14F-4D97-AF65-F5344CB8AC3E}">
        <p14:creationId xmlns:p14="http://schemas.microsoft.com/office/powerpoint/2010/main" val="143162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8313" y="1600200"/>
            <a:ext cx="9748157" cy="3347358"/>
          </a:xfrm>
          <a:ln>
            <a:solidFill>
              <a:schemeClr val="tx1"/>
            </a:solidFill>
          </a:ln>
        </p:spPr>
        <p:txBody>
          <a:bodyPr>
            <a:normAutofit/>
          </a:bodyPr>
          <a:lstStyle/>
          <a:p>
            <a:pPr marL="512763" lvl="1" indent="-457200" fontAlgn="base">
              <a:spcAft>
                <a:spcPts val="1800"/>
              </a:spcAft>
              <a:buFont typeface="+mj-lt"/>
              <a:buAutoNum type="arabicPeriod" startAt="11"/>
            </a:pPr>
            <a:r>
              <a:rPr lang="en-US" sz="2400" dirty="0"/>
              <a:t>Collaborate to establish culturally relevant and trauma-informed services</a:t>
            </a:r>
          </a:p>
          <a:p>
            <a:pPr marL="512763" lvl="1" indent="-457200" fontAlgn="base">
              <a:spcAft>
                <a:spcPts val="1800"/>
              </a:spcAft>
              <a:buFont typeface="+mj-lt"/>
              <a:buAutoNum type="arabicPeriod" startAt="11"/>
            </a:pPr>
            <a:r>
              <a:rPr lang="en-US" sz="2400" dirty="0"/>
              <a:t>Co-create solutions to address system biases</a:t>
            </a:r>
          </a:p>
          <a:p>
            <a:pPr marL="512763" lvl="1" indent="-457200" fontAlgn="base">
              <a:spcAft>
                <a:spcPts val="1800"/>
              </a:spcAft>
              <a:buFont typeface="+mj-lt"/>
              <a:buAutoNum type="arabicPeriod" startAt="11"/>
            </a:pPr>
            <a:r>
              <a:rPr lang="en-US" sz="2400" dirty="0"/>
              <a:t>Partner to adapt CPM to local needs</a:t>
            </a:r>
          </a:p>
          <a:p>
            <a:pPr marL="512763" lvl="1" indent="-457200" fontAlgn="base">
              <a:spcAft>
                <a:spcPts val="1800"/>
              </a:spcAft>
              <a:buFont typeface="+mj-lt"/>
              <a:buAutoNum type="arabicPeriod" startAt="11"/>
            </a:pPr>
            <a:r>
              <a:rPr lang="en-US" sz="2400" dirty="0"/>
              <a:t>Recognize and jointly tackle common partnership barriers</a:t>
            </a:r>
          </a:p>
        </p:txBody>
      </p:sp>
      <p:sp>
        <p:nvSpPr>
          <p:cNvPr id="6" name="Title 1"/>
          <p:cNvSpPr>
            <a:spLocks noGrp="1"/>
          </p:cNvSpPr>
          <p:nvPr>
            <p:ph type="title"/>
          </p:nvPr>
        </p:nvSpPr>
        <p:spPr>
          <a:xfrm>
            <a:off x="608947" y="475551"/>
            <a:ext cx="11245596" cy="1124647"/>
          </a:xfrm>
        </p:spPr>
        <p:txBody>
          <a:bodyPr>
            <a:normAutofit/>
          </a:bodyPr>
          <a:lstStyle/>
          <a:p>
            <a:pPr>
              <a:spcAft>
                <a:spcPts val="1200"/>
              </a:spcAft>
            </a:pPr>
            <a:r>
              <a:rPr lang="en-US" sz="3200" b="1" dirty="0">
                <a:solidFill>
                  <a:schemeClr val="accent1"/>
                </a:solidFill>
              </a:rPr>
              <a:t>Barrier Busting:  Working together to reduce system barriers to CPM implementation</a:t>
            </a:r>
          </a:p>
        </p:txBody>
      </p:sp>
      <p:graphicFrame>
        <p:nvGraphicFramePr>
          <p:cNvPr id="2" name="Table 1"/>
          <p:cNvGraphicFramePr>
            <a:graphicFrameLocks noGrp="1"/>
          </p:cNvGraphicFramePr>
          <p:nvPr>
            <p:extLst/>
          </p:nvPr>
        </p:nvGraphicFramePr>
        <p:xfrm>
          <a:off x="5037994" y="4744387"/>
          <a:ext cx="5291528" cy="1828800"/>
        </p:xfrm>
        <a:graphic>
          <a:graphicData uri="http://schemas.openxmlformats.org/drawingml/2006/table">
            <a:tbl>
              <a:tblPr/>
              <a:tblGrid>
                <a:gridCol w="5291528">
                  <a:extLst>
                    <a:ext uri="{9D8B030D-6E8A-4147-A177-3AD203B41FA5}">
                      <a16:colId xmlns:a16="http://schemas.microsoft.com/office/drawing/2014/main" val="20000"/>
                    </a:ext>
                  </a:extLst>
                </a:gridCol>
              </a:tblGrid>
              <a:tr h="1243548">
                <a:tc>
                  <a:txBody>
                    <a:bodyPr/>
                    <a:lstStyle/>
                    <a:p>
                      <a:r>
                        <a:rPr lang="en-US" sz="2400" dirty="0">
                          <a:effectLst/>
                          <a:latin typeface="Calibri" charset="0"/>
                          <a:ea typeface="Calibri" charset="0"/>
                          <a:cs typeface="Calibri" charset="0"/>
                        </a:rPr>
                        <a:t>CDSS Tribal Consultation Policy </a:t>
                      </a:r>
                    </a:p>
                    <a:p>
                      <a:r>
                        <a:rPr lang="en-US" sz="2400" dirty="0">
                          <a:effectLst/>
                          <a:latin typeface="Calibri" charset="0"/>
                          <a:ea typeface="Calibri" charset="0"/>
                          <a:cs typeface="Calibri" charset="0"/>
                        </a:rPr>
                        <a:t>Equity – Testing Assumptions &amp; Bias </a:t>
                      </a:r>
                    </a:p>
                    <a:p>
                      <a:r>
                        <a:rPr lang="en-US" sz="2400" dirty="0">
                          <a:effectLst/>
                          <a:latin typeface="Calibri" charset="0"/>
                          <a:ea typeface="Calibri" charset="0"/>
                          <a:cs typeface="Calibri" charset="0"/>
                        </a:rPr>
                        <a:t>The Power of Stories </a:t>
                      </a:r>
                    </a:p>
                    <a:p>
                      <a:r>
                        <a:rPr lang="en-US" sz="2400" dirty="0">
                          <a:effectLst/>
                          <a:latin typeface="Calibri" charset="0"/>
                          <a:ea typeface="Calibri" charset="0"/>
                          <a:cs typeface="Calibri" charset="0"/>
                        </a:rPr>
                        <a:t>Café to Go </a:t>
                      </a:r>
                    </a:p>
                    <a:p>
                      <a:r>
                        <a:rPr lang="en-US" sz="2400" dirty="0">
                          <a:effectLst/>
                          <a:latin typeface="Calibri" charset="0"/>
                          <a:ea typeface="Calibri" charset="0"/>
                          <a:cs typeface="Calibri" charset="0"/>
                        </a:rPr>
                        <a:t>Sources of Power </a:t>
                      </a:r>
                    </a:p>
                  </a:txBody>
                  <a:tcPr marL="31750" marR="31750" marT="0" marB="0">
                    <a:lnL>
                      <a:noFill/>
                    </a:lnL>
                    <a:lnR>
                      <a:noFill/>
                    </a:lnR>
                    <a:lnT>
                      <a:noFill/>
                    </a:lnT>
                    <a:lnB>
                      <a:noFill/>
                    </a:lnB>
                    <a:solidFill>
                      <a:schemeClr val="accent3"/>
                    </a:solidFill>
                  </a:tcPr>
                </a:tc>
                <a:extLst>
                  <a:ext uri="{0D108BD9-81ED-4DB2-BD59-A6C34878D82A}">
                    <a16:rowId xmlns:a16="http://schemas.microsoft.com/office/drawing/2014/main" val="10000"/>
                  </a:ext>
                </a:extLst>
              </a:tr>
            </a:tbl>
          </a:graphicData>
        </a:graphic>
      </p:graphicFrame>
      <p:sp>
        <p:nvSpPr>
          <p:cNvPr id="5" name="TextBox 4"/>
          <p:cNvSpPr txBox="1"/>
          <p:nvPr/>
        </p:nvSpPr>
        <p:spPr>
          <a:xfrm>
            <a:off x="3376233" y="5367114"/>
            <a:ext cx="1528997" cy="369332"/>
          </a:xfrm>
          <a:prstGeom prst="rect">
            <a:avLst/>
          </a:prstGeom>
          <a:solidFill>
            <a:schemeClr val="tx2"/>
          </a:solidFill>
        </p:spPr>
        <p:txBody>
          <a:bodyPr wrap="square" rtlCol="0">
            <a:spAutoFit/>
          </a:bodyPr>
          <a:lstStyle/>
          <a:p>
            <a:pPr algn="ctr"/>
            <a:r>
              <a:rPr lang="en-US" b="1"/>
              <a:t>TOOLS</a:t>
            </a:r>
          </a:p>
        </p:txBody>
      </p:sp>
    </p:spTree>
    <p:extLst>
      <p:ext uri="{BB962C8B-B14F-4D97-AF65-F5344CB8AC3E}">
        <p14:creationId xmlns:p14="http://schemas.microsoft.com/office/powerpoint/2010/main" val="97999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800250"/>
            <a:ext cx="7889358" cy="3119223"/>
          </a:xfrm>
          <a:ln w="9525">
            <a:solidFill>
              <a:schemeClr val="tx1"/>
            </a:solidFill>
          </a:ln>
        </p:spPr>
        <p:txBody>
          <a:bodyPr>
            <a:normAutofit/>
          </a:bodyPr>
          <a:lstStyle/>
          <a:p>
            <a:pPr marL="569913" lvl="1" indent="-514350" fontAlgn="base">
              <a:spcAft>
                <a:spcPts val="1800"/>
              </a:spcAft>
              <a:buFont typeface="+mj-lt"/>
              <a:buAutoNum type="arabicPeriod" startAt="15"/>
            </a:pPr>
            <a:r>
              <a:rPr lang="en-US" sz="2400" dirty="0"/>
              <a:t>Collaborate with leadership to support community input in CWS decision-making</a:t>
            </a:r>
          </a:p>
          <a:p>
            <a:pPr marL="569913" lvl="1" indent="-514350" fontAlgn="base">
              <a:spcAft>
                <a:spcPts val="1800"/>
              </a:spcAft>
              <a:buFont typeface="+mj-lt"/>
              <a:buAutoNum type="arabicPeriod" startAt="15"/>
            </a:pPr>
            <a:r>
              <a:rPr lang="en-US" sz="2400" dirty="0"/>
              <a:t>Set expectations for role of partners in practice level teams with shared accountability for outcomes</a:t>
            </a:r>
          </a:p>
          <a:p>
            <a:pPr marL="569913" lvl="1" indent="-514350" fontAlgn="base">
              <a:spcAft>
                <a:spcPts val="1800"/>
              </a:spcAft>
              <a:buFont typeface="+mj-lt"/>
              <a:buAutoNum type="arabicPeriod" startAt="15"/>
            </a:pPr>
            <a:r>
              <a:rPr lang="en-US" sz="2400" dirty="0"/>
              <a:t>Involve partners in CPM training, coaching and skill-building</a:t>
            </a:r>
          </a:p>
          <a:p>
            <a:pPr lvl="1" fontAlgn="base"/>
            <a:endParaRPr lang="en-US" dirty="0"/>
          </a:p>
          <a:p>
            <a:pPr lvl="1"/>
            <a:endParaRPr lang="en-US" dirty="0"/>
          </a:p>
        </p:txBody>
      </p:sp>
      <p:sp>
        <p:nvSpPr>
          <p:cNvPr id="8" name="Title 1"/>
          <p:cNvSpPr>
            <a:spLocks noGrp="1"/>
          </p:cNvSpPr>
          <p:nvPr>
            <p:ph type="title"/>
          </p:nvPr>
        </p:nvSpPr>
        <p:spPr>
          <a:xfrm>
            <a:off x="1126671" y="516816"/>
            <a:ext cx="10678886" cy="1136206"/>
          </a:xfrm>
        </p:spPr>
        <p:txBody>
          <a:bodyPr>
            <a:normAutofit/>
          </a:bodyPr>
          <a:lstStyle/>
          <a:p>
            <a:pPr>
              <a:spcAft>
                <a:spcPts val="1200"/>
              </a:spcAft>
            </a:pPr>
            <a:r>
              <a:rPr lang="en-US" sz="3200" b="1" dirty="0">
                <a:solidFill>
                  <a:schemeClr val="accent1"/>
                </a:solidFill>
              </a:rPr>
              <a:t>Stronger Together: Aligning partnerships with quality implementation of CPM practice</a:t>
            </a:r>
          </a:p>
        </p:txBody>
      </p:sp>
      <p:graphicFrame>
        <p:nvGraphicFramePr>
          <p:cNvPr id="4" name="Table 3"/>
          <p:cNvGraphicFramePr>
            <a:graphicFrameLocks noGrp="1"/>
          </p:cNvGraphicFramePr>
          <p:nvPr>
            <p:extLst/>
          </p:nvPr>
        </p:nvGraphicFramePr>
        <p:xfrm>
          <a:off x="4357142" y="4887393"/>
          <a:ext cx="5707355" cy="820212"/>
        </p:xfrm>
        <a:graphic>
          <a:graphicData uri="http://schemas.openxmlformats.org/drawingml/2006/table">
            <a:tbl>
              <a:tblPr/>
              <a:tblGrid>
                <a:gridCol w="5707355">
                  <a:extLst>
                    <a:ext uri="{9D8B030D-6E8A-4147-A177-3AD203B41FA5}">
                      <a16:colId xmlns:a16="http://schemas.microsoft.com/office/drawing/2014/main" val="20000"/>
                    </a:ext>
                  </a:extLst>
                </a:gridCol>
              </a:tblGrid>
              <a:tr h="820212">
                <a:tc>
                  <a:txBody>
                    <a:bodyPr/>
                    <a:lstStyle/>
                    <a:p>
                      <a:r>
                        <a:rPr lang="en-US" sz="2400" dirty="0">
                          <a:effectLst/>
                          <a:latin typeface="Calibri" charset="0"/>
                          <a:ea typeface="Calibri" charset="0"/>
                          <a:cs typeface="Calibri" charset="0"/>
                        </a:rPr>
                        <a:t>Terms of Reference </a:t>
                      </a:r>
                    </a:p>
                    <a:p>
                      <a:r>
                        <a:rPr lang="en-US" sz="2400" dirty="0">
                          <a:effectLst/>
                          <a:latin typeface="Calibri" charset="0"/>
                          <a:ea typeface="Calibri" charset="0"/>
                          <a:cs typeface="Calibri" charset="0"/>
                        </a:rPr>
                        <a:t>Memorandum of Understanding</a:t>
                      </a:r>
                      <a:r>
                        <a:rPr lang="en-US" dirty="0">
                          <a:effectLst/>
                          <a:latin typeface="Constantia" charset="0"/>
                        </a:rPr>
                        <a:t> </a:t>
                      </a:r>
                    </a:p>
                  </a:txBody>
                  <a:tcPr marL="31750" marR="31750" marT="0" marB="0">
                    <a:lnL>
                      <a:noFill/>
                    </a:lnL>
                    <a:lnR>
                      <a:noFill/>
                    </a:lnR>
                    <a:lnT>
                      <a:noFill/>
                    </a:lnT>
                    <a:lnB>
                      <a:noFill/>
                    </a:lnB>
                    <a:solidFill>
                      <a:schemeClr val="accent3"/>
                    </a:solidFill>
                  </a:tcPr>
                </a:tc>
                <a:extLst>
                  <a:ext uri="{0D108BD9-81ED-4DB2-BD59-A6C34878D82A}">
                    <a16:rowId xmlns:a16="http://schemas.microsoft.com/office/drawing/2014/main" val="10000"/>
                  </a:ext>
                </a:extLst>
              </a:tr>
            </a:tbl>
          </a:graphicData>
        </a:graphic>
      </p:graphicFrame>
      <p:sp>
        <p:nvSpPr>
          <p:cNvPr id="6" name="TextBox 5"/>
          <p:cNvSpPr txBox="1"/>
          <p:nvPr/>
        </p:nvSpPr>
        <p:spPr>
          <a:xfrm>
            <a:off x="2693234" y="5066701"/>
            <a:ext cx="1528997" cy="369332"/>
          </a:xfrm>
          <a:prstGeom prst="rect">
            <a:avLst/>
          </a:prstGeom>
          <a:solidFill>
            <a:schemeClr val="tx2"/>
          </a:solidFill>
        </p:spPr>
        <p:txBody>
          <a:bodyPr wrap="square" rtlCol="0">
            <a:spAutoFit/>
          </a:bodyPr>
          <a:lstStyle/>
          <a:p>
            <a:pPr algn="ctr"/>
            <a:r>
              <a:rPr lang="en-US" b="1" dirty="0"/>
              <a:t>TOOLS</a:t>
            </a:r>
          </a:p>
        </p:txBody>
      </p:sp>
    </p:spTree>
    <p:extLst>
      <p:ext uri="{BB962C8B-B14F-4D97-AF65-F5344CB8AC3E}">
        <p14:creationId xmlns:p14="http://schemas.microsoft.com/office/powerpoint/2010/main" val="111982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305" y="719166"/>
            <a:ext cx="7812107" cy="432759"/>
          </a:xfrm>
        </p:spPr>
        <p:txBody>
          <a:bodyPr>
            <a:noAutofit/>
          </a:bodyPr>
          <a:lstStyle/>
          <a:p>
            <a:r>
              <a:rPr lang="en-US" sz="3200" b="1" spc="131" dirty="0">
                <a:solidFill>
                  <a:srgbClr val="008000"/>
                </a:solidFill>
                <a:latin typeface="+mn-lt"/>
              </a:rPr>
              <a:t>Paying Attention to “</a:t>
            </a:r>
            <a:r>
              <a:rPr lang="en-US" sz="3200" b="1" i="1" spc="131" dirty="0">
                <a:solidFill>
                  <a:srgbClr val="008000"/>
                </a:solidFill>
                <a:latin typeface="+mn-lt"/>
              </a:rPr>
              <a:t>What It Takes</a:t>
            </a:r>
            <a:r>
              <a:rPr lang="en-US" sz="3200" b="1" spc="131" dirty="0">
                <a:solidFill>
                  <a:srgbClr val="008000"/>
                </a:solidFill>
                <a:latin typeface="+mn-lt"/>
              </a:rPr>
              <a:t>”</a:t>
            </a:r>
          </a:p>
        </p:txBody>
      </p:sp>
      <p:pic>
        <p:nvPicPr>
          <p:cNvPr id="6" name="Picture 5"/>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01165" y="548375"/>
            <a:ext cx="1177055" cy="774343"/>
          </a:xfrm>
          <a:prstGeom prst="rect">
            <a:avLst/>
          </a:prstGeom>
          <a:noFill/>
          <a:ln>
            <a:noFill/>
          </a:ln>
        </p:spPr>
      </p:pic>
      <p:sp>
        <p:nvSpPr>
          <p:cNvPr id="11" name="Content Placeholder 2"/>
          <p:cNvSpPr>
            <a:spLocks noGrp="1"/>
          </p:cNvSpPr>
          <p:nvPr>
            <p:ph idx="1"/>
          </p:nvPr>
        </p:nvSpPr>
        <p:spPr>
          <a:xfrm>
            <a:off x="908668" y="1238651"/>
            <a:ext cx="10530609" cy="1366383"/>
          </a:xfrm>
        </p:spPr>
        <p:txBody>
          <a:bodyPr>
            <a:noAutofit/>
          </a:bodyPr>
          <a:lstStyle/>
          <a:p>
            <a:pPr marL="0" indent="0">
              <a:lnSpc>
                <a:spcPct val="120000"/>
              </a:lnSpc>
              <a:spcBef>
                <a:spcPts val="0"/>
              </a:spcBef>
              <a:buNone/>
              <a:tabLst>
                <a:tab pos="1142971" algn="l"/>
              </a:tabLst>
            </a:pPr>
            <a:r>
              <a:rPr lang="en-US" sz="1867" u="sng" dirty="0"/>
              <a:t>The Big Idea</a:t>
            </a:r>
            <a:r>
              <a:rPr lang="en-US" sz="1867" dirty="0"/>
              <a:t>:	Implementation is a process of </a:t>
            </a:r>
            <a:r>
              <a:rPr lang="en-US" sz="1867" i="1" dirty="0"/>
              <a:t>collective action </a:t>
            </a:r>
            <a:r>
              <a:rPr lang="en-US" sz="1867" dirty="0"/>
              <a:t>by </a:t>
            </a:r>
            <a:r>
              <a:rPr lang="en-US" sz="1867" u="sng" dirty="0"/>
              <a:t>people and organizations</a:t>
            </a:r>
            <a:r>
              <a:rPr lang="en-US" sz="1867" dirty="0"/>
              <a:t>. Lack of attention to organizational behavior is often the major gap in the process of implementation.  </a:t>
            </a:r>
          </a:p>
          <a:p>
            <a:pPr marL="0" indent="0">
              <a:lnSpc>
                <a:spcPct val="120000"/>
              </a:lnSpc>
              <a:spcBef>
                <a:spcPts val="1200"/>
              </a:spcBef>
              <a:spcAft>
                <a:spcPts val="1200"/>
              </a:spcAft>
              <a:buNone/>
            </a:pPr>
            <a:endParaRPr lang="en-US" sz="1867" dirty="0"/>
          </a:p>
        </p:txBody>
      </p:sp>
      <p:sp>
        <p:nvSpPr>
          <p:cNvPr id="4" name="Oval 3"/>
          <p:cNvSpPr/>
          <p:nvPr/>
        </p:nvSpPr>
        <p:spPr>
          <a:xfrm>
            <a:off x="710317" y="2088543"/>
            <a:ext cx="9276647" cy="4655104"/>
          </a:xfrm>
          <a:prstGeom prst="ellipse">
            <a:avLst/>
          </a:prstGeom>
          <a:solidFill>
            <a:srgbClr val="A5002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defTabSz="914377">
              <a:spcAft>
                <a:spcPts val="200"/>
              </a:spcAft>
            </a:pPr>
            <a:r>
              <a:rPr lang="en-US" sz="1600" dirty="0">
                <a:solidFill>
                  <a:srgbClr val="FFFFFF"/>
                </a:solidFill>
              </a:rPr>
              <a:t>Leadership ensures structures, processes, </a:t>
            </a:r>
          </a:p>
          <a:p>
            <a:pPr defTabSz="914377">
              <a:spcAft>
                <a:spcPts val="200"/>
              </a:spcAft>
            </a:pPr>
            <a:r>
              <a:rPr lang="en-US" sz="1600" dirty="0">
                <a:solidFill>
                  <a:srgbClr val="FFFFFF"/>
                </a:solidFill>
              </a:rPr>
              <a:t>policies, and resources in the organization </a:t>
            </a:r>
          </a:p>
          <a:p>
            <a:pPr defTabSz="914377">
              <a:spcAft>
                <a:spcPts val="600"/>
              </a:spcAft>
            </a:pPr>
            <a:r>
              <a:rPr lang="en-US" sz="1600" dirty="0">
                <a:solidFill>
                  <a:srgbClr val="FFFFFF"/>
                </a:solidFill>
              </a:rPr>
              <a:t>to support use of the practice model</a:t>
            </a:r>
          </a:p>
          <a:p>
            <a:pPr marL="285744" indent="-285744" defTabSz="914377">
              <a:spcAft>
                <a:spcPts val="200"/>
              </a:spcAft>
              <a:buFont typeface="Arial" panose="020B0604020202020204" pitchFamily="34" charset="0"/>
              <a:buChar char="•"/>
            </a:pPr>
            <a:r>
              <a:rPr lang="en-US" sz="1600" dirty="0">
                <a:solidFill>
                  <a:srgbClr val="FFFFFF"/>
                </a:solidFill>
              </a:rPr>
              <a:t>How introduce CPM, create buy-in</a:t>
            </a:r>
          </a:p>
          <a:p>
            <a:pPr marL="285744" indent="-285744" defTabSz="914377">
              <a:buFont typeface="Arial" panose="020B0604020202020204" pitchFamily="34" charset="0"/>
              <a:buChar char="•"/>
            </a:pPr>
            <a:r>
              <a:rPr lang="en-US" sz="1600" dirty="0">
                <a:solidFill>
                  <a:srgbClr val="FFFFFF"/>
                </a:solidFill>
              </a:rPr>
              <a:t>How adjust or incorporate CPM </a:t>
            </a:r>
          </a:p>
          <a:p>
            <a:pPr marL="285744" defTabSz="914377">
              <a:spcAft>
                <a:spcPts val="200"/>
              </a:spcAft>
            </a:pPr>
            <a:r>
              <a:rPr lang="en-US" sz="1600" dirty="0">
                <a:solidFill>
                  <a:srgbClr val="FFFFFF"/>
                </a:solidFill>
              </a:rPr>
              <a:t>into work and case flow</a:t>
            </a:r>
          </a:p>
          <a:p>
            <a:pPr marL="285744" indent="-285744" defTabSz="914377">
              <a:buFont typeface="Arial" panose="020B0604020202020204" pitchFamily="34" charset="0"/>
              <a:buChar char="•"/>
            </a:pPr>
            <a:r>
              <a:rPr lang="en-US" sz="1600" dirty="0">
                <a:solidFill>
                  <a:srgbClr val="FFFFFF"/>
                </a:solidFill>
              </a:rPr>
              <a:t>How listen, provide feedback, </a:t>
            </a:r>
          </a:p>
          <a:p>
            <a:pPr marL="285744" defTabSz="914377">
              <a:spcAft>
                <a:spcPts val="200"/>
              </a:spcAft>
            </a:pPr>
            <a:r>
              <a:rPr lang="en-US" sz="1600" dirty="0">
                <a:solidFill>
                  <a:srgbClr val="FFFFFF"/>
                </a:solidFill>
              </a:rPr>
              <a:t>respond to needs</a:t>
            </a:r>
          </a:p>
          <a:p>
            <a:pPr marL="285744" indent="-285744" defTabSz="914377">
              <a:buFont typeface="Arial" panose="020B0604020202020204" pitchFamily="34" charset="0"/>
              <a:buChar char="•"/>
            </a:pPr>
            <a:r>
              <a:rPr lang="en-US" sz="1600" dirty="0">
                <a:solidFill>
                  <a:srgbClr val="FFFFFF"/>
                </a:solidFill>
              </a:rPr>
              <a:t>How monitor change, problem solve, </a:t>
            </a:r>
          </a:p>
          <a:p>
            <a:pPr marL="285744" defTabSz="914377">
              <a:spcAft>
                <a:spcPts val="200"/>
              </a:spcAft>
            </a:pPr>
            <a:r>
              <a:rPr lang="en-US" sz="1600" dirty="0">
                <a:solidFill>
                  <a:srgbClr val="FFFFFF"/>
                </a:solidFill>
              </a:rPr>
              <a:t>use information for improvement</a:t>
            </a:r>
          </a:p>
          <a:p>
            <a:pPr marL="285744" indent="-285744" defTabSz="914377">
              <a:buFont typeface="Arial" panose="020B0604020202020204" pitchFamily="34" charset="0"/>
              <a:buChar char="•"/>
            </a:pPr>
            <a:r>
              <a:rPr lang="en-US" sz="1600" dirty="0">
                <a:solidFill>
                  <a:srgbClr val="FFFFFF"/>
                </a:solidFill>
              </a:rPr>
              <a:t>How partner with community and  </a:t>
            </a:r>
          </a:p>
          <a:p>
            <a:pPr marL="285744" defTabSz="914377"/>
            <a:r>
              <a:rPr lang="en-US" sz="1600" dirty="0">
                <a:solidFill>
                  <a:srgbClr val="FFFFFF"/>
                </a:solidFill>
              </a:rPr>
              <a:t>connect with other systems</a:t>
            </a:r>
          </a:p>
        </p:txBody>
      </p:sp>
      <p:sp>
        <p:nvSpPr>
          <p:cNvPr id="22" name="Oval 21"/>
          <p:cNvSpPr/>
          <p:nvPr/>
        </p:nvSpPr>
        <p:spPr>
          <a:xfrm>
            <a:off x="5555312" y="2491410"/>
            <a:ext cx="4355461" cy="371662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lIns="0" tIns="45720" rIns="0" rtlCol="0" anchor="t"/>
          <a:lstStyle/>
          <a:p>
            <a:pPr algn="ctr" defTabSz="914377"/>
            <a:r>
              <a:rPr lang="en-US" sz="1733" dirty="0">
                <a:solidFill>
                  <a:srgbClr val="FFFFFF"/>
                </a:solidFill>
              </a:rPr>
              <a:t>ORGANIATIONAL CLIMATE FOR CHANGE</a:t>
            </a:r>
          </a:p>
          <a:p>
            <a:pPr algn="ctr" defTabSz="914377"/>
            <a:r>
              <a:rPr lang="en-US" sz="1733" dirty="0">
                <a:solidFill>
                  <a:srgbClr val="FFFFFF"/>
                </a:solidFill>
              </a:rPr>
              <a:t>Role clarity, positive recognition, opportunities to learn, and grow</a:t>
            </a:r>
          </a:p>
        </p:txBody>
      </p:sp>
      <p:grpSp>
        <p:nvGrpSpPr>
          <p:cNvPr id="3" name="Group 2"/>
          <p:cNvGrpSpPr/>
          <p:nvPr/>
        </p:nvGrpSpPr>
        <p:grpSpPr>
          <a:xfrm>
            <a:off x="7748589" y="3605214"/>
            <a:ext cx="2238375" cy="2052637"/>
            <a:chOff x="7748589" y="3605214"/>
            <a:chExt cx="2238375" cy="2052637"/>
          </a:xfrm>
        </p:grpSpPr>
        <p:sp>
          <p:nvSpPr>
            <p:cNvPr id="21" name="Oval 20"/>
            <p:cNvSpPr/>
            <p:nvPr/>
          </p:nvSpPr>
          <p:spPr>
            <a:xfrm>
              <a:off x="7748589" y="3605214"/>
              <a:ext cx="2238375" cy="2052637"/>
            </a:xfrm>
            <a:prstGeom prst="ellipse">
              <a:avLst/>
            </a:prstGeom>
            <a:solidFill>
              <a:schemeClr val="tx1">
                <a:lumMod val="90000"/>
                <a:lumOff val="1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rtlCol="0" anchor="t" anchorCtr="0"/>
            <a:lstStyle/>
            <a:p>
              <a:pPr algn="ctr" defTabSz="914377"/>
              <a:r>
                <a:rPr lang="en-US" sz="1400" dirty="0">
                  <a:solidFill>
                    <a:srgbClr val="FFFFFF"/>
                  </a:solidFill>
                </a:rPr>
                <a:t>Workers &amp;</a:t>
              </a:r>
            </a:p>
            <a:p>
              <a:pPr algn="ctr" defTabSz="914377"/>
              <a:r>
                <a:rPr lang="en-US" sz="1400" dirty="0">
                  <a:solidFill>
                    <a:srgbClr val="FFFFFF"/>
                  </a:solidFill>
                </a:rPr>
                <a:t>Supervisors</a:t>
              </a:r>
            </a:p>
          </p:txBody>
        </p:sp>
        <p:sp>
          <p:nvSpPr>
            <p:cNvPr id="17" name="Oval 16"/>
            <p:cNvSpPr/>
            <p:nvPr/>
          </p:nvSpPr>
          <p:spPr>
            <a:xfrm>
              <a:off x="8684413" y="4116644"/>
              <a:ext cx="1302551" cy="1115393"/>
            </a:xfrm>
            <a:prstGeom prst="ellipse">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400" dirty="0">
                  <a:solidFill>
                    <a:srgbClr val="FFFFFF"/>
                  </a:solidFill>
                </a:rPr>
                <a:t>Children and Families</a:t>
              </a:r>
            </a:p>
          </p:txBody>
        </p:sp>
      </p:grpSp>
    </p:spTree>
    <p:extLst>
      <p:ext uri="{BB962C8B-B14F-4D97-AF65-F5344CB8AC3E}">
        <p14:creationId xmlns:p14="http://schemas.microsoft.com/office/powerpoint/2010/main" val="75845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P spid="2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086952"/>
            <a:ext cx="7878726" cy="2459736"/>
          </a:xfrm>
          <a:ln>
            <a:solidFill>
              <a:schemeClr val="tx1"/>
            </a:solidFill>
          </a:ln>
        </p:spPr>
        <p:txBody>
          <a:bodyPr>
            <a:normAutofit/>
          </a:bodyPr>
          <a:lstStyle/>
          <a:p>
            <a:pPr marL="512763" lvl="1" indent="-457200" fontAlgn="base">
              <a:spcAft>
                <a:spcPts val="2400"/>
              </a:spcAft>
              <a:buFont typeface="+mj-lt"/>
              <a:buAutoNum type="arabicPeriod" startAt="18"/>
            </a:pPr>
            <a:r>
              <a:rPr lang="en-US" sz="2400" dirty="0"/>
              <a:t>Establish linked teaming structures with partners</a:t>
            </a:r>
          </a:p>
          <a:p>
            <a:pPr marL="512763" lvl="1" indent="-457200" fontAlgn="base">
              <a:spcAft>
                <a:spcPts val="2400"/>
              </a:spcAft>
              <a:buFont typeface="+mj-lt"/>
              <a:buAutoNum type="arabicPeriod" startAt="18"/>
            </a:pPr>
            <a:r>
              <a:rPr lang="en-US" sz="2400" dirty="0"/>
              <a:t>Ongoing communication and feedback loops</a:t>
            </a:r>
          </a:p>
          <a:p>
            <a:pPr marL="512763" lvl="1" indent="-457200" fontAlgn="base">
              <a:spcAft>
                <a:spcPts val="2400"/>
              </a:spcAft>
              <a:buFont typeface="+mj-lt"/>
              <a:buAutoNum type="arabicPeriod" startAt="18"/>
            </a:pPr>
            <a:r>
              <a:rPr lang="en-US" sz="2400" dirty="0"/>
              <a:t>Evaluate impact of partnership efforts on outcomes</a:t>
            </a:r>
          </a:p>
          <a:p>
            <a:pPr lvl="1"/>
            <a:endParaRPr lang="en-US" dirty="0"/>
          </a:p>
        </p:txBody>
      </p:sp>
      <p:sp>
        <p:nvSpPr>
          <p:cNvPr id="8" name="Title 1"/>
          <p:cNvSpPr>
            <a:spLocks noGrp="1"/>
          </p:cNvSpPr>
          <p:nvPr>
            <p:ph type="title"/>
          </p:nvPr>
        </p:nvSpPr>
        <p:spPr>
          <a:xfrm>
            <a:off x="734786" y="460733"/>
            <a:ext cx="11103428" cy="1364954"/>
          </a:xfrm>
        </p:spPr>
        <p:txBody>
          <a:bodyPr>
            <a:normAutofit/>
          </a:bodyPr>
          <a:lstStyle/>
          <a:p>
            <a:pPr>
              <a:spcAft>
                <a:spcPts val="1200"/>
              </a:spcAft>
            </a:pPr>
            <a:r>
              <a:rPr lang="en-US" sz="3200" b="1" dirty="0">
                <a:solidFill>
                  <a:schemeClr val="accent1"/>
                </a:solidFill>
              </a:rPr>
              <a:t>Sustaining Change: Monitoring CPM implementation in partnership with the community</a:t>
            </a:r>
          </a:p>
        </p:txBody>
      </p:sp>
      <p:graphicFrame>
        <p:nvGraphicFramePr>
          <p:cNvPr id="2" name="Table 1"/>
          <p:cNvGraphicFramePr>
            <a:graphicFrameLocks noGrp="1"/>
          </p:cNvGraphicFramePr>
          <p:nvPr>
            <p:extLst>
              <p:ext uri="{D42A27DB-BD31-4B8C-83A1-F6EECF244321}">
                <p14:modId xmlns:p14="http://schemas.microsoft.com/office/powerpoint/2010/main" val="2402490202"/>
              </p:ext>
            </p:extLst>
          </p:nvPr>
        </p:nvGraphicFramePr>
        <p:xfrm>
          <a:off x="4162270" y="4546689"/>
          <a:ext cx="6048531" cy="1161039"/>
        </p:xfrm>
        <a:graphic>
          <a:graphicData uri="http://schemas.openxmlformats.org/drawingml/2006/table">
            <a:tbl>
              <a:tblPr/>
              <a:tblGrid>
                <a:gridCol w="6048531">
                  <a:extLst>
                    <a:ext uri="{9D8B030D-6E8A-4147-A177-3AD203B41FA5}">
                      <a16:colId xmlns:a16="http://schemas.microsoft.com/office/drawing/2014/main" val="20000"/>
                    </a:ext>
                  </a:extLst>
                </a:gridCol>
              </a:tblGrid>
              <a:tr h="1161039">
                <a:tc>
                  <a:txBody>
                    <a:bodyPr/>
                    <a:lstStyle/>
                    <a:p>
                      <a:r>
                        <a:rPr lang="en-US" sz="2400" dirty="0">
                          <a:effectLst/>
                          <a:latin typeface="Calibri" charset="0"/>
                          <a:ea typeface="Calibri" charset="0"/>
                          <a:cs typeface="Calibri" charset="0"/>
                        </a:rPr>
                        <a:t>The New Community Collaboration Manual </a:t>
                      </a:r>
                    </a:p>
                    <a:p>
                      <a:r>
                        <a:rPr lang="en-US" sz="2400" dirty="0">
                          <a:effectLst/>
                          <a:latin typeface="Calibri" charset="0"/>
                          <a:ea typeface="Calibri" charset="0"/>
                          <a:cs typeface="Calibri" charset="0"/>
                        </a:rPr>
                        <a:t>The 6 </a:t>
                      </a:r>
                      <a:r>
                        <a:rPr lang="en-US" sz="2400" dirty="0" err="1">
                          <a:effectLst/>
                          <a:latin typeface="Calibri" charset="0"/>
                          <a:ea typeface="Calibri" charset="0"/>
                          <a:cs typeface="Calibri" charset="0"/>
                        </a:rPr>
                        <a:t>Rs</a:t>
                      </a:r>
                      <a:r>
                        <a:rPr lang="en-US" sz="2400" dirty="0">
                          <a:effectLst/>
                          <a:latin typeface="Calibri" charset="0"/>
                          <a:ea typeface="Calibri" charset="0"/>
                          <a:cs typeface="Calibri" charset="0"/>
                        </a:rPr>
                        <a:t> of Partnership Participation </a:t>
                      </a:r>
                    </a:p>
                  </a:txBody>
                  <a:tcPr marL="31750" marR="31750" marT="0" marB="0">
                    <a:lnL>
                      <a:noFill/>
                    </a:lnL>
                    <a:lnR>
                      <a:noFill/>
                    </a:lnR>
                    <a:lnT>
                      <a:noFill/>
                    </a:lnT>
                    <a:lnB>
                      <a:noFill/>
                    </a:lnB>
                    <a:solidFill>
                      <a:schemeClr val="accent3"/>
                    </a:solidFill>
                  </a:tcPr>
                </a:tc>
                <a:extLst>
                  <a:ext uri="{0D108BD9-81ED-4DB2-BD59-A6C34878D82A}">
                    <a16:rowId xmlns:a16="http://schemas.microsoft.com/office/drawing/2014/main" val="10000"/>
                  </a:ext>
                </a:extLst>
              </a:tr>
            </a:tbl>
          </a:graphicData>
        </a:graphic>
      </p:graphicFrame>
      <p:sp>
        <p:nvSpPr>
          <p:cNvPr id="6" name="TextBox 5"/>
          <p:cNvSpPr txBox="1"/>
          <p:nvPr/>
        </p:nvSpPr>
        <p:spPr>
          <a:xfrm>
            <a:off x="2423411" y="4939394"/>
            <a:ext cx="1528997" cy="369332"/>
          </a:xfrm>
          <a:prstGeom prst="rect">
            <a:avLst/>
          </a:prstGeom>
          <a:solidFill>
            <a:schemeClr val="tx2"/>
          </a:solidFill>
        </p:spPr>
        <p:txBody>
          <a:bodyPr wrap="square" rtlCol="0">
            <a:spAutoFit/>
          </a:bodyPr>
          <a:lstStyle/>
          <a:p>
            <a:pPr algn="ctr"/>
            <a:r>
              <a:rPr lang="en-US" b="1" dirty="0"/>
              <a:t>TOOLS</a:t>
            </a:r>
          </a:p>
        </p:txBody>
      </p:sp>
    </p:spTree>
    <p:extLst>
      <p:ext uri="{BB962C8B-B14F-4D97-AF65-F5344CB8AC3E}">
        <p14:creationId xmlns:p14="http://schemas.microsoft.com/office/powerpoint/2010/main" val="195459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25000"/>
              </a:lnSpc>
              <a:spcBef>
                <a:spcPts val="0"/>
              </a:spcBef>
              <a:spcAft>
                <a:spcPts val="600"/>
              </a:spcAft>
            </a:pPr>
            <a:r>
              <a:rPr lang="en-US" b="1" dirty="0">
                <a:solidFill>
                  <a:srgbClr val="FF7F01"/>
                </a:solidFill>
                <a:latin typeface="Calibri Light" charset="0"/>
                <a:ea typeface="Times New Roman" charset="0"/>
                <a:cs typeface="Times New Roman" charset="0"/>
              </a:rPr>
              <a:t>Foundational Engagement Tip Sheet</a:t>
            </a:r>
            <a:endParaRPr lang="en-US" b="1" dirty="0">
              <a:solidFill>
                <a:srgbClr val="FF7F01"/>
              </a:solidFill>
              <a:ea typeface="Times New Roman" charset="0"/>
              <a:cs typeface="Times New Roman" charset="0"/>
            </a:endParaRPr>
          </a:p>
        </p:txBody>
      </p:sp>
      <p:sp>
        <p:nvSpPr>
          <p:cNvPr id="7" name="Rectangle 6"/>
          <p:cNvSpPr/>
          <p:nvPr/>
        </p:nvSpPr>
        <p:spPr>
          <a:xfrm>
            <a:off x="2790670" y="1676401"/>
            <a:ext cx="6858000" cy="3930103"/>
          </a:xfrm>
          <a:prstGeom prst="rect">
            <a:avLst/>
          </a:prstGeom>
          <a:solidFill>
            <a:schemeClr val="accent3">
              <a:lumMod val="60000"/>
              <a:lumOff val="40000"/>
            </a:schemeClr>
          </a:solidFill>
          <a:ln>
            <a:solidFill>
              <a:schemeClr val="accent1">
                <a:lumMod val="75000"/>
              </a:schemeClr>
            </a:solidFill>
          </a:ln>
          <a:effectLst>
            <a:outerShdw blurRad="63500" sx="102000" sy="102000" algn="ctr"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Bef>
                <a:spcPts val="200"/>
              </a:spcBef>
            </a:pPr>
            <a:r>
              <a:rPr lang="en-US" sz="2400" b="1" dirty="0">
                <a:solidFill>
                  <a:srgbClr val="3B3838"/>
                </a:solidFill>
                <a:latin typeface="Calibri Light" charset="0"/>
                <a:ea typeface="Times New Roman" charset="0"/>
                <a:cs typeface="Times New Roman" charset="0"/>
              </a:rPr>
              <a:t>Set of guidelines for reaching out to existing, emerging and new partners who have a stake in achieving positive outcomes for children and families. Suggests creative approaches to the who, what, when and how of basic engagement with community, system and Tribal partners.</a:t>
            </a:r>
          </a:p>
          <a:p>
            <a:pPr algn="just">
              <a:lnSpc>
                <a:spcPct val="125000"/>
              </a:lnSpc>
              <a:spcBef>
                <a:spcPts val="200"/>
              </a:spcBef>
            </a:pPr>
            <a:r>
              <a:rPr lang="en-US" sz="2400" b="1" dirty="0">
                <a:solidFill>
                  <a:schemeClr val="tx1">
                    <a:lumMod val="50000"/>
                    <a:lumOff val="50000"/>
                  </a:schemeClr>
                </a:solidFill>
                <a:ea typeface="Times New Roman" charset="0"/>
                <a:cs typeface="Times New Roman" charset="0"/>
                <a:hlinkClick r:id="rId3"/>
              </a:rPr>
              <a:t>Foundational Engagement Tool</a:t>
            </a:r>
            <a:endParaRPr lang="en-US" sz="2400" b="1" dirty="0">
              <a:solidFill>
                <a:schemeClr val="tx1">
                  <a:lumMod val="50000"/>
                  <a:lumOff val="50000"/>
                </a:schemeClr>
              </a:solidFill>
              <a:ea typeface="Times New Roman" charset="0"/>
              <a:cs typeface="Times New Roman" charset="0"/>
            </a:endParaRPr>
          </a:p>
          <a:p>
            <a:pPr algn="just">
              <a:lnSpc>
                <a:spcPct val="125000"/>
              </a:lnSpc>
              <a:spcBef>
                <a:spcPts val="200"/>
              </a:spcBef>
            </a:pPr>
            <a:endParaRPr lang="en-US" sz="2400" b="1" dirty="0">
              <a:solidFill>
                <a:schemeClr val="tx1">
                  <a:lumMod val="50000"/>
                  <a:lumOff val="50000"/>
                </a:schemeClr>
              </a:solidFill>
              <a:ea typeface="Times New Roman" charset="0"/>
              <a:cs typeface="Times New Roman" charset="0"/>
            </a:endParaRPr>
          </a:p>
          <a:p>
            <a:pPr algn="just">
              <a:lnSpc>
                <a:spcPct val="125000"/>
              </a:lnSpc>
              <a:spcBef>
                <a:spcPts val="200"/>
              </a:spcBef>
            </a:pPr>
            <a:endParaRPr lang="en-US" sz="2400" b="1" dirty="0">
              <a:solidFill>
                <a:schemeClr val="tx1">
                  <a:lumMod val="50000"/>
                  <a:lumOff val="50000"/>
                </a:schemeClr>
              </a:solidFill>
              <a:ea typeface="Times New Roman" charset="0"/>
              <a:cs typeface="Times New Roman" charset="0"/>
            </a:endParaRPr>
          </a:p>
        </p:txBody>
      </p:sp>
    </p:spTree>
    <p:extLst>
      <p:ext uri="{BB962C8B-B14F-4D97-AF65-F5344CB8AC3E}">
        <p14:creationId xmlns:p14="http://schemas.microsoft.com/office/powerpoint/2010/main" val="1226256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latin typeface="Calibri Light" panose="020F0302020204030204" pitchFamily="34" charset="0"/>
                <a:ea typeface="Calibri" charset="0"/>
                <a:cs typeface="Calibri Light" panose="020F0302020204030204" pitchFamily="34" charset="0"/>
              </a:rPr>
              <a:t>Community Engagement Spectrum</a:t>
            </a:r>
          </a:p>
        </p:txBody>
      </p:sp>
      <p:sp>
        <p:nvSpPr>
          <p:cNvPr id="3" name="Text Placeholder 2"/>
          <p:cNvSpPr>
            <a:spLocks noGrp="1"/>
          </p:cNvSpPr>
          <p:nvPr>
            <p:ph type="body" idx="1"/>
          </p:nvPr>
        </p:nvSpPr>
        <p:spPr>
          <a:xfrm>
            <a:off x="1981201" y="1204119"/>
            <a:ext cx="7667469" cy="639762"/>
          </a:xfrm>
        </p:spPr>
        <p:txBody>
          <a:bodyPr>
            <a:normAutofit/>
          </a:bodyPr>
          <a:lstStyle/>
          <a:p>
            <a:r>
              <a:rPr lang="en-US" sz="2400" dirty="0"/>
              <a:t>Who is at Our Table? Exercise</a:t>
            </a:r>
          </a:p>
        </p:txBody>
      </p:sp>
      <p:sp>
        <p:nvSpPr>
          <p:cNvPr id="10" name="Rectangle 9"/>
          <p:cNvSpPr/>
          <p:nvPr/>
        </p:nvSpPr>
        <p:spPr>
          <a:xfrm>
            <a:off x="2841261" y="2540833"/>
            <a:ext cx="6509478" cy="3046988"/>
          </a:xfrm>
          <a:prstGeom prst="rect">
            <a:avLst/>
          </a:prstGeom>
          <a:solidFill>
            <a:schemeClr val="accent3">
              <a:lumMod val="60000"/>
              <a:lumOff val="40000"/>
            </a:schemeClr>
          </a:solidFill>
          <a:ln>
            <a:solidFill>
              <a:schemeClr val="accent1">
                <a:lumMod val="75000"/>
              </a:schemeClr>
            </a:solidFill>
          </a:ln>
          <a:effectLst>
            <a:outerShdw blurRad="63500" sx="102000" sy="102000" algn="ctr" rotWithShape="0">
              <a:schemeClr val="accent1">
                <a:lumMod val="75000"/>
                <a:alpha val="40000"/>
              </a:schemeClr>
            </a:outerShdw>
          </a:effectLst>
        </p:spPr>
        <p:txBody>
          <a:bodyPr wrap="square">
            <a:spAutoFit/>
          </a:bodyPr>
          <a:lstStyle/>
          <a:p>
            <a:r>
              <a:rPr lang="en-US" sz="2400" b="1" dirty="0">
                <a:latin typeface="Calibri Light" charset="0"/>
              </a:rPr>
              <a:t>Drawing from a best practice in community engagement, this tool offers a method to assess the diversity, equity and inclusion of partners brought to the table for CPM Implementation efforts.</a:t>
            </a:r>
          </a:p>
          <a:p>
            <a:endParaRPr lang="en-US" sz="2400" b="1" i="1" dirty="0">
              <a:latin typeface="Calibri Light" charset="0"/>
            </a:endParaRPr>
          </a:p>
          <a:p>
            <a:r>
              <a:rPr lang="en-US" sz="2400" dirty="0">
                <a:hlinkClick r:id="rId3"/>
              </a:rPr>
              <a:t>Who is at Our Table?</a:t>
            </a:r>
            <a:endParaRPr lang="en-US" sz="2400" dirty="0"/>
          </a:p>
          <a:p>
            <a:endParaRPr lang="en-US" sz="2400" dirty="0"/>
          </a:p>
          <a:p>
            <a:endParaRPr lang="en-US" sz="2400" b="1" dirty="0">
              <a:latin typeface="Calibri Light" charset="0"/>
            </a:endParaRPr>
          </a:p>
        </p:txBody>
      </p:sp>
    </p:spTree>
    <p:extLst>
      <p:ext uri="{BB962C8B-B14F-4D97-AF65-F5344CB8AC3E}">
        <p14:creationId xmlns:p14="http://schemas.microsoft.com/office/powerpoint/2010/main" val="2702922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616618-5AC2-4D9C-9279-187AA8C26571}"/>
              </a:ext>
            </a:extLst>
          </p:cNvPr>
          <p:cNvSpPr>
            <a:spLocks noGrp="1"/>
          </p:cNvSpPr>
          <p:nvPr>
            <p:ph type="title"/>
          </p:nvPr>
        </p:nvSpPr>
        <p:spPr/>
        <p:txBody>
          <a:bodyPr>
            <a:normAutofit/>
          </a:bodyPr>
          <a:lstStyle/>
          <a:p>
            <a:r>
              <a:rPr lang="en-US" sz="4400" b="1" dirty="0"/>
              <a:t>Next Steps for ERP</a:t>
            </a:r>
          </a:p>
        </p:txBody>
      </p:sp>
      <p:sp>
        <p:nvSpPr>
          <p:cNvPr id="8" name="Content Placeholder 7">
            <a:extLst>
              <a:ext uri="{FF2B5EF4-FFF2-40B4-BE49-F238E27FC236}">
                <a16:creationId xmlns:a16="http://schemas.microsoft.com/office/drawing/2014/main" id="{65DE11C1-F21E-4BD7-99D1-2B1E9545B214}"/>
              </a:ext>
            </a:extLst>
          </p:cNvPr>
          <p:cNvSpPr>
            <a:spLocks noGrp="1"/>
          </p:cNvSpPr>
          <p:nvPr>
            <p:ph idx="1"/>
          </p:nvPr>
        </p:nvSpPr>
        <p:spPr>
          <a:xfrm>
            <a:off x="1061357" y="2096410"/>
            <a:ext cx="9417073" cy="4432300"/>
          </a:xfrm>
        </p:spPr>
        <p:txBody>
          <a:bodyPr/>
          <a:lstStyle/>
          <a:p>
            <a:pPr>
              <a:spcBef>
                <a:spcPts val="1800"/>
              </a:spcBef>
            </a:pPr>
            <a:r>
              <a:rPr lang="en-US" dirty="0"/>
              <a:t>Incorporate feedback from colleagues here today!</a:t>
            </a:r>
          </a:p>
          <a:p>
            <a:pPr>
              <a:spcBef>
                <a:spcPts val="1800"/>
              </a:spcBef>
            </a:pPr>
            <a:r>
              <a:rPr lang="en-US" dirty="0"/>
              <a:t>Continue to work across Development Circles to further design align, and refine what we have created into one package</a:t>
            </a:r>
          </a:p>
          <a:p>
            <a:pPr>
              <a:spcBef>
                <a:spcPts val="1800"/>
              </a:spcBef>
            </a:pPr>
            <a:r>
              <a:rPr lang="en-US" dirty="0"/>
              <a:t>What else?</a:t>
            </a:r>
          </a:p>
          <a:p>
            <a:pPr lvl="1"/>
            <a:endParaRPr lang="en-US" dirty="0"/>
          </a:p>
        </p:txBody>
      </p:sp>
      <p:pic>
        <p:nvPicPr>
          <p:cNvPr id="9" name="Picture 8">
            <a:extLst>
              <a:ext uri="{FF2B5EF4-FFF2-40B4-BE49-F238E27FC236}">
                <a16:creationId xmlns:a16="http://schemas.microsoft.com/office/drawing/2014/main" id="{273D376E-6845-4A90-9B26-930A4748834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87674" y="481690"/>
            <a:ext cx="1623126" cy="1563010"/>
          </a:xfrm>
          <a:prstGeom prst="rect">
            <a:avLst/>
          </a:prstGeom>
        </p:spPr>
      </p:pic>
    </p:spTree>
    <p:extLst>
      <p:ext uri="{BB962C8B-B14F-4D97-AF65-F5344CB8AC3E}">
        <p14:creationId xmlns:p14="http://schemas.microsoft.com/office/powerpoint/2010/main" val="18419488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DC trade show</a:t>
            </a:r>
          </a:p>
        </p:txBody>
      </p:sp>
      <p:sp>
        <p:nvSpPr>
          <p:cNvPr id="3" name="Subtitle 2"/>
          <p:cNvSpPr>
            <a:spLocks noGrp="1"/>
          </p:cNvSpPr>
          <p:nvPr>
            <p:ph type="subTitle" idx="1"/>
          </p:nvPr>
        </p:nvSpPr>
        <p:spPr/>
        <p:txBody>
          <a:bodyPr/>
          <a:lstStyle/>
          <a:p>
            <a:r>
              <a:rPr lang="en-US" sz="2800" dirty="0"/>
              <a:t>Come take a closer look at the DC wares!</a:t>
            </a:r>
          </a:p>
          <a:p>
            <a:endParaRPr lang="en-US" dirty="0"/>
          </a:p>
          <a:p>
            <a:r>
              <a:rPr lang="en-US" dirty="0"/>
              <a:t>Please return by 4:15pm</a:t>
            </a:r>
          </a:p>
        </p:txBody>
      </p:sp>
    </p:spTree>
    <p:extLst>
      <p:ext uri="{BB962C8B-B14F-4D97-AF65-F5344CB8AC3E}">
        <p14:creationId xmlns:p14="http://schemas.microsoft.com/office/powerpoint/2010/main" val="5912000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11111"/>
                </a:solidFill>
                <a:latin typeface="Arial Black" panose="020B0A04020102020204" pitchFamily="34" charset="0"/>
              </a:rPr>
              <a:t>BREAK</a:t>
            </a:r>
          </a:p>
        </p:txBody>
      </p:sp>
      <p:sp>
        <p:nvSpPr>
          <p:cNvPr id="3" name="Text Placeholder 2"/>
          <p:cNvSpPr>
            <a:spLocks noGrp="1"/>
          </p:cNvSpPr>
          <p:nvPr>
            <p:ph type="body" idx="1"/>
          </p:nvPr>
        </p:nvSpPr>
        <p:spPr/>
        <p:txBody>
          <a:bodyPr/>
          <a:lstStyle/>
          <a:p>
            <a:r>
              <a:rPr lang="en-US" dirty="0">
                <a:solidFill>
                  <a:srgbClr val="111111"/>
                </a:solidFill>
              </a:rPr>
              <a:t>Return from Trade Show by 4:15pm</a:t>
            </a:r>
          </a:p>
        </p:txBody>
      </p:sp>
      <p:graphicFrame>
        <p:nvGraphicFramePr>
          <p:cNvPr id="4" name="Table 3"/>
          <p:cNvGraphicFramePr>
            <a:graphicFrameLocks noGrp="1"/>
          </p:cNvGraphicFramePr>
          <p:nvPr>
            <p:extLst>
              <p:ext uri="{D42A27DB-BD31-4B8C-83A1-F6EECF244321}">
                <p14:modId xmlns:p14="http://schemas.microsoft.com/office/powerpoint/2010/main" val="1576270753"/>
              </p:ext>
            </p:extLst>
          </p:nvPr>
        </p:nvGraphicFramePr>
        <p:xfrm>
          <a:off x="2497970" y="977131"/>
          <a:ext cx="7542826" cy="2318192"/>
        </p:xfrm>
        <a:graphic>
          <a:graphicData uri="http://schemas.openxmlformats.org/drawingml/2006/table">
            <a:tbl>
              <a:tblPr firstRow="1" bandRow="1">
                <a:tableStyleId>{0505E3EF-67EA-436B-97B2-0124C06EBD24}</a:tableStyleId>
              </a:tblPr>
              <a:tblGrid>
                <a:gridCol w="5421387">
                  <a:extLst>
                    <a:ext uri="{9D8B030D-6E8A-4147-A177-3AD203B41FA5}">
                      <a16:colId xmlns:a16="http://schemas.microsoft.com/office/drawing/2014/main" val="20000"/>
                    </a:ext>
                  </a:extLst>
                </a:gridCol>
                <a:gridCol w="2121439">
                  <a:extLst>
                    <a:ext uri="{9D8B030D-6E8A-4147-A177-3AD203B41FA5}">
                      <a16:colId xmlns:a16="http://schemas.microsoft.com/office/drawing/2014/main" val="20001"/>
                    </a:ext>
                  </a:extLst>
                </a:gridCol>
              </a:tblGrid>
              <a:tr h="450008">
                <a:tc>
                  <a:txBody>
                    <a:bodyPr/>
                    <a:lstStyle/>
                    <a:p>
                      <a:pPr algn="ctr">
                        <a:spcBef>
                          <a:spcPts val="200"/>
                        </a:spcBef>
                        <a:spcAft>
                          <a:spcPts val="200"/>
                        </a:spcAft>
                      </a:pPr>
                      <a:r>
                        <a:rPr lang="en-US" sz="2800" dirty="0"/>
                        <a:t>Development Circle</a:t>
                      </a:r>
                    </a:p>
                  </a:txBody>
                  <a:tcPr>
                    <a:solidFill>
                      <a:schemeClr val="accent1"/>
                    </a:solidFill>
                  </a:tcPr>
                </a:tc>
                <a:tc>
                  <a:txBody>
                    <a:bodyPr/>
                    <a:lstStyle/>
                    <a:p>
                      <a:pPr algn="ctr">
                        <a:spcBef>
                          <a:spcPts val="200"/>
                        </a:spcBef>
                        <a:spcAft>
                          <a:spcPts val="200"/>
                        </a:spcAft>
                      </a:pPr>
                      <a:r>
                        <a:rPr lang="en-US" sz="2800" b="1" dirty="0"/>
                        <a:t>Room</a:t>
                      </a:r>
                    </a:p>
                  </a:txBody>
                  <a:tcPr>
                    <a:solidFill>
                      <a:schemeClr val="accent1"/>
                    </a:solidFill>
                  </a:tcPr>
                </a:tc>
                <a:extLst>
                  <a:ext uri="{0D108BD9-81ED-4DB2-BD59-A6C34878D82A}">
                    <a16:rowId xmlns:a16="http://schemas.microsoft.com/office/drawing/2014/main" val="1029588062"/>
                  </a:ext>
                </a:extLst>
              </a:tr>
              <a:tr h="450008">
                <a:tc>
                  <a:txBody>
                    <a:bodyPr/>
                    <a:lstStyle/>
                    <a:p>
                      <a:pPr algn="ctr">
                        <a:spcBef>
                          <a:spcPts val="200"/>
                        </a:spcBef>
                        <a:spcAft>
                          <a:spcPts val="200"/>
                        </a:spcAft>
                      </a:pPr>
                      <a:r>
                        <a:rPr lang="en-US" sz="2000" b="1" dirty="0"/>
                        <a:t>Quality Outcomes &amp; System Improvement</a:t>
                      </a:r>
                    </a:p>
                  </a:txBody>
                  <a:tcPr/>
                </a:tc>
                <a:tc>
                  <a:txBody>
                    <a:bodyPr/>
                    <a:lstStyle/>
                    <a:p>
                      <a:pPr algn="ctr">
                        <a:spcBef>
                          <a:spcPts val="200"/>
                        </a:spcBef>
                        <a:spcAft>
                          <a:spcPts val="200"/>
                        </a:spcAft>
                      </a:pPr>
                      <a:r>
                        <a:rPr lang="en-US" sz="2000" b="0" dirty="0"/>
                        <a:t>Mariposa</a:t>
                      </a:r>
                    </a:p>
                  </a:txBody>
                  <a:tcPr/>
                </a:tc>
                <a:extLst>
                  <a:ext uri="{0D108BD9-81ED-4DB2-BD59-A6C34878D82A}">
                    <a16:rowId xmlns:a16="http://schemas.microsoft.com/office/drawing/2014/main" val="10000"/>
                  </a:ext>
                </a:extLst>
              </a:tr>
              <a:tr h="450008">
                <a:tc>
                  <a:txBody>
                    <a:bodyPr/>
                    <a:lstStyle/>
                    <a:p>
                      <a:pPr algn="ctr">
                        <a:spcBef>
                          <a:spcPts val="200"/>
                        </a:spcBef>
                        <a:spcAft>
                          <a:spcPts val="200"/>
                        </a:spcAft>
                      </a:pPr>
                      <a:r>
                        <a:rPr lang="en-US" sz="2000" b="1" dirty="0"/>
                        <a:t>Organizational Readiness Building</a:t>
                      </a:r>
                    </a:p>
                  </a:txBody>
                  <a:tcPr/>
                </a:tc>
                <a:tc>
                  <a:txBody>
                    <a:bodyPr/>
                    <a:lstStyle/>
                    <a:p>
                      <a:pPr algn="ctr">
                        <a:spcBef>
                          <a:spcPts val="200"/>
                        </a:spcBef>
                        <a:spcAft>
                          <a:spcPts val="200"/>
                        </a:spcAft>
                      </a:pPr>
                      <a:r>
                        <a:rPr lang="en-US" sz="2000" dirty="0"/>
                        <a:t>Amador</a:t>
                      </a:r>
                    </a:p>
                  </a:txBody>
                  <a:tcPr/>
                </a:tc>
                <a:extLst>
                  <a:ext uri="{0D108BD9-81ED-4DB2-BD59-A6C34878D82A}">
                    <a16:rowId xmlns:a16="http://schemas.microsoft.com/office/drawing/2014/main" val="10001"/>
                  </a:ext>
                </a:extLst>
              </a:tr>
              <a:tr h="450008">
                <a:tc>
                  <a:txBody>
                    <a:bodyPr/>
                    <a:lstStyle/>
                    <a:p>
                      <a:pPr algn="ctr">
                        <a:spcBef>
                          <a:spcPts val="200"/>
                        </a:spcBef>
                        <a:spcAft>
                          <a:spcPts val="200"/>
                        </a:spcAft>
                      </a:pPr>
                      <a:r>
                        <a:rPr lang="en-US" sz="2000" b="1" dirty="0"/>
                        <a:t>Workforce Development</a:t>
                      </a:r>
                    </a:p>
                  </a:txBody>
                  <a:tcPr/>
                </a:tc>
                <a:tc>
                  <a:txBody>
                    <a:bodyPr/>
                    <a:lstStyle/>
                    <a:p>
                      <a:pPr algn="ctr">
                        <a:spcBef>
                          <a:spcPts val="200"/>
                        </a:spcBef>
                        <a:spcAft>
                          <a:spcPts val="200"/>
                        </a:spcAft>
                      </a:pPr>
                      <a:r>
                        <a:rPr lang="en-US" sz="2000" dirty="0"/>
                        <a:t>Quarter Deck</a:t>
                      </a:r>
                    </a:p>
                  </a:txBody>
                  <a:tcPr/>
                </a:tc>
                <a:extLst>
                  <a:ext uri="{0D108BD9-81ED-4DB2-BD59-A6C34878D82A}">
                    <a16:rowId xmlns:a16="http://schemas.microsoft.com/office/drawing/2014/main" val="10002"/>
                  </a:ext>
                </a:extLst>
              </a:tr>
              <a:tr h="450008">
                <a:tc>
                  <a:txBody>
                    <a:bodyPr/>
                    <a:lstStyle/>
                    <a:p>
                      <a:pPr algn="ctr">
                        <a:spcBef>
                          <a:spcPts val="200"/>
                        </a:spcBef>
                        <a:spcAft>
                          <a:spcPts val="200"/>
                        </a:spcAft>
                      </a:pPr>
                      <a:r>
                        <a:rPr lang="en-US" sz="2000" b="1" dirty="0"/>
                        <a:t>Engagement, Relationship &amp; Partnerships</a:t>
                      </a:r>
                    </a:p>
                  </a:txBody>
                  <a:tcPr/>
                </a:tc>
                <a:tc>
                  <a:txBody>
                    <a:bodyPr/>
                    <a:lstStyle/>
                    <a:p>
                      <a:pPr algn="ctr">
                        <a:spcBef>
                          <a:spcPts val="200"/>
                        </a:spcBef>
                        <a:spcAft>
                          <a:spcPts val="200"/>
                        </a:spcAft>
                      </a:pPr>
                      <a:r>
                        <a:rPr lang="en-US" sz="2000" dirty="0"/>
                        <a:t>Quarter Deck</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7747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Fitting it all together</a:t>
            </a:r>
          </a:p>
        </p:txBody>
      </p:sp>
      <p:sp>
        <p:nvSpPr>
          <p:cNvPr id="3" name="Subtitle 2"/>
          <p:cNvSpPr>
            <a:spLocks noGrp="1"/>
          </p:cNvSpPr>
          <p:nvPr>
            <p:ph type="subTitle" idx="1"/>
          </p:nvPr>
        </p:nvSpPr>
        <p:spPr/>
        <p:txBody>
          <a:bodyPr>
            <a:normAutofit/>
          </a:bodyPr>
          <a:lstStyle/>
          <a:p>
            <a:r>
              <a:rPr lang="en-US" sz="2800" dirty="0"/>
              <a:t>A Leadership Self-Reflection Session</a:t>
            </a:r>
          </a:p>
        </p:txBody>
      </p:sp>
    </p:spTree>
    <p:extLst>
      <p:ext uri="{BB962C8B-B14F-4D97-AF65-F5344CB8AC3E}">
        <p14:creationId xmlns:p14="http://schemas.microsoft.com/office/powerpoint/2010/main" val="21313123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122D3E-FC35-453C-A55A-21FF79030E15}"/>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180319" y="381000"/>
            <a:ext cx="1950477" cy="1407160"/>
          </a:xfrm>
          <a:prstGeom prst="rect">
            <a:avLst/>
          </a:prstGeom>
          <a:noFill/>
          <a:ln>
            <a:noFill/>
          </a:ln>
        </p:spPr>
      </p:pic>
      <p:sp>
        <p:nvSpPr>
          <p:cNvPr id="2" name="Title 1"/>
          <p:cNvSpPr>
            <a:spLocks noGrp="1"/>
          </p:cNvSpPr>
          <p:nvPr>
            <p:ph type="title"/>
          </p:nvPr>
        </p:nvSpPr>
        <p:spPr>
          <a:xfrm>
            <a:off x="424538" y="495300"/>
            <a:ext cx="10972800" cy="990600"/>
          </a:xfrm>
        </p:spPr>
        <p:txBody>
          <a:bodyPr>
            <a:normAutofit/>
          </a:bodyPr>
          <a:lstStyle/>
          <a:p>
            <a:r>
              <a:rPr lang="en-US" sz="4400" dirty="0"/>
              <a:t>Reflection on Leadership</a:t>
            </a:r>
          </a:p>
        </p:txBody>
      </p:sp>
      <p:sp>
        <p:nvSpPr>
          <p:cNvPr id="3" name="Content Placeholder 2"/>
          <p:cNvSpPr>
            <a:spLocks noGrp="1"/>
          </p:cNvSpPr>
          <p:nvPr>
            <p:ph idx="1"/>
          </p:nvPr>
        </p:nvSpPr>
        <p:spPr>
          <a:xfrm>
            <a:off x="636809" y="1600200"/>
            <a:ext cx="10548259" cy="4876800"/>
          </a:xfrm>
        </p:spPr>
        <p:txBody>
          <a:bodyPr/>
          <a:lstStyle/>
          <a:p>
            <a:pPr marL="342900" lvl="0" indent="-342900">
              <a:spcAft>
                <a:spcPts val="1000"/>
              </a:spcAft>
            </a:pPr>
            <a:r>
              <a:rPr lang="en-US" dirty="0"/>
              <a:t>In what ways has your identity as a leader evolved since the beginning of your involvement with the Directors’ Institute?</a:t>
            </a:r>
          </a:p>
          <a:p>
            <a:pPr marL="342900" lvl="0" indent="-342900">
              <a:spcAft>
                <a:spcPts val="1000"/>
              </a:spcAft>
            </a:pPr>
            <a:r>
              <a:rPr lang="en-US" dirty="0"/>
              <a:t>What are some things you learned today that affect how you might lead or engage differently with your team going forward?</a:t>
            </a:r>
          </a:p>
          <a:p>
            <a:pPr marL="342900" indent="-342900"/>
            <a:r>
              <a:rPr lang="en-US" dirty="0"/>
              <a:t>What tools or resources do you see as most useful to support your role as a leader in implementing CPM? </a:t>
            </a:r>
          </a:p>
        </p:txBody>
      </p:sp>
    </p:spTree>
    <p:extLst>
      <p:ext uri="{BB962C8B-B14F-4D97-AF65-F5344CB8AC3E}">
        <p14:creationId xmlns:p14="http://schemas.microsoft.com/office/powerpoint/2010/main" val="73955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Wrap up</a:t>
            </a:r>
          </a:p>
        </p:txBody>
      </p:sp>
      <p:sp>
        <p:nvSpPr>
          <p:cNvPr id="3" name="Subtitle 2"/>
          <p:cNvSpPr>
            <a:spLocks noGrp="1"/>
          </p:cNvSpPr>
          <p:nvPr>
            <p:ph type="subTitle" idx="1"/>
          </p:nvPr>
        </p:nvSpPr>
        <p:spPr>
          <a:xfrm>
            <a:off x="914399" y="3505200"/>
            <a:ext cx="10025744" cy="1752600"/>
          </a:xfrm>
        </p:spPr>
        <p:txBody>
          <a:bodyPr/>
          <a:lstStyle/>
          <a:p>
            <a:r>
              <a:rPr lang="en-US" sz="2800" dirty="0"/>
              <a:t>Please join the Reception at 5:30pm in </a:t>
            </a:r>
            <a:r>
              <a:rPr lang="en-US" sz="2800" b="1" dirty="0"/>
              <a:t>Bayview Ballroom</a:t>
            </a:r>
            <a:r>
              <a:rPr lang="en-US" sz="2800" dirty="0"/>
              <a:t>…</a:t>
            </a:r>
          </a:p>
        </p:txBody>
      </p:sp>
    </p:spTree>
    <p:extLst>
      <p:ext uri="{BB962C8B-B14F-4D97-AF65-F5344CB8AC3E}">
        <p14:creationId xmlns:p14="http://schemas.microsoft.com/office/powerpoint/2010/main" val="20041491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IC template" id="{4C35DB62-8C5E-434E-9DCC-FBB2B68CFD57}" vid="{759EB94E-9071-D54B-8B76-7E56F9492EB1}"/>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IC template" id="{4C35DB62-8C5E-434E-9DCC-FBB2B68CFD57}" vid="{759EB94E-9071-D54B-8B76-7E56F9492EB1}"/>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IC template" id="{4C35DB62-8C5E-434E-9DCC-FBB2B68CFD57}" vid="{759EB94E-9071-D54B-8B76-7E56F9492EB1}"/>
    </a:ext>
  </a:extLst>
</a:theme>
</file>

<file path=ppt/theme/theme7.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larity">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3856</TotalTime>
  <Words>8565</Words>
  <Application>Microsoft Office PowerPoint</Application>
  <PresentationFormat>Widescreen</PresentationFormat>
  <Paragraphs>957</Paragraphs>
  <Slides>98</Slides>
  <Notes>90</Notes>
  <HiddenSlides>0</HiddenSlides>
  <MMClips>0</MMClips>
  <ScaleCrop>false</ScaleCrop>
  <HeadingPairs>
    <vt:vector size="6" baseType="variant">
      <vt:variant>
        <vt:lpstr>Fonts Used</vt:lpstr>
      </vt:variant>
      <vt:variant>
        <vt:i4>21</vt:i4>
      </vt:variant>
      <vt:variant>
        <vt:lpstr>Theme</vt:lpstr>
      </vt:variant>
      <vt:variant>
        <vt:i4>9</vt:i4>
      </vt:variant>
      <vt:variant>
        <vt:lpstr>Slide Titles</vt:lpstr>
      </vt:variant>
      <vt:variant>
        <vt:i4>98</vt:i4>
      </vt:variant>
    </vt:vector>
  </HeadingPairs>
  <TitlesOfParts>
    <vt:vector size="128" baseType="lpstr">
      <vt:lpstr>ＭＳ Ｐゴシック</vt:lpstr>
      <vt:lpstr>American Typewriter</vt:lpstr>
      <vt:lpstr>Arial</vt:lpstr>
      <vt:lpstr>Arial Black</vt:lpstr>
      <vt:lpstr>Arial Rounded MT Bold</vt:lpstr>
      <vt:lpstr>Avenir Book</vt:lpstr>
      <vt:lpstr>Calibri</vt:lpstr>
      <vt:lpstr>Calibri Light</vt:lpstr>
      <vt:lpstr>Century Schoolbook</vt:lpstr>
      <vt:lpstr>Comic Sans MS</vt:lpstr>
      <vt:lpstr>Constantia</vt:lpstr>
      <vt:lpstr>Courier New</vt:lpstr>
      <vt:lpstr>Engravers MT</vt:lpstr>
      <vt:lpstr>Eras Bold ITC</vt:lpstr>
      <vt:lpstr>Goudy Stout</vt:lpstr>
      <vt:lpstr>Mangal</vt:lpstr>
      <vt:lpstr>Rockwell Extra Bold</vt:lpstr>
      <vt:lpstr>Symbol</vt:lpstr>
      <vt:lpstr>Tahoma</vt:lpstr>
      <vt:lpstr>Times New Roman</vt:lpstr>
      <vt:lpstr>Wingdings</vt:lpstr>
      <vt:lpstr>Clarity</vt:lpstr>
      <vt:lpstr>Office Theme</vt:lpstr>
      <vt:lpstr>Custom Design</vt:lpstr>
      <vt:lpstr>1_Office Theme</vt:lpstr>
      <vt:lpstr>2_Office Theme</vt:lpstr>
      <vt:lpstr>3_Office Theme</vt:lpstr>
      <vt:lpstr>1_Custom Design</vt:lpstr>
      <vt:lpstr>1_Clarity</vt:lpstr>
      <vt:lpstr>4_Office Theme</vt:lpstr>
      <vt:lpstr>Learning Session #3</vt:lpstr>
      <vt:lpstr>welcome</vt:lpstr>
      <vt:lpstr>CPM:  Stronger Together</vt:lpstr>
      <vt:lpstr>That Was the Year that Was:  2017</vt:lpstr>
      <vt:lpstr>Directors’ Institute</vt:lpstr>
      <vt:lpstr>Directors’ Institute</vt:lpstr>
      <vt:lpstr>PowerPoint Presentation</vt:lpstr>
      <vt:lpstr>PowerPoint Presentation</vt:lpstr>
      <vt:lpstr>Paying Attention to “What It Takes”</vt:lpstr>
      <vt:lpstr>An Applied Focus on “What it Takes” for Implementation</vt:lpstr>
      <vt:lpstr>Why Is this Important? Critical Role of Implementation Capacities (from NC Triple P implementation project)</vt:lpstr>
      <vt:lpstr>PowerPoint Presentation</vt:lpstr>
      <vt:lpstr>Directors Learning Session #3</vt:lpstr>
      <vt:lpstr>Day 1: Thurs, Dec. 7, 9:00 am – 5:00 pm</vt:lpstr>
      <vt:lpstr>Day 2: Friday, Dec 8, 8:30 am – 3:00 pm</vt:lpstr>
      <vt:lpstr>A view from the balcony</vt:lpstr>
      <vt:lpstr>Theories of Change, Logic Models, and Other Things That Make Us Go “Huh?”   Directors Institute Learning Session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vt:lpstr>
      <vt:lpstr>CPM Implementation planning</vt:lpstr>
      <vt:lpstr>Implementation is a Process: Strengthening Systems for Social Impact</vt:lpstr>
      <vt:lpstr>Overall Approach to Implementation Planning</vt:lpstr>
      <vt:lpstr>CPM Implementation Planning:  Setting Your Course</vt:lpstr>
      <vt:lpstr>PowerPoint Presentation</vt:lpstr>
      <vt:lpstr>CPM Implementation Planning Guide</vt:lpstr>
      <vt:lpstr>“What it Takes” for Implementation</vt:lpstr>
      <vt:lpstr>How DCs Support “What It Takes” for Implementation</vt:lpstr>
      <vt:lpstr>PowerPoint Presentation</vt:lpstr>
      <vt:lpstr>Development Circles: Tools &amp; Resources</vt:lpstr>
      <vt:lpstr>QOSI UPDATE</vt:lpstr>
      <vt:lpstr>QOSI slides here</vt:lpstr>
      <vt:lpstr>ORB UPDATE</vt:lpstr>
      <vt:lpstr>Organizational Readiness Building  Development Circle (ORB DC): Resources/Tools &amp; Learning to Support  Local CPM Implementation</vt:lpstr>
      <vt:lpstr>“What it Takes” for Implementation: Development Circles</vt:lpstr>
      <vt:lpstr>PowerPoint Presentation</vt:lpstr>
      <vt:lpstr>Directors Institute Development Circles Organizational Readiness Building</vt:lpstr>
      <vt:lpstr>Organizational Readiness: Key Elements</vt:lpstr>
      <vt:lpstr>Our ORB Dev. Circle Work</vt:lpstr>
      <vt:lpstr>PowerPoint Presentation</vt:lpstr>
      <vt:lpstr>PowerPoint Presentation</vt:lpstr>
      <vt:lpstr>PowerPoint Presentation</vt:lpstr>
      <vt:lpstr>PowerPoint Presentation</vt:lpstr>
      <vt:lpstr>PowerPoint Presentation</vt:lpstr>
      <vt:lpstr>Directors Institute Development Circles Organizational Readiness Building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ORB slides here</vt:lpstr>
      <vt:lpstr>LUNCH!!</vt:lpstr>
      <vt:lpstr>Workforce Development  CPM Implementation Toolkit</vt:lpstr>
      <vt:lpstr>County Team Representatives</vt:lpstr>
      <vt:lpstr>What We’re Producing</vt:lpstr>
      <vt:lpstr>Today’s Objectives</vt:lpstr>
      <vt:lpstr>Recruitment, Screening &amp; Selection</vt:lpstr>
      <vt:lpstr>Training and Coaching</vt:lpstr>
      <vt:lpstr>Supervision/Coaching  Guide (2 Versions)</vt:lpstr>
      <vt:lpstr>Supervisor One-Pagers</vt:lpstr>
      <vt:lpstr>Social Worker &amp; Leadership  Practice Behavior One-Pagers</vt:lpstr>
      <vt:lpstr>Profiles</vt:lpstr>
      <vt:lpstr>PowerPoint Presentation</vt:lpstr>
      <vt:lpstr>Directors Institute Development Circles Engagement, Relationships, &amp; Partnerships</vt:lpstr>
      <vt:lpstr>A Reminder of Our Purpose…</vt:lpstr>
      <vt:lpstr>What We Have Created in Partnership</vt:lpstr>
      <vt:lpstr>Toolkit Sections</vt:lpstr>
      <vt:lpstr>The Pre-Work: Preparing to share CPM with the child welfare partner community</vt:lpstr>
      <vt:lpstr>Early Engagement:  Laying the foundation for orienting partners to CPM</vt:lpstr>
      <vt:lpstr>Barrier Busting:  Working together to reduce system barriers to CPM implementation</vt:lpstr>
      <vt:lpstr>Stronger Together: Aligning partnerships with quality implementation of CPM practice</vt:lpstr>
      <vt:lpstr>Sustaining Change: Monitoring CPM implementation in partnership with the community</vt:lpstr>
      <vt:lpstr>Foundational Engagement Tip Sheet</vt:lpstr>
      <vt:lpstr>Community Engagement Spectrum</vt:lpstr>
      <vt:lpstr>Next Steps for ERP</vt:lpstr>
      <vt:lpstr>DC trade show</vt:lpstr>
      <vt:lpstr>BREAK</vt:lpstr>
      <vt:lpstr>Fitting it all together</vt:lpstr>
      <vt:lpstr>Reflection on Leadership</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Session #3</dc:title>
  <dc:creator>Leslie Ann Hay</dc:creator>
  <cp:lastModifiedBy>Windows User</cp:lastModifiedBy>
  <cp:revision>86</cp:revision>
  <dcterms:created xsi:type="dcterms:W3CDTF">2017-11-03T19:49:52Z</dcterms:created>
  <dcterms:modified xsi:type="dcterms:W3CDTF">2018-11-01T22:52:12Z</dcterms:modified>
</cp:coreProperties>
</file>