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9"/>
  </p:notesMasterIdLst>
  <p:handoutMasterIdLst>
    <p:handoutMasterId r:id="rId40"/>
  </p:handoutMasterIdLst>
  <p:sldIdLst>
    <p:sldId id="275" r:id="rId2"/>
    <p:sldId id="256" r:id="rId3"/>
    <p:sldId id="408" r:id="rId4"/>
    <p:sldId id="351" r:id="rId5"/>
    <p:sldId id="373" r:id="rId6"/>
    <p:sldId id="364" r:id="rId7"/>
    <p:sldId id="396" r:id="rId8"/>
    <p:sldId id="375" r:id="rId9"/>
    <p:sldId id="387" r:id="rId10"/>
    <p:sldId id="386" r:id="rId11"/>
    <p:sldId id="383" r:id="rId12"/>
    <p:sldId id="374" r:id="rId13"/>
    <p:sldId id="422" r:id="rId14"/>
    <p:sldId id="424" r:id="rId15"/>
    <p:sldId id="381" r:id="rId16"/>
    <p:sldId id="403" r:id="rId17"/>
    <p:sldId id="360" r:id="rId18"/>
    <p:sldId id="425" r:id="rId19"/>
    <p:sldId id="411" r:id="rId20"/>
    <p:sldId id="382" r:id="rId21"/>
    <p:sldId id="344" r:id="rId22"/>
    <p:sldId id="316" r:id="rId23"/>
    <p:sldId id="400" r:id="rId24"/>
    <p:sldId id="361" r:id="rId25"/>
    <p:sldId id="406" r:id="rId26"/>
    <p:sldId id="393" r:id="rId27"/>
    <p:sldId id="412" r:id="rId28"/>
    <p:sldId id="301" r:id="rId29"/>
    <p:sldId id="401" r:id="rId30"/>
    <p:sldId id="416" r:id="rId31"/>
    <p:sldId id="421" r:id="rId32"/>
    <p:sldId id="395" r:id="rId33"/>
    <p:sldId id="289" r:id="rId34"/>
    <p:sldId id="290" r:id="rId35"/>
    <p:sldId id="371" r:id="rId36"/>
    <p:sldId id="372" r:id="rId37"/>
    <p:sldId id="394" r:id="rId38"/>
  </p:sldIdLst>
  <p:sldSz cx="9144000" cy="6858000" type="screen4x3"/>
  <p:notesSz cx="7315200" cy="96012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1" autoAdjust="0"/>
    <p:restoredTop sz="72404" autoAdjust="0"/>
  </p:normalViewPr>
  <p:slideViewPr>
    <p:cSldViewPr>
      <p:cViewPr varScale="1">
        <p:scale>
          <a:sx n="48" d="100"/>
          <a:sy n="48" d="100"/>
        </p:scale>
        <p:origin x="1326" y="54"/>
      </p:cViewPr>
      <p:guideLst>
        <p:guide orient="horz" pos="2160"/>
        <p:guide pos="2880"/>
      </p:guideLst>
    </p:cSldViewPr>
  </p:slideViewPr>
  <p:notesTextViewPr>
    <p:cViewPr>
      <p:scale>
        <a:sx n="3" d="2"/>
        <a:sy n="3" d="2"/>
      </p:scale>
      <p:origin x="0" y="0"/>
    </p:cViewPr>
  </p:notesTextViewPr>
  <p:sorterViewPr>
    <p:cViewPr>
      <p:scale>
        <a:sx n="79" d="100"/>
        <a:sy n="79" d="100"/>
      </p:scale>
      <p:origin x="0" y="0"/>
    </p:cViewPr>
  </p:sorterViewPr>
  <p:notesViewPr>
    <p:cSldViewPr>
      <p:cViewPr varScale="1">
        <p:scale>
          <a:sx n="64" d="100"/>
          <a:sy n="64" d="100"/>
        </p:scale>
        <p:origin x="3077"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rawing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246D73-8619-40D4-8E77-0591BA432BE2}" type="doc">
      <dgm:prSet loTypeId="urn:microsoft.com/office/officeart/2005/8/layout/process5" loCatId="process" qsTypeId="urn:microsoft.com/office/officeart/2005/8/quickstyle/simple1" qsCatId="simple" csTypeId="urn:microsoft.com/office/officeart/2005/8/colors/colorful1" csCatId="colorful" phldr="1"/>
      <dgm:spPr/>
      <dgm:t>
        <a:bodyPr/>
        <a:lstStyle/>
        <a:p>
          <a:endParaRPr lang="en-US"/>
        </a:p>
      </dgm:t>
    </dgm:pt>
    <dgm:pt modelId="{18449EFC-406F-404E-87A7-E728925D185B}">
      <dgm:prSet custT="1"/>
      <dgm:spPr/>
      <dgm:t>
        <a:bodyPr/>
        <a:lstStyle/>
        <a:p>
          <a:pPr rtl="0"/>
          <a:r>
            <a:rPr lang="en-US" sz="2800" dirty="0"/>
            <a:t>Assess child &amp; family</a:t>
          </a:r>
        </a:p>
      </dgm:t>
    </dgm:pt>
    <dgm:pt modelId="{6A07DBC2-D3A6-4E0B-97F4-B0197807792A}" type="parTrans" cxnId="{0F597EC0-4EAC-40FC-8DDD-C4F01F49FD25}">
      <dgm:prSet/>
      <dgm:spPr/>
      <dgm:t>
        <a:bodyPr/>
        <a:lstStyle/>
        <a:p>
          <a:endParaRPr lang="en-US" sz="2800"/>
        </a:p>
      </dgm:t>
    </dgm:pt>
    <dgm:pt modelId="{85B5C839-7BA7-4C92-9680-7E5D6D801CD4}" type="sibTrans" cxnId="{0F597EC0-4EAC-40FC-8DDD-C4F01F49FD25}">
      <dgm:prSet custT="1"/>
      <dgm:spPr/>
      <dgm:t>
        <a:bodyPr/>
        <a:lstStyle/>
        <a:p>
          <a:endParaRPr lang="en-US" sz="2800" dirty="0">
            <a:solidFill>
              <a:schemeClr val="bg1"/>
            </a:solidFill>
          </a:endParaRPr>
        </a:p>
      </dgm:t>
    </dgm:pt>
    <dgm:pt modelId="{C25AFAB7-6AA7-46BF-98C9-6576249B07AA}">
      <dgm:prSet custT="1"/>
      <dgm:spPr/>
      <dgm:t>
        <a:bodyPr/>
        <a:lstStyle/>
        <a:p>
          <a:pPr rtl="0"/>
          <a:r>
            <a:rPr lang="en-US" sz="2800" dirty="0"/>
            <a:t>Develop  case plan</a:t>
          </a:r>
        </a:p>
      </dgm:t>
    </dgm:pt>
    <dgm:pt modelId="{9C7579F3-5D83-4EAC-8206-94E282F9085E}" type="parTrans" cxnId="{D4A3B9CB-710D-446D-94B4-EB57520F3DBA}">
      <dgm:prSet/>
      <dgm:spPr/>
      <dgm:t>
        <a:bodyPr/>
        <a:lstStyle/>
        <a:p>
          <a:endParaRPr lang="en-US" sz="2800"/>
        </a:p>
      </dgm:t>
    </dgm:pt>
    <dgm:pt modelId="{D783494F-4E2A-43AC-B784-138E6396C9F4}" type="sibTrans" cxnId="{D4A3B9CB-710D-446D-94B4-EB57520F3DBA}">
      <dgm:prSet custT="1"/>
      <dgm:spPr/>
      <dgm:t>
        <a:bodyPr/>
        <a:lstStyle/>
        <a:p>
          <a:endParaRPr lang="en-US" sz="2800" dirty="0">
            <a:solidFill>
              <a:schemeClr val="bg1"/>
            </a:solidFill>
          </a:endParaRPr>
        </a:p>
      </dgm:t>
    </dgm:pt>
    <dgm:pt modelId="{9DAF9C67-31A5-4DAA-9D42-55CF32DDD853}">
      <dgm:prSet custT="1"/>
      <dgm:spPr/>
      <dgm:t>
        <a:bodyPr/>
        <a:lstStyle/>
        <a:p>
          <a:pPr rtl="0"/>
          <a:r>
            <a:rPr lang="en-US" sz="2800" dirty="0"/>
            <a:t>Implement case plan</a:t>
          </a:r>
        </a:p>
      </dgm:t>
    </dgm:pt>
    <dgm:pt modelId="{AFAE2D55-FC10-4052-96D9-9C8C49B67364}" type="parTrans" cxnId="{F5D8DB55-1DF5-498C-955E-B42005306179}">
      <dgm:prSet/>
      <dgm:spPr/>
      <dgm:t>
        <a:bodyPr/>
        <a:lstStyle/>
        <a:p>
          <a:endParaRPr lang="en-US" sz="2800"/>
        </a:p>
      </dgm:t>
    </dgm:pt>
    <dgm:pt modelId="{67CD09D2-B7C1-458C-ABC1-75B50EF9AF65}" type="sibTrans" cxnId="{F5D8DB55-1DF5-498C-955E-B42005306179}">
      <dgm:prSet custT="1"/>
      <dgm:spPr/>
      <dgm:t>
        <a:bodyPr/>
        <a:lstStyle/>
        <a:p>
          <a:endParaRPr lang="en-US" sz="2800" dirty="0">
            <a:solidFill>
              <a:schemeClr val="bg1"/>
            </a:solidFill>
          </a:endParaRPr>
        </a:p>
      </dgm:t>
    </dgm:pt>
    <dgm:pt modelId="{1EC0C86A-2909-437D-B6A8-7C0680E74098}">
      <dgm:prSet custT="1"/>
      <dgm:spPr/>
      <dgm:t>
        <a:bodyPr/>
        <a:lstStyle/>
        <a:p>
          <a:pPr rtl="0"/>
          <a:r>
            <a:rPr lang="en-US" sz="2800" dirty="0"/>
            <a:t>Support child, parents, caregivers</a:t>
          </a:r>
        </a:p>
      </dgm:t>
    </dgm:pt>
    <dgm:pt modelId="{FEDB041D-9B3E-4343-91B8-B641719344D3}" type="parTrans" cxnId="{BBAD6225-678C-4C21-839F-9288174059EF}">
      <dgm:prSet/>
      <dgm:spPr/>
      <dgm:t>
        <a:bodyPr/>
        <a:lstStyle/>
        <a:p>
          <a:endParaRPr lang="en-US" sz="2800"/>
        </a:p>
      </dgm:t>
    </dgm:pt>
    <dgm:pt modelId="{5122765E-5408-4050-A391-7CA4950A6933}" type="sibTrans" cxnId="{BBAD6225-678C-4C21-839F-9288174059EF}">
      <dgm:prSet custT="1"/>
      <dgm:spPr/>
      <dgm:t>
        <a:bodyPr/>
        <a:lstStyle/>
        <a:p>
          <a:endParaRPr lang="en-US" sz="2800" dirty="0">
            <a:solidFill>
              <a:schemeClr val="bg1"/>
            </a:solidFill>
          </a:endParaRPr>
        </a:p>
      </dgm:t>
    </dgm:pt>
    <dgm:pt modelId="{2F058D57-FF09-4DE2-AC66-C83DF87E558C}">
      <dgm:prSet custT="1"/>
      <dgm:spPr/>
      <dgm:t>
        <a:bodyPr/>
        <a:lstStyle/>
        <a:p>
          <a:pPr rtl="0"/>
          <a:r>
            <a:rPr lang="en-US" sz="2800" dirty="0"/>
            <a:t>Assess services/ progress w/ case plan</a:t>
          </a:r>
        </a:p>
      </dgm:t>
    </dgm:pt>
    <dgm:pt modelId="{FC2B92DF-1B05-47A1-8EFC-290B4CDDC9C1}" type="parTrans" cxnId="{6D263641-9ED3-40EE-BA5E-FA35502E627F}">
      <dgm:prSet/>
      <dgm:spPr/>
      <dgm:t>
        <a:bodyPr/>
        <a:lstStyle/>
        <a:p>
          <a:endParaRPr lang="en-US" sz="2800"/>
        </a:p>
      </dgm:t>
    </dgm:pt>
    <dgm:pt modelId="{398499F4-E38B-41EF-B9E2-4E854C66A9C1}" type="sibTrans" cxnId="{6D263641-9ED3-40EE-BA5E-FA35502E627F}">
      <dgm:prSet custT="1"/>
      <dgm:spPr/>
      <dgm:t>
        <a:bodyPr/>
        <a:lstStyle/>
        <a:p>
          <a:endParaRPr lang="en-US" sz="2800" dirty="0">
            <a:solidFill>
              <a:schemeClr val="bg1"/>
            </a:solidFill>
          </a:endParaRPr>
        </a:p>
      </dgm:t>
    </dgm:pt>
    <dgm:pt modelId="{804D03B8-58D1-4F23-80E8-172F5D788C61}">
      <dgm:prSet custT="1"/>
      <dgm:spPr>
        <a:solidFill>
          <a:srgbClr val="0070C0"/>
        </a:solidFill>
      </dgm:spPr>
      <dgm:t>
        <a:bodyPr/>
        <a:lstStyle/>
        <a:p>
          <a:pPr rtl="0"/>
          <a:r>
            <a:rPr lang="en-US" sz="2800" dirty="0"/>
            <a:t>Prepare for judicial review &amp; permanency</a:t>
          </a:r>
        </a:p>
      </dgm:t>
    </dgm:pt>
    <dgm:pt modelId="{AE31B2C8-DAA0-4A85-B023-C9B42A8C977C}" type="parTrans" cxnId="{419FF5D1-561F-4A56-A684-F116D03CCFB8}">
      <dgm:prSet/>
      <dgm:spPr/>
      <dgm:t>
        <a:bodyPr/>
        <a:lstStyle/>
        <a:p>
          <a:endParaRPr lang="en-US" sz="2800"/>
        </a:p>
      </dgm:t>
    </dgm:pt>
    <dgm:pt modelId="{821BDD74-20A7-4D1D-B243-2B7826F164D1}" type="sibTrans" cxnId="{419FF5D1-561F-4A56-A684-F116D03CCFB8}">
      <dgm:prSet/>
      <dgm:spPr/>
      <dgm:t>
        <a:bodyPr/>
        <a:lstStyle/>
        <a:p>
          <a:endParaRPr lang="en-US" sz="2800"/>
        </a:p>
      </dgm:t>
    </dgm:pt>
    <dgm:pt modelId="{62154423-5AF4-4CE3-B12D-0C03D9E057B0}" type="pres">
      <dgm:prSet presAssocID="{DA246D73-8619-40D4-8E77-0591BA432BE2}" presName="diagram" presStyleCnt="0">
        <dgm:presLayoutVars>
          <dgm:dir/>
          <dgm:resizeHandles val="exact"/>
        </dgm:presLayoutVars>
      </dgm:prSet>
      <dgm:spPr/>
      <dgm:t>
        <a:bodyPr/>
        <a:lstStyle/>
        <a:p>
          <a:endParaRPr lang="en-US"/>
        </a:p>
      </dgm:t>
    </dgm:pt>
    <dgm:pt modelId="{2D5B1D99-45F0-4A33-99D3-4AC3B254E158}" type="pres">
      <dgm:prSet presAssocID="{18449EFC-406F-404E-87A7-E728925D185B}" presName="node" presStyleLbl="node1" presStyleIdx="0" presStyleCnt="6" custScaleY="123166">
        <dgm:presLayoutVars>
          <dgm:bulletEnabled val="1"/>
        </dgm:presLayoutVars>
      </dgm:prSet>
      <dgm:spPr/>
      <dgm:t>
        <a:bodyPr/>
        <a:lstStyle/>
        <a:p>
          <a:endParaRPr lang="en-US"/>
        </a:p>
      </dgm:t>
    </dgm:pt>
    <dgm:pt modelId="{B9FD5956-C686-4B26-AC8D-78FE2155BD29}" type="pres">
      <dgm:prSet presAssocID="{85B5C839-7BA7-4C92-9680-7E5D6D801CD4}" presName="sibTrans" presStyleLbl="sibTrans2D1" presStyleIdx="0" presStyleCnt="5"/>
      <dgm:spPr/>
      <dgm:t>
        <a:bodyPr/>
        <a:lstStyle/>
        <a:p>
          <a:endParaRPr lang="en-US"/>
        </a:p>
      </dgm:t>
    </dgm:pt>
    <dgm:pt modelId="{53658A49-9D4E-4662-891F-881711BB17CC}" type="pres">
      <dgm:prSet presAssocID="{85B5C839-7BA7-4C92-9680-7E5D6D801CD4}" presName="connectorText" presStyleLbl="sibTrans2D1" presStyleIdx="0" presStyleCnt="5"/>
      <dgm:spPr/>
      <dgm:t>
        <a:bodyPr/>
        <a:lstStyle/>
        <a:p>
          <a:endParaRPr lang="en-US"/>
        </a:p>
      </dgm:t>
    </dgm:pt>
    <dgm:pt modelId="{35341733-60B6-4DFC-BCA4-8546D02D3618}" type="pres">
      <dgm:prSet presAssocID="{C25AFAB7-6AA7-46BF-98C9-6576249B07AA}" presName="node" presStyleLbl="node1" presStyleIdx="1" presStyleCnt="6" custScaleY="123166">
        <dgm:presLayoutVars>
          <dgm:bulletEnabled val="1"/>
        </dgm:presLayoutVars>
      </dgm:prSet>
      <dgm:spPr/>
      <dgm:t>
        <a:bodyPr/>
        <a:lstStyle/>
        <a:p>
          <a:endParaRPr lang="en-US"/>
        </a:p>
      </dgm:t>
    </dgm:pt>
    <dgm:pt modelId="{C438508C-2518-47A2-97F0-4275CA09127A}" type="pres">
      <dgm:prSet presAssocID="{D783494F-4E2A-43AC-B784-138E6396C9F4}" presName="sibTrans" presStyleLbl="sibTrans2D1" presStyleIdx="1" presStyleCnt="5"/>
      <dgm:spPr/>
      <dgm:t>
        <a:bodyPr/>
        <a:lstStyle/>
        <a:p>
          <a:endParaRPr lang="en-US"/>
        </a:p>
      </dgm:t>
    </dgm:pt>
    <dgm:pt modelId="{D996EF6E-C461-432F-8AEE-31F7E4FE8721}" type="pres">
      <dgm:prSet presAssocID="{D783494F-4E2A-43AC-B784-138E6396C9F4}" presName="connectorText" presStyleLbl="sibTrans2D1" presStyleIdx="1" presStyleCnt="5"/>
      <dgm:spPr/>
      <dgm:t>
        <a:bodyPr/>
        <a:lstStyle/>
        <a:p>
          <a:endParaRPr lang="en-US"/>
        </a:p>
      </dgm:t>
    </dgm:pt>
    <dgm:pt modelId="{CB66D380-1551-4CFE-B26E-5CCA20FC8ED5}" type="pres">
      <dgm:prSet presAssocID="{9DAF9C67-31A5-4DAA-9D42-55CF32DDD853}" presName="node" presStyleLbl="node1" presStyleIdx="2" presStyleCnt="6" custScaleY="123166">
        <dgm:presLayoutVars>
          <dgm:bulletEnabled val="1"/>
        </dgm:presLayoutVars>
      </dgm:prSet>
      <dgm:spPr/>
      <dgm:t>
        <a:bodyPr/>
        <a:lstStyle/>
        <a:p>
          <a:endParaRPr lang="en-US"/>
        </a:p>
      </dgm:t>
    </dgm:pt>
    <dgm:pt modelId="{FF7FE093-1E22-40A4-83A7-D328D74FDDF8}" type="pres">
      <dgm:prSet presAssocID="{67CD09D2-B7C1-458C-ABC1-75B50EF9AF65}" presName="sibTrans" presStyleLbl="sibTrans2D1" presStyleIdx="2" presStyleCnt="5"/>
      <dgm:spPr/>
      <dgm:t>
        <a:bodyPr/>
        <a:lstStyle/>
        <a:p>
          <a:endParaRPr lang="en-US"/>
        </a:p>
      </dgm:t>
    </dgm:pt>
    <dgm:pt modelId="{8B93D080-16B8-45D9-BD20-96A1672D43BC}" type="pres">
      <dgm:prSet presAssocID="{67CD09D2-B7C1-458C-ABC1-75B50EF9AF65}" presName="connectorText" presStyleLbl="sibTrans2D1" presStyleIdx="2" presStyleCnt="5"/>
      <dgm:spPr/>
      <dgm:t>
        <a:bodyPr/>
        <a:lstStyle/>
        <a:p>
          <a:endParaRPr lang="en-US"/>
        </a:p>
      </dgm:t>
    </dgm:pt>
    <dgm:pt modelId="{54A92F8D-5D6C-46E8-912E-9D2520380013}" type="pres">
      <dgm:prSet presAssocID="{1EC0C86A-2909-437D-B6A8-7C0680E74098}" presName="node" presStyleLbl="node1" presStyleIdx="3" presStyleCnt="6" custScaleY="133687">
        <dgm:presLayoutVars>
          <dgm:bulletEnabled val="1"/>
        </dgm:presLayoutVars>
      </dgm:prSet>
      <dgm:spPr/>
      <dgm:t>
        <a:bodyPr/>
        <a:lstStyle/>
        <a:p>
          <a:endParaRPr lang="en-US"/>
        </a:p>
      </dgm:t>
    </dgm:pt>
    <dgm:pt modelId="{00F87C12-9170-4519-8841-CD9651D4DAFB}" type="pres">
      <dgm:prSet presAssocID="{5122765E-5408-4050-A391-7CA4950A6933}" presName="sibTrans" presStyleLbl="sibTrans2D1" presStyleIdx="3" presStyleCnt="5"/>
      <dgm:spPr/>
      <dgm:t>
        <a:bodyPr/>
        <a:lstStyle/>
        <a:p>
          <a:endParaRPr lang="en-US"/>
        </a:p>
      </dgm:t>
    </dgm:pt>
    <dgm:pt modelId="{4D038492-8127-4FF2-86A2-D738BBABA45C}" type="pres">
      <dgm:prSet presAssocID="{5122765E-5408-4050-A391-7CA4950A6933}" presName="connectorText" presStyleLbl="sibTrans2D1" presStyleIdx="3" presStyleCnt="5"/>
      <dgm:spPr/>
      <dgm:t>
        <a:bodyPr/>
        <a:lstStyle/>
        <a:p>
          <a:endParaRPr lang="en-US"/>
        </a:p>
      </dgm:t>
    </dgm:pt>
    <dgm:pt modelId="{FA78EA10-D0E3-4AA9-943D-B04A904FBD36}" type="pres">
      <dgm:prSet presAssocID="{2F058D57-FF09-4DE2-AC66-C83DF87E558C}" presName="node" presStyleLbl="node1" presStyleIdx="4" presStyleCnt="6" custScaleY="135813">
        <dgm:presLayoutVars>
          <dgm:bulletEnabled val="1"/>
        </dgm:presLayoutVars>
      </dgm:prSet>
      <dgm:spPr/>
      <dgm:t>
        <a:bodyPr/>
        <a:lstStyle/>
        <a:p>
          <a:endParaRPr lang="en-US"/>
        </a:p>
      </dgm:t>
    </dgm:pt>
    <dgm:pt modelId="{D52D181B-E0F1-4D42-A388-BA7CEA934753}" type="pres">
      <dgm:prSet presAssocID="{398499F4-E38B-41EF-B9E2-4E854C66A9C1}" presName="sibTrans" presStyleLbl="sibTrans2D1" presStyleIdx="4" presStyleCnt="5"/>
      <dgm:spPr/>
      <dgm:t>
        <a:bodyPr/>
        <a:lstStyle/>
        <a:p>
          <a:endParaRPr lang="en-US"/>
        </a:p>
      </dgm:t>
    </dgm:pt>
    <dgm:pt modelId="{DF2DB602-54E8-4052-BF7E-F2080E26B858}" type="pres">
      <dgm:prSet presAssocID="{398499F4-E38B-41EF-B9E2-4E854C66A9C1}" presName="connectorText" presStyleLbl="sibTrans2D1" presStyleIdx="4" presStyleCnt="5"/>
      <dgm:spPr/>
      <dgm:t>
        <a:bodyPr/>
        <a:lstStyle/>
        <a:p>
          <a:endParaRPr lang="en-US"/>
        </a:p>
      </dgm:t>
    </dgm:pt>
    <dgm:pt modelId="{2C24094D-459C-4CC8-A4DA-56BCFC95BC82}" type="pres">
      <dgm:prSet presAssocID="{804D03B8-58D1-4F23-80E8-172F5D788C61}" presName="node" presStyleLbl="node1" presStyleIdx="5" presStyleCnt="6" custScaleX="101835" custScaleY="135813">
        <dgm:presLayoutVars>
          <dgm:bulletEnabled val="1"/>
        </dgm:presLayoutVars>
      </dgm:prSet>
      <dgm:spPr/>
      <dgm:t>
        <a:bodyPr/>
        <a:lstStyle/>
        <a:p>
          <a:endParaRPr lang="en-US"/>
        </a:p>
      </dgm:t>
    </dgm:pt>
  </dgm:ptLst>
  <dgm:cxnLst>
    <dgm:cxn modelId="{544ED108-63BA-43BE-A13E-DCF3DF1EDB70}" type="presOf" srcId="{85B5C839-7BA7-4C92-9680-7E5D6D801CD4}" destId="{53658A49-9D4E-4662-891F-881711BB17CC}" srcOrd="1" destOrd="0" presId="urn:microsoft.com/office/officeart/2005/8/layout/process5"/>
    <dgm:cxn modelId="{0F597EC0-4EAC-40FC-8DDD-C4F01F49FD25}" srcId="{DA246D73-8619-40D4-8E77-0591BA432BE2}" destId="{18449EFC-406F-404E-87A7-E728925D185B}" srcOrd="0" destOrd="0" parTransId="{6A07DBC2-D3A6-4E0B-97F4-B0197807792A}" sibTransId="{85B5C839-7BA7-4C92-9680-7E5D6D801CD4}"/>
    <dgm:cxn modelId="{5990F0BF-89E0-4E3E-BFAB-121C3E0C3E1A}" type="presOf" srcId="{D783494F-4E2A-43AC-B784-138E6396C9F4}" destId="{C438508C-2518-47A2-97F0-4275CA09127A}" srcOrd="0" destOrd="0" presId="urn:microsoft.com/office/officeart/2005/8/layout/process5"/>
    <dgm:cxn modelId="{419FF5D1-561F-4A56-A684-F116D03CCFB8}" srcId="{DA246D73-8619-40D4-8E77-0591BA432BE2}" destId="{804D03B8-58D1-4F23-80E8-172F5D788C61}" srcOrd="5" destOrd="0" parTransId="{AE31B2C8-DAA0-4A85-B023-C9B42A8C977C}" sibTransId="{821BDD74-20A7-4D1D-B243-2B7826F164D1}"/>
    <dgm:cxn modelId="{EE002A3F-E89C-4791-B759-E0D4D34AFDA3}" type="presOf" srcId="{2F058D57-FF09-4DE2-AC66-C83DF87E558C}" destId="{FA78EA10-D0E3-4AA9-943D-B04A904FBD36}" srcOrd="0" destOrd="0" presId="urn:microsoft.com/office/officeart/2005/8/layout/process5"/>
    <dgm:cxn modelId="{275CD958-C728-4004-8361-991D8D0D948A}" type="presOf" srcId="{1EC0C86A-2909-437D-B6A8-7C0680E74098}" destId="{54A92F8D-5D6C-46E8-912E-9D2520380013}" srcOrd="0" destOrd="0" presId="urn:microsoft.com/office/officeart/2005/8/layout/process5"/>
    <dgm:cxn modelId="{6D263641-9ED3-40EE-BA5E-FA35502E627F}" srcId="{DA246D73-8619-40D4-8E77-0591BA432BE2}" destId="{2F058D57-FF09-4DE2-AC66-C83DF87E558C}" srcOrd="4" destOrd="0" parTransId="{FC2B92DF-1B05-47A1-8EFC-290B4CDDC9C1}" sibTransId="{398499F4-E38B-41EF-B9E2-4E854C66A9C1}"/>
    <dgm:cxn modelId="{F5D8DB55-1DF5-498C-955E-B42005306179}" srcId="{DA246D73-8619-40D4-8E77-0591BA432BE2}" destId="{9DAF9C67-31A5-4DAA-9D42-55CF32DDD853}" srcOrd="2" destOrd="0" parTransId="{AFAE2D55-FC10-4052-96D9-9C8C49B67364}" sibTransId="{67CD09D2-B7C1-458C-ABC1-75B50EF9AF65}"/>
    <dgm:cxn modelId="{D15FF9D4-E069-4C06-AE7D-D9C256A23864}" type="presOf" srcId="{DA246D73-8619-40D4-8E77-0591BA432BE2}" destId="{62154423-5AF4-4CE3-B12D-0C03D9E057B0}" srcOrd="0" destOrd="0" presId="urn:microsoft.com/office/officeart/2005/8/layout/process5"/>
    <dgm:cxn modelId="{652B24A5-85B6-4B64-86FE-C0D2784A1B46}" type="presOf" srcId="{18449EFC-406F-404E-87A7-E728925D185B}" destId="{2D5B1D99-45F0-4A33-99D3-4AC3B254E158}" srcOrd="0" destOrd="0" presId="urn:microsoft.com/office/officeart/2005/8/layout/process5"/>
    <dgm:cxn modelId="{26AAE665-4B48-4676-B2A7-DF4E58536C87}" type="presOf" srcId="{9DAF9C67-31A5-4DAA-9D42-55CF32DDD853}" destId="{CB66D380-1551-4CFE-B26E-5CCA20FC8ED5}" srcOrd="0" destOrd="0" presId="urn:microsoft.com/office/officeart/2005/8/layout/process5"/>
    <dgm:cxn modelId="{03336E3D-A3EA-4815-B783-EA31620454BD}" type="presOf" srcId="{67CD09D2-B7C1-458C-ABC1-75B50EF9AF65}" destId="{FF7FE093-1E22-40A4-83A7-D328D74FDDF8}" srcOrd="0" destOrd="0" presId="urn:microsoft.com/office/officeart/2005/8/layout/process5"/>
    <dgm:cxn modelId="{0EC2EC59-B09B-4012-9478-34E7026CBD6A}" type="presOf" srcId="{85B5C839-7BA7-4C92-9680-7E5D6D801CD4}" destId="{B9FD5956-C686-4B26-AC8D-78FE2155BD29}" srcOrd="0" destOrd="0" presId="urn:microsoft.com/office/officeart/2005/8/layout/process5"/>
    <dgm:cxn modelId="{AECA6B86-C87A-4798-87FC-1571ED5F79EF}" type="presOf" srcId="{398499F4-E38B-41EF-B9E2-4E854C66A9C1}" destId="{D52D181B-E0F1-4D42-A388-BA7CEA934753}" srcOrd="0" destOrd="0" presId="urn:microsoft.com/office/officeart/2005/8/layout/process5"/>
    <dgm:cxn modelId="{70019912-2DC2-460E-925D-A8143459FA05}" type="presOf" srcId="{5122765E-5408-4050-A391-7CA4950A6933}" destId="{00F87C12-9170-4519-8841-CD9651D4DAFB}" srcOrd="0" destOrd="0" presId="urn:microsoft.com/office/officeart/2005/8/layout/process5"/>
    <dgm:cxn modelId="{C8DEDBBA-5B40-4F43-8E91-4AAA74AE4865}" type="presOf" srcId="{398499F4-E38B-41EF-B9E2-4E854C66A9C1}" destId="{DF2DB602-54E8-4052-BF7E-F2080E26B858}" srcOrd="1" destOrd="0" presId="urn:microsoft.com/office/officeart/2005/8/layout/process5"/>
    <dgm:cxn modelId="{BBAD6225-678C-4C21-839F-9288174059EF}" srcId="{DA246D73-8619-40D4-8E77-0591BA432BE2}" destId="{1EC0C86A-2909-437D-B6A8-7C0680E74098}" srcOrd="3" destOrd="0" parTransId="{FEDB041D-9B3E-4343-91B8-B641719344D3}" sibTransId="{5122765E-5408-4050-A391-7CA4950A6933}"/>
    <dgm:cxn modelId="{9B202B6B-288B-4400-BB40-E0DE0B71AB9A}" type="presOf" srcId="{C25AFAB7-6AA7-46BF-98C9-6576249B07AA}" destId="{35341733-60B6-4DFC-BCA4-8546D02D3618}" srcOrd="0" destOrd="0" presId="urn:microsoft.com/office/officeart/2005/8/layout/process5"/>
    <dgm:cxn modelId="{E0BE02CF-7278-453F-8B8F-2982F860ADB4}" type="presOf" srcId="{804D03B8-58D1-4F23-80E8-172F5D788C61}" destId="{2C24094D-459C-4CC8-A4DA-56BCFC95BC82}" srcOrd="0" destOrd="0" presId="urn:microsoft.com/office/officeart/2005/8/layout/process5"/>
    <dgm:cxn modelId="{92223B41-91FE-48EE-9C8C-8808F4E973D3}" type="presOf" srcId="{D783494F-4E2A-43AC-B784-138E6396C9F4}" destId="{D996EF6E-C461-432F-8AEE-31F7E4FE8721}" srcOrd="1" destOrd="0" presId="urn:microsoft.com/office/officeart/2005/8/layout/process5"/>
    <dgm:cxn modelId="{5F843241-CB7C-4D56-BA92-14EDEF805DD9}" type="presOf" srcId="{5122765E-5408-4050-A391-7CA4950A6933}" destId="{4D038492-8127-4FF2-86A2-D738BBABA45C}" srcOrd="1" destOrd="0" presId="urn:microsoft.com/office/officeart/2005/8/layout/process5"/>
    <dgm:cxn modelId="{AC53030A-D7FA-44FB-870F-CA0D791C48FA}" type="presOf" srcId="{67CD09D2-B7C1-458C-ABC1-75B50EF9AF65}" destId="{8B93D080-16B8-45D9-BD20-96A1672D43BC}" srcOrd="1" destOrd="0" presId="urn:microsoft.com/office/officeart/2005/8/layout/process5"/>
    <dgm:cxn modelId="{D4A3B9CB-710D-446D-94B4-EB57520F3DBA}" srcId="{DA246D73-8619-40D4-8E77-0591BA432BE2}" destId="{C25AFAB7-6AA7-46BF-98C9-6576249B07AA}" srcOrd="1" destOrd="0" parTransId="{9C7579F3-5D83-4EAC-8206-94E282F9085E}" sibTransId="{D783494F-4E2A-43AC-B784-138E6396C9F4}"/>
    <dgm:cxn modelId="{F8BEBEC9-24F0-415C-A7FB-502D5749063B}" type="presParOf" srcId="{62154423-5AF4-4CE3-B12D-0C03D9E057B0}" destId="{2D5B1D99-45F0-4A33-99D3-4AC3B254E158}" srcOrd="0" destOrd="0" presId="urn:microsoft.com/office/officeart/2005/8/layout/process5"/>
    <dgm:cxn modelId="{DD8FEB43-B3BE-41B1-9962-4B0DFAAA8AA5}" type="presParOf" srcId="{62154423-5AF4-4CE3-B12D-0C03D9E057B0}" destId="{B9FD5956-C686-4B26-AC8D-78FE2155BD29}" srcOrd="1" destOrd="0" presId="urn:microsoft.com/office/officeart/2005/8/layout/process5"/>
    <dgm:cxn modelId="{7DCEE897-CA08-4C37-8FCD-A36BCC296B96}" type="presParOf" srcId="{B9FD5956-C686-4B26-AC8D-78FE2155BD29}" destId="{53658A49-9D4E-4662-891F-881711BB17CC}" srcOrd="0" destOrd="0" presId="urn:microsoft.com/office/officeart/2005/8/layout/process5"/>
    <dgm:cxn modelId="{B9069C45-9934-4A56-831D-65949F42A27E}" type="presParOf" srcId="{62154423-5AF4-4CE3-B12D-0C03D9E057B0}" destId="{35341733-60B6-4DFC-BCA4-8546D02D3618}" srcOrd="2" destOrd="0" presId="urn:microsoft.com/office/officeart/2005/8/layout/process5"/>
    <dgm:cxn modelId="{4971C5B1-8E37-45B7-9C6A-EDD26FC98897}" type="presParOf" srcId="{62154423-5AF4-4CE3-B12D-0C03D9E057B0}" destId="{C438508C-2518-47A2-97F0-4275CA09127A}" srcOrd="3" destOrd="0" presId="urn:microsoft.com/office/officeart/2005/8/layout/process5"/>
    <dgm:cxn modelId="{6E36DC9F-74DD-4982-AF52-04FC44A100E5}" type="presParOf" srcId="{C438508C-2518-47A2-97F0-4275CA09127A}" destId="{D996EF6E-C461-432F-8AEE-31F7E4FE8721}" srcOrd="0" destOrd="0" presId="urn:microsoft.com/office/officeart/2005/8/layout/process5"/>
    <dgm:cxn modelId="{06758958-6FA2-4708-8031-3022A8849716}" type="presParOf" srcId="{62154423-5AF4-4CE3-B12D-0C03D9E057B0}" destId="{CB66D380-1551-4CFE-B26E-5CCA20FC8ED5}" srcOrd="4" destOrd="0" presId="urn:microsoft.com/office/officeart/2005/8/layout/process5"/>
    <dgm:cxn modelId="{748A6FFF-D6DB-4114-9394-AD763FDC9601}" type="presParOf" srcId="{62154423-5AF4-4CE3-B12D-0C03D9E057B0}" destId="{FF7FE093-1E22-40A4-83A7-D328D74FDDF8}" srcOrd="5" destOrd="0" presId="urn:microsoft.com/office/officeart/2005/8/layout/process5"/>
    <dgm:cxn modelId="{016364E8-7D1C-4BE9-8A09-551F45A477DD}" type="presParOf" srcId="{FF7FE093-1E22-40A4-83A7-D328D74FDDF8}" destId="{8B93D080-16B8-45D9-BD20-96A1672D43BC}" srcOrd="0" destOrd="0" presId="urn:microsoft.com/office/officeart/2005/8/layout/process5"/>
    <dgm:cxn modelId="{5C1E362E-CCAD-4210-9715-B635F4A5BDD6}" type="presParOf" srcId="{62154423-5AF4-4CE3-B12D-0C03D9E057B0}" destId="{54A92F8D-5D6C-46E8-912E-9D2520380013}" srcOrd="6" destOrd="0" presId="urn:microsoft.com/office/officeart/2005/8/layout/process5"/>
    <dgm:cxn modelId="{E09F8221-973D-4CFE-80B1-FF7F2F5878D5}" type="presParOf" srcId="{62154423-5AF4-4CE3-B12D-0C03D9E057B0}" destId="{00F87C12-9170-4519-8841-CD9651D4DAFB}" srcOrd="7" destOrd="0" presId="urn:microsoft.com/office/officeart/2005/8/layout/process5"/>
    <dgm:cxn modelId="{5E72344E-0703-46EC-8A0E-5F3FDD3798D8}" type="presParOf" srcId="{00F87C12-9170-4519-8841-CD9651D4DAFB}" destId="{4D038492-8127-4FF2-86A2-D738BBABA45C}" srcOrd="0" destOrd="0" presId="urn:microsoft.com/office/officeart/2005/8/layout/process5"/>
    <dgm:cxn modelId="{009FB10C-223C-4525-8173-8F171591868A}" type="presParOf" srcId="{62154423-5AF4-4CE3-B12D-0C03D9E057B0}" destId="{FA78EA10-D0E3-4AA9-943D-B04A904FBD36}" srcOrd="8" destOrd="0" presId="urn:microsoft.com/office/officeart/2005/8/layout/process5"/>
    <dgm:cxn modelId="{D1BDBB03-32C7-4373-A646-640413FC9AB1}" type="presParOf" srcId="{62154423-5AF4-4CE3-B12D-0C03D9E057B0}" destId="{D52D181B-E0F1-4D42-A388-BA7CEA934753}" srcOrd="9" destOrd="0" presId="urn:microsoft.com/office/officeart/2005/8/layout/process5"/>
    <dgm:cxn modelId="{020B424F-FB6A-4C86-8A98-01B1CDA339F6}" type="presParOf" srcId="{D52D181B-E0F1-4D42-A388-BA7CEA934753}" destId="{DF2DB602-54E8-4052-BF7E-F2080E26B858}" srcOrd="0" destOrd="0" presId="urn:microsoft.com/office/officeart/2005/8/layout/process5"/>
    <dgm:cxn modelId="{C40E407F-F4D8-44EE-ABBD-EF0F99BD6025}" type="presParOf" srcId="{62154423-5AF4-4CE3-B12D-0C03D9E057B0}" destId="{2C24094D-459C-4CC8-A4DA-56BCFC95BC82}"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CE09B9E-CEEA-4423-BE28-665DFBFA3018}"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en-US"/>
        </a:p>
      </dgm:t>
    </dgm:pt>
    <dgm:pt modelId="{5E866EF6-C4AC-460A-AE50-020EC494B0E7}">
      <dgm:prSet/>
      <dgm:spPr/>
      <dgm:t>
        <a:bodyPr/>
        <a:lstStyle/>
        <a:p>
          <a:pPr rtl="0"/>
          <a:r>
            <a:rPr lang="en-US" dirty="0"/>
            <a:t>Turn to Learning Plan in your Trainee Guide </a:t>
          </a:r>
        </a:p>
      </dgm:t>
    </dgm:pt>
    <dgm:pt modelId="{3E96D121-71D9-41BB-9B31-F3CD22888FD8}" type="parTrans" cxnId="{D0F474E5-3553-455D-92EB-BF9EE163D45C}">
      <dgm:prSet/>
      <dgm:spPr/>
      <dgm:t>
        <a:bodyPr/>
        <a:lstStyle/>
        <a:p>
          <a:endParaRPr lang="en-US"/>
        </a:p>
      </dgm:t>
    </dgm:pt>
    <dgm:pt modelId="{D540EC52-A2CA-4E9E-A2B1-6574D2B3F98E}" type="sibTrans" cxnId="{D0F474E5-3553-455D-92EB-BF9EE163D45C}">
      <dgm:prSet/>
      <dgm:spPr/>
      <dgm:t>
        <a:bodyPr/>
        <a:lstStyle/>
        <a:p>
          <a:endParaRPr lang="en-US"/>
        </a:p>
      </dgm:t>
    </dgm:pt>
    <dgm:pt modelId="{4E29245B-4D29-4272-B92A-27BBEDFCF349}">
      <dgm:prSet/>
      <dgm:spPr/>
      <dgm:t>
        <a:bodyPr/>
        <a:lstStyle/>
        <a:p>
          <a:pPr rtl="0"/>
          <a:r>
            <a:rPr lang="en-US" dirty="0"/>
            <a:t>Individually answer the questions</a:t>
          </a:r>
        </a:p>
      </dgm:t>
    </dgm:pt>
    <dgm:pt modelId="{C444C945-073C-43D3-B5C2-8CC928B3999F}" type="parTrans" cxnId="{F2362853-C9C3-4CF9-8D0B-9838E0073F44}">
      <dgm:prSet/>
      <dgm:spPr/>
      <dgm:t>
        <a:bodyPr/>
        <a:lstStyle/>
        <a:p>
          <a:endParaRPr lang="en-US"/>
        </a:p>
      </dgm:t>
    </dgm:pt>
    <dgm:pt modelId="{FF0ABBF5-11C4-4DB3-9710-9EF7BDBBE683}" type="sibTrans" cxnId="{F2362853-C9C3-4CF9-8D0B-9838E0073F44}">
      <dgm:prSet/>
      <dgm:spPr/>
      <dgm:t>
        <a:bodyPr/>
        <a:lstStyle/>
        <a:p>
          <a:endParaRPr lang="en-US"/>
        </a:p>
      </dgm:t>
    </dgm:pt>
    <dgm:pt modelId="{F8ADE08F-76AF-4141-BC91-568BD944105A}">
      <dgm:prSet custT="1"/>
      <dgm:spPr/>
      <dgm:t>
        <a:bodyPr/>
        <a:lstStyle/>
        <a:p>
          <a:pPr rtl="0"/>
          <a:r>
            <a:rPr lang="en-US" sz="2400" dirty="0"/>
            <a:t>5 minutes</a:t>
          </a:r>
        </a:p>
      </dgm:t>
    </dgm:pt>
    <dgm:pt modelId="{16D5A19A-7471-450E-BA64-66795F345E1B}" type="parTrans" cxnId="{B158DD35-01AF-4C1D-ABEB-DB71652027BC}">
      <dgm:prSet/>
      <dgm:spPr/>
      <dgm:t>
        <a:bodyPr/>
        <a:lstStyle/>
        <a:p>
          <a:endParaRPr lang="en-US"/>
        </a:p>
      </dgm:t>
    </dgm:pt>
    <dgm:pt modelId="{795AB38F-425D-48A9-A165-EFE40EE3A951}" type="sibTrans" cxnId="{B158DD35-01AF-4C1D-ABEB-DB71652027BC}">
      <dgm:prSet/>
      <dgm:spPr/>
      <dgm:t>
        <a:bodyPr/>
        <a:lstStyle/>
        <a:p>
          <a:endParaRPr lang="en-US"/>
        </a:p>
      </dgm:t>
    </dgm:pt>
    <dgm:pt modelId="{67B076E0-E0B8-4DD6-B053-8489BE63EC6D}">
      <dgm:prSet/>
      <dgm:spPr/>
      <dgm:t>
        <a:bodyPr/>
        <a:lstStyle/>
        <a:p>
          <a:pPr rtl="0"/>
          <a:r>
            <a:rPr lang="en-US" dirty="0"/>
            <a:t>Get into your small groups and discuss your answers</a:t>
          </a:r>
        </a:p>
      </dgm:t>
    </dgm:pt>
    <dgm:pt modelId="{BAFCBEE3-E82D-46FC-96FF-A01036E9904A}" type="parTrans" cxnId="{82E01637-C275-4CDF-BFDB-ED453932EE56}">
      <dgm:prSet/>
      <dgm:spPr/>
      <dgm:t>
        <a:bodyPr/>
        <a:lstStyle/>
        <a:p>
          <a:endParaRPr lang="en-US"/>
        </a:p>
      </dgm:t>
    </dgm:pt>
    <dgm:pt modelId="{C3DBC1D3-DE13-423C-AF66-3C7AD2EC9FE8}" type="sibTrans" cxnId="{82E01637-C275-4CDF-BFDB-ED453932EE56}">
      <dgm:prSet/>
      <dgm:spPr/>
      <dgm:t>
        <a:bodyPr/>
        <a:lstStyle/>
        <a:p>
          <a:endParaRPr lang="en-US"/>
        </a:p>
      </dgm:t>
    </dgm:pt>
    <dgm:pt modelId="{AC2A9BFC-EAFC-414E-8562-43BB77E9907B}">
      <dgm:prSet custT="1"/>
      <dgm:spPr/>
      <dgm:t>
        <a:bodyPr/>
        <a:lstStyle/>
        <a:p>
          <a:pPr rtl="0"/>
          <a:r>
            <a:rPr lang="en-US" sz="2400" dirty="0"/>
            <a:t>5 minutes</a:t>
          </a:r>
        </a:p>
      </dgm:t>
    </dgm:pt>
    <dgm:pt modelId="{3F33FDC2-48A8-4E56-871F-B8A37F1F1808}" type="parTrans" cxnId="{CF506006-9CD3-4F23-BC4E-D7C95DD3619B}">
      <dgm:prSet/>
      <dgm:spPr/>
      <dgm:t>
        <a:bodyPr/>
        <a:lstStyle/>
        <a:p>
          <a:endParaRPr lang="en-US"/>
        </a:p>
      </dgm:t>
    </dgm:pt>
    <dgm:pt modelId="{773B4C08-E506-4D7B-8C94-12D794BDA2B3}" type="sibTrans" cxnId="{CF506006-9CD3-4F23-BC4E-D7C95DD3619B}">
      <dgm:prSet/>
      <dgm:spPr/>
      <dgm:t>
        <a:bodyPr/>
        <a:lstStyle/>
        <a:p>
          <a:endParaRPr lang="en-US"/>
        </a:p>
      </dgm:t>
    </dgm:pt>
    <dgm:pt modelId="{241A66E3-35BF-4AFC-A6A9-81CAA67B43D3}" type="pres">
      <dgm:prSet presAssocID="{0CE09B9E-CEEA-4423-BE28-665DFBFA3018}" presName="rootnode" presStyleCnt="0">
        <dgm:presLayoutVars>
          <dgm:chMax/>
          <dgm:chPref/>
          <dgm:dir/>
          <dgm:animLvl val="lvl"/>
        </dgm:presLayoutVars>
      </dgm:prSet>
      <dgm:spPr/>
      <dgm:t>
        <a:bodyPr/>
        <a:lstStyle/>
        <a:p>
          <a:endParaRPr lang="en-US"/>
        </a:p>
      </dgm:t>
    </dgm:pt>
    <dgm:pt modelId="{9AC54B21-EA35-46A4-A852-688713E87EDF}" type="pres">
      <dgm:prSet presAssocID="{5E866EF6-C4AC-460A-AE50-020EC494B0E7}" presName="composite" presStyleCnt="0"/>
      <dgm:spPr/>
    </dgm:pt>
    <dgm:pt modelId="{025C62E3-4D10-4429-A897-341BC96FEA99}" type="pres">
      <dgm:prSet presAssocID="{5E866EF6-C4AC-460A-AE50-020EC494B0E7}" presName="bentUpArrow1" presStyleLbl="alignImgPlace1" presStyleIdx="0" presStyleCnt="2"/>
      <dgm:spPr/>
    </dgm:pt>
    <dgm:pt modelId="{EFACC414-E7F6-442B-831D-413641419F77}" type="pres">
      <dgm:prSet presAssocID="{5E866EF6-C4AC-460A-AE50-020EC494B0E7}" presName="ParentText" presStyleLbl="node1" presStyleIdx="0" presStyleCnt="3">
        <dgm:presLayoutVars>
          <dgm:chMax val="1"/>
          <dgm:chPref val="1"/>
          <dgm:bulletEnabled val="1"/>
        </dgm:presLayoutVars>
      </dgm:prSet>
      <dgm:spPr/>
      <dgm:t>
        <a:bodyPr/>
        <a:lstStyle/>
        <a:p>
          <a:endParaRPr lang="en-US"/>
        </a:p>
      </dgm:t>
    </dgm:pt>
    <dgm:pt modelId="{DD8B91EA-643E-4E22-B525-DB909B5984D8}" type="pres">
      <dgm:prSet presAssocID="{5E866EF6-C4AC-460A-AE50-020EC494B0E7}" presName="ChildText" presStyleLbl="revTx" presStyleIdx="0" presStyleCnt="3">
        <dgm:presLayoutVars>
          <dgm:chMax val="0"/>
          <dgm:chPref val="0"/>
          <dgm:bulletEnabled val="1"/>
        </dgm:presLayoutVars>
      </dgm:prSet>
      <dgm:spPr/>
    </dgm:pt>
    <dgm:pt modelId="{E37EE679-3EE9-4902-958C-E5132B7B822E}" type="pres">
      <dgm:prSet presAssocID="{D540EC52-A2CA-4E9E-A2B1-6574D2B3F98E}" presName="sibTrans" presStyleCnt="0"/>
      <dgm:spPr/>
    </dgm:pt>
    <dgm:pt modelId="{222CA4F2-CFD0-4B52-B2EC-4FCC982B6FD2}" type="pres">
      <dgm:prSet presAssocID="{4E29245B-4D29-4272-B92A-27BBEDFCF349}" presName="composite" presStyleCnt="0"/>
      <dgm:spPr/>
    </dgm:pt>
    <dgm:pt modelId="{594DE561-A3AE-4236-8E8D-8F829D3572A9}" type="pres">
      <dgm:prSet presAssocID="{4E29245B-4D29-4272-B92A-27BBEDFCF349}" presName="bentUpArrow1" presStyleLbl="alignImgPlace1" presStyleIdx="1" presStyleCnt="2"/>
      <dgm:spPr/>
    </dgm:pt>
    <dgm:pt modelId="{C5BB49B6-887F-46DE-8897-B6683D87F039}" type="pres">
      <dgm:prSet presAssocID="{4E29245B-4D29-4272-B92A-27BBEDFCF349}" presName="ParentText" presStyleLbl="node1" presStyleIdx="1" presStyleCnt="3">
        <dgm:presLayoutVars>
          <dgm:chMax val="1"/>
          <dgm:chPref val="1"/>
          <dgm:bulletEnabled val="1"/>
        </dgm:presLayoutVars>
      </dgm:prSet>
      <dgm:spPr/>
      <dgm:t>
        <a:bodyPr/>
        <a:lstStyle/>
        <a:p>
          <a:endParaRPr lang="en-US"/>
        </a:p>
      </dgm:t>
    </dgm:pt>
    <dgm:pt modelId="{FC18E29F-9835-4BCB-B5E3-70C7D9D465AF}" type="pres">
      <dgm:prSet presAssocID="{4E29245B-4D29-4272-B92A-27BBEDFCF349}" presName="ChildText" presStyleLbl="revTx" presStyleIdx="1" presStyleCnt="3" custScaleX="111981" custLinFactNeighborX="11189" custLinFactNeighborY="808">
        <dgm:presLayoutVars>
          <dgm:chMax val="0"/>
          <dgm:chPref val="0"/>
          <dgm:bulletEnabled val="1"/>
        </dgm:presLayoutVars>
      </dgm:prSet>
      <dgm:spPr/>
      <dgm:t>
        <a:bodyPr/>
        <a:lstStyle/>
        <a:p>
          <a:endParaRPr lang="en-US"/>
        </a:p>
      </dgm:t>
    </dgm:pt>
    <dgm:pt modelId="{9C86D72E-753D-4C9E-9BD1-D5087BC67BBD}" type="pres">
      <dgm:prSet presAssocID="{FF0ABBF5-11C4-4DB3-9710-9EF7BDBBE683}" presName="sibTrans" presStyleCnt="0"/>
      <dgm:spPr/>
    </dgm:pt>
    <dgm:pt modelId="{25CF8DF2-B2E9-4E29-8553-F11A954C9FDA}" type="pres">
      <dgm:prSet presAssocID="{67B076E0-E0B8-4DD6-B053-8489BE63EC6D}" presName="composite" presStyleCnt="0"/>
      <dgm:spPr/>
    </dgm:pt>
    <dgm:pt modelId="{BE41196F-A225-43C1-9263-F193B8139B29}" type="pres">
      <dgm:prSet presAssocID="{67B076E0-E0B8-4DD6-B053-8489BE63EC6D}" presName="ParentText" presStyleLbl="node1" presStyleIdx="2" presStyleCnt="3">
        <dgm:presLayoutVars>
          <dgm:chMax val="1"/>
          <dgm:chPref val="1"/>
          <dgm:bulletEnabled val="1"/>
        </dgm:presLayoutVars>
      </dgm:prSet>
      <dgm:spPr/>
      <dgm:t>
        <a:bodyPr/>
        <a:lstStyle/>
        <a:p>
          <a:endParaRPr lang="en-US"/>
        </a:p>
      </dgm:t>
    </dgm:pt>
    <dgm:pt modelId="{F8E1A653-F436-4C5D-A3C9-4486B8AE3A39}" type="pres">
      <dgm:prSet presAssocID="{67B076E0-E0B8-4DD6-B053-8489BE63EC6D}" presName="FinalChildText" presStyleLbl="revTx" presStyleIdx="2" presStyleCnt="3" custScaleX="95693">
        <dgm:presLayoutVars>
          <dgm:chMax val="0"/>
          <dgm:chPref val="0"/>
          <dgm:bulletEnabled val="1"/>
        </dgm:presLayoutVars>
      </dgm:prSet>
      <dgm:spPr/>
      <dgm:t>
        <a:bodyPr/>
        <a:lstStyle/>
        <a:p>
          <a:endParaRPr lang="en-US"/>
        </a:p>
      </dgm:t>
    </dgm:pt>
  </dgm:ptLst>
  <dgm:cxnLst>
    <dgm:cxn modelId="{839F913B-6C3A-4F1D-8D15-2DEF978E257D}" type="presOf" srcId="{0CE09B9E-CEEA-4423-BE28-665DFBFA3018}" destId="{241A66E3-35BF-4AFC-A6A9-81CAA67B43D3}" srcOrd="0" destOrd="0" presId="urn:microsoft.com/office/officeart/2005/8/layout/StepDownProcess"/>
    <dgm:cxn modelId="{F2362853-C9C3-4CF9-8D0B-9838E0073F44}" srcId="{0CE09B9E-CEEA-4423-BE28-665DFBFA3018}" destId="{4E29245B-4D29-4272-B92A-27BBEDFCF349}" srcOrd="1" destOrd="0" parTransId="{C444C945-073C-43D3-B5C2-8CC928B3999F}" sibTransId="{FF0ABBF5-11C4-4DB3-9710-9EF7BDBBE683}"/>
    <dgm:cxn modelId="{A28ABB86-F591-43CA-881D-CC29D9E586F0}" type="presOf" srcId="{AC2A9BFC-EAFC-414E-8562-43BB77E9907B}" destId="{F8E1A653-F436-4C5D-A3C9-4486B8AE3A39}" srcOrd="0" destOrd="0" presId="urn:microsoft.com/office/officeart/2005/8/layout/StepDownProcess"/>
    <dgm:cxn modelId="{B158DD35-01AF-4C1D-ABEB-DB71652027BC}" srcId="{4E29245B-4D29-4272-B92A-27BBEDFCF349}" destId="{F8ADE08F-76AF-4141-BC91-568BD944105A}" srcOrd="0" destOrd="0" parTransId="{16D5A19A-7471-450E-BA64-66795F345E1B}" sibTransId="{795AB38F-425D-48A9-A165-EFE40EE3A951}"/>
    <dgm:cxn modelId="{C0B6B94C-8A77-4C9B-A126-AF3DEBF7272F}" type="presOf" srcId="{4E29245B-4D29-4272-B92A-27BBEDFCF349}" destId="{C5BB49B6-887F-46DE-8897-B6683D87F039}" srcOrd="0" destOrd="0" presId="urn:microsoft.com/office/officeart/2005/8/layout/StepDownProcess"/>
    <dgm:cxn modelId="{89629520-E529-402D-A441-1703409D2F75}" type="presOf" srcId="{F8ADE08F-76AF-4141-BC91-568BD944105A}" destId="{FC18E29F-9835-4BCB-B5E3-70C7D9D465AF}" srcOrd="0" destOrd="0" presId="urn:microsoft.com/office/officeart/2005/8/layout/StepDownProcess"/>
    <dgm:cxn modelId="{CF506006-9CD3-4F23-BC4E-D7C95DD3619B}" srcId="{67B076E0-E0B8-4DD6-B053-8489BE63EC6D}" destId="{AC2A9BFC-EAFC-414E-8562-43BB77E9907B}" srcOrd="0" destOrd="0" parTransId="{3F33FDC2-48A8-4E56-871F-B8A37F1F1808}" sibTransId="{773B4C08-E506-4D7B-8C94-12D794BDA2B3}"/>
    <dgm:cxn modelId="{1961DB40-B4A1-4876-AC09-0D5F9D1CBA7F}" type="presOf" srcId="{67B076E0-E0B8-4DD6-B053-8489BE63EC6D}" destId="{BE41196F-A225-43C1-9263-F193B8139B29}" srcOrd="0" destOrd="0" presId="urn:microsoft.com/office/officeart/2005/8/layout/StepDownProcess"/>
    <dgm:cxn modelId="{5ACC268E-682A-4F09-8BCA-0A3435D976FD}" type="presOf" srcId="{5E866EF6-C4AC-460A-AE50-020EC494B0E7}" destId="{EFACC414-E7F6-442B-831D-413641419F77}" srcOrd="0" destOrd="0" presId="urn:microsoft.com/office/officeart/2005/8/layout/StepDownProcess"/>
    <dgm:cxn modelId="{82E01637-C275-4CDF-BFDB-ED453932EE56}" srcId="{0CE09B9E-CEEA-4423-BE28-665DFBFA3018}" destId="{67B076E0-E0B8-4DD6-B053-8489BE63EC6D}" srcOrd="2" destOrd="0" parTransId="{BAFCBEE3-E82D-46FC-96FF-A01036E9904A}" sibTransId="{C3DBC1D3-DE13-423C-AF66-3C7AD2EC9FE8}"/>
    <dgm:cxn modelId="{D0F474E5-3553-455D-92EB-BF9EE163D45C}" srcId="{0CE09B9E-CEEA-4423-BE28-665DFBFA3018}" destId="{5E866EF6-C4AC-460A-AE50-020EC494B0E7}" srcOrd="0" destOrd="0" parTransId="{3E96D121-71D9-41BB-9B31-F3CD22888FD8}" sibTransId="{D540EC52-A2CA-4E9E-A2B1-6574D2B3F98E}"/>
    <dgm:cxn modelId="{54527143-B779-4964-87CD-529981130A13}" type="presParOf" srcId="{241A66E3-35BF-4AFC-A6A9-81CAA67B43D3}" destId="{9AC54B21-EA35-46A4-A852-688713E87EDF}" srcOrd="0" destOrd="0" presId="urn:microsoft.com/office/officeart/2005/8/layout/StepDownProcess"/>
    <dgm:cxn modelId="{8944F059-A632-4226-902C-688B4A1D22CD}" type="presParOf" srcId="{9AC54B21-EA35-46A4-A852-688713E87EDF}" destId="{025C62E3-4D10-4429-A897-341BC96FEA99}" srcOrd="0" destOrd="0" presId="urn:microsoft.com/office/officeart/2005/8/layout/StepDownProcess"/>
    <dgm:cxn modelId="{B308EC7A-3A27-4125-82D4-12FAB210BDAF}" type="presParOf" srcId="{9AC54B21-EA35-46A4-A852-688713E87EDF}" destId="{EFACC414-E7F6-442B-831D-413641419F77}" srcOrd="1" destOrd="0" presId="urn:microsoft.com/office/officeart/2005/8/layout/StepDownProcess"/>
    <dgm:cxn modelId="{D1731BF3-F3D4-4B74-9306-3D6C07F12550}" type="presParOf" srcId="{9AC54B21-EA35-46A4-A852-688713E87EDF}" destId="{DD8B91EA-643E-4E22-B525-DB909B5984D8}" srcOrd="2" destOrd="0" presId="urn:microsoft.com/office/officeart/2005/8/layout/StepDownProcess"/>
    <dgm:cxn modelId="{CF2AD66A-9D29-49A7-85EA-EB88052DF54E}" type="presParOf" srcId="{241A66E3-35BF-4AFC-A6A9-81CAA67B43D3}" destId="{E37EE679-3EE9-4902-958C-E5132B7B822E}" srcOrd="1" destOrd="0" presId="urn:microsoft.com/office/officeart/2005/8/layout/StepDownProcess"/>
    <dgm:cxn modelId="{300F025E-4C1B-47E9-9277-7A6177E09248}" type="presParOf" srcId="{241A66E3-35BF-4AFC-A6A9-81CAA67B43D3}" destId="{222CA4F2-CFD0-4B52-B2EC-4FCC982B6FD2}" srcOrd="2" destOrd="0" presId="urn:microsoft.com/office/officeart/2005/8/layout/StepDownProcess"/>
    <dgm:cxn modelId="{8076798E-8268-4B48-AE39-EDA948F8CF04}" type="presParOf" srcId="{222CA4F2-CFD0-4B52-B2EC-4FCC982B6FD2}" destId="{594DE561-A3AE-4236-8E8D-8F829D3572A9}" srcOrd="0" destOrd="0" presId="urn:microsoft.com/office/officeart/2005/8/layout/StepDownProcess"/>
    <dgm:cxn modelId="{3A862AFC-DFB3-488F-8454-EC018072D15C}" type="presParOf" srcId="{222CA4F2-CFD0-4B52-B2EC-4FCC982B6FD2}" destId="{C5BB49B6-887F-46DE-8897-B6683D87F039}" srcOrd="1" destOrd="0" presId="urn:microsoft.com/office/officeart/2005/8/layout/StepDownProcess"/>
    <dgm:cxn modelId="{CA1812B1-A748-4456-B4C5-27416968EF6C}" type="presParOf" srcId="{222CA4F2-CFD0-4B52-B2EC-4FCC982B6FD2}" destId="{FC18E29F-9835-4BCB-B5E3-70C7D9D465AF}" srcOrd="2" destOrd="0" presId="urn:microsoft.com/office/officeart/2005/8/layout/StepDownProcess"/>
    <dgm:cxn modelId="{47AD2D27-85B9-4A1E-96FC-206514FB2D0F}" type="presParOf" srcId="{241A66E3-35BF-4AFC-A6A9-81CAA67B43D3}" destId="{9C86D72E-753D-4C9E-9BD1-D5087BC67BBD}" srcOrd="3" destOrd="0" presId="urn:microsoft.com/office/officeart/2005/8/layout/StepDownProcess"/>
    <dgm:cxn modelId="{C4203E10-0D5D-42DF-9F8F-25D817842A60}" type="presParOf" srcId="{241A66E3-35BF-4AFC-A6A9-81CAA67B43D3}" destId="{25CF8DF2-B2E9-4E29-8553-F11A954C9FDA}" srcOrd="4" destOrd="0" presId="urn:microsoft.com/office/officeart/2005/8/layout/StepDownProcess"/>
    <dgm:cxn modelId="{2D2FCD03-000F-48F7-B7D2-9670FFBDB328}" type="presParOf" srcId="{25CF8DF2-B2E9-4E29-8553-F11A954C9FDA}" destId="{BE41196F-A225-43C1-9263-F193B8139B29}" srcOrd="0" destOrd="0" presId="urn:microsoft.com/office/officeart/2005/8/layout/StepDownProcess"/>
    <dgm:cxn modelId="{BA7AF61C-ED20-41D6-AB07-2FFB842D3FDA}" type="presParOf" srcId="{25CF8DF2-B2E9-4E29-8553-F11A954C9FDA}" destId="{F8E1A653-F436-4C5D-A3C9-4486B8AE3A39}" srcOrd="1" destOrd="0" presId="urn:microsoft.com/office/officeart/2005/8/layout/StepDown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E14BF68-75D8-4634-9EB8-4AB68A879A6E}"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n-US"/>
        </a:p>
      </dgm:t>
    </dgm:pt>
    <dgm:pt modelId="{51801C53-E83F-4555-AFE2-49932503CDEF}">
      <dgm:prSet/>
      <dgm:spPr/>
      <dgm:t>
        <a:bodyPr/>
        <a:lstStyle/>
        <a:p>
          <a:pPr rtl="0"/>
          <a:r>
            <a:rPr lang="en-US" dirty="0"/>
            <a:t>What did you learn today that you are most excited about implementing when you get back to the office? </a:t>
          </a:r>
        </a:p>
      </dgm:t>
    </dgm:pt>
    <dgm:pt modelId="{4D6BFB7C-1A7E-48DB-A7D5-0F361D6F794A}" type="parTrans" cxnId="{0C328C4E-80F4-4896-91AF-20052C975BF6}">
      <dgm:prSet/>
      <dgm:spPr/>
      <dgm:t>
        <a:bodyPr/>
        <a:lstStyle/>
        <a:p>
          <a:endParaRPr lang="en-US"/>
        </a:p>
      </dgm:t>
    </dgm:pt>
    <dgm:pt modelId="{C8A67158-5204-4861-BCAF-C0DA0DACC869}" type="sibTrans" cxnId="{0C328C4E-80F4-4896-91AF-20052C975BF6}">
      <dgm:prSet/>
      <dgm:spPr/>
      <dgm:t>
        <a:bodyPr/>
        <a:lstStyle/>
        <a:p>
          <a:endParaRPr lang="en-US"/>
        </a:p>
      </dgm:t>
    </dgm:pt>
    <dgm:pt modelId="{2A6B67BE-9700-4DA2-AD98-D3892BD65CBF}">
      <dgm:prSet/>
      <dgm:spPr/>
      <dgm:t>
        <a:bodyPr/>
        <a:lstStyle/>
        <a:p>
          <a:pPr rtl="0"/>
          <a:r>
            <a:rPr lang="en-US" dirty="0"/>
            <a:t>What worries you about </a:t>
          </a:r>
          <a:br>
            <a:rPr lang="en-US" dirty="0"/>
          </a:br>
          <a:r>
            <a:rPr lang="en-US" dirty="0"/>
            <a:t>returning to the office?</a:t>
          </a:r>
        </a:p>
      </dgm:t>
    </dgm:pt>
    <dgm:pt modelId="{5EA83CE5-A1EA-483E-B9A6-A50ECE9BA70B}" type="parTrans" cxnId="{8308E80A-7C93-474C-AA72-B5F238CF6326}">
      <dgm:prSet/>
      <dgm:spPr/>
      <dgm:t>
        <a:bodyPr/>
        <a:lstStyle/>
        <a:p>
          <a:endParaRPr lang="en-US"/>
        </a:p>
      </dgm:t>
    </dgm:pt>
    <dgm:pt modelId="{4EBE2BDB-C3DD-461A-AE2D-870DD5BF1A69}" type="sibTrans" cxnId="{8308E80A-7C93-474C-AA72-B5F238CF6326}">
      <dgm:prSet/>
      <dgm:spPr/>
      <dgm:t>
        <a:bodyPr/>
        <a:lstStyle/>
        <a:p>
          <a:endParaRPr lang="en-US"/>
        </a:p>
      </dgm:t>
    </dgm:pt>
    <dgm:pt modelId="{D5974A19-39C8-4BD0-8F25-77996B81BFEF}" type="pres">
      <dgm:prSet presAssocID="{BE14BF68-75D8-4634-9EB8-4AB68A879A6E}" presName="linearFlow" presStyleCnt="0">
        <dgm:presLayoutVars>
          <dgm:dir/>
          <dgm:resizeHandles val="exact"/>
        </dgm:presLayoutVars>
      </dgm:prSet>
      <dgm:spPr/>
      <dgm:t>
        <a:bodyPr/>
        <a:lstStyle/>
        <a:p>
          <a:endParaRPr lang="en-US"/>
        </a:p>
      </dgm:t>
    </dgm:pt>
    <dgm:pt modelId="{D7E71EB2-391F-46B8-8A0F-AE5AE5321291}" type="pres">
      <dgm:prSet presAssocID="{51801C53-E83F-4555-AFE2-49932503CDEF}" presName="composite" presStyleCnt="0"/>
      <dgm:spPr/>
    </dgm:pt>
    <dgm:pt modelId="{47D695D3-D25F-4333-A172-2E028C3A9BD5}" type="pres">
      <dgm:prSet presAssocID="{51801C53-E83F-4555-AFE2-49932503CDEF}" presName="imgShp" presStyleLbl="fgImgPlace1" presStyleIdx="0" presStyleCnt="2"/>
      <dgm:spPr>
        <a:blipFill rotWithShape="1">
          <a:blip xmlns:r="http://schemas.openxmlformats.org/officeDocument/2006/relationships" r:embed="rId1"/>
          <a:stretch>
            <a:fillRect/>
          </a:stretch>
        </a:blipFill>
      </dgm:spPr>
    </dgm:pt>
    <dgm:pt modelId="{56DA73E3-BB11-4072-8B7A-F6F8F70AC113}" type="pres">
      <dgm:prSet presAssocID="{51801C53-E83F-4555-AFE2-49932503CDEF}" presName="txShp" presStyleLbl="node1" presStyleIdx="0" presStyleCnt="2">
        <dgm:presLayoutVars>
          <dgm:bulletEnabled val="1"/>
        </dgm:presLayoutVars>
      </dgm:prSet>
      <dgm:spPr/>
      <dgm:t>
        <a:bodyPr/>
        <a:lstStyle/>
        <a:p>
          <a:endParaRPr lang="en-US"/>
        </a:p>
      </dgm:t>
    </dgm:pt>
    <dgm:pt modelId="{CD9656CF-7937-4F17-A632-8DF9561D915D}" type="pres">
      <dgm:prSet presAssocID="{C8A67158-5204-4861-BCAF-C0DA0DACC869}" presName="spacing" presStyleCnt="0"/>
      <dgm:spPr/>
    </dgm:pt>
    <dgm:pt modelId="{8C39E41B-5632-4C8A-A26D-9142F280B0F8}" type="pres">
      <dgm:prSet presAssocID="{2A6B67BE-9700-4DA2-AD98-D3892BD65CBF}" presName="composite" presStyleCnt="0"/>
      <dgm:spPr/>
    </dgm:pt>
    <dgm:pt modelId="{1339F99F-173B-4EB0-B2D7-4D3F08457785}" type="pres">
      <dgm:prSet presAssocID="{2A6B67BE-9700-4DA2-AD98-D3892BD65CBF}" presName="imgShp"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dgm:spPr>
    </dgm:pt>
    <dgm:pt modelId="{17FA154C-1C7A-4FEE-A642-89A5C82FA8C3}" type="pres">
      <dgm:prSet presAssocID="{2A6B67BE-9700-4DA2-AD98-D3892BD65CBF}" presName="txShp" presStyleLbl="node1" presStyleIdx="1" presStyleCnt="2">
        <dgm:presLayoutVars>
          <dgm:bulletEnabled val="1"/>
        </dgm:presLayoutVars>
      </dgm:prSet>
      <dgm:spPr/>
      <dgm:t>
        <a:bodyPr/>
        <a:lstStyle/>
        <a:p>
          <a:endParaRPr lang="en-US"/>
        </a:p>
      </dgm:t>
    </dgm:pt>
  </dgm:ptLst>
  <dgm:cxnLst>
    <dgm:cxn modelId="{88E0088D-F7DF-4BBE-8D7F-595A1C6ADCC0}" type="presOf" srcId="{BE14BF68-75D8-4634-9EB8-4AB68A879A6E}" destId="{D5974A19-39C8-4BD0-8F25-77996B81BFEF}" srcOrd="0" destOrd="0" presId="urn:microsoft.com/office/officeart/2005/8/layout/vList3"/>
    <dgm:cxn modelId="{8308E80A-7C93-474C-AA72-B5F238CF6326}" srcId="{BE14BF68-75D8-4634-9EB8-4AB68A879A6E}" destId="{2A6B67BE-9700-4DA2-AD98-D3892BD65CBF}" srcOrd="1" destOrd="0" parTransId="{5EA83CE5-A1EA-483E-B9A6-A50ECE9BA70B}" sibTransId="{4EBE2BDB-C3DD-461A-AE2D-870DD5BF1A69}"/>
    <dgm:cxn modelId="{90400CD7-FC1B-44F2-A8DC-1A988A1225FA}" type="presOf" srcId="{2A6B67BE-9700-4DA2-AD98-D3892BD65CBF}" destId="{17FA154C-1C7A-4FEE-A642-89A5C82FA8C3}" srcOrd="0" destOrd="0" presId="urn:microsoft.com/office/officeart/2005/8/layout/vList3"/>
    <dgm:cxn modelId="{0C328C4E-80F4-4896-91AF-20052C975BF6}" srcId="{BE14BF68-75D8-4634-9EB8-4AB68A879A6E}" destId="{51801C53-E83F-4555-AFE2-49932503CDEF}" srcOrd="0" destOrd="0" parTransId="{4D6BFB7C-1A7E-48DB-A7D5-0F361D6F794A}" sibTransId="{C8A67158-5204-4861-BCAF-C0DA0DACC869}"/>
    <dgm:cxn modelId="{577B595E-1128-45C5-AC2B-73414D193B83}" type="presOf" srcId="{51801C53-E83F-4555-AFE2-49932503CDEF}" destId="{56DA73E3-BB11-4072-8B7A-F6F8F70AC113}" srcOrd="0" destOrd="0" presId="urn:microsoft.com/office/officeart/2005/8/layout/vList3"/>
    <dgm:cxn modelId="{D9B319AF-F64F-4E1E-B6BB-E8C9FA24440F}" type="presParOf" srcId="{D5974A19-39C8-4BD0-8F25-77996B81BFEF}" destId="{D7E71EB2-391F-46B8-8A0F-AE5AE5321291}" srcOrd="0" destOrd="0" presId="urn:microsoft.com/office/officeart/2005/8/layout/vList3"/>
    <dgm:cxn modelId="{F9990E64-0039-4804-8AAC-B14599221843}" type="presParOf" srcId="{D7E71EB2-391F-46B8-8A0F-AE5AE5321291}" destId="{47D695D3-D25F-4333-A172-2E028C3A9BD5}" srcOrd="0" destOrd="0" presId="urn:microsoft.com/office/officeart/2005/8/layout/vList3"/>
    <dgm:cxn modelId="{E1B4678B-D1DD-43CD-BC69-FAFB1DF4F406}" type="presParOf" srcId="{D7E71EB2-391F-46B8-8A0F-AE5AE5321291}" destId="{56DA73E3-BB11-4072-8B7A-F6F8F70AC113}" srcOrd="1" destOrd="0" presId="urn:microsoft.com/office/officeart/2005/8/layout/vList3"/>
    <dgm:cxn modelId="{1F96435E-ABF6-4790-A13C-B6843DEE856D}" type="presParOf" srcId="{D5974A19-39C8-4BD0-8F25-77996B81BFEF}" destId="{CD9656CF-7937-4F17-A632-8DF9561D915D}" srcOrd="1" destOrd="0" presId="urn:microsoft.com/office/officeart/2005/8/layout/vList3"/>
    <dgm:cxn modelId="{4990DE26-86AA-4041-9236-8D4E978A59F1}" type="presParOf" srcId="{D5974A19-39C8-4BD0-8F25-77996B81BFEF}" destId="{8C39E41B-5632-4C8A-A26D-9142F280B0F8}" srcOrd="2" destOrd="0" presId="urn:microsoft.com/office/officeart/2005/8/layout/vList3"/>
    <dgm:cxn modelId="{07CCD39B-540C-43A6-9E15-E3CCDA1251B3}" type="presParOf" srcId="{8C39E41B-5632-4C8A-A26D-9142F280B0F8}" destId="{1339F99F-173B-4EB0-B2D7-4D3F08457785}" srcOrd="0" destOrd="0" presId="urn:microsoft.com/office/officeart/2005/8/layout/vList3"/>
    <dgm:cxn modelId="{C8CB9A87-2600-4AE1-B266-EC0E26882D25}" type="presParOf" srcId="{8C39E41B-5632-4C8A-A26D-9142F280B0F8}" destId="{17FA154C-1C7A-4FEE-A642-89A5C82FA8C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2ED362-CF44-4DC0-8730-01B50DEAB72F}"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5233BC6F-49D4-497D-B312-3621F9A903D2}">
      <dgm:prSet custT="1"/>
      <dgm:spPr/>
      <dgm:t>
        <a:bodyPr/>
        <a:lstStyle/>
        <a:p>
          <a:pPr rtl="0"/>
          <a:r>
            <a:rPr lang="en-US" sz="2400" dirty="0"/>
            <a:t>Is there progress toward child’s safety &amp; well-being?</a:t>
          </a:r>
        </a:p>
      </dgm:t>
    </dgm:pt>
    <dgm:pt modelId="{30A61061-C855-4D60-AB38-E9E8AFA14263}" type="parTrans" cxnId="{9904B79D-D632-4A7B-B884-217C92084F50}">
      <dgm:prSet/>
      <dgm:spPr/>
      <dgm:t>
        <a:bodyPr/>
        <a:lstStyle/>
        <a:p>
          <a:endParaRPr lang="en-US"/>
        </a:p>
      </dgm:t>
    </dgm:pt>
    <dgm:pt modelId="{77366F43-9EDA-4E7C-8DC8-F605E4D26958}" type="sibTrans" cxnId="{9904B79D-D632-4A7B-B884-217C92084F50}">
      <dgm:prSet/>
      <dgm:spPr/>
      <dgm:t>
        <a:bodyPr/>
        <a:lstStyle/>
        <a:p>
          <a:endParaRPr lang="en-US"/>
        </a:p>
      </dgm:t>
    </dgm:pt>
    <dgm:pt modelId="{4032BE2D-6F3B-4932-A142-0D85B57C7AB3}">
      <dgm:prSet custT="1"/>
      <dgm:spPr/>
      <dgm:t>
        <a:bodyPr/>
        <a:lstStyle/>
        <a:p>
          <a:pPr rtl="0"/>
          <a:r>
            <a:rPr lang="en-US" sz="2400" dirty="0"/>
            <a:t>Is the case plan leading toward change? </a:t>
          </a:r>
        </a:p>
      </dgm:t>
    </dgm:pt>
    <dgm:pt modelId="{6D7DA770-68F4-4123-B2CC-05A1E013593C}" type="parTrans" cxnId="{FDDF0DA9-E07E-4091-BA68-E58D8F6E9414}">
      <dgm:prSet/>
      <dgm:spPr/>
      <dgm:t>
        <a:bodyPr/>
        <a:lstStyle/>
        <a:p>
          <a:endParaRPr lang="en-US"/>
        </a:p>
      </dgm:t>
    </dgm:pt>
    <dgm:pt modelId="{78F7C6EF-EE6C-4476-BEA7-7B756130DF22}" type="sibTrans" cxnId="{FDDF0DA9-E07E-4091-BA68-E58D8F6E9414}">
      <dgm:prSet/>
      <dgm:spPr/>
      <dgm:t>
        <a:bodyPr/>
        <a:lstStyle/>
        <a:p>
          <a:endParaRPr lang="en-US"/>
        </a:p>
      </dgm:t>
    </dgm:pt>
    <dgm:pt modelId="{441CA7C8-141E-40A4-A045-DF7A4EA256C5}">
      <dgm:prSet custT="1"/>
      <dgm:spPr/>
      <dgm:t>
        <a:bodyPr/>
        <a:lstStyle/>
        <a:p>
          <a:pPr rtl="0"/>
          <a:r>
            <a:rPr lang="en-US" sz="2400" dirty="0"/>
            <a:t>Are case plan objectives (outcomes) being met?</a:t>
          </a:r>
        </a:p>
      </dgm:t>
    </dgm:pt>
    <dgm:pt modelId="{F3437D92-5F99-4D91-950D-557A1A5413CF}" type="parTrans" cxnId="{81BB3297-2CB5-4733-9A4E-40E5B918CBE6}">
      <dgm:prSet/>
      <dgm:spPr/>
      <dgm:t>
        <a:bodyPr/>
        <a:lstStyle/>
        <a:p>
          <a:endParaRPr lang="en-US"/>
        </a:p>
      </dgm:t>
    </dgm:pt>
    <dgm:pt modelId="{EADCD0F7-76A9-465B-8DD0-24A05129ABF3}" type="sibTrans" cxnId="{81BB3297-2CB5-4733-9A4E-40E5B918CBE6}">
      <dgm:prSet/>
      <dgm:spPr/>
      <dgm:t>
        <a:bodyPr/>
        <a:lstStyle/>
        <a:p>
          <a:endParaRPr lang="en-US"/>
        </a:p>
      </dgm:t>
    </dgm:pt>
    <dgm:pt modelId="{3C7C5329-2E1F-4FE3-AB9D-E35EB4F1E480}">
      <dgm:prSet custT="1"/>
      <dgm:spPr/>
      <dgm:t>
        <a:bodyPr/>
        <a:lstStyle/>
        <a:p>
          <a:pPr rtl="0"/>
          <a:r>
            <a:rPr lang="en-US" sz="2400" dirty="0"/>
            <a:t>Is the permanency goal still appropriate? </a:t>
          </a:r>
        </a:p>
      </dgm:t>
    </dgm:pt>
    <dgm:pt modelId="{DBBD125B-3E17-416B-AB39-65A6FC07ECCF}" type="parTrans" cxnId="{4EAB25AD-0593-4DEA-9670-D70DC6B9BD6F}">
      <dgm:prSet/>
      <dgm:spPr/>
      <dgm:t>
        <a:bodyPr/>
        <a:lstStyle/>
        <a:p>
          <a:endParaRPr lang="en-US"/>
        </a:p>
      </dgm:t>
    </dgm:pt>
    <dgm:pt modelId="{B2FC1C3A-1054-4629-89FF-4D25A56D9627}" type="sibTrans" cxnId="{4EAB25AD-0593-4DEA-9670-D70DC6B9BD6F}">
      <dgm:prSet/>
      <dgm:spPr/>
      <dgm:t>
        <a:bodyPr/>
        <a:lstStyle/>
        <a:p>
          <a:endParaRPr lang="en-US"/>
        </a:p>
      </dgm:t>
    </dgm:pt>
    <dgm:pt modelId="{B87AAF94-8E2D-49DC-A0F9-593BA8922114}">
      <dgm:prSet custT="1"/>
      <dgm:spPr/>
      <dgm:t>
        <a:bodyPr/>
        <a:lstStyle/>
        <a:p>
          <a:pPr rtl="0"/>
          <a:r>
            <a:rPr lang="en-US" sz="2400" dirty="0"/>
            <a:t>Has the case plan been implemented? </a:t>
          </a:r>
        </a:p>
      </dgm:t>
    </dgm:pt>
    <dgm:pt modelId="{2177F256-4FDA-4D49-A06E-F60706F5F27B}" type="parTrans" cxnId="{52E1DEA7-053F-40B3-8C5B-07CECCB33669}">
      <dgm:prSet/>
      <dgm:spPr/>
      <dgm:t>
        <a:bodyPr/>
        <a:lstStyle/>
        <a:p>
          <a:endParaRPr lang="en-US"/>
        </a:p>
      </dgm:t>
    </dgm:pt>
    <dgm:pt modelId="{4A9413AE-8F46-46A5-B31B-CB0DD6EC9835}" type="sibTrans" cxnId="{52E1DEA7-053F-40B3-8C5B-07CECCB33669}">
      <dgm:prSet/>
      <dgm:spPr/>
      <dgm:t>
        <a:bodyPr/>
        <a:lstStyle/>
        <a:p>
          <a:endParaRPr lang="en-US"/>
        </a:p>
      </dgm:t>
    </dgm:pt>
    <dgm:pt modelId="{9821E82F-7C20-497B-B32C-57EBB70AB28A}" type="pres">
      <dgm:prSet presAssocID="{FF2ED362-CF44-4DC0-8730-01B50DEAB72F}" presName="Name0" presStyleCnt="0">
        <dgm:presLayoutVars>
          <dgm:dir/>
          <dgm:resizeHandles val="exact"/>
        </dgm:presLayoutVars>
      </dgm:prSet>
      <dgm:spPr/>
      <dgm:t>
        <a:bodyPr/>
        <a:lstStyle/>
        <a:p>
          <a:endParaRPr lang="en-US"/>
        </a:p>
      </dgm:t>
    </dgm:pt>
    <dgm:pt modelId="{AAF36363-9268-4F55-A857-90EA694BD1BC}" type="pres">
      <dgm:prSet presAssocID="{FF2ED362-CF44-4DC0-8730-01B50DEAB72F}" presName="cycle" presStyleCnt="0"/>
      <dgm:spPr/>
    </dgm:pt>
    <dgm:pt modelId="{5B1C5DF6-C322-4076-8AEF-3F81DC52A400}" type="pres">
      <dgm:prSet presAssocID="{B87AAF94-8E2D-49DC-A0F9-593BA8922114}" presName="nodeFirstNode" presStyleLbl="node1" presStyleIdx="0" presStyleCnt="5" custScaleX="141729" custScaleY="131350">
        <dgm:presLayoutVars>
          <dgm:bulletEnabled val="1"/>
        </dgm:presLayoutVars>
      </dgm:prSet>
      <dgm:spPr/>
      <dgm:t>
        <a:bodyPr/>
        <a:lstStyle/>
        <a:p>
          <a:endParaRPr lang="en-US"/>
        </a:p>
      </dgm:t>
    </dgm:pt>
    <dgm:pt modelId="{703050E3-60F8-4E5F-BD52-62D9E5073A34}" type="pres">
      <dgm:prSet presAssocID="{4A9413AE-8F46-46A5-B31B-CB0DD6EC9835}" presName="sibTransFirstNode" presStyleLbl="bgShp" presStyleIdx="0" presStyleCnt="1" custScaleX="130765"/>
      <dgm:spPr/>
      <dgm:t>
        <a:bodyPr/>
        <a:lstStyle/>
        <a:p>
          <a:endParaRPr lang="en-US"/>
        </a:p>
      </dgm:t>
    </dgm:pt>
    <dgm:pt modelId="{4ABE05A2-3236-46F0-B5EE-6329560F4ED6}" type="pres">
      <dgm:prSet presAssocID="{5233BC6F-49D4-497D-B312-3621F9A903D2}" presName="nodeFollowingNodes" presStyleLbl="node1" presStyleIdx="1" presStyleCnt="5" custScaleX="151750" custRadScaleRad="117318" custRadScaleInc="4456">
        <dgm:presLayoutVars>
          <dgm:bulletEnabled val="1"/>
        </dgm:presLayoutVars>
      </dgm:prSet>
      <dgm:spPr/>
      <dgm:t>
        <a:bodyPr/>
        <a:lstStyle/>
        <a:p>
          <a:endParaRPr lang="en-US"/>
        </a:p>
      </dgm:t>
    </dgm:pt>
    <dgm:pt modelId="{683A7256-D647-4844-8084-B5E4A0EA845C}" type="pres">
      <dgm:prSet presAssocID="{4032BE2D-6F3B-4932-A142-0D85B57C7AB3}" presName="nodeFollowingNodes" presStyleLbl="node1" presStyleIdx="2" presStyleCnt="5" custScaleX="152773" custRadScaleRad="125311" custRadScaleInc="-48589">
        <dgm:presLayoutVars>
          <dgm:bulletEnabled val="1"/>
        </dgm:presLayoutVars>
      </dgm:prSet>
      <dgm:spPr/>
      <dgm:t>
        <a:bodyPr/>
        <a:lstStyle/>
        <a:p>
          <a:endParaRPr lang="en-US"/>
        </a:p>
      </dgm:t>
    </dgm:pt>
    <dgm:pt modelId="{067D1083-886D-4C21-945D-BC2064A4BB53}" type="pres">
      <dgm:prSet presAssocID="{441CA7C8-141E-40A4-A045-DF7A4EA256C5}" presName="nodeFollowingNodes" presStyleLbl="node1" presStyleIdx="3" presStyleCnt="5" custScaleX="159304" custRadScaleRad="114823" custRadScaleInc="44039">
        <dgm:presLayoutVars>
          <dgm:bulletEnabled val="1"/>
        </dgm:presLayoutVars>
      </dgm:prSet>
      <dgm:spPr/>
      <dgm:t>
        <a:bodyPr/>
        <a:lstStyle/>
        <a:p>
          <a:endParaRPr lang="en-US"/>
        </a:p>
      </dgm:t>
    </dgm:pt>
    <dgm:pt modelId="{D98BA8FE-0DEC-4F3B-A0B4-E1AE8CF4178D}" type="pres">
      <dgm:prSet presAssocID="{3C7C5329-2E1F-4FE3-AB9D-E35EB4F1E480}" presName="nodeFollowingNodes" presStyleLbl="node1" presStyleIdx="4" presStyleCnt="5" custScaleX="144676" custRadScaleRad="127399" custRadScaleInc="-6521">
        <dgm:presLayoutVars>
          <dgm:bulletEnabled val="1"/>
        </dgm:presLayoutVars>
      </dgm:prSet>
      <dgm:spPr/>
      <dgm:t>
        <a:bodyPr/>
        <a:lstStyle/>
        <a:p>
          <a:endParaRPr lang="en-US"/>
        </a:p>
      </dgm:t>
    </dgm:pt>
  </dgm:ptLst>
  <dgm:cxnLst>
    <dgm:cxn modelId="{FDDF0DA9-E07E-4091-BA68-E58D8F6E9414}" srcId="{FF2ED362-CF44-4DC0-8730-01B50DEAB72F}" destId="{4032BE2D-6F3B-4932-A142-0D85B57C7AB3}" srcOrd="2" destOrd="0" parTransId="{6D7DA770-68F4-4123-B2CC-05A1E013593C}" sibTransId="{78F7C6EF-EE6C-4476-BEA7-7B756130DF22}"/>
    <dgm:cxn modelId="{FF546B71-E02F-4183-AA08-20A513B0A971}" type="presOf" srcId="{3C7C5329-2E1F-4FE3-AB9D-E35EB4F1E480}" destId="{D98BA8FE-0DEC-4F3B-A0B4-E1AE8CF4178D}" srcOrd="0" destOrd="0" presId="urn:microsoft.com/office/officeart/2005/8/layout/cycle3"/>
    <dgm:cxn modelId="{34AF2761-5A60-4F8A-AA96-F43E93CE7D62}" type="presOf" srcId="{441CA7C8-141E-40A4-A045-DF7A4EA256C5}" destId="{067D1083-886D-4C21-945D-BC2064A4BB53}" srcOrd="0" destOrd="0" presId="urn:microsoft.com/office/officeart/2005/8/layout/cycle3"/>
    <dgm:cxn modelId="{9904B79D-D632-4A7B-B884-217C92084F50}" srcId="{FF2ED362-CF44-4DC0-8730-01B50DEAB72F}" destId="{5233BC6F-49D4-497D-B312-3621F9A903D2}" srcOrd="1" destOrd="0" parTransId="{30A61061-C855-4D60-AB38-E9E8AFA14263}" sibTransId="{77366F43-9EDA-4E7C-8DC8-F605E4D26958}"/>
    <dgm:cxn modelId="{F1268EDA-E9B0-4EB9-B06F-0471C82272D2}" type="presOf" srcId="{B87AAF94-8E2D-49DC-A0F9-593BA8922114}" destId="{5B1C5DF6-C322-4076-8AEF-3F81DC52A400}" srcOrd="0" destOrd="0" presId="urn:microsoft.com/office/officeart/2005/8/layout/cycle3"/>
    <dgm:cxn modelId="{5FBC4341-0FE9-478C-89FD-818802766AA2}" type="presOf" srcId="{5233BC6F-49D4-497D-B312-3621F9A903D2}" destId="{4ABE05A2-3236-46F0-B5EE-6329560F4ED6}" srcOrd="0" destOrd="0" presId="urn:microsoft.com/office/officeart/2005/8/layout/cycle3"/>
    <dgm:cxn modelId="{52E1DEA7-053F-40B3-8C5B-07CECCB33669}" srcId="{FF2ED362-CF44-4DC0-8730-01B50DEAB72F}" destId="{B87AAF94-8E2D-49DC-A0F9-593BA8922114}" srcOrd="0" destOrd="0" parTransId="{2177F256-4FDA-4D49-A06E-F60706F5F27B}" sibTransId="{4A9413AE-8F46-46A5-B31B-CB0DD6EC9835}"/>
    <dgm:cxn modelId="{443E0741-A45A-465C-A3E5-0CBFAA4B8C70}" type="presOf" srcId="{FF2ED362-CF44-4DC0-8730-01B50DEAB72F}" destId="{9821E82F-7C20-497B-B32C-57EBB70AB28A}" srcOrd="0" destOrd="0" presId="urn:microsoft.com/office/officeart/2005/8/layout/cycle3"/>
    <dgm:cxn modelId="{DF569C39-D624-427D-882D-26CDB13F4C93}" type="presOf" srcId="{4032BE2D-6F3B-4932-A142-0D85B57C7AB3}" destId="{683A7256-D647-4844-8084-B5E4A0EA845C}" srcOrd="0" destOrd="0" presId="urn:microsoft.com/office/officeart/2005/8/layout/cycle3"/>
    <dgm:cxn modelId="{81BB3297-2CB5-4733-9A4E-40E5B918CBE6}" srcId="{FF2ED362-CF44-4DC0-8730-01B50DEAB72F}" destId="{441CA7C8-141E-40A4-A045-DF7A4EA256C5}" srcOrd="3" destOrd="0" parTransId="{F3437D92-5F99-4D91-950D-557A1A5413CF}" sibTransId="{EADCD0F7-76A9-465B-8DD0-24A05129ABF3}"/>
    <dgm:cxn modelId="{4A7D7204-4852-44BF-B14B-936669243D97}" type="presOf" srcId="{4A9413AE-8F46-46A5-B31B-CB0DD6EC9835}" destId="{703050E3-60F8-4E5F-BD52-62D9E5073A34}" srcOrd="0" destOrd="0" presId="urn:microsoft.com/office/officeart/2005/8/layout/cycle3"/>
    <dgm:cxn modelId="{4EAB25AD-0593-4DEA-9670-D70DC6B9BD6F}" srcId="{FF2ED362-CF44-4DC0-8730-01B50DEAB72F}" destId="{3C7C5329-2E1F-4FE3-AB9D-E35EB4F1E480}" srcOrd="4" destOrd="0" parTransId="{DBBD125B-3E17-416B-AB39-65A6FC07ECCF}" sibTransId="{B2FC1C3A-1054-4629-89FF-4D25A56D9627}"/>
    <dgm:cxn modelId="{AB026109-81C4-46B8-BF1C-0A321523B73E}" type="presParOf" srcId="{9821E82F-7C20-497B-B32C-57EBB70AB28A}" destId="{AAF36363-9268-4F55-A857-90EA694BD1BC}" srcOrd="0" destOrd="0" presId="urn:microsoft.com/office/officeart/2005/8/layout/cycle3"/>
    <dgm:cxn modelId="{3F6CE10F-5336-4B91-8BA1-AFB56B3B672E}" type="presParOf" srcId="{AAF36363-9268-4F55-A857-90EA694BD1BC}" destId="{5B1C5DF6-C322-4076-8AEF-3F81DC52A400}" srcOrd="0" destOrd="0" presId="urn:microsoft.com/office/officeart/2005/8/layout/cycle3"/>
    <dgm:cxn modelId="{59440132-B26C-45E1-AC76-A7DADD19E936}" type="presParOf" srcId="{AAF36363-9268-4F55-A857-90EA694BD1BC}" destId="{703050E3-60F8-4E5F-BD52-62D9E5073A34}" srcOrd="1" destOrd="0" presId="urn:microsoft.com/office/officeart/2005/8/layout/cycle3"/>
    <dgm:cxn modelId="{DA1354AC-0D7A-44A9-915F-B51BD77D99EC}" type="presParOf" srcId="{AAF36363-9268-4F55-A857-90EA694BD1BC}" destId="{4ABE05A2-3236-46F0-B5EE-6329560F4ED6}" srcOrd="2" destOrd="0" presId="urn:microsoft.com/office/officeart/2005/8/layout/cycle3"/>
    <dgm:cxn modelId="{FADE3CB7-79CA-4937-8D08-3B44E4BDEA62}" type="presParOf" srcId="{AAF36363-9268-4F55-A857-90EA694BD1BC}" destId="{683A7256-D647-4844-8084-B5E4A0EA845C}" srcOrd="3" destOrd="0" presId="urn:microsoft.com/office/officeart/2005/8/layout/cycle3"/>
    <dgm:cxn modelId="{1FFA0929-2605-4467-9868-7058B9B6C721}" type="presParOf" srcId="{AAF36363-9268-4F55-A857-90EA694BD1BC}" destId="{067D1083-886D-4C21-945D-BC2064A4BB53}" srcOrd="4" destOrd="0" presId="urn:microsoft.com/office/officeart/2005/8/layout/cycle3"/>
    <dgm:cxn modelId="{E7936366-6138-42D2-9327-5BDF476B0FF8}" type="presParOf" srcId="{AAF36363-9268-4F55-A857-90EA694BD1BC}" destId="{D98BA8FE-0DEC-4F3B-A0B4-E1AE8CF4178D}"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BAF3B5-BAD7-460F-AF08-489D9C75242B}" type="doc">
      <dgm:prSet loTypeId="urn:microsoft.com/office/officeart/2009/layout/CircleArrowProcess" loCatId="process" qsTypeId="urn:microsoft.com/office/officeart/2005/8/quickstyle/simple1" qsCatId="simple" csTypeId="urn:microsoft.com/office/officeart/2005/8/colors/colorful1" csCatId="colorful" phldr="1"/>
      <dgm:spPr/>
      <dgm:t>
        <a:bodyPr/>
        <a:lstStyle/>
        <a:p>
          <a:endParaRPr lang="en-US"/>
        </a:p>
      </dgm:t>
    </dgm:pt>
    <dgm:pt modelId="{6B486D9C-22C4-4447-BA4B-E39154FF4B15}">
      <dgm:prSet phldrT="[Text]" custT="1"/>
      <dgm:spPr/>
      <dgm:t>
        <a:bodyPr/>
        <a:lstStyle/>
        <a:p>
          <a:r>
            <a:rPr lang="en-US" sz="3200" dirty="0"/>
            <a:t>Read the Case Vignette</a:t>
          </a:r>
        </a:p>
      </dgm:t>
    </dgm:pt>
    <dgm:pt modelId="{D832A1E9-E76C-4E18-865E-E3E143EC7E35}" type="parTrans" cxnId="{79E83204-FD39-4FAE-8EF1-54732B366150}">
      <dgm:prSet/>
      <dgm:spPr/>
      <dgm:t>
        <a:bodyPr/>
        <a:lstStyle/>
        <a:p>
          <a:endParaRPr lang="en-US"/>
        </a:p>
      </dgm:t>
    </dgm:pt>
    <dgm:pt modelId="{8FEB6A38-00BF-4817-BBD2-3FA4C0C3981C}" type="sibTrans" cxnId="{79E83204-FD39-4FAE-8EF1-54732B366150}">
      <dgm:prSet/>
      <dgm:spPr/>
      <dgm:t>
        <a:bodyPr/>
        <a:lstStyle/>
        <a:p>
          <a:endParaRPr lang="en-US"/>
        </a:p>
      </dgm:t>
    </dgm:pt>
    <dgm:pt modelId="{864EE12F-0647-46AA-BA58-F6CB956C2867}">
      <dgm:prSet phldrT="[Text]"/>
      <dgm:spPr/>
      <dgm:t>
        <a:bodyPr/>
        <a:lstStyle/>
        <a:p>
          <a:endParaRPr lang="en-US" dirty="0"/>
        </a:p>
      </dgm:t>
    </dgm:pt>
    <dgm:pt modelId="{18EC4DC9-4BED-4923-A585-9F7D2BD8B75E}" type="parTrans" cxnId="{19922315-2FDA-4125-AEB2-21052EC7A14A}">
      <dgm:prSet/>
      <dgm:spPr/>
      <dgm:t>
        <a:bodyPr/>
        <a:lstStyle/>
        <a:p>
          <a:endParaRPr lang="en-US"/>
        </a:p>
      </dgm:t>
    </dgm:pt>
    <dgm:pt modelId="{864533DE-926A-498D-9733-3A236F96E7F1}" type="sibTrans" cxnId="{19922315-2FDA-4125-AEB2-21052EC7A14A}">
      <dgm:prSet/>
      <dgm:spPr/>
      <dgm:t>
        <a:bodyPr/>
        <a:lstStyle/>
        <a:p>
          <a:endParaRPr lang="en-US"/>
        </a:p>
      </dgm:t>
    </dgm:pt>
    <dgm:pt modelId="{67C39782-E651-443F-B2FC-64BDE44869DE}">
      <dgm:prSet phldrT="[Text]" custT="1"/>
      <dgm:spPr/>
      <dgm:t>
        <a:bodyPr/>
        <a:lstStyle/>
        <a:p>
          <a:r>
            <a:rPr lang="en-US" sz="3200" dirty="0"/>
            <a:t>Prepare for assessment</a:t>
          </a:r>
        </a:p>
      </dgm:t>
    </dgm:pt>
    <dgm:pt modelId="{20804B3A-4AE0-48D4-A622-F1D341BD78C8}" type="parTrans" cxnId="{4C647771-E535-412B-87B5-8D5647444B2F}">
      <dgm:prSet/>
      <dgm:spPr/>
      <dgm:t>
        <a:bodyPr/>
        <a:lstStyle/>
        <a:p>
          <a:endParaRPr lang="en-US"/>
        </a:p>
      </dgm:t>
    </dgm:pt>
    <dgm:pt modelId="{67638C7C-30AC-48BB-A01A-FBE2EA8B6285}" type="sibTrans" cxnId="{4C647771-E535-412B-87B5-8D5647444B2F}">
      <dgm:prSet/>
      <dgm:spPr/>
      <dgm:t>
        <a:bodyPr/>
        <a:lstStyle/>
        <a:p>
          <a:endParaRPr lang="en-US"/>
        </a:p>
      </dgm:t>
    </dgm:pt>
    <dgm:pt modelId="{1F3A60F3-B0B4-4019-B4B1-1DD583D4042D}">
      <dgm:prSet phldrT="[Text]"/>
      <dgm:spPr/>
      <dgm:t>
        <a:bodyPr/>
        <a:lstStyle/>
        <a:p>
          <a:endParaRPr lang="en-US" dirty="0"/>
        </a:p>
      </dgm:t>
    </dgm:pt>
    <dgm:pt modelId="{CDF09475-408F-46DB-9DD3-A0C7F582C0FF}" type="parTrans" cxnId="{B28865C6-D570-402C-BAB1-FAA68C99418F}">
      <dgm:prSet/>
      <dgm:spPr/>
      <dgm:t>
        <a:bodyPr/>
        <a:lstStyle/>
        <a:p>
          <a:endParaRPr lang="en-US"/>
        </a:p>
      </dgm:t>
    </dgm:pt>
    <dgm:pt modelId="{7EDCA4C0-4F50-4B88-904A-FAF0EB8637DD}" type="sibTrans" cxnId="{B28865C6-D570-402C-BAB1-FAA68C99418F}">
      <dgm:prSet/>
      <dgm:spPr/>
      <dgm:t>
        <a:bodyPr/>
        <a:lstStyle/>
        <a:p>
          <a:endParaRPr lang="en-US"/>
        </a:p>
      </dgm:t>
    </dgm:pt>
    <dgm:pt modelId="{9B599FCC-396A-4AB3-BD59-339D2344C5CA}" type="pres">
      <dgm:prSet presAssocID="{31BAF3B5-BAD7-460F-AF08-489D9C75242B}" presName="Name0" presStyleCnt="0">
        <dgm:presLayoutVars>
          <dgm:chMax val="7"/>
          <dgm:chPref val="7"/>
          <dgm:dir/>
          <dgm:animLvl val="lvl"/>
        </dgm:presLayoutVars>
      </dgm:prSet>
      <dgm:spPr/>
      <dgm:t>
        <a:bodyPr/>
        <a:lstStyle/>
        <a:p>
          <a:endParaRPr lang="en-US"/>
        </a:p>
      </dgm:t>
    </dgm:pt>
    <dgm:pt modelId="{1D7F6BFD-6CB9-4D9E-9092-211F444AC3D2}" type="pres">
      <dgm:prSet presAssocID="{6B486D9C-22C4-4447-BA4B-E39154FF4B15}" presName="Accent1" presStyleCnt="0"/>
      <dgm:spPr/>
    </dgm:pt>
    <dgm:pt modelId="{0AC4F08B-713F-432E-AE0C-96114D6881E0}" type="pres">
      <dgm:prSet presAssocID="{6B486D9C-22C4-4447-BA4B-E39154FF4B15}" presName="Accent" presStyleLbl="node1" presStyleIdx="0" presStyleCnt="2"/>
      <dgm:spPr/>
    </dgm:pt>
    <dgm:pt modelId="{A731B4DE-9B32-4956-BC3F-CFD45AF0E766}" type="pres">
      <dgm:prSet presAssocID="{6B486D9C-22C4-4447-BA4B-E39154FF4B15}" presName="Child1" presStyleLbl="revTx" presStyleIdx="0" presStyleCnt="4">
        <dgm:presLayoutVars>
          <dgm:chMax val="0"/>
          <dgm:chPref val="0"/>
          <dgm:bulletEnabled val="1"/>
        </dgm:presLayoutVars>
      </dgm:prSet>
      <dgm:spPr/>
      <dgm:t>
        <a:bodyPr/>
        <a:lstStyle/>
        <a:p>
          <a:endParaRPr lang="en-US"/>
        </a:p>
      </dgm:t>
    </dgm:pt>
    <dgm:pt modelId="{2DE2AD4B-89DD-4358-87AD-E1C1C2B49CBC}" type="pres">
      <dgm:prSet presAssocID="{6B486D9C-22C4-4447-BA4B-E39154FF4B15}" presName="Parent1" presStyleLbl="revTx" presStyleIdx="1" presStyleCnt="4" custScaleX="94779" custScaleY="150427" custLinFactNeighborY="-7335">
        <dgm:presLayoutVars>
          <dgm:chMax val="1"/>
          <dgm:chPref val="1"/>
          <dgm:bulletEnabled val="1"/>
        </dgm:presLayoutVars>
      </dgm:prSet>
      <dgm:spPr/>
      <dgm:t>
        <a:bodyPr/>
        <a:lstStyle/>
        <a:p>
          <a:endParaRPr lang="en-US"/>
        </a:p>
      </dgm:t>
    </dgm:pt>
    <dgm:pt modelId="{30DF10D0-F09D-4874-A564-D2E0A13FE42D}" type="pres">
      <dgm:prSet presAssocID="{67C39782-E651-443F-B2FC-64BDE44869DE}" presName="Accent2" presStyleCnt="0"/>
      <dgm:spPr/>
    </dgm:pt>
    <dgm:pt modelId="{902A95EC-58B1-415E-BA32-9AF71C0CEE75}" type="pres">
      <dgm:prSet presAssocID="{67C39782-E651-443F-B2FC-64BDE44869DE}" presName="Accent" presStyleLbl="node1" presStyleIdx="1" presStyleCnt="2"/>
      <dgm:spPr/>
    </dgm:pt>
    <dgm:pt modelId="{8E1516A7-B0FF-4F25-8E79-69B3DF81E2E6}" type="pres">
      <dgm:prSet presAssocID="{67C39782-E651-443F-B2FC-64BDE44869DE}" presName="Child2" presStyleLbl="revTx" presStyleIdx="2" presStyleCnt="4">
        <dgm:presLayoutVars>
          <dgm:chMax val="0"/>
          <dgm:chPref val="0"/>
          <dgm:bulletEnabled val="1"/>
        </dgm:presLayoutVars>
      </dgm:prSet>
      <dgm:spPr/>
      <dgm:t>
        <a:bodyPr/>
        <a:lstStyle/>
        <a:p>
          <a:endParaRPr lang="en-US"/>
        </a:p>
      </dgm:t>
    </dgm:pt>
    <dgm:pt modelId="{491B8AC6-4EBF-4141-8DD7-4F999C2519F5}" type="pres">
      <dgm:prSet presAssocID="{67C39782-E651-443F-B2FC-64BDE44869DE}" presName="Parent2" presStyleLbl="revTx" presStyleIdx="3" presStyleCnt="4">
        <dgm:presLayoutVars>
          <dgm:chMax val="1"/>
          <dgm:chPref val="1"/>
          <dgm:bulletEnabled val="1"/>
        </dgm:presLayoutVars>
      </dgm:prSet>
      <dgm:spPr/>
      <dgm:t>
        <a:bodyPr/>
        <a:lstStyle/>
        <a:p>
          <a:endParaRPr lang="en-US"/>
        </a:p>
      </dgm:t>
    </dgm:pt>
  </dgm:ptLst>
  <dgm:cxnLst>
    <dgm:cxn modelId="{4C647771-E535-412B-87B5-8D5647444B2F}" srcId="{31BAF3B5-BAD7-460F-AF08-489D9C75242B}" destId="{67C39782-E651-443F-B2FC-64BDE44869DE}" srcOrd="1" destOrd="0" parTransId="{20804B3A-4AE0-48D4-A622-F1D341BD78C8}" sibTransId="{67638C7C-30AC-48BB-A01A-FBE2EA8B6285}"/>
    <dgm:cxn modelId="{DFB39845-AC8F-43B0-8E8D-AAA9880245A3}" type="presOf" srcId="{67C39782-E651-443F-B2FC-64BDE44869DE}" destId="{491B8AC6-4EBF-4141-8DD7-4F999C2519F5}" srcOrd="0" destOrd="0" presId="urn:microsoft.com/office/officeart/2009/layout/CircleArrowProcess"/>
    <dgm:cxn modelId="{B28865C6-D570-402C-BAB1-FAA68C99418F}" srcId="{67C39782-E651-443F-B2FC-64BDE44869DE}" destId="{1F3A60F3-B0B4-4019-B4B1-1DD583D4042D}" srcOrd="0" destOrd="0" parTransId="{CDF09475-408F-46DB-9DD3-A0C7F582C0FF}" sibTransId="{7EDCA4C0-4F50-4B88-904A-FAF0EB8637DD}"/>
    <dgm:cxn modelId="{31C4F94E-D5DF-49EB-BEF2-086043966170}" type="presOf" srcId="{31BAF3B5-BAD7-460F-AF08-489D9C75242B}" destId="{9B599FCC-396A-4AB3-BD59-339D2344C5CA}" srcOrd="0" destOrd="0" presId="urn:microsoft.com/office/officeart/2009/layout/CircleArrowProcess"/>
    <dgm:cxn modelId="{ACDEC9D0-7908-4DFB-8444-DB534CF2A122}" type="presOf" srcId="{6B486D9C-22C4-4447-BA4B-E39154FF4B15}" destId="{2DE2AD4B-89DD-4358-87AD-E1C1C2B49CBC}" srcOrd="0" destOrd="0" presId="urn:microsoft.com/office/officeart/2009/layout/CircleArrowProcess"/>
    <dgm:cxn modelId="{19922315-2FDA-4125-AEB2-21052EC7A14A}" srcId="{6B486D9C-22C4-4447-BA4B-E39154FF4B15}" destId="{864EE12F-0647-46AA-BA58-F6CB956C2867}" srcOrd="0" destOrd="0" parTransId="{18EC4DC9-4BED-4923-A585-9F7D2BD8B75E}" sibTransId="{864533DE-926A-498D-9733-3A236F96E7F1}"/>
    <dgm:cxn modelId="{50D247AB-DD17-43E9-AE02-D8B93E3FA241}" type="presOf" srcId="{864EE12F-0647-46AA-BA58-F6CB956C2867}" destId="{A731B4DE-9B32-4956-BC3F-CFD45AF0E766}" srcOrd="0" destOrd="0" presId="urn:microsoft.com/office/officeart/2009/layout/CircleArrowProcess"/>
    <dgm:cxn modelId="{730FC1E8-EB38-43D7-A511-1F21325871E6}" type="presOf" srcId="{1F3A60F3-B0B4-4019-B4B1-1DD583D4042D}" destId="{8E1516A7-B0FF-4F25-8E79-69B3DF81E2E6}" srcOrd="0" destOrd="0" presId="urn:microsoft.com/office/officeart/2009/layout/CircleArrowProcess"/>
    <dgm:cxn modelId="{79E83204-FD39-4FAE-8EF1-54732B366150}" srcId="{31BAF3B5-BAD7-460F-AF08-489D9C75242B}" destId="{6B486D9C-22C4-4447-BA4B-E39154FF4B15}" srcOrd="0" destOrd="0" parTransId="{D832A1E9-E76C-4E18-865E-E3E143EC7E35}" sibTransId="{8FEB6A38-00BF-4817-BBD2-3FA4C0C3981C}"/>
    <dgm:cxn modelId="{3B2BBBA7-05EC-4A5B-B327-CEEAAF6E67ED}" type="presParOf" srcId="{9B599FCC-396A-4AB3-BD59-339D2344C5CA}" destId="{1D7F6BFD-6CB9-4D9E-9092-211F444AC3D2}" srcOrd="0" destOrd="0" presId="urn:microsoft.com/office/officeart/2009/layout/CircleArrowProcess"/>
    <dgm:cxn modelId="{B18D4B44-5B51-4F64-8D02-B94AA260E245}" type="presParOf" srcId="{1D7F6BFD-6CB9-4D9E-9092-211F444AC3D2}" destId="{0AC4F08B-713F-432E-AE0C-96114D6881E0}" srcOrd="0" destOrd="0" presId="urn:microsoft.com/office/officeart/2009/layout/CircleArrowProcess"/>
    <dgm:cxn modelId="{60B0CC72-6AF4-44A2-ADA0-2F853F123AA1}" type="presParOf" srcId="{9B599FCC-396A-4AB3-BD59-339D2344C5CA}" destId="{A731B4DE-9B32-4956-BC3F-CFD45AF0E766}" srcOrd="1" destOrd="0" presId="urn:microsoft.com/office/officeart/2009/layout/CircleArrowProcess"/>
    <dgm:cxn modelId="{0849F524-CD81-4263-8C1C-592C960CF281}" type="presParOf" srcId="{9B599FCC-396A-4AB3-BD59-339D2344C5CA}" destId="{2DE2AD4B-89DD-4358-87AD-E1C1C2B49CBC}" srcOrd="2" destOrd="0" presId="urn:microsoft.com/office/officeart/2009/layout/CircleArrowProcess"/>
    <dgm:cxn modelId="{ED58FCAF-A26A-40DF-AAB7-3138736C944B}" type="presParOf" srcId="{9B599FCC-396A-4AB3-BD59-339D2344C5CA}" destId="{30DF10D0-F09D-4874-A564-D2E0A13FE42D}" srcOrd="3" destOrd="0" presId="urn:microsoft.com/office/officeart/2009/layout/CircleArrowProcess"/>
    <dgm:cxn modelId="{F744B23D-39E9-4DAB-B87A-2735954DF29A}" type="presParOf" srcId="{30DF10D0-F09D-4874-A564-D2E0A13FE42D}" destId="{902A95EC-58B1-415E-BA32-9AF71C0CEE75}" srcOrd="0" destOrd="0" presId="urn:microsoft.com/office/officeart/2009/layout/CircleArrowProcess"/>
    <dgm:cxn modelId="{91637FF7-0DAE-4AC2-8149-9A35BE43372B}" type="presParOf" srcId="{9B599FCC-396A-4AB3-BD59-339D2344C5CA}" destId="{8E1516A7-B0FF-4F25-8E79-69B3DF81E2E6}" srcOrd="4" destOrd="0" presId="urn:microsoft.com/office/officeart/2009/layout/CircleArrowProcess"/>
    <dgm:cxn modelId="{5D77BBFA-8265-4143-914F-F4D3F482EAD7}" type="presParOf" srcId="{9B599FCC-396A-4AB3-BD59-339D2344C5CA}" destId="{491B8AC6-4EBF-4141-8DD7-4F999C2519F5}"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BCD2BF-83F5-4C2A-9DA0-070E59F6E848}" type="doc">
      <dgm:prSet loTypeId="urn:microsoft.com/office/officeart/2005/8/layout/target3" loCatId="list" qsTypeId="urn:microsoft.com/office/officeart/2005/8/quickstyle/simple1" qsCatId="simple" csTypeId="urn:microsoft.com/office/officeart/2005/8/colors/colorful1" csCatId="colorful" phldr="1"/>
      <dgm:spPr/>
      <dgm:t>
        <a:bodyPr/>
        <a:lstStyle/>
        <a:p>
          <a:endParaRPr lang="en-US"/>
        </a:p>
      </dgm:t>
    </dgm:pt>
    <dgm:pt modelId="{4A44AEBF-E326-418B-9B6E-138B9A50809C}">
      <dgm:prSet custT="1"/>
      <dgm:spPr/>
      <dgm:t>
        <a:bodyPr/>
        <a:lstStyle/>
        <a:p>
          <a:pPr rtl="0"/>
          <a:r>
            <a:rPr lang="en-US" sz="2800" b="1" dirty="0"/>
            <a:t>What </a:t>
          </a:r>
          <a:r>
            <a:rPr lang="en-US" sz="2800" b="1" dirty="0" smtClean="0"/>
            <a:t>are </a:t>
          </a:r>
          <a:r>
            <a:rPr lang="en-US" sz="2800" b="1" dirty="0"/>
            <a:t>your </a:t>
          </a:r>
          <a:r>
            <a:rPr lang="en-US" sz="2800" b="1" dirty="0" smtClean="0"/>
            <a:t>recommendations?</a:t>
          </a:r>
          <a:endParaRPr lang="en-US" sz="2800" b="1" dirty="0"/>
        </a:p>
      </dgm:t>
    </dgm:pt>
    <dgm:pt modelId="{10E4176E-EE03-421B-A8F6-2180673D6DE1}" type="parTrans" cxnId="{49DA0198-7B7C-47A1-8468-FC787D7C1C89}">
      <dgm:prSet/>
      <dgm:spPr/>
      <dgm:t>
        <a:bodyPr/>
        <a:lstStyle/>
        <a:p>
          <a:endParaRPr lang="en-US"/>
        </a:p>
      </dgm:t>
    </dgm:pt>
    <dgm:pt modelId="{AB3D538F-C00D-4FF2-95BB-4B4DDDE00786}" type="sibTrans" cxnId="{49DA0198-7B7C-47A1-8468-FC787D7C1C89}">
      <dgm:prSet/>
      <dgm:spPr/>
      <dgm:t>
        <a:bodyPr/>
        <a:lstStyle/>
        <a:p>
          <a:endParaRPr lang="en-US"/>
        </a:p>
      </dgm:t>
    </dgm:pt>
    <dgm:pt modelId="{D35DDA5C-CE4F-44B6-AAEC-A17FBC6472F3}">
      <dgm:prSet/>
      <dgm:spPr/>
      <dgm:t>
        <a:bodyPr/>
        <a:lstStyle/>
        <a:p>
          <a:pPr rtl="0"/>
          <a:r>
            <a:rPr lang="en-US" b="1" dirty="0" smtClean="0"/>
            <a:t>What are the primary needs of the children?</a:t>
          </a:r>
          <a:endParaRPr lang="en-US" b="1" dirty="0"/>
        </a:p>
      </dgm:t>
    </dgm:pt>
    <dgm:pt modelId="{8B03AC2F-095C-491B-9087-27903DD9FE3A}" type="parTrans" cxnId="{5608C3F7-D441-4026-B0F6-D17703B4CB33}">
      <dgm:prSet/>
      <dgm:spPr/>
      <dgm:t>
        <a:bodyPr/>
        <a:lstStyle/>
        <a:p>
          <a:endParaRPr lang="en-US"/>
        </a:p>
      </dgm:t>
    </dgm:pt>
    <dgm:pt modelId="{87A583AA-FB04-4BBB-9354-5F1DAE166CED}" type="sibTrans" cxnId="{5608C3F7-D441-4026-B0F6-D17703B4CB33}">
      <dgm:prSet/>
      <dgm:spPr/>
      <dgm:t>
        <a:bodyPr/>
        <a:lstStyle/>
        <a:p>
          <a:endParaRPr lang="en-US"/>
        </a:p>
      </dgm:t>
    </dgm:pt>
    <dgm:pt modelId="{C2DCE138-4BDD-4C07-AC88-C553323D557B}">
      <dgm:prSet/>
      <dgm:spPr/>
      <dgm:t>
        <a:bodyPr/>
        <a:lstStyle/>
        <a:p>
          <a:pPr rtl="0"/>
          <a:r>
            <a:rPr lang="en-US" b="1" dirty="0"/>
            <a:t>What is </a:t>
          </a:r>
          <a:r>
            <a:rPr lang="en-US" b="1" dirty="0" smtClean="0"/>
            <a:t>the best way to maintain familial ties?</a:t>
          </a:r>
          <a:endParaRPr lang="en-US" b="1" dirty="0"/>
        </a:p>
      </dgm:t>
    </dgm:pt>
    <dgm:pt modelId="{1CBC8D9F-5E6C-4D08-AAB9-D17BC8B70F29}" type="sibTrans" cxnId="{BF3BD627-A3CD-4C03-9B0F-DB5F05381930}">
      <dgm:prSet/>
      <dgm:spPr/>
      <dgm:t>
        <a:bodyPr/>
        <a:lstStyle/>
        <a:p>
          <a:endParaRPr lang="en-US"/>
        </a:p>
      </dgm:t>
    </dgm:pt>
    <dgm:pt modelId="{755261F6-0C37-4442-92C1-986F707EC8E8}" type="parTrans" cxnId="{BF3BD627-A3CD-4C03-9B0F-DB5F05381930}">
      <dgm:prSet/>
      <dgm:spPr/>
      <dgm:t>
        <a:bodyPr/>
        <a:lstStyle/>
        <a:p>
          <a:endParaRPr lang="en-US"/>
        </a:p>
      </dgm:t>
    </dgm:pt>
    <dgm:pt modelId="{247D46C2-0570-4462-8555-BD306C139659}">
      <dgm:prSet custT="1"/>
      <dgm:spPr/>
      <dgm:t>
        <a:bodyPr/>
        <a:lstStyle/>
        <a:p>
          <a:r>
            <a:rPr lang="en-US" sz="2800" b="1" dirty="0" smtClean="0"/>
            <a:t> What is working well?</a:t>
          </a:r>
          <a:endParaRPr lang="en-US" sz="2800" b="1" dirty="0"/>
        </a:p>
      </dgm:t>
    </dgm:pt>
    <dgm:pt modelId="{49184E55-82A5-45F1-A195-23B25576AAC8}" type="parTrans" cxnId="{6F52E78A-42ED-45FA-851A-756AFF2A1185}">
      <dgm:prSet/>
      <dgm:spPr/>
      <dgm:t>
        <a:bodyPr/>
        <a:lstStyle/>
        <a:p>
          <a:endParaRPr lang="en-US"/>
        </a:p>
      </dgm:t>
    </dgm:pt>
    <dgm:pt modelId="{C344DC90-19BA-4456-B445-4C178491C1B0}" type="sibTrans" cxnId="{6F52E78A-42ED-45FA-851A-756AFF2A1185}">
      <dgm:prSet/>
      <dgm:spPr/>
      <dgm:t>
        <a:bodyPr/>
        <a:lstStyle/>
        <a:p>
          <a:endParaRPr lang="en-US"/>
        </a:p>
      </dgm:t>
    </dgm:pt>
    <dgm:pt modelId="{156DE777-C83E-475B-A6D1-FE7CD37688C5}">
      <dgm:prSet custT="1"/>
      <dgm:spPr/>
      <dgm:t>
        <a:bodyPr/>
        <a:lstStyle/>
        <a:p>
          <a:pPr rtl="0"/>
          <a:r>
            <a:rPr lang="en-US" sz="3100" b="1" dirty="0"/>
            <a:t>What does SDM say?</a:t>
          </a:r>
        </a:p>
      </dgm:t>
    </dgm:pt>
    <dgm:pt modelId="{7D5193E4-1321-48BE-89E1-D4FCFBA179E6}" type="sibTrans" cxnId="{86277E80-848F-40F6-966C-F66968922803}">
      <dgm:prSet/>
      <dgm:spPr/>
      <dgm:t>
        <a:bodyPr/>
        <a:lstStyle/>
        <a:p>
          <a:endParaRPr lang="en-US"/>
        </a:p>
      </dgm:t>
    </dgm:pt>
    <dgm:pt modelId="{E5AD229F-DB2C-40F0-9C48-138F93F1CF8E}" type="parTrans" cxnId="{86277E80-848F-40F6-966C-F66968922803}">
      <dgm:prSet/>
      <dgm:spPr/>
      <dgm:t>
        <a:bodyPr/>
        <a:lstStyle/>
        <a:p>
          <a:endParaRPr lang="en-US"/>
        </a:p>
      </dgm:t>
    </dgm:pt>
    <dgm:pt modelId="{F5CE1B42-992F-4E63-BC49-14AADABC8BC8}">
      <dgm:prSet custT="1"/>
      <dgm:spPr/>
      <dgm:t>
        <a:bodyPr/>
        <a:lstStyle/>
        <a:p>
          <a:pPr rtl="0"/>
          <a:r>
            <a:rPr lang="en-US" sz="2800" b="1" dirty="0" smtClean="0"/>
            <a:t>What are you worried about?</a:t>
          </a:r>
          <a:endParaRPr lang="en-US" sz="2800" b="1" dirty="0"/>
        </a:p>
      </dgm:t>
    </dgm:pt>
    <dgm:pt modelId="{7690A907-3D57-4EF2-8DFD-C262F15FECD3}" type="parTrans" cxnId="{4D035EE9-3AD5-42A7-A7AD-07BBC744C00E}">
      <dgm:prSet/>
      <dgm:spPr/>
      <dgm:t>
        <a:bodyPr/>
        <a:lstStyle/>
        <a:p>
          <a:endParaRPr lang="en-US"/>
        </a:p>
      </dgm:t>
    </dgm:pt>
    <dgm:pt modelId="{E5435241-F2F2-4872-BBEB-95E8D5D1DC85}" type="sibTrans" cxnId="{4D035EE9-3AD5-42A7-A7AD-07BBC744C00E}">
      <dgm:prSet/>
      <dgm:spPr/>
      <dgm:t>
        <a:bodyPr/>
        <a:lstStyle/>
        <a:p>
          <a:endParaRPr lang="en-US"/>
        </a:p>
      </dgm:t>
    </dgm:pt>
    <dgm:pt modelId="{995B95F4-B179-493F-8F5A-250512E64138}" type="pres">
      <dgm:prSet presAssocID="{13BCD2BF-83F5-4C2A-9DA0-070E59F6E848}" presName="Name0" presStyleCnt="0">
        <dgm:presLayoutVars>
          <dgm:chMax val="7"/>
          <dgm:dir/>
          <dgm:animLvl val="lvl"/>
          <dgm:resizeHandles val="exact"/>
        </dgm:presLayoutVars>
      </dgm:prSet>
      <dgm:spPr/>
      <dgm:t>
        <a:bodyPr/>
        <a:lstStyle/>
        <a:p>
          <a:endParaRPr lang="en-US"/>
        </a:p>
      </dgm:t>
    </dgm:pt>
    <dgm:pt modelId="{7D13800F-0FF3-43D6-821D-B2315E3A037D}" type="pres">
      <dgm:prSet presAssocID="{156DE777-C83E-475B-A6D1-FE7CD37688C5}" presName="circle1" presStyleLbl="node1" presStyleIdx="0" presStyleCnt="6"/>
      <dgm:spPr/>
    </dgm:pt>
    <dgm:pt modelId="{384B8DB4-FF78-46C7-BCC6-F620A9D8E21A}" type="pres">
      <dgm:prSet presAssocID="{156DE777-C83E-475B-A6D1-FE7CD37688C5}" presName="space" presStyleCnt="0"/>
      <dgm:spPr/>
    </dgm:pt>
    <dgm:pt modelId="{A1088881-DBDA-43DF-9DDD-884FFB07AFF9}" type="pres">
      <dgm:prSet presAssocID="{156DE777-C83E-475B-A6D1-FE7CD37688C5}" presName="rect1" presStyleLbl="alignAcc1" presStyleIdx="0" presStyleCnt="6" custScaleX="100000" custScaleY="100000"/>
      <dgm:spPr/>
      <dgm:t>
        <a:bodyPr/>
        <a:lstStyle/>
        <a:p>
          <a:endParaRPr lang="en-US"/>
        </a:p>
      </dgm:t>
    </dgm:pt>
    <dgm:pt modelId="{97E51754-222B-4333-BFFE-51E8991D0753}" type="pres">
      <dgm:prSet presAssocID="{C2DCE138-4BDD-4C07-AC88-C553323D557B}" presName="vertSpace2" presStyleLbl="node1" presStyleIdx="0" presStyleCnt="6"/>
      <dgm:spPr/>
    </dgm:pt>
    <dgm:pt modelId="{24BF77C9-9381-4EEF-9315-2EF03D45965E}" type="pres">
      <dgm:prSet presAssocID="{C2DCE138-4BDD-4C07-AC88-C553323D557B}" presName="circle2" presStyleLbl="node1" presStyleIdx="1" presStyleCnt="6"/>
      <dgm:spPr/>
    </dgm:pt>
    <dgm:pt modelId="{5649C2EF-2D23-44D9-82C0-865A861ACE21}" type="pres">
      <dgm:prSet presAssocID="{C2DCE138-4BDD-4C07-AC88-C553323D557B}" presName="rect2" presStyleLbl="alignAcc1" presStyleIdx="1" presStyleCnt="6"/>
      <dgm:spPr/>
      <dgm:t>
        <a:bodyPr/>
        <a:lstStyle/>
        <a:p>
          <a:endParaRPr lang="en-US"/>
        </a:p>
      </dgm:t>
    </dgm:pt>
    <dgm:pt modelId="{46879C45-6400-4D9B-8FF4-0968DAE4AB43}" type="pres">
      <dgm:prSet presAssocID="{D35DDA5C-CE4F-44B6-AAEC-A17FBC6472F3}" presName="vertSpace3" presStyleLbl="node1" presStyleIdx="1" presStyleCnt="6"/>
      <dgm:spPr/>
    </dgm:pt>
    <dgm:pt modelId="{EB3F8163-2B99-4973-B48B-273CAC1DB242}" type="pres">
      <dgm:prSet presAssocID="{D35DDA5C-CE4F-44B6-AAEC-A17FBC6472F3}" presName="circle3" presStyleLbl="node1" presStyleIdx="2" presStyleCnt="6"/>
      <dgm:spPr/>
    </dgm:pt>
    <dgm:pt modelId="{5D76FD7A-8844-4EA5-BE8A-14E55DFE388D}" type="pres">
      <dgm:prSet presAssocID="{D35DDA5C-CE4F-44B6-AAEC-A17FBC6472F3}" presName="rect3" presStyleLbl="alignAcc1" presStyleIdx="2" presStyleCnt="6"/>
      <dgm:spPr/>
      <dgm:t>
        <a:bodyPr/>
        <a:lstStyle/>
        <a:p>
          <a:endParaRPr lang="en-US"/>
        </a:p>
      </dgm:t>
    </dgm:pt>
    <dgm:pt modelId="{9EB1F894-94F3-4AD8-B3F2-7DA7638E6BE3}" type="pres">
      <dgm:prSet presAssocID="{247D46C2-0570-4462-8555-BD306C139659}" presName="vertSpace4" presStyleLbl="node1" presStyleIdx="2" presStyleCnt="6"/>
      <dgm:spPr/>
    </dgm:pt>
    <dgm:pt modelId="{A6C42431-C8DF-442C-9FA8-EB6C484A18C6}" type="pres">
      <dgm:prSet presAssocID="{247D46C2-0570-4462-8555-BD306C139659}" presName="circle4" presStyleLbl="node1" presStyleIdx="3" presStyleCnt="6"/>
      <dgm:spPr/>
    </dgm:pt>
    <dgm:pt modelId="{4C1BB2F0-9EEB-412D-BA1E-7078D8BD5BE5}" type="pres">
      <dgm:prSet presAssocID="{247D46C2-0570-4462-8555-BD306C139659}" presName="rect4" presStyleLbl="alignAcc1" presStyleIdx="3" presStyleCnt="6"/>
      <dgm:spPr/>
      <dgm:t>
        <a:bodyPr/>
        <a:lstStyle/>
        <a:p>
          <a:endParaRPr lang="en-US"/>
        </a:p>
      </dgm:t>
    </dgm:pt>
    <dgm:pt modelId="{F45F9EF2-6710-4D57-BC73-CE8B3677912A}" type="pres">
      <dgm:prSet presAssocID="{F5CE1B42-992F-4E63-BC49-14AADABC8BC8}" presName="vertSpace5" presStyleLbl="node1" presStyleIdx="3" presStyleCnt="6"/>
      <dgm:spPr/>
    </dgm:pt>
    <dgm:pt modelId="{0F2C1B21-D100-43D3-A546-B6CDE91688D2}" type="pres">
      <dgm:prSet presAssocID="{F5CE1B42-992F-4E63-BC49-14AADABC8BC8}" presName="circle5" presStyleLbl="node1" presStyleIdx="4" presStyleCnt="6"/>
      <dgm:spPr/>
    </dgm:pt>
    <dgm:pt modelId="{3B24B750-1A39-42D6-9E40-60462931D85D}" type="pres">
      <dgm:prSet presAssocID="{F5CE1B42-992F-4E63-BC49-14AADABC8BC8}" presName="rect5" presStyleLbl="alignAcc1" presStyleIdx="4" presStyleCnt="6"/>
      <dgm:spPr/>
      <dgm:t>
        <a:bodyPr/>
        <a:lstStyle/>
        <a:p>
          <a:endParaRPr lang="en-US"/>
        </a:p>
      </dgm:t>
    </dgm:pt>
    <dgm:pt modelId="{868833E7-B59A-4E43-902D-F662E97ABB9D}" type="pres">
      <dgm:prSet presAssocID="{4A44AEBF-E326-418B-9B6E-138B9A50809C}" presName="vertSpace6" presStyleLbl="node1" presStyleIdx="4" presStyleCnt="6"/>
      <dgm:spPr/>
    </dgm:pt>
    <dgm:pt modelId="{F4E81C1A-89E0-499F-A617-9C93B2544B47}" type="pres">
      <dgm:prSet presAssocID="{4A44AEBF-E326-418B-9B6E-138B9A50809C}" presName="circle6" presStyleLbl="node1" presStyleIdx="5" presStyleCnt="6"/>
      <dgm:spPr/>
    </dgm:pt>
    <dgm:pt modelId="{13C4C276-FC5D-4CCB-8BF2-2AAE865A015E}" type="pres">
      <dgm:prSet presAssocID="{4A44AEBF-E326-418B-9B6E-138B9A50809C}" presName="rect6" presStyleLbl="alignAcc1" presStyleIdx="5" presStyleCnt="6"/>
      <dgm:spPr/>
      <dgm:t>
        <a:bodyPr/>
        <a:lstStyle/>
        <a:p>
          <a:endParaRPr lang="en-US"/>
        </a:p>
      </dgm:t>
    </dgm:pt>
    <dgm:pt modelId="{6A36E205-8622-4C08-9064-16B3F86314B9}" type="pres">
      <dgm:prSet presAssocID="{156DE777-C83E-475B-A6D1-FE7CD37688C5}" presName="rect1ParTxNoCh" presStyleLbl="alignAcc1" presStyleIdx="5" presStyleCnt="6">
        <dgm:presLayoutVars>
          <dgm:chMax val="1"/>
          <dgm:bulletEnabled val="1"/>
        </dgm:presLayoutVars>
      </dgm:prSet>
      <dgm:spPr/>
      <dgm:t>
        <a:bodyPr/>
        <a:lstStyle/>
        <a:p>
          <a:endParaRPr lang="en-US"/>
        </a:p>
      </dgm:t>
    </dgm:pt>
    <dgm:pt modelId="{4A7B0403-511C-418A-8AA1-488AD02A74D0}" type="pres">
      <dgm:prSet presAssocID="{C2DCE138-4BDD-4C07-AC88-C553323D557B}" presName="rect2ParTxNoCh" presStyleLbl="alignAcc1" presStyleIdx="5" presStyleCnt="6">
        <dgm:presLayoutVars>
          <dgm:chMax val="1"/>
          <dgm:bulletEnabled val="1"/>
        </dgm:presLayoutVars>
      </dgm:prSet>
      <dgm:spPr/>
      <dgm:t>
        <a:bodyPr/>
        <a:lstStyle/>
        <a:p>
          <a:endParaRPr lang="en-US"/>
        </a:p>
      </dgm:t>
    </dgm:pt>
    <dgm:pt modelId="{1BA762E6-EA1F-464B-B187-4C64AC1263D9}" type="pres">
      <dgm:prSet presAssocID="{D35DDA5C-CE4F-44B6-AAEC-A17FBC6472F3}" presName="rect3ParTxNoCh" presStyleLbl="alignAcc1" presStyleIdx="5" presStyleCnt="6">
        <dgm:presLayoutVars>
          <dgm:chMax val="1"/>
          <dgm:bulletEnabled val="1"/>
        </dgm:presLayoutVars>
      </dgm:prSet>
      <dgm:spPr/>
      <dgm:t>
        <a:bodyPr/>
        <a:lstStyle/>
        <a:p>
          <a:endParaRPr lang="en-US"/>
        </a:p>
      </dgm:t>
    </dgm:pt>
    <dgm:pt modelId="{EA84C1C0-2DBE-4CD4-B1C0-2CF0CCE7C4B2}" type="pres">
      <dgm:prSet presAssocID="{247D46C2-0570-4462-8555-BD306C139659}" presName="rect4ParTxNoCh" presStyleLbl="alignAcc1" presStyleIdx="5" presStyleCnt="6">
        <dgm:presLayoutVars>
          <dgm:chMax val="1"/>
          <dgm:bulletEnabled val="1"/>
        </dgm:presLayoutVars>
      </dgm:prSet>
      <dgm:spPr/>
      <dgm:t>
        <a:bodyPr/>
        <a:lstStyle/>
        <a:p>
          <a:endParaRPr lang="en-US"/>
        </a:p>
      </dgm:t>
    </dgm:pt>
    <dgm:pt modelId="{C7AD4893-3D1E-4E2A-9446-B84D056959CC}" type="pres">
      <dgm:prSet presAssocID="{F5CE1B42-992F-4E63-BC49-14AADABC8BC8}" presName="rect5ParTxNoCh" presStyleLbl="alignAcc1" presStyleIdx="5" presStyleCnt="6">
        <dgm:presLayoutVars>
          <dgm:chMax val="1"/>
          <dgm:bulletEnabled val="1"/>
        </dgm:presLayoutVars>
      </dgm:prSet>
      <dgm:spPr/>
      <dgm:t>
        <a:bodyPr/>
        <a:lstStyle/>
        <a:p>
          <a:endParaRPr lang="en-US"/>
        </a:p>
      </dgm:t>
    </dgm:pt>
    <dgm:pt modelId="{26A2D619-7172-4D98-840C-D62A43BB9D82}" type="pres">
      <dgm:prSet presAssocID="{4A44AEBF-E326-418B-9B6E-138B9A50809C}" presName="rect6ParTxNoCh" presStyleLbl="alignAcc1" presStyleIdx="5" presStyleCnt="6">
        <dgm:presLayoutVars>
          <dgm:chMax val="1"/>
          <dgm:bulletEnabled val="1"/>
        </dgm:presLayoutVars>
      </dgm:prSet>
      <dgm:spPr/>
      <dgm:t>
        <a:bodyPr/>
        <a:lstStyle/>
        <a:p>
          <a:endParaRPr lang="en-US"/>
        </a:p>
      </dgm:t>
    </dgm:pt>
  </dgm:ptLst>
  <dgm:cxnLst>
    <dgm:cxn modelId="{3BE2F118-EE08-47B6-979A-4FCC1CE9A155}" type="presOf" srcId="{D35DDA5C-CE4F-44B6-AAEC-A17FBC6472F3}" destId="{1BA762E6-EA1F-464B-B187-4C64AC1263D9}" srcOrd="1" destOrd="0" presId="urn:microsoft.com/office/officeart/2005/8/layout/target3"/>
    <dgm:cxn modelId="{592F5D02-5E33-48BF-B320-07822C0E0942}" type="presOf" srcId="{C2DCE138-4BDD-4C07-AC88-C553323D557B}" destId="{4A7B0403-511C-418A-8AA1-488AD02A74D0}" srcOrd="1" destOrd="0" presId="urn:microsoft.com/office/officeart/2005/8/layout/target3"/>
    <dgm:cxn modelId="{5608C3F7-D441-4026-B0F6-D17703B4CB33}" srcId="{13BCD2BF-83F5-4C2A-9DA0-070E59F6E848}" destId="{D35DDA5C-CE4F-44B6-AAEC-A17FBC6472F3}" srcOrd="2" destOrd="0" parTransId="{8B03AC2F-095C-491B-9087-27903DD9FE3A}" sibTransId="{87A583AA-FB04-4BBB-9354-5F1DAE166CED}"/>
    <dgm:cxn modelId="{61CE6D13-3F40-48EF-A2D2-29EABD53B145}" type="presOf" srcId="{247D46C2-0570-4462-8555-BD306C139659}" destId="{4C1BB2F0-9EEB-412D-BA1E-7078D8BD5BE5}" srcOrd="0" destOrd="0" presId="urn:microsoft.com/office/officeart/2005/8/layout/target3"/>
    <dgm:cxn modelId="{86277E80-848F-40F6-966C-F66968922803}" srcId="{13BCD2BF-83F5-4C2A-9DA0-070E59F6E848}" destId="{156DE777-C83E-475B-A6D1-FE7CD37688C5}" srcOrd="0" destOrd="0" parTransId="{E5AD229F-DB2C-40F0-9C48-138F93F1CF8E}" sibTransId="{7D5193E4-1321-48BE-89E1-D4FCFBA179E6}"/>
    <dgm:cxn modelId="{4D035EE9-3AD5-42A7-A7AD-07BBC744C00E}" srcId="{13BCD2BF-83F5-4C2A-9DA0-070E59F6E848}" destId="{F5CE1B42-992F-4E63-BC49-14AADABC8BC8}" srcOrd="4" destOrd="0" parTransId="{7690A907-3D57-4EF2-8DFD-C262F15FECD3}" sibTransId="{E5435241-F2F2-4872-BBEB-95E8D5D1DC85}"/>
    <dgm:cxn modelId="{D7520D17-CAB9-4085-A25C-C32C272FF13A}" type="presOf" srcId="{156DE777-C83E-475B-A6D1-FE7CD37688C5}" destId="{A1088881-DBDA-43DF-9DDD-884FFB07AFF9}" srcOrd="0" destOrd="0" presId="urn:microsoft.com/office/officeart/2005/8/layout/target3"/>
    <dgm:cxn modelId="{5E5F8006-AA9E-462B-AE5F-51CEE9F3B9E9}" type="presOf" srcId="{13BCD2BF-83F5-4C2A-9DA0-070E59F6E848}" destId="{995B95F4-B179-493F-8F5A-250512E64138}" srcOrd="0" destOrd="0" presId="urn:microsoft.com/office/officeart/2005/8/layout/target3"/>
    <dgm:cxn modelId="{0EA075A7-F6D7-4E3E-B4DB-993076B8946C}" type="presOf" srcId="{247D46C2-0570-4462-8555-BD306C139659}" destId="{EA84C1C0-2DBE-4CD4-B1C0-2CF0CCE7C4B2}" srcOrd="1" destOrd="0" presId="urn:microsoft.com/office/officeart/2005/8/layout/target3"/>
    <dgm:cxn modelId="{ABE9F5B8-74A7-462D-ABBF-8836A9EBE12C}" type="presOf" srcId="{C2DCE138-4BDD-4C07-AC88-C553323D557B}" destId="{5649C2EF-2D23-44D9-82C0-865A861ACE21}" srcOrd="0" destOrd="0" presId="urn:microsoft.com/office/officeart/2005/8/layout/target3"/>
    <dgm:cxn modelId="{49DA0198-7B7C-47A1-8468-FC787D7C1C89}" srcId="{13BCD2BF-83F5-4C2A-9DA0-070E59F6E848}" destId="{4A44AEBF-E326-418B-9B6E-138B9A50809C}" srcOrd="5" destOrd="0" parTransId="{10E4176E-EE03-421B-A8F6-2180673D6DE1}" sibTransId="{AB3D538F-C00D-4FF2-95BB-4B4DDDE00786}"/>
    <dgm:cxn modelId="{C2AC7CC4-DB8D-4C95-92A4-94FA9D23095D}" type="presOf" srcId="{4A44AEBF-E326-418B-9B6E-138B9A50809C}" destId="{26A2D619-7172-4D98-840C-D62A43BB9D82}" srcOrd="1" destOrd="0" presId="urn:microsoft.com/office/officeart/2005/8/layout/target3"/>
    <dgm:cxn modelId="{FA1A29F5-C347-426A-B6DB-E8CEA28D9317}" type="presOf" srcId="{4A44AEBF-E326-418B-9B6E-138B9A50809C}" destId="{13C4C276-FC5D-4CCB-8BF2-2AAE865A015E}" srcOrd="0" destOrd="0" presId="urn:microsoft.com/office/officeart/2005/8/layout/target3"/>
    <dgm:cxn modelId="{1716143B-7A8F-4550-B24D-152B41E69113}" type="presOf" srcId="{F5CE1B42-992F-4E63-BC49-14AADABC8BC8}" destId="{3B24B750-1A39-42D6-9E40-60462931D85D}" srcOrd="0" destOrd="0" presId="urn:microsoft.com/office/officeart/2005/8/layout/target3"/>
    <dgm:cxn modelId="{BF3BD627-A3CD-4C03-9B0F-DB5F05381930}" srcId="{13BCD2BF-83F5-4C2A-9DA0-070E59F6E848}" destId="{C2DCE138-4BDD-4C07-AC88-C553323D557B}" srcOrd="1" destOrd="0" parTransId="{755261F6-0C37-4442-92C1-986F707EC8E8}" sibTransId="{1CBC8D9F-5E6C-4D08-AAB9-D17BC8B70F29}"/>
    <dgm:cxn modelId="{F667C286-B18F-4F30-A471-AA813E6559D9}" type="presOf" srcId="{D35DDA5C-CE4F-44B6-AAEC-A17FBC6472F3}" destId="{5D76FD7A-8844-4EA5-BE8A-14E55DFE388D}" srcOrd="0" destOrd="0" presId="urn:microsoft.com/office/officeart/2005/8/layout/target3"/>
    <dgm:cxn modelId="{8618B2F9-FEE9-4F2C-A33E-58A1A486F736}" type="presOf" srcId="{F5CE1B42-992F-4E63-BC49-14AADABC8BC8}" destId="{C7AD4893-3D1E-4E2A-9446-B84D056959CC}" srcOrd="1" destOrd="0" presId="urn:microsoft.com/office/officeart/2005/8/layout/target3"/>
    <dgm:cxn modelId="{0A3C1902-3A54-4139-968C-7860A0B497C9}" type="presOf" srcId="{156DE777-C83E-475B-A6D1-FE7CD37688C5}" destId="{6A36E205-8622-4C08-9064-16B3F86314B9}" srcOrd="1" destOrd="0" presId="urn:microsoft.com/office/officeart/2005/8/layout/target3"/>
    <dgm:cxn modelId="{6F52E78A-42ED-45FA-851A-756AFF2A1185}" srcId="{13BCD2BF-83F5-4C2A-9DA0-070E59F6E848}" destId="{247D46C2-0570-4462-8555-BD306C139659}" srcOrd="3" destOrd="0" parTransId="{49184E55-82A5-45F1-A195-23B25576AAC8}" sibTransId="{C344DC90-19BA-4456-B445-4C178491C1B0}"/>
    <dgm:cxn modelId="{19725052-667F-4F74-BAC4-96F8125D8FDF}" type="presParOf" srcId="{995B95F4-B179-493F-8F5A-250512E64138}" destId="{7D13800F-0FF3-43D6-821D-B2315E3A037D}" srcOrd="0" destOrd="0" presId="urn:microsoft.com/office/officeart/2005/8/layout/target3"/>
    <dgm:cxn modelId="{276DF0B9-C594-424E-BD12-E15E3AF4CEA4}" type="presParOf" srcId="{995B95F4-B179-493F-8F5A-250512E64138}" destId="{384B8DB4-FF78-46C7-BCC6-F620A9D8E21A}" srcOrd="1" destOrd="0" presId="urn:microsoft.com/office/officeart/2005/8/layout/target3"/>
    <dgm:cxn modelId="{4E1E4EC6-522F-4F6A-84BD-85C8FF0396DE}" type="presParOf" srcId="{995B95F4-B179-493F-8F5A-250512E64138}" destId="{A1088881-DBDA-43DF-9DDD-884FFB07AFF9}" srcOrd="2" destOrd="0" presId="urn:microsoft.com/office/officeart/2005/8/layout/target3"/>
    <dgm:cxn modelId="{83FCEBFF-812D-430F-BC87-B794F4BF406C}" type="presParOf" srcId="{995B95F4-B179-493F-8F5A-250512E64138}" destId="{97E51754-222B-4333-BFFE-51E8991D0753}" srcOrd="3" destOrd="0" presId="urn:microsoft.com/office/officeart/2005/8/layout/target3"/>
    <dgm:cxn modelId="{9ACD9646-4352-4B6F-86D4-A894A8AD8A75}" type="presParOf" srcId="{995B95F4-B179-493F-8F5A-250512E64138}" destId="{24BF77C9-9381-4EEF-9315-2EF03D45965E}" srcOrd="4" destOrd="0" presId="urn:microsoft.com/office/officeart/2005/8/layout/target3"/>
    <dgm:cxn modelId="{1D98B036-B246-4EA0-BD6D-F44445839ABF}" type="presParOf" srcId="{995B95F4-B179-493F-8F5A-250512E64138}" destId="{5649C2EF-2D23-44D9-82C0-865A861ACE21}" srcOrd="5" destOrd="0" presId="urn:microsoft.com/office/officeart/2005/8/layout/target3"/>
    <dgm:cxn modelId="{3EB5988D-C022-4601-8C20-D97F87064B58}" type="presParOf" srcId="{995B95F4-B179-493F-8F5A-250512E64138}" destId="{46879C45-6400-4D9B-8FF4-0968DAE4AB43}" srcOrd="6" destOrd="0" presId="urn:microsoft.com/office/officeart/2005/8/layout/target3"/>
    <dgm:cxn modelId="{ECADD8B5-6574-4535-9980-E33E4FBE950E}" type="presParOf" srcId="{995B95F4-B179-493F-8F5A-250512E64138}" destId="{EB3F8163-2B99-4973-B48B-273CAC1DB242}" srcOrd="7" destOrd="0" presId="urn:microsoft.com/office/officeart/2005/8/layout/target3"/>
    <dgm:cxn modelId="{6AC138C4-2599-437D-81E0-208ED4D00C8B}" type="presParOf" srcId="{995B95F4-B179-493F-8F5A-250512E64138}" destId="{5D76FD7A-8844-4EA5-BE8A-14E55DFE388D}" srcOrd="8" destOrd="0" presId="urn:microsoft.com/office/officeart/2005/8/layout/target3"/>
    <dgm:cxn modelId="{C8D26857-0483-4706-A5C5-B45BCC7A3634}" type="presParOf" srcId="{995B95F4-B179-493F-8F5A-250512E64138}" destId="{9EB1F894-94F3-4AD8-B3F2-7DA7638E6BE3}" srcOrd="9" destOrd="0" presId="urn:microsoft.com/office/officeart/2005/8/layout/target3"/>
    <dgm:cxn modelId="{572E79A0-DE40-4863-95DC-773DFC735241}" type="presParOf" srcId="{995B95F4-B179-493F-8F5A-250512E64138}" destId="{A6C42431-C8DF-442C-9FA8-EB6C484A18C6}" srcOrd="10" destOrd="0" presId="urn:microsoft.com/office/officeart/2005/8/layout/target3"/>
    <dgm:cxn modelId="{C275C105-CD80-4DBE-AFDB-CEE9D84EF673}" type="presParOf" srcId="{995B95F4-B179-493F-8F5A-250512E64138}" destId="{4C1BB2F0-9EEB-412D-BA1E-7078D8BD5BE5}" srcOrd="11" destOrd="0" presId="urn:microsoft.com/office/officeart/2005/8/layout/target3"/>
    <dgm:cxn modelId="{8D999B57-01D3-4708-A186-4A362494BAC8}" type="presParOf" srcId="{995B95F4-B179-493F-8F5A-250512E64138}" destId="{F45F9EF2-6710-4D57-BC73-CE8B3677912A}" srcOrd="12" destOrd="0" presId="urn:microsoft.com/office/officeart/2005/8/layout/target3"/>
    <dgm:cxn modelId="{05F5933B-8E23-4C51-B997-39C9251D30BB}" type="presParOf" srcId="{995B95F4-B179-493F-8F5A-250512E64138}" destId="{0F2C1B21-D100-43D3-A546-B6CDE91688D2}" srcOrd="13" destOrd="0" presId="urn:microsoft.com/office/officeart/2005/8/layout/target3"/>
    <dgm:cxn modelId="{D0BD8AF3-E17C-4BD6-8411-424454B98AD6}" type="presParOf" srcId="{995B95F4-B179-493F-8F5A-250512E64138}" destId="{3B24B750-1A39-42D6-9E40-60462931D85D}" srcOrd="14" destOrd="0" presId="urn:microsoft.com/office/officeart/2005/8/layout/target3"/>
    <dgm:cxn modelId="{31A0C61F-9E9C-4459-BA70-78B634702BF9}" type="presParOf" srcId="{995B95F4-B179-493F-8F5A-250512E64138}" destId="{868833E7-B59A-4E43-902D-F662E97ABB9D}" srcOrd="15" destOrd="0" presId="urn:microsoft.com/office/officeart/2005/8/layout/target3"/>
    <dgm:cxn modelId="{E42A6775-1499-4294-9121-ACD52E91E93F}" type="presParOf" srcId="{995B95F4-B179-493F-8F5A-250512E64138}" destId="{F4E81C1A-89E0-499F-A617-9C93B2544B47}" srcOrd="16" destOrd="0" presId="urn:microsoft.com/office/officeart/2005/8/layout/target3"/>
    <dgm:cxn modelId="{314A6FD0-B39B-447D-A7CA-F5A49A1AC0D8}" type="presParOf" srcId="{995B95F4-B179-493F-8F5A-250512E64138}" destId="{13C4C276-FC5D-4CCB-8BF2-2AAE865A015E}" srcOrd="17" destOrd="0" presId="urn:microsoft.com/office/officeart/2005/8/layout/target3"/>
    <dgm:cxn modelId="{C4444B0A-6BEA-4031-86FB-3E5D39CC9082}" type="presParOf" srcId="{995B95F4-B179-493F-8F5A-250512E64138}" destId="{6A36E205-8622-4C08-9064-16B3F86314B9}" srcOrd="18" destOrd="0" presId="urn:microsoft.com/office/officeart/2005/8/layout/target3"/>
    <dgm:cxn modelId="{6F1675E9-4D0D-467A-AE44-6BA9B61D4C83}" type="presParOf" srcId="{995B95F4-B179-493F-8F5A-250512E64138}" destId="{4A7B0403-511C-418A-8AA1-488AD02A74D0}" srcOrd="19" destOrd="0" presId="urn:microsoft.com/office/officeart/2005/8/layout/target3"/>
    <dgm:cxn modelId="{FD81F930-3541-4999-9145-0E1916302EBE}" type="presParOf" srcId="{995B95F4-B179-493F-8F5A-250512E64138}" destId="{1BA762E6-EA1F-464B-B187-4C64AC1263D9}" srcOrd="20" destOrd="0" presId="urn:microsoft.com/office/officeart/2005/8/layout/target3"/>
    <dgm:cxn modelId="{A89EFD6A-934E-4D20-8CD0-20F60748FD97}" type="presParOf" srcId="{995B95F4-B179-493F-8F5A-250512E64138}" destId="{EA84C1C0-2DBE-4CD4-B1C0-2CF0CCE7C4B2}" srcOrd="21" destOrd="0" presId="urn:microsoft.com/office/officeart/2005/8/layout/target3"/>
    <dgm:cxn modelId="{E8F4D31E-0944-4924-9FEC-AB7CE1D1C936}" type="presParOf" srcId="{995B95F4-B179-493F-8F5A-250512E64138}" destId="{C7AD4893-3D1E-4E2A-9446-B84D056959CC}" srcOrd="22" destOrd="0" presId="urn:microsoft.com/office/officeart/2005/8/layout/target3"/>
    <dgm:cxn modelId="{CC2BAC62-DB8D-46C9-8594-BDADF7B50F7E}" type="presParOf" srcId="{995B95F4-B179-493F-8F5A-250512E64138}" destId="{26A2D619-7172-4D98-840C-D62A43BB9D82}" srcOrd="2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66647E-2E6D-44AC-826D-3B2DD65813E6}" type="doc">
      <dgm:prSet loTypeId="urn:microsoft.com/office/officeart/2005/8/layout/balance1" loCatId="relationship" qsTypeId="urn:microsoft.com/office/officeart/2005/8/quickstyle/simple1" qsCatId="simple" csTypeId="urn:microsoft.com/office/officeart/2005/8/colors/colorful1" csCatId="colorful" phldr="1"/>
      <dgm:spPr/>
      <dgm:t>
        <a:bodyPr/>
        <a:lstStyle/>
        <a:p>
          <a:endParaRPr lang="en-US"/>
        </a:p>
      </dgm:t>
    </dgm:pt>
    <dgm:pt modelId="{802BE8FD-B6EA-4A7B-A63C-68C60D8B4321}">
      <dgm:prSet phldrT="[Text]" custT="1"/>
      <dgm:spPr>
        <a:solidFill>
          <a:schemeClr val="accent4">
            <a:lumMod val="75000"/>
            <a:alpha val="90000"/>
          </a:schemeClr>
        </a:solidFill>
      </dgm:spPr>
      <dgm:t>
        <a:bodyPr/>
        <a:lstStyle/>
        <a:p>
          <a:r>
            <a:rPr lang="en-US" sz="2400" dirty="0">
              <a:solidFill>
                <a:schemeClr val="tx1"/>
              </a:solidFill>
            </a:rPr>
            <a:t>What are we worried about (past)?</a:t>
          </a:r>
        </a:p>
      </dgm:t>
    </dgm:pt>
    <dgm:pt modelId="{2BEEF3C2-E38B-4705-9E86-E6DC390D1D7E}" type="parTrans" cxnId="{70A2BC6C-3F5D-44A0-B46E-52FD3A16D662}">
      <dgm:prSet/>
      <dgm:spPr/>
      <dgm:t>
        <a:bodyPr/>
        <a:lstStyle/>
        <a:p>
          <a:endParaRPr lang="en-US"/>
        </a:p>
      </dgm:t>
    </dgm:pt>
    <dgm:pt modelId="{19AAF369-DD9B-48E8-AEC5-FEAEFDF671DB}" type="sibTrans" cxnId="{70A2BC6C-3F5D-44A0-B46E-52FD3A16D662}">
      <dgm:prSet/>
      <dgm:spPr/>
      <dgm:t>
        <a:bodyPr/>
        <a:lstStyle/>
        <a:p>
          <a:endParaRPr lang="en-US"/>
        </a:p>
      </dgm:t>
    </dgm:pt>
    <dgm:pt modelId="{2CA70BF7-1E49-4881-BCF4-C4C39A570363}">
      <dgm:prSet phldrT="[Text]" custT="1"/>
      <dgm:spPr/>
      <dgm:t>
        <a:bodyPr/>
        <a:lstStyle/>
        <a:p>
          <a:r>
            <a:rPr lang="en-US" sz="2400" dirty="0"/>
            <a:t>What is working well?</a:t>
          </a:r>
        </a:p>
      </dgm:t>
    </dgm:pt>
    <dgm:pt modelId="{4D370BB9-F427-4D28-B153-14ADF689A3FB}" type="parTrans" cxnId="{54480109-85D5-4F32-95EF-0B5F9FD65C4F}">
      <dgm:prSet/>
      <dgm:spPr/>
      <dgm:t>
        <a:bodyPr/>
        <a:lstStyle/>
        <a:p>
          <a:endParaRPr lang="en-US"/>
        </a:p>
      </dgm:t>
    </dgm:pt>
    <dgm:pt modelId="{AE56EA8E-6DAD-47FC-A7D0-5AE1BCEBB4A3}" type="sibTrans" cxnId="{54480109-85D5-4F32-95EF-0B5F9FD65C4F}">
      <dgm:prSet/>
      <dgm:spPr/>
      <dgm:t>
        <a:bodyPr/>
        <a:lstStyle/>
        <a:p>
          <a:endParaRPr lang="en-US"/>
        </a:p>
      </dgm:t>
    </dgm:pt>
    <dgm:pt modelId="{463AE65E-8F67-4EBC-8D9F-89F202D87BC6}">
      <dgm:prSet phldrT="[Text]" custT="1"/>
      <dgm:spPr>
        <a:solidFill>
          <a:schemeClr val="accent5">
            <a:alpha val="90000"/>
          </a:schemeClr>
        </a:solidFill>
      </dgm:spPr>
      <dgm:t>
        <a:bodyPr/>
        <a:lstStyle/>
        <a:p>
          <a:r>
            <a:rPr lang="en-US" sz="2400" dirty="0">
              <a:solidFill>
                <a:schemeClr val="tx1"/>
              </a:solidFill>
            </a:rPr>
            <a:t>What are we worried about (future)? </a:t>
          </a:r>
        </a:p>
      </dgm:t>
    </dgm:pt>
    <dgm:pt modelId="{BE78E4B5-93E2-4C7F-A00F-ADE4731FD0CA}" type="parTrans" cxnId="{67BE0804-D422-4570-BE5B-9E214B4E690F}">
      <dgm:prSet/>
      <dgm:spPr/>
      <dgm:t>
        <a:bodyPr/>
        <a:lstStyle/>
        <a:p>
          <a:endParaRPr lang="en-US"/>
        </a:p>
      </dgm:t>
    </dgm:pt>
    <dgm:pt modelId="{5B6A9004-3DE4-43CA-8BBF-D1A953D1968F}" type="sibTrans" cxnId="{67BE0804-D422-4570-BE5B-9E214B4E690F}">
      <dgm:prSet/>
      <dgm:spPr/>
      <dgm:t>
        <a:bodyPr/>
        <a:lstStyle/>
        <a:p>
          <a:endParaRPr lang="en-US"/>
        </a:p>
      </dgm:t>
    </dgm:pt>
    <dgm:pt modelId="{CB292D6A-D140-4C2E-A4A0-4E21E8075CDC}">
      <dgm:prSet phldrT="[Text]" custT="1"/>
      <dgm:spPr/>
      <dgm:t>
        <a:bodyPr/>
        <a:lstStyle/>
        <a:p>
          <a:r>
            <a:rPr lang="en-US" sz="2400" dirty="0"/>
            <a:t>What needs to happen next?</a:t>
          </a:r>
        </a:p>
      </dgm:t>
    </dgm:pt>
    <dgm:pt modelId="{4B228AED-034A-4309-B362-D2DB3AE45FC4}" type="parTrans" cxnId="{77E03804-FF6C-42B2-A646-8B92B1D04995}">
      <dgm:prSet/>
      <dgm:spPr/>
      <dgm:t>
        <a:bodyPr/>
        <a:lstStyle/>
        <a:p>
          <a:endParaRPr lang="en-US"/>
        </a:p>
      </dgm:t>
    </dgm:pt>
    <dgm:pt modelId="{D5A43C4D-E81F-4684-9F31-310CBBF8632D}" type="sibTrans" cxnId="{77E03804-FF6C-42B2-A646-8B92B1D04995}">
      <dgm:prSet/>
      <dgm:spPr/>
      <dgm:t>
        <a:bodyPr/>
        <a:lstStyle/>
        <a:p>
          <a:endParaRPr lang="en-US"/>
        </a:p>
      </dgm:t>
    </dgm:pt>
    <dgm:pt modelId="{784AB2AF-1A18-49A0-997D-DE07A8A7E69E}">
      <dgm:prSet/>
      <dgm:spPr/>
      <dgm:t>
        <a:bodyPr/>
        <a:lstStyle/>
        <a:p>
          <a:endParaRPr lang="en-US"/>
        </a:p>
      </dgm:t>
    </dgm:pt>
    <dgm:pt modelId="{D4408F7A-BC94-4B78-B7EA-F02E32284CA7}" type="parTrans" cxnId="{823B3A75-1E09-483B-9E21-B347B5C14BB6}">
      <dgm:prSet/>
      <dgm:spPr/>
      <dgm:t>
        <a:bodyPr/>
        <a:lstStyle/>
        <a:p>
          <a:endParaRPr lang="en-US"/>
        </a:p>
      </dgm:t>
    </dgm:pt>
    <dgm:pt modelId="{32205AA4-E4F8-4AAF-9AD8-6C0DC98EA480}" type="sibTrans" cxnId="{823B3A75-1E09-483B-9E21-B347B5C14BB6}">
      <dgm:prSet/>
      <dgm:spPr/>
      <dgm:t>
        <a:bodyPr/>
        <a:lstStyle/>
        <a:p>
          <a:endParaRPr lang="en-US"/>
        </a:p>
      </dgm:t>
    </dgm:pt>
    <dgm:pt modelId="{BAF43BD6-311D-43BE-A101-72397DCDEC58}">
      <dgm:prSet/>
      <dgm:spPr/>
      <dgm:t>
        <a:bodyPr/>
        <a:lstStyle/>
        <a:p>
          <a:endParaRPr lang="en-US"/>
        </a:p>
      </dgm:t>
    </dgm:pt>
    <dgm:pt modelId="{2C03DF3F-8123-4F38-9AA6-C89B55AC15AB}" type="parTrans" cxnId="{8EF6A54E-E163-41C9-8180-6A49277DA4B7}">
      <dgm:prSet/>
      <dgm:spPr/>
      <dgm:t>
        <a:bodyPr/>
        <a:lstStyle/>
        <a:p>
          <a:endParaRPr lang="en-US"/>
        </a:p>
      </dgm:t>
    </dgm:pt>
    <dgm:pt modelId="{923054BC-EAC7-4AAF-97D5-9A522F8EC713}" type="sibTrans" cxnId="{8EF6A54E-E163-41C9-8180-6A49277DA4B7}">
      <dgm:prSet/>
      <dgm:spPr/>
      <dgm:t>
        <a:bodyPr/>
        <a:lstStyle/>
        <a:p>
          <a:endParaRPr lang="en-US"/>
        </a:p>
      </dgm:t>
    </dgm:pt>
    <dgm:pt modelId="{32329A04-0BFD-4CED-8458-5413F7B343C9}">
      <dgm:prSet/>
      <dgm:spPr/>
      <dgm:t>
        <a:bodyPr/>
        <a:lstStyle/>
        <a:p>
          <a:endParaRPr lang="en-US"/>
        </a:p>
      </dgm:t>
    </dgm:pt>
    <dgm:pt modelId="{5C8853EC-4B2E-403C-B7AC-13C630B11975}" type="parTrans" cxnId="{44030594-D88F-41B7-B322-AC47B7361E3C}">
      <dgm:prSet/>
      <dgm:spPr/>
      <dgm:t>
        <a:bodyPr/>
        <a:lstStyle/>
        <a:p>
          <a:endParaRPr lang="en-US"/>
        </a:p>
      </dgm:t>
    </dgm:pt>
    <dgm:pt modelId="{F0C4F118-7042-46CA-893B-69BBA875A13F}" type="sibTrans" cxnId="{44030594-D88F-41B7-B322-AC47B7361E3C}">
      <dgm:prSet/>
      <dgm:spPr/>
      <dgm:t>
        <a:bodyPr/>
        <a:lstStyle/>
        <a:p>
          <a:endParaRPr lang="en-US"/>
        </a:p>
      </dgm:t>
    </dgm:pt>
    <dgm:pt modelId="{C152C4E3-82B2-465B-8E37-07AEC8D31B8C}">
      <dgm:prSet/>
      <dgm:spPr/>
      <dgm:t>
        <a:bodyPr/>
        <a:lstStyle/>
        <a:p>
          <a:endParaRPr lang="en-US"/>
        </a:p>
      </dgm:t>
    </dgm:pt>
    <dgm:pt modelId="{28D342F1-5255-4E6E-AB7D-4726C7A1A3F6}" type="parTrans" cxnId="{E4C4BAF8-8B27-44AC-9F34-543DB0611D49}">
      <dgm:prSet/>
      <dgm:spPr/>
      <dgm:t>
        <a:bodyPr/>
        <a:lstStyle/>
        <a:p>
          <a:endParaRPr lang="en-US"/>
        </a:p>
      </dgm:t>
    </dgm:pt>
    <dgm:pt modelId="{84E314C4-8C24-4E1F-8197-7EFDB91377BD}" type="sibTrans" cxnId="{E4C4BAF8-8B27-44AC-9F34-543DB0611D49}">
      <dgm:prSet/>
      <dgm:spPr/>
      <dgm:t>
        <a:bodyPr/>
        <a:lstStyle/>
        <a:p>
          <a:endParaRPr lang="en-US"/>
        </a:p>
      </dgm:t>
    </dgm:pt>
    <dgm:pt modelId="{C106B873-BD01-4729-80D8-B2F85FB1ABF7}">
      <dgm:prSet/>
      <dgm:spPr/>
      <dgm:t>
        <a:bodyPr/>
        <a:lstStyle/>
        <a:p>
          <a:endParaRPr lang="en-US"/>
        </a:p>
      </dgm:t>
    </dgm:pt>
    <dgm:pt modelId="{342F9CDE-C502-44FE-8587-02E329FF7151}" type="parTrans" cxnId="{30E36278-6681-48C8-A571-A9A8F652CC85}">
      <dgm:prSet/>
      <dgm:spPr/>
      <dgm:t>
        <a:bodyPr/>
        <a:lstStyle/>
        <a:p>
          <a:endParaRPr lang="en-US"/>
        </a:p>
      </dgm:t>
    </dgm:pt>
    <dgm:pt modelId="{E5DEA037-9A3D-4BFC-9752-D79ADF42EF36}" type="sibTrans" cxnId="{30E36278-6681-48C8-A571-A9A8F652CC85}">
      <dgm:prSet/>
      <dgm:spPr/>
      <dgm:t>
        <a:bodyPr/>
        <a:lstStyle/>
        <a:p>
          <a:endParaRPr lang="en-US"/>
        </a:p>
      </dgm:t>
    </dgm:pt>
    <dgm:pt modelId="{983B80D4-5DD7-48E1-AECB-F1688A72F5E3}">
      <dgm:prSet/>
      <dgm:spPr/>
      <dgm:t>
        <a:bodyPr/>
        <a:lstStyle/>
        <a:p>
          <a:endParaRPr lang="en-US"/>
        </a:p>
      </dgm:t>
    </dgm:pt>
    <dgm:pt modelId="{F49C4B15-E041-47EB-A1EA-E8AA26ABC500}" type="parTrans" cxnId="{703FF81B-2232-46C8-B47F-9401D7CABCF6}">
      <dgm:prSet/>
      <dgm:spPr/>
      <dgm:t>
        <a:bodyPr/>
        <a:lstStyle/>
        <a:p>
          <a:endParaRPr lang="en-US"/>
        </a:p>
      </dgm:t>
    </dgm:pt>
    <dgm:pt modelId="{73F3BB80-4B1B-4594-856E-32A9CCD6ED44}" type="sibTrans" cxnId="{703FF81B-2232-46C8-B47F-9401D7CABCF6}">
      <dgm:prSet/>
      <dgm:spPr/>
      <dgm:t>
        <a:bodyPr/>
        <a:lstStyle/>
        <a:p>
          <a:endParaRPr lang="en-US"/>
        </a:p>
      </dgm:t>
    </dgm:pt>
    <dgm:pt modelId="{62742E89-ADAC-44BA-A6C6-2BE1FBDCF6BA}">
      <dgm:prSet/>
      <dgm:spPr/>
      <dgm:t>
        <a:bodyPr/>
        <a:lstStyle/>
        <a:p>
          <a:endParaRPr lang="en-US"/>
        </a:p>
      </dgm:t>
    </dgm:pt>
    <dgm:pt modelId="{5E6BC52F-51D0-4A35-A5E0-837605884FCB}" type="parTrans" cxnId="{E77DBC73-E659-49AE-B99E-40DAEA8485F6}">
      <dgm:prSet/>
      <dgm:spPr/>
      <dgm:t>
        <a:bodyPr/>
        <a:lstStyle/>
        <a:p>
          <a:endParaRPr lang="en-US"/>
        </a:p>
      </dgm:t>
    </dgm:pt>
    <dgm:pt modelId="{E217B55F-398F-43B3-BDDC-B619EC710603}" type="sibTrans" cxnId="{E77DBC73-E659-49AE-B99E-40DAEA8485F6}">
      <dgm:prSet/>
      <dgm:spPr/>
      <dgm:t>
        <a:bodyPr/>
        <a:lstStyle/>
        <a:p>
          <a:endParaRPr lang="en-US"/>
        </a:p>
      </dgm:t>
    </dgm:pt>
    <dgm:pt modelId="{690A2263-8EB0-4C02-A5C8-D7A06E31F911}">
      <dgm:prSet/>
      <dgm:spPr/>
      <dgm:t>
        <a:bodyPr/>
        <a:lstStyle/>
        <a:p>
          <a:endParaRPr lang="en-US"/>
        </a:p>
      </dgm:t>
    </dgm:pt>
    <dgm:pt modelId="{048224E1-B6B7-424D-9445-821E69CEEF3C}" type="parTrans" cxnId="{EC54BCF4-14ED-48BA-9AF9-1EAB100B822E}">
      <dgm:prSet/>
      <dgm:spPr/>
      <dgm:t>
        <a:bodyPr/>
        <a:lstStyle/>
        <a:p>
          <a:endParaRPr lang="en-US"/>
        </a:p>
      </dgm:t>
    </dgm:pt>
    <dgm:pt modelId="{F8154926-57E1-4D4D-AA0F-300E2BBB1CCE}" type="sibTrans" cxnId="{EC54BCF4-14ED-48BA-9AF9-1EAB100B822E}">
      <dgm:prSet/>
      <dgm:spPr/>
      <dgm:t>
        <a:bodyPr/>
        <a:lstStyle/>
        <a:p>
          <a:endParaRPr lang="en-US"/>
        </a:p>
      </dgm:t>
    </dgm:pt>
    <dgm:pt modelId="{63307382-DEBE-4EA0-8690-270F3D8DCD4E}">
      <dgm:prSet/>
      <dgm:spPr/>
      <dgm:t>
        <a:bodyPr/>
        <a:lstStyle/>
        <a:p>
          <a:endParaRPr lang="en-US"/>
        </a:p>
      </dgm:t>
    </dgm:pt>
    <dgm:pt modelId="{4557D64B-079D-4489-A8DC-178A436EB980}" type="parTrans" cxnId="{F94D2790-F210-4797-880C-96329CDCC2CB}">
      <dgm:prSet/>
      <dgm:spPr/>
      <dgm:t>
        <a:bodyPr/>
        <a:lstStyle/>
        <a:p>
          <a:endParaRPr lang="en-US"/>
        </a:p>
      </dgm:t>
    </dgm:pt>
    <dgm:pt modelId="{ACF2C796-0E82-460D-9220-485D831F44BA}" type="sibTrans" cxnId="{F94D2790-F210-4797-880C-96329CDCC2CB}">
      <dgm:prSet/>
      <dgm:spPr/>
      <dgm:t>
        <a:bodyPr/>
        <a:lstStyle/>
        <a:p>
          <a:endParaRPr lang="en-US"/>
        </a:p>
      </dgm:t>
    </dgm:pt>
    <dgm:pt modelId="{57F9BB15-D167-4F23-9568-A8A74F671D6D}">
      <dgm:prSet/>
      <dgm:spPr/>
      <dgm:t>
        <a:bodyPr/>
        <a:lstStyle/>
        <a:p>
          <a:endParaRPr lang="en-US"/>
        </a:p>
      </dgm:t>
    </dgm:pt>
    <dgm:pt modelId="{0B935893-B7F8-4F60-877A-26AF9170AF93}" type="parTrans" cxnId="{DA50ADC3-2F6E-42FD-9412-5F97573BC758}">
      <dgm:prSet/>
      <dgm:spPr/>
      <dgm:t>
        <a:bodyPr/>
        <a:lstStyle/>
        <a:p>
          <a:endParaRPr lang="en-US"/>
        </a:p>
      </dgm:t>
    </dgm:pt>
    <dgm:pt modelId="{40627C02-694E-4663-B02D-65B273C21925}" type="sibTrans" cxnId="{DA50ADC3-2F6E-42FD-9412-5F97573BC758}">
      <dgm:prSet/>
      <dgm:spPr/>
      <dgm:t>
        <a:bodyPr/>
        <a:lstStyle/>
        <a:p>
          <a:endParaRPr lang="en-US"/>
        </a:p>
      </dgm:t>
    </dgm:pt>
    <dgm:pt modelId="{2C8B2B94-BEBC-42B3-B0D2-0942260D2EB4}">
      <dgm:prSet/>
      <dgm:spPr/>
      <dgm:t>
        <a:bodyPr/>
        <a:lstStyle/>
        <a:p>
          <a:endParaRPr lang="en-US"/>
        </a:p>
      </dgm:t>
    </dgm:pt>
    <dgm:pt modelId="{95C499FC-C093-46DC-A60D-C9260A4AF540}" type="parTrans" cxnId="{7AC01B0A-F8D3-41D8-A24B-9A079593AF15}">
      <dgm:prSet/>
      <dgm:spPr/>
      <dgm:t>
        <a:bodyPr/>
        <a:lstStyle/>
        <a:p>
          <a:endParaRPr lang="en-US"/>
        </a:p>
      </dgm:t>
    </dgm:pt>
    <dgm:pt modelId="{AC002D13-63A9-4C3E-AF05-FBA5588B35DE}" type="sibTrans" cxnId="{7AC01B0A-F8D3-41D8-A24B-9A079593AF15}">
      <dgm:prSet/>
      <dgm:spPr/>
      <dgm:t>
        <a:bodyPr/>
        <a:lstStyle/>
        <a:p>
          <a:endParaRPr lang="en-US"/>
        </a:p>
      </dgm:t>
    </dgm:pt>
    <dgm:pt modelId="{ACD0C1C6-FA58-4FB9-8F55-57F11C8CED30}" type="pres">
      <dgm:prSet presAssocID="{7E66647E-2E6D-44AC-826D-3B2DD65813E6}" presName="outerComposite" presStyleCnt="0">
        <dgm:presLayoutVars>
          <dgm:chMax val="2"/>
          <dgm:animLvl val="lvl"/>
          <dgm:resizeHandles val="exact"/>
        </dgm:presLayoutVars>
      </dgm:prSet>
      <dgm:spPr/>
      <dgm:t>
        <a:bodyPr/>
        <a:lstStyle/>
        <a:p>
          <a:endParaRPr lang="en-US"/>
        </a:p>
      </dgm:t>
    </dgm:pt>
    <dgm:pt modelId="{760066BC-B91C-42C1-B74F-666C6C7BFDBF}" type="pres">
      <dgm:prSet presAssocID="{7E66647E-2E6D-44AC-826D-3B2DD65813E6}" presName="dummyMaxCanvas" presStyleCnt="0"/>
      <dgm:spPr/>
    </dgm:pt>
    <dgm:pt modelId="{8403F7AC-D2D5-4B7B-B950-0F93B794C94A}" type="pres">
      <dgm:prSet presAssocID="{7E66647E-2E6D-44AC-826D-3B2DD65813E6}" presName="parentComposite" presStyleCnt="0"/>
      <dgm:spPr/>
    </dgm:pt>
    <dgm:pt modelId="{C4AA0E30-82F9-4C86-BCA3-8ABA81112ED0}" type="pres">
      <dgm:prSet presAssocID="{7E66647E-2E6D-44AC-826D-3B2DD65813E6}" presName="parent1" presStyleLbl="alignAccFollowNode1" presStyleIdx="0" presStyleCnt="4" custScaleX="99895" custScaleY="195973" custLinFactNeighborX="10499" custLinFactNeighborY="32315">
        <dgm:presLayoutVars>
          <dgm:chMax val="4"/>
        </dgm:presLayoutVars>
      </dgm:prSet>
      <dgm:spPr/>
      <dgm:t>
        <a:bodyPr/>
        <a:lstStyle/>
        <a:p>
          <a:endParaRPr lang="en-US"/>
        </a:p>
      </dgm:t>
    </dgm:pt>
    <dgm:pt modelId="{5C62394A-0AE4-437C-8B33-D5BEE9B3AF61}" type="pres">
      <dgm:prSet presAssocID="{7E66647E-2E6D-44AC-826D-3B2DD65813E6}" presName="parent2" presStyleLbl="alignAccFollowNode1" presStyleIdx="1" presStyleCnt="4" custScaleX="99895" custScaleY="195973" custLinFactX="-33945" custLinFactY="100000" custLinFactNeighborX="-100000" custLinFactNeighborY="146661">
        <dgm:presLayoutVars>
          <dgm:chMax val="4"/>
        </dgm:presLayoutVars>
      </dgm:prSet>
      <dgm:spPr/>
      <dgm:t>
        <a:bodyPr/>
        <a:lstStyle/>
        <a:p>
          <a:endParaRPr lang="en-US"/>
        </a:p>
      </dgm:t>
    </dgm:pt>
    <dgm:pt modelId="{EAB37B7F-6F09-40C7-822B-2FF81D5045DF}" type="pres">
      <dgm:prSet presAssocID="{7E66647E-2E6D-44AC-826D-3B2DD65813E6}" presName="childrenComposite" presStyleCnt="0"/>
      <dgm:spPr/>
    </dgm:pt>
    <dgm:pt modelId="{C8050E3D-AF83-405F-845F-80F15EF4E87F}" type="pres">
      <dgm:prSet presAssocID="{7E66647E-2E6D-44AC-826D-3B2DD65813E6}" presName="dummyMaxCanvas_ChildArea" presStyleCnt="0"/>
      <dgm:spPr/>
    </dgm:pt>
    <dgm:pt modelId="{8D7C60AB-8085-48A4-A583-A5646CF2EAB8}" type="pres">
      <dgm:prSet presAssocID="{7E66647E-2E6D-44AC-826D-3B2DD65813E6}" presName="fulcrum" presStyleLbl="alignAccFollowNode1" presStyleIdx="2" presStyleCnt="4"/>
      <dgm:spPr/>
    </dgm:pt>
    <dgm:pt modelId="{86264E6E-DACD-437B-AE54-D9BE68777261}" type="pres">
      <dgm:prSet presAssocID="{7E66647E-2E6D-44AC-826D-3B2DD65813E6}" presName="balance_11" presStyleLbl="alignAccFollowNode1" presStyleIdx="3" presStyleCnt="4">
        <dgm:presLayoutVars>
          <dgm:bulletEnabled val="1"/>
        </dgm:presLayoutVars>
      </dgm:prSet>
      <dgm:spPr/>
    </dgm:pt>
    <dgm:pt modelId="{18ACEB8D-09B7-4667-9BC8-DFDCE30F3B24}" type="pres">
      <dgm:prSet presAssocID="{7E66647E-2E6D-44AC-826D-3B2DD65813E6}" presName="left_11_1" presStyleLbl="node1" presStyleIdx="0" presStyleCnt="2" custScaleX="99895" custScaleY="73124" custLinFactX="31626" custLinFactNeighborX="100000" custLinFactNeighborY="-64808">
        <dgm:presLayoutVars>
          <dgm:bulletEnabled val="1"/>
        </dgm:presLayoutVars>
      </dgm:prSet>
      <dgm:spPr/>
      <dgm:t>
        <a:bodyPr/>
        <a:lstStyle/>
        <a:p>
          <a:endParaRPr lang="en-US"/>
        </a:p>
      </dgm:t>
    </dgm:pt>
    <dgm:pt modelId="{2471B246-0197-4DCC-95EE-54FCAB654221}" type="pres">
      <dgm:prSet presAssocID="{7E66647E-2E6D-44AC-826D-3B2DD65813E6}" presName="right_11_1" presStyleLbl="node1" presStyleIdx="1" presStyleCnt="2" custScaleY="73062" custLinFactNeighborX="-13327" custLinFactNeighborY="14858">
        <dgm:presLayoutVars>
          <dgm:bulletEnabled val="1"/>
        </dgm:presLayoutVars>
      </dgm:prSet>
      <dgm:spPr/>
      <dgm:t>
        <a:bodyPr/>
        <a:lstStyle/>
        <a:p>
          <a:endParaRPr lang="en-US"/>
        </a:p>
      </dgm:t>
    </dgm:pt>
  </dgm:ptLst>
  <dgm:cxnLst>
    <dgm:cxn modelId="{70A2BC6C-3F5D-44A0-B46E-52FD3A16D662}" srcId="{7E66647E-2E6D-44AC-826D-3B2DD65813E6}" destId="{802BE8FD-B6EA-4A7B-A63C-68C60D8B4321}" srcOrd="0" destOrd="0" parTransId="{2BEEF3C2-E38B-4705-9E86-E6DC390D1D7E}" sibTransId="{19AAF369-DD9B-48E8-AEC5-FEAEFDF671DB}"/>
    <dgm:cxn modelId="{703FF81B-2232-46C8-B47F-9401D7CABCF6}" srcId="{7E66647E-2E6D-44AC-826D-3B2DD65813E6}" destId="{983B80D4-5DD7-48E1-AECB-F1688A72F5E3}" srcOrd="7" destOrd="0" parTransId="{F49C4B15-E041-47EB-A1EA-E8AA26ABC500}" sibTransId="{73F3BB80-4B1B-4594-856E-32A9CCD6ED44}"/>
    <dgm:cxn modelId="{7AC01B0A-F8D3-41D8-A24B-9A079593AF15}" srcId="{7E66647E-2E6D-44AC-826D-3B2DD65813E6}" destId="{2C8B2B94-BEBC-42B3-B0D2-0942260D2EB4}" srcOrd="12" destOrd="0" parTransId="{95C499FC-C093-46DC-A60D-C9260A4AF540}" sibTransId="{AC002D13-63A9-4C3E-AF05-FBA5588B35DE}"/>
    <dgm:cxn modelId="{77E03804-FF6C-42B2-A646-8B92B1D04995}" srcId="{463AE65E-8F67-4EBC-8D9F-89F202D87BC6}" destId="{CB292D6A-D140-4C2E-A4A0-4E21E8075CDC}" srcOrd="0" destOrd="0" parTransId="{4B228AED-034A-4309-B362-D2DB3AE45FC4}" sibTransId="{D5A43C4D-E81F-4684-9F31-310CBBF8632D}"/>
    <dgm:cxn modelId="{51CCF1ED-4261-47BB-9A7D-71AD63C09573}" type="presOf" srcId="{463AE65E-8F67-4EBC-8D9F-89F202D87BC6}" destId="{5C62394A-0AE4-437C-8B33-D5BEE9B3AF61}" srcOrd="0" destOrd="0" presId="urn:microsoft.com/office/officeart/2005/8/layout/balance1"/>
    <dgm:cxn modelId="{54480109-85D5-4F32-95EF-0B5F9FD65C4F}" srcId="{802BE8FD-B6EA-4A7B-A63C-68C60D8B4321}" destId="{2CA70BF7-1E49-4881-BCF4-C4C39A570363}" srcOrd="0" destOrd="0" parTransId="{4D370BB9-F427-4D28-B153-14ADF689A3FB}" sibTransId="{AE56EA8E-6DAD-47FC-A7D0-5AE1BCEBB4A3}"/>
    <dgm:cxn modelId="{67BE0804-D422-4570-BE5B-9E214B4E690F}" srcId="{7E66647E-2E6D-44AC-826D-3B2DD65813E6}" destId="{463AE65E-8F67-4EBC-8D9F-89F202D87BC6}" srcOrd="1" destOrd="0" parTransId="{BE78E4B5-93E2-4C7F-A00F-ADE4731FD0CA}" sibTransId="{5B6A9004-3DE4-43CA-8BBF-D1A953D1968F}"/>
    <dgm:cxn modelId="{823B3A75-1E09-483B-9E21-B347B5C14BB6}" srcId="{7E66647E-2E6D-44AC-826D-3B2DD65813E6}" destId="{784AB2AF-1A18-49A0-997D-DE07A8A7E69E}" srcOrd="2" destOrd="0" parTransId="{D4408F7A-BC94-4B78-B7EA-F02E32284CA7}" sibTransId="{32205AA4-E4F8-4AAF-9AD8-6C0DC98EA480}"/>
    <dgm:cxn modelId="{DA50ADC3-2F6E-42FD-9412-5F97573BC758}" srcId="{7E66647E-2E6D-44AC-826D-3B2DD65813E6}" destId="{57F9BB15-D167-4F23-9568-A8A74F671D6D}" srcOrd="11" destOrd="0" parTransId="{0B935893-B7F8-4F60-877A-26AF9170AF93}" sibTransId="{40627C02-694E-4663-B02D-65B273C21925}"/>
    <dgm:cxn modelId="{F94D2790-F210-4797-880C-96329CDCC2CB}" srcId="{7E66647E-2E6D-44AC-826D-3B2DD65813E6}" destId="{63307382-DEBE-4EA0-8690-270F3D8DCD4E}" srcOrd="10" destOrd="0" parTransId="{4557D64B-079D-4489-A8DC-178A436EB980}" sibTransId="{ACF2C796-0E82-460D-9220-485D831F44BA}"/>
    <dgm:cxn modelId="{88D492A3-E181-48FC-BF08-B777550D6926}" type="presOf" srcId="{802BE8FD-B6EA-4A7B-A63C-68C60D8B4321}" destId="{C4AA0E30-82F9-4C86-BCA3-8ABA81112ED0}" srcOrd="0" destOrd="0" presId="urn:microsoft.com/office/officeart/2005/8/layout/balance1"/>
    <dgm:cxn modelId="{30E36278-6681-48C8-A571-A9A8F652CC85}" srcId="{7E66647E-2E6D-44AC-826D-3B2DD65813E6}" destId="{C106B873-BD01-4729-80D8-B2F85FB1ABF7}" srcOrd="6" destOrd="0" parTransId="{342F9CDE-C502-44FE-8587-02E329FF7151}" sibTransId="{E5DEA037-9A3D-4BFC-9752-D79ADF42EF36}"/>
    <dgm:cxn modelId="{E77DBC73-E659-49AE-B99E-40DAEA8485F6}" srcId="{7E66647E-2E6D-44AC-826D-3B2DD65813E6}" destId="{62742E89-ADAC-44BA-A6C6-2BE1FBDCF6BA}" srcOrd="8" destOrd="0" parTransId="{5E6BC52F-51D0-4A35-A5E0-837605884FCB}" sibTransId="{E217B55F-398F-43B3-BDDC-B619EC710603}"/>
    <dgm:cxn modelId="{8EF6A54E-E163-41C9-8180-6A49277DA4B7}" srcId="{7E66647E-2E6D-44AC-826D-3B2DD65813E6}" destId="{BAF43BD6-311D-43BE-A101-72397DCDEC58}" srcOrd="3" destOrd="0" parTransId="{2C03DF3F-8123-4F38-9AA6-C89B55AC15AB}" sibTransId="{923054BC-EAC7-4AAF-97D5-9A522F8EC713}"/>
    <dgm:cxn modelId="{8214A4F3-8CFB-4D04-820B-573EB3659CC9}" type="presOf" srcId="{2CA70BF7-1E49-4881-BCF4-C4C39A570363}" destId="{18ACEB8D-09B7-4667-9BC8-DFDCE30F3B24}" srcOrd="0" destOrd="0" presId="urn:microsoft.com/office/officeart/2005/8/layout/balance1"/>
    <dgm:cxn modelId="{D339B9BA-4868-48E2-816E-44329266CFD6}" type="presOf" srcId="{7E66647E-2E6D-44AC-826D-3B2DD65813E6}" destId="{ACD0C1C6-FA58-4FB9-8F55-57F11C8CED30}" srcOrd="0" destOrd="0" presId="urn:microsoft.com/office/officeart/2005/8/layout/balance1"/>
    <dgm:cxn modelId="{44030594-D88F-41B7-B322-AC47B7361E3C}" srcId="{7E66647E-2E6D-44AC-826D-3B2DD65813E6}" destId="{32329A04-0BFD-4CED-8458-5413F7B343C9}" srcOrd="4" destOrd="0" parTransId="{5C8853EC-4B2E-403C-B7AC-13C630B11975}" sibTransId="{F0C4F118-7042-46CA-893B-69BBA875A13F}"/>
    <dgm:cxn modelId="{EC54BCF4-14ED-48BA-9AF9-1EAB100B822E}" srcId="{7E66647E-2E6D-44AC-826D-3B2DD65813E6}" destId="{690A2263-8EB0-4C02-A5C8-D7A06E31F911}" srcOrd="9" destOrd="0" parTransId="{048224E1-B6B7-424D-9445-821E69CEEF3C}" sibTransId="{F8154926-57E1-4D4D-AA0F-300E2BBB1CCE}"/>
    <dgm:cxn modelId="{E4C4BAF8-8B27-44AC-9F34-543DB0611D49}" srcId="{7E66647E-2E6D-44AC-826D-3B2DD65813E6}" destId="{C152C4E3-82B2-465B-8E37-07AEC8D31B8C}" srcOrd="5" destOrd="0" parTransId="{28D342F1-5255-4E6E-AB7D-4726C7A1A3F6}" sibTransId="{84E314C4-8C24-4E1F-8197-7EFDB91377BD}"/>
    <dgm:cxn modelId="{17FB1983-25DA-4822-A1F9-E27C39B795CC}" type="presOf" srcId="{CB292D6A-D140-4C2E-A4A0-4E21E8075CDC}" destId="{2471B246-0197-4DCC-95EE-54FCAB654221}" srcOrd="0" destOrd="0" presId="urn:microsoft.com/office/officeart/2005/8/layout/balance1"/>
    <dgm:cxn modelId="{93576F66-4B5D-4E6D-AD8F-CFC32E9933F8}" type="presParOf" srcId="{ACD0C1C6-FA58-4FB9-8F55-57F11C8CED30}" destId="{760066BC-B91C-42C1-B74F-666C6C7BFDBF}" srcOrd="0" destOrd="0" presId="urn:microsoft.com/office/officeart/2005/8/layout/balance1"/>
    <dgm:cxn modelId="{DC11EE09-952E-4709-8668-9FCD38D3E7A1}" type="presParOf" srcId="{ACD0C1C6-FA58-4FB9-8F55-57F11C8CED30}" destId="{8403F7AC-D2D5-4B7B-B950-0F93B794C94A}" srcOrd="1" destOrd="0" presId="urn:microsoft.com/office/officeart/2005/8/layout/balance1"/>
    <dgm:cxn modelId="{CC968CE4-5E72-41FD-96F5-5619372DBA6F}" type="presParOf" srcId="{8403F7AC-D2D5-4B7B-B950-0F93B794C94A}" destId="{C4AA0E30-82F9-4C86-BCA3-8ABA81112ED0}" srcOrd="0" destOrd="0" presId="urn:microsoft.com/office/officeart/2005/8/layout/balance1"/>
    <dgm:cxn modelId="{AA49A156-2040-4ED1-927F-18C9E3AD85B4}" type="presParOf" srcId="{8403F7AC-D2D5-4B7B-B950-0F93B794C94A}" destId="{5C62394A-0AE4-437C-8B33-D5BEE9B3AF61}" srcOrd="1" destOrd="0" presId="urn:microsoft.com/office/officeart/2005/8/layout/balance1"/>
    <dgm:cxn modelId="{88A93473-84CB-48CF-90BB-88EF568C2C85}" type="presParOf" srcId="{ACD0C1C6-FA58-4FB9-8F55-57F11C8CED30}" destId="{EAB37B7F-6F09-40C7-822B-2FF81D5045DF}" srcOrd="2" destOrd="0" presId="urn:microsoft.com/office/officeart/2005/8/layout/balance1"/>
    <dgm:cxn modelId="{075E70B8-C65A-422A-B0D1-735A6C5D5D6C}" type="presParOf" srcId="{EAB37B7F-6F09-40C7-822B-2FF81D5045DF}" destId="{C8050E3D-AF83-405F-845F-80F15EF4E87F}" srcOrd="0" destOrd="0" presId="urn:microsoft.com/office/officeart/2005/8/layout/balance1"/>
    <dgm:cxn modelId="{7852128E-2232-4C57-8878-765FD86E939F}" type="presParOf" srcId="{EAB37B7F-6F09-40C7-822B-2FF81D5045DF}" destId="{8D7C60AB-8085-48A4-A583-A5646CF2EAB8}" srcOrd="1" destOrd="0" presId="urn:microsoft.com/office/officeart/2005/8/layout/balance1"/>
    <dgm:cxn modelId="{D53E44F9-2DAD-4CB8-9035-16B3C4EF9AB4}" type="presParOf" srcId="{EAB37B7F-6F09-40C7-822B-2FF81D5045DF}" destId="{86264E6E-DACD-437B-AE54-D9BE68777261}" srcOrd="2" destOrd="0" presId="urn:microsoft.com/office/officeart/2005/8/layout/balance1"/>
    <dgm:cxn modelId="{81D0DEB9-5B71-4AE5-93BA-23E2DFFC4735}" type="presParOf" srcId="{EAB37B7F-6F09-40C7-822B-2FF81D5045DF}" destId="{18ACEB8D-09B7-4667-9BC8-DFDCE30F3B24}" srcOrd="3" destOrd="0" presId="urn:microsoft.com/office/officeart/2005/8/layout/balance1"/>
    <dgm:cxn modelId="{515D4897-30F6-4508-86D4-08022C29515A}" type="presParOf" srcId="{EAB37B7F-6F09-40C7-822B-2FF81D5045DF}" destId="{2471B246-0197-4DCC-95EE-54FCAB654221}" srcOrd="4"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76C008-9365-1C49-A132-E16B9DC17214}" type="doc">
      <dgm:prSet loTypeId="urn:microsoft.com/office/officeart/2005/8/layout/hProcess9" loCatId="process" qsTypeId="urn:microsoft.com/office/officeart/2005/8/quickstyle/simple4" qsCatId="simple" csTypeId="urn:microsoft.com/office/officeart/2005/8/colors/colorful2" csCatId="colorful" phldr="1"/>
      <dgm:spPr/>
      <dgm:t>
        <a:bodyPr/>
        <a:lstStyle/>
        <a:p>
          <a:endParaRPr lang="en-US"/>
        </a:p>
      </dgm:t>
    </dgm:pt>
    <dgm:pt modelId="{84E8AEDE-D98E-0F4E-9118-1162135B2A02}">
      <dgm:prSet/>
      <dgm:spPr/>
      <dgm:t>
        <a:bodyPr/>
        <a:lstStyle/>
        <a:p>
          <a:pPr rtl="0"/>
          <a:r>
            <a:rPr lang="en-US" dirty="0" smtClean="0"/>
            <a:t>Read the Polk-Hernandez Family Team Meeting Scenario</a:t>
          </a:r>
          <a:endParaRPr lang="en-US" dirty="0"/>
        </a:p>
      </dgm:t>
    </dgm:pt>
    <dgm:pt modelId="{A1541FEC-C783-444A-B62F-8AC931F83679}" type="parTrans" cxnId="{7294574B-E0C4-814B-AED2-ADA1133336F9}">
      <dgm:prSet/>
      <dgm:spPr/>
      <dgm:t>
        <a:bodyPr/>
        <a:lstStyle/>
        <a:p>
          <a:endParaRPr lang="en-US"/>
        </a:p>
      </dgm:t>
    </dgm:pt>
    <dgm:pt modelId="{544EDE6B-FAC9-D94C-9B08-1F0FA4DBB4A8}" type="sibTrans" cxnId="{7294574B-E0C4-814B-AED2-ADA1133336F9}">
      <dgm:prSet/>
      <dgm:spPr/>
      <dgm:t>
        <a:bodyPr/>
        <a:lstStyle/>
        <a:p>
          <a:endParaRPr lang="en-US"/>
        </a:p>
      </dgm:t>
    </dgm:pt>
    <dgm:pt modelId="{7AD4F8B6-5AB2-49A9-A51A-8110A94396BA}">
      <dgm:prSet/>
      <dgm:spPr/>
      <dgm:t>
        <a:bodyPr/>
        <a:lstStyle/>
        <a:p>
          <a:r>
            <a:rPr lang="en-US" dirty="0" smtClean="0"/>
            <a:t>Review the Family Team Meeting Agenda</a:t>
          </a:r>
          <a:endParaRPr lang="en-US" dirty="0"/>
        </a:p>
      </dgm:t>
    </dgm:pt>
    <dgm:pt modelId="{35FF3ADF-E35A-425F-9C13-D43BF36DACB2}" type="parTrans" cxnId="{E89F04F1-61A3-4A38-BBE1-602931FAA0A1}">
      <dgm:prSet/>
      <dgm:spPr/>
      <dgm:t>
        <a:bodyPr/>
        <a:lstStyle/>
        <a:p>
          <a:endParaRPr lang="en-US"/>
        </a:p>
      </dgm:t>
    </dgm:pt>
    <dgm:pt modelId="{69DFFD5A-0E04-4633-9493-F62D9F1F2A96}" type="sibTrans" cxnId="{E89F04F1-61A3-4A38-BBE1-602931FAA0A1}">
      <dgm:prSet/>
      <dgm:spPr/>
      <dgm:t>
        <a:bodyPr/>
        <a:lstStyle/>
        <a:p>
          <a:endParaRPr lang="en-US"/>
        </a:p>
      </dgm:t>
    </dgm:pt>
    <dgm:pt modelId="{766A1E6B-DA0C-44A3-92C0-313563BBE288}">
      <dgm:prSet/>
      <dgm:spPr/>
      <dgm:t>
        <a:bodyPr/>
        <a:lstStyle/>
        <a:p>
          <a:r>
            <a:rPr lang="en-US" dirty="0" smtClean="0"/>
            <a:t>Review the Facilitators Communication Skills</a:t>
          </a:r>
          <a:endParaRPr lang="en-US" dirty="0"/>
        </a:p>
      </dgm:t>
    </dgm:pt>
    <dgm:pt modelId="{B1676F84-2FA6-4139-8594-D30A79269983}" type="parTrans" cxnId="{DD9A98D8-3749-4103-856D-B29208FC144A}">
      <dgm:prSet/>
      <dgm:spPr/>
      <dgm:t>
        <a:bodyPr/>
        <a:lstStyle/>
        <a:p>
          <a:endParaRPr lang="en-US"/>
        </a:p>
      </dgm:t>
    </dgm:pt>
    <dgm:pt modelId="{3B6A3806-CF5A-42D5-AB09-548CAE881B1A}" type="sibTrans" cxnId="{DD9A98D8-3749-4103-856D-B29208FC144A}">
      <dgm:prSet/>
      <dgm:spPr/>
      <dgm:t>
        <a:bodyPr/>
        <a:lstStyle/>
        <a:p>
          <a:endParaRPr lang="en-US"/>
        </a:p>
      </dgm:t>
    </dgm:pt>
    <dgm:pt modelId="{AE0DC0C3-BC80-5743-BF3C-EDA1C21D3AAF}" type="pres">
      <dgm:prSet presAssocID="{B576C008-9365-1C49-A132-E16B9DC17214}" presName="CompostProcess" presStyleCnt="0">
        <dgm:presLayoutVars>
          <dgm:dir/>
          <dgm:resizeHandles val="exact"/>
        </dgm:presLayoutVars>
      </dgm:prSet>
      <dgm:spPr/>
      <dgm:t>
        <a:bodyPr/>
        <a:lstStyle/>
        <a:p>
          <a:endParaRPr lang="en-US"/>
        </a:p>
      </dgm:t>
    </dgm:pt>
    <dgm:pt modelId="{99668A54-68FC-6F46-953C-50F9E3D20002}" type="pres">
      <dgm:prSet presAssocID="{B576C008-9365-1C49-A132-E16B9DC17214}" presName="arrow" presStyleLbl="bgShp" presStyleIdx="0" presStyleCnt="1"/>
      <dgm:spPr/>
    </dgm:pt>
    <dgm:pt modelId="{F6FBC61B-6CC2-A942-8C3C-89F6A6A76F0F}" type="pres">
      <dgm:prSet presAssocID="{B576C008-9365-1C49-A132-E16B9DC17214}" presName="linearProcess" presStyleCnt="0"/>
      <dgm:spPr/>
    </dgm:pt>
    <dgm:pt modelId="{3BFDEEF9-40C8-A34F-839C-575FED6893FD}" type="pres">
      <dgm:prSet presAssocID="{84E8AEDE-D98E-0F4E-9118-1162135B2A02}" presName="textNode" presStyleLbl="node1" presStyleIdx="0" presStyleCnt="3">
        <dgm:presLayoutVars>
          <dgm:bulletEnabled val="1"/>
        </dgm:presLayoutVars>
      </dgm:prSet>
      <dgm:spPr/>
      <dgm:t>
        <a:bodyPr/>
        <a:lstStyle/>
        <a:p>
          <a:endParaRPr lang="en-US"/>
        </a:p>
      </dgm:t>
    </dgm:pt>
    <dgm:pt modelId="{572821D0-96A7-4067-A7D9-836BF547B7C6}" type="pres">
      <dgm:prSet presAssocID="{544EDE6B-FAC9-D94C-9B08-1F0FA4DBB4A8}" presName="sibTrans" presStyleCnt="0"/>
      <dgm:spPr/>
    </dgm:pt>
    <dgm:pt modelId="{98E6622C-3CEF-43C6-9AD1-83CE225F632D}" type="pres">
      <dgm:prSet presAssocID="{7AD4F8B6-5AB2-49A9-A51A-8110A94396BA}" presName="textNode" presStyleLbl="node1" presStyleIdx="1" presStyleCnt="3">
        <dgm:presLayoutVars>
          <dgm:bulletEnabled val="1"/>
        </dgm:presLayoutVars>
      </dgm:prSet>
      <dgm:spPr/>
      <dgm:t>
        <a:bodyPr/>
        <a:lstStyle/>
        <a:p>
          <a:endParaRPr lang="en-US"/>
        </a:p>
      </dgm:t>
    </dgm:pt>
    <dgm:pt modelId="{8C35154C-AFF7-49BD-9C9D-3D18035C3AB6}" type="pres">
      <dgm:prSet presAssocID="{69DFFD5A-0E04-4633-9493-F62D9F1F2A96}" presName="sibTrans" presStyleCnt="0"/>
      <dgm:spPr/>
    </dgm:pt>
    <dgm:pt modelId="{947316CD-5078-45FC-AEC4-C9D609261C54}" type="pres">
      <dgm:prSet presAssocID="{766A1E6B-DA0C-44A3-92C0-313563BBE288}" presName="textNode" presStyleLbl="node1" presStyleIdx="2" presStyleCnt="3">
        <dgm:presLayoutVars>
          <dgm:bulletEnabled val="1"/>
        </dgm:presLayoutVars>
      </dgm:prSet>
      <dgm:spPr/>
      <dgm:t>
        <a:bodyPr/>
        <a:lstStyle/>
        <a:p>
          <a:endParaRPr lang="en-US"/>
        </a:p>
      </dgm:t>
    </dgm:pt>
  </dgm:ptLst>
  <dgm:cxnLst>
    <dgm:cxn modelId="{DA38D3A9-79B5-4876-9AD3-084A78E81C2B}" type="presOf" srcId="{766A1E6B-DA0C-44A3-92C0-313563BBE288}" destId="{947316CD-5078-45FC-AEC4-C9D609261C54}" srcOrd="0" destOrd="0" presId="urn:microsoft.com/office/officeart/2005/8/layout/hProcess9"/>
    <dgm:cxn modelId="{0564D4AE-7714-4300-B722-D85296F79486}" type="presOf" srcId="{B576C008-9365-1C49-A132-E16B9DC17214}" destId="{AE0DC0C3-BC80-5743-BF3C-EDA1C21D3AAF}" srcOrd="0" destOrd="0" presId="urn:microsoft.com/office/officeart/2005/8/layout/hProcess9"/>
    <dgm:cxn modelId="{D6EB8F34-797E-49FE-9073-A6C91A514382}" type="presOf" srcId="{84E8AEDE-D98E-0F4E-9118-1162135B2A02}" destId="{3BFDEEF9-40C8-A34F-839C-575FED6893FD}" srcOrd="0" destOrd="0" presId="urn:microsoft.com/office/officeart/2005/8/layout/hProcess9"/>
    <dgm:cxn modelId="{DD9A98D8-3749-4103-856D-B29208FC144A}" srcId="{B576C008-9365-1C49-A132-E16B9DC17214}" destId="{766A1E6B-DA0C-44A3-92C0-313563BBE288}" srcOrd="2" destOrd="0" parTransId="{B1676F84-2FA6-4139-8594-D30A79269983}" sibTransId="{3B6A3806-CF5A-42D5-AB09-548CAE881B1A}"/>
    <dgm:cxn modelId="{E89F04F1-61A3-4A38-BBE1-602931FAA0A1}" srcId="{B576C008-9365-1C49-A132-E16B9DC17214}" destId="{7AD4F8B6-5AB2-49A9-A51A-8110A94396BA}" srcOrd="1" destOrd="0" parTransId="{35FF3ADF-E35A-425F-9C13-D43BF36DACB2}" sibTransId="{69DFFD5A-0E04-4633-9493-F62D9F1F2A96}"/>
    <dgm:cxn modelId="{7294574B-E0C4-814B-AED2-ADA1133336F9}" srcId="{B576C008-9365-1C49-A132-E16B9DC17214}" destId="{84E8AEDE-D98E-0F4E-9118-1162135B2A02}" srcOrd="0" destOrd="0" parTransId="{A1541FEC-C783-444A-B62F-8AC931F83679}" sibTransId="{544EDE6B-FAC9-D94C-9B08-1F0FA4DBB4A8}"/>
    <dgm:cxn modelId="{E65392C9-8B6A-4213-95F7-8DDBB7C7DEB5}" type="presOf" srcId="{7AD4F8B6-5AB2-49A9-A51A-8110A94396BA}" destId="{98E6622C-3CEF-43C6-9AD1-83CE225F632D}" srcOrd="0" destOrd="0" presId="urn:microsoft.com/office/officeart/2005/8/layout/hProcess9"/>
    <dgm:cxn modelId="{6E2168B3-A3AA-4560-8824-EBF9F440BB56}" type="presParOf" srcId="{AE0DC0C3-BC80-5743-BF3C-EDA1C21D3AAF}" destId="{99668A54-68FC-6F46-953C-50F9E3D20002}" srcOrd="0" destOrd="0" presId="urn:microsoft.com/office/officeart/2005/8/layout/hProcess9"/>
    <dgm:cxn modelId="{CA0E2A11-EAA2-4AC4-9EA3-BA76352D288E}" type="presParOf" srcId="{AE0DC0C3-BC80-5743-BF3C-EDA1C21D3AAF}" destId="{F6FBC61B-6CC2-A942-8C3C-89F6A6A76F0F}" srcOrd="1" destOrd="0" presId="urn:microsoft.com/office/officeart/2005/8/layout/hProcess9"/>
    <dgm:cxn modelId="{05D33BD5-49E2-4295-8CEB-12AEA608961A}" type="presParOf" srcId="{F6FBC61B-6CC2-A942-8C3C-89F6A6A76F0F}" destId="{3BFDEEF9-40C8-A34F-839C-575FED6893FD}" srcOrd="0" destOrd="0" presId="urn:microsoft.com/office/officeart/2005/8/layout/hProcess9"/>
    <dgm:cxn modelId="{F9F8552B-B785-43D9-850F-9A6468764ECA}" type="presParOf" srcId="{F6FBC61B-6CC2-A942-8C3C-89F6A6A76F0F}" destId="{572821D0-96A7-4067-A7D9-836BF547B7C6}" srcOrd="1" destOrd="0" presId="urn:microsoft.com/office/officeart/2005/8/layout/hProcess9"/>
    <dgm:cxn modelId="{9C457FAA-C5B7-432B-9590-97AC7F5F9729}" type="presParOf" srcId="{F6FBC61B-6CC2-A942-8C3C-89F6A6A76F0F}" destId="{98E6622C-3CEF-43C6-9AD1-83CE225F632D}" srcOrd="2" destOrd="0" presId="urn:microsoft.com/office/officeart/2005/8/layout/hProcess9"/>
    <dgm:cxn modelId="{6B1E53D1-8160-4EEB-8C14-592653F380E7}" type="presParOf" srcId="{F6FBC61B-6CC2-A942-8C3C-89F6A6A76F0F}" destId="{8C35154C-AFF7-49BD-9C9D-3D18035C3AB6}" srcOrd="3" destOrd="0" presId="urn:microsoft.com/office/officeart/2005/8/layout/hProcess9"/>
    <dgm:cxn modelId="{C14F77C6-BAB2-4362-A06C-D1C19A9A400C}" type="presParOf" srcId="{F6FBC61B-6CC2-A942-8C3C-89F6A6A76F0F}" destId="{947316CD-5078-45FC-AEC4-C9D609261C5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C0B6DD1-CB71-8C49-BEF6-ADD49F36A5F3}" type="doc">
      <dgm:prSet loTypeId="urn:microsoft.com/office/officeart/2005/8/layout/process1" loCatId="process" qsTypeId="urn:microsoft.com/office/officeart/2005/8/quickstyle/simple4" qsCatId="simple" csTypeId="urn:microsoft.com/office/officeart/2005/8/colors/colorful3" csCatId="colorful" phldr="1"/>
      <dgm:spPr/>
      <dgm:t>
        <a:bodyPr/>
        <a:lstStyle/>
        <a:p>
          <a:endParaRPr lang="en-US"/>
        </a:p>
      </dgm:t>
    </dgm:pt>
    <dgm:pt modelId="{9C893400-4FB2-164C-A754-EB13BE73DE51}">
      <dgm:prSet/>
      <dgm:spPr/>
      <dgm:t>
        <a:bodyPr/>
        <a:lstStyle/>
        <a:p>
          <a:pPr rtl="0"/>
          <a:r>
            <a:rPr lang="en-US" dirty="0" smtClean="0"/>
            <a:t>Purpose  of meeting:</a:t>
          </a:r>
        </a:p>
        <a:p>
          <a:pPr rtl="0"/>
          <a:r>
            <a:rPr lang="en-US" dirty="0" smtClean="0"/>
            <a:t>In collaboration with the team, develop and discuss the updated case plan for the children, including a visitation plan with the parents and important connections</a:t>
          </a:r>
          <a:endParaRPr lang="en-US" dirty="0"/>
        </a:p>
      </dgm:t>
    </dgm:pt>
    <dgm:pt modelId="{91337667-D640-2C48-8EC8-E27FA009A4B0}" type="parTrans" cxnId="{3E813B49-9E6F-0C4B-8173-BEB495B46C04}">
      <dgm:prSet/>
      <dgm:spPr/>
      <dgm:t>
        <a:bodyPr/>
        <a:lstStyle/>
        <a:p>
          <a:endParaRPr lang="en-US"/>
        </a:p>
      </dgm:t>
    </dgm:pt>
    <dgm:pt modelId="{84329C02-F307-794F-8C0A-39283FCF2E92}" type="sibTrans" cxnId="{3E813B49-9E6F-0C4B-8173-BEB495B46C04}">
      <dgm:prSet/>
      <dgm:spPr/>
      <dgm:t>
        <a:bodyPr/>
        <a:lstStyle/>
        <a:p>
          <a:endParaRPr lang="en-US"/>
        </a:p>
      </dgm:t>
    </dgm:pt>
    <dgm:pt modelId="{D5DDF13F-D8F4-E449-8525-9EF20F146FFD}" type="pres">
      <dgm:prSet presAssocID="{CC0B6DD1-CB71-8C49-BEF6-ADD49F36A5F3}" presName="Name0" presStyleCnt="0">
        <dgm:presLayoutVars>
          <dgm:dir/>
          <dgm:resizeHandles val="exact"/>
        </dgm:presLayoutVars>
      </dgm:prSet>
      <dgm:spPr/>
      <dgm:t>
        <a:bodyPr/>
        <a:lstStyle/>
        <a:p>
          <a:endParaRPr lang="en-US"/>
        </a:p>
      </dgm:t>
    </dgm:pt>
    <dgm:pt modelId="{CDD3A50E-0384-AC48-9DFD-EC99BF7B7FDC}" type="pres">
      <dgm:prSet presAssocID="{9C893400-4FB2-164C-A754-EB13BE73DE51}" presName="node" presStyleLbl="node1" presStyleIdx="0" presStyleCnt="1">
        <dgm:presLayoutVars>
          <dgm:bulletEnabled val="1"/>
        </dgm:presLayoutVars>
      </dgm:prSet>
      <dgm:spPr/>
      <dgm:t>
        <a:bodyPr/>
        <a:lstStyle/>
        <a:p>
          <a:endParaRPr lang="en-US"/>
        </a:p>
      </dgm:t>
    </dgm:pt>
  </dgm:ptLst>
  <dgm:cxnLst>
    <dgm:cxn modelId="{4AD237AB-E52C-4CC7-A801-B0D55C652D19}" type="presOf" srcId="{9C893400-4FB2-164C-A754-EB13BE73DE51}" destId="{CDD3A50E-0384-AC48-9DFD-EC99BF7B7FDC}" srcOrd="0" destOrd="0" presId="urn:microsoft.com/office/officeart/2005/8/layout/process1"/>
    <dgm:cxn modelId="{0A6509E9-7309-496A-B9C7-255AB5B72B7F}" type="presOf" srcId="{CC0B6DD1-CB71-8C49-BEF6-ADD49F36A5F3}" destId="{D5DDF13F-D8F4-E449-8525-9EF20F146FFD}" srcOrd="0" destOrd="0" presId="urn:microsoft.com/office/officeart/2005/8/layout/process1"/>
    <dgm:cxn modelId="{3E813B49-9E6F-0C4B-8173-BEB495B46C04}" srcId="{CC0B6DD1-CB71-8C49-BEF6-ADD49F36A5F3}" destId="{9C893400-4FB2-164C-A754-EB13BE73DE51}" srcOrd="0" destOrd="0" parTransId="{91337667-D640-2C48-8EC8-E27FA009A4B0}" sibTransId="{84329C02-F307-794F-8C0A-39283FCF2E92}"/>
    <dgm:cxn modelId="{9C2E99ED-77B6-4D06-A0DA-5F43C1959913}" type="presParOf" srcId="{D5DDF13F-D8F4-E449-8525-9EF20F146FFD}" destId="{CDD3A50E-0384-AC48-9DFD-EC99BF7B7FDC}"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9ABBD47-9DF0-4647-AF85-F77D512D3C0A}"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en-US"/>
        </a:p>
      </dgm:t>
    </dgm:pt>
    <dgm:pt modelId="{2CD6D948-2983-4080-98AC-29495AAACE86}">
      <dgm:prSet custT="1"/>
      <dgm:spPr/>
      <dgm:t>
        <a:bodyPr/>
        <a:lstStyle/>
        <a:p>
          <a:pPr rtl="0">
            <a:lnSpc>
              <a:spcPct val="100000"/>
            </a:lnSpc>
            <a:spcAft>
              <a:spcPts val="0"/>
            </a:spcAft>
          </a:pPr>
          <a:r>
            <a:rPr lang="en-US" sz="2800" dirty="0"/>
            <a:t>Facilitator #1: </a:t>
          </a:r>
        </a:p>
        <a:p>
          <a:pPr rtl="0">
            <a:lnSpc>
              <a:spcPct val="100000"/>
            </a:lnSpc>
            <a:spcAft>
              <a:spcPts val="0"/>
            </a:spcAft>
          </a:pPr>
          <a:r>
            <a:rPr lang="en-US" sz="2800" dirty="0" smtClean="0"/>
            <a:t>Introductions</a:t>
          </a:r>
          <a:endParaRPr lang="en-US" sz="2800" dirty="0"/>
        </a:p>
        <a:p>
          <a:pPr rtl="0">
            <a:lnSpc>
              <a:spcPct val="100000"/>
            </a:lnSpc>
            <a:spcAft>
              <a:spcPts val="0"/>
            </a:spcAft>
          </a:pPr>
          <a:r>
            <a:rPr lang="en-US" sz="2800" dirty="0" smtClean="0"/>
            <a:t>Purpose of meeting</a:t>
          </a:r>
          <a:endParaRPr lang="en-US" sz="2800" dirty="0"/>
        </a:p>
        <a:p>
          <a:pPr rtl="0">
            <a:lnSpc>
              <a:spcPct val="100000"/>
            </a:lnSpc>
            <a:spcAft>
              <a:spcPts val="0"/>
            </a:spcAft>
          </a:pPr>
          <a:r>
            <a:rPr lang="en-US" sz="2800" dirty="0"/>
            <a:t>Group Agreements </a:t>
          </a:r>
        </a:p>
      </dgm:t>
    </dgm:pt>
    <dgm:pt modelId="{8A3BB0C2-479A-4723-8F90-C1D92FE0E65B}" type="parTrans" cxnId="{51577BB8-373A-4632-BD7A-567D46AAD284}">
      <dgm:prSet/>
      <dgm:spPr/>
      <dgm:t>
        <a:bodyPr/>
        <a:lstStyle/>
        <a:p>
          <a:endParaRPr lang="en-US"/>
        </a:p>
      </dgm:t>
    </dgm:pt>
    <dgm:pt modelId="{7F5A329E-2DB2-4403-BEB7-B3763C9FDD6A}" type="sibTrans" cxnId="{51577BB8-373A-4632-BD7A-567D46AAD284}">
      <dgm:prSet>
        <dgm:style>
          <a:lnRef idx="3">
            <a:schemeClr val="accent2"/>
          </a:lnRef>
          <a:fillRef idx="0">
            <a:schemeClr val="accent2"/>
          </a:fillRef>
          <a:effectRef idx="2">
            <a:schemeClr val="accent2"/>
          </a:effectRef>
          <a:fontRef idx="minor">
            <a:schemeClr val="tx1"/>
          </a:fontRef>
        </dgm:style>
      </dgm:prSet>
      <dgm:spPr/>
      <dgm:t>
        <a:bodyPr/>
        <a:lstStyle/>
        <a:p>
          <a:endParaRPr lang="en-US" dirty="0"/>
        </a:p>
      </dgm:t>
    </dgm:pt>
    <dgm:pt modelId="{4E95808F-89A2-4679-9C34-3A7B5217A6D2}">
      <dgm:prSet custT="1"/>
      <dgm:spPr/>
      <dgm:t>
        <a:bodyPr/>
        <a:lstStyle/>
        <a:p>
          <a:pPr rtl="0">
            <a:lnSpc>
              <a:spcPct val="100000"/>
            </a:lnSpc>
            <a:spcAft>
              <a:spcPts val="0"/>
            </a:spcAft>
          </a:pPr>
          <a:endParaRPr lang="en-US" sz="2400" dirty="0"/>
        </a:p>
        <a:p>
          <a:pPr rtl="0">
            <a:lnSpc>
              <a:spcPct val="100000"/>
            </a:lnSpc>
            <a:spcAft>
              <a:spcPts val="0"/>
            </a:spcAft>
          </a:pPr>
          <a:r>
            <a:rPr lang="en-US" sz="2800" dirty="0"/>
            <a:t>Facilitator #2:</a:t>
          </a:r>
        </a:p>
        <a:p>
          <a:pPr rtl="0">
            <a:lnSpc>
              <a:spcPct val="100000"/>
            </a:lnSpc>
            <a:spcAft>
              <a:spcPts val="0"/>
            </a:spcAft>
          </a:pPr>
          <a:r>
            <a:rPr lang="en-US" sz="2800" dirty="0" smtClean="0"/>
            <a:t>Family Strengths</a:t>
          </a:r>
          <a:endParaRPr lang="en-US" sz="2800" dirty="0"/>
        </a:p>
        <a:p>
          <a:pPr rtl="0">
            <a:lnSpc>
              <a:spcPct val="100000"/>
            </a:lnSpc>
            <a:spcAft>
              <a:spcPts val="0"/>
            </a:spcAft>
          </a:pPr>
          <a:endParaRPr lang="en-US" sz="2400" dirty="0"/>
        </a:p>
      </dgm:t>
    </dgm:pt>
    <dgm:pt modelId="{C9559635-940C-47EB-B213-687EDECC3689}" type="parTrans" cxnId="{6423891F-4346-4E7D-8118-59B3794D5302}">
      <dgm:prSet/>
      <dgm:spPr/>
      <dgm:t>
        <a:bodyPr/>
        <a:lstStyle/>
        <a:p>
          <a:endParaRPr lang="en-US"/>
        </a:p>
      </dgm:t>
    </dgm:pt>
    <dgm:pt modelId="{3C643DB7-D6B1-4988-8C2D-BE19A2AA1A61}" type="sibTrans" cxnId="{6423891F-4346-4E7D-8118-59B3794D5302}">
      <dgm:prSet>
        <dgm:style>
          <a:lnRef idx="3">
            <a:schemeClr val="accent2"/>
          </a:lnRef>
          <a:fillRef idx="0">
            <a:schemeClr val="accent2"/>
          </a:fillRef>
          <a:effectRef idx="2">
            <a:schemeClr val="accent2"/>
          </a:effectRef>
          <a:fontRef idx="minor">
            <a:schemeClr val="tx1"/>
          </a:fontRef>
        </dgm:style>
      </dgm:prSet>
      <dgm:spPr/>
      <dgm:t>
        <a:bodyPr/>
        <a:lstStyle/>
        <a:p>
          <a:endParaRPr lang="en-US" dirty="0"/>
        </a:p>
      </dgm:t>
    </dgm:pt>
    <dgm:pt modelId="{7E8CC9B0-82E1-44FA-8E39-AB497D8447BB}">
      <dgm:prSet custT="1"/>
      <dgm:spPr/>
      <dgm:t>
        <a:bodyPr/>
        <a:lstStyle/>
        <a:p>
          <a:pPr rtl="0"/>
          <a:r>
            <a:rPr lang="en-US" sz="2800" dirty="0" smtClean="0"/>
            <a:t>Facilitator</a:t>
          </a:r>
          <a:r>
            <a:rPr lang="en-US" sz="2800" baseline="0" dirty="0" smtClean="0"/>
            <a:t> #3:</a:t>
          </a:r>
        </a:p>
        <a:p>
          <a:pPr rtl="0"/>
          <a:r>
            <a:rPr lang="en-US" sz="2800" baseline="0" dirty="0" smtClean="0"/>
            <a:t>Challenges / Worries	</a:t>
          </a:r>
          <a:endParaRPr lang="en-US" sz="2800" dirty="0"/>
        </a:p>
      </dgm:t>
    </dgm:pt>
    <dgm:pt modelId="{304F9EA7-3421-428B-AB71-DCA2EC869763}" type="parTrans" cxnId="{6A2130E8-F295-449C-9904-354C6CED4861}">
      <dgm:prSet/>
      <dgm:spPr/>
      <dgm:t>
        <a:bodyPr/>
        <a:lstStyle/>
        <a:p>
          <a:endParaRPr lang="en-US"/>
        </a:p>
      </dgm:t>
    </dgm:pt>
    <dgm:pt modelId="{AB71A6CB-A68E-4D31-8086-89F7FBA78299}" type="sibTrans" cxnId="{6A2130E8-F295-449C-9904-354C6CED4861}">
      <dgm:prSet>
        <dgm:style>
          <a:lnRef idx="3">
            <a:schemeClr val="accent2"/>
          </a:lnRef>
          <a:fillRef idx="0">
            <a:schemeClr val="accent2"/>
          </a:fillRef>
          <a:effectRef idx="2">
            <a:schemeClr val="accent2"/>
          </a:effectRef>
          <a:fontRef idx="minor">
            <a:schemeClr val="tx1"/>
          </a:fontRef>
        </dgm:style>
      </dgm:prSet>
      <dgm:spPr/>
      <dgm:t>
        <a:bodyPr/>
        <a:lstStyle/>
        <a:p>
          <a:endParaRPr lang="en-US" dirty="0"/>
        </a:p>
      </dgm:t>
    </dgm:pt>
    <dgm:pt modelId="{449AEEBC-F63C-4DDF-A407-143AA06906B1}">
      <dgm:prSet custT="1"/>
      <dgm:spPr/>
      <dgm:t>
        <a:bodyPr/>
        <a:lstStyle/>
        <a:p>
          <a:pPr rtl="0"/>
          <a:r>
            <a:rPr lang="en-US" sz="2800" dirty="0" smtClean="0"/>
            <a:t>Facilitator #4:</a:t>
          </a:r>
        </a:p>
        <a:p>
          <a:pPr rtl="0"/>
          <a:r>
            <a:rPr lang="en-US" sz="2800" dirty="0" smtClean="0"/>
            <a:t>Next Steps</a:t>
          </a:r>
          <a:endParaRPr lang="en-US" sz="2800" dirty="0"/>
        </a:p>
      </dgm:t>
    </dgm:pt>
    <dgm:pt modelId="{4E4346BB-9453-49F3-8526-A1F4BA5B097D}" type="parTrans" cxnId="{9C06008A-8D82-4295-B7AF-7DF885FDE442}">
      <dgm:prSet/>
      <dgm:spPr/>
      <dgm:t>
        <a:bodyPr/>
        <a:lstStyle/>
        <a:p>
          <a:endParaRPr lang="en-US"/>
        </a:p>
      </dgm:t>
    </dgm:pt>
    <dgm:pt modelId="{BC1790C9-713E-4236-8394-326BFF6FD3A8}" type="sibTrans" cxnId="{9C06008A-8D82-4295-B7AF-7DF885FDE442}">
      <dgm:prSet>
        <dgm:style>
          <a:lnRef idx="3">
            <a:schemeClr val="accent2"/>
          </a:lnRef>
          <a:fillRef idx="0">
            <a:schemeClr val="accent2"/>
          </a:fillRef>
          <a:effectRef idx="2">
            <a:schemeClr val="accent2"/>
          </a:effectRef>
          <a:fontRef idx="minor">
            <a:schemeClr val="tx1"/>
          </a:fontRef>
        </dgm:style>
      </dgm:prSet>
      <dgm:spPr/>
      <dgm:t>
        <a:bodyPr/>
        <a:lstStyle/>
        <a:p>
          <a:endParaRPr lang="en-US" dirty="0"/>
        </a:p>
      </dgm:t>
    </dgm:pt>
    <dgm:pt modelId="{756FDE33-D03F-4833-BD42-32D97242DD1F}">
      <dgm:prSet custT="1"/>
      <dgm:spPr/>
      <dgm:t>
        <a:bodyPr/>
        <a:lstStyle/>
        <a:p>
          <a:pPr rtl="0"/>
          <a:r>
            <a:rPr lang="en-US" sz="2800" dirty="0" smtClean="0"/>
            <a:t>Facilitator #5:</a:t>
          </a:r>
        </a:p>
        <a:p>
          <a:pPr rtl="0"/>
          <a:r>
            <a:rPr lang="en-US" sz="2800" dirty="0" smtClean="0"/>
            <a:t>Feedback / Debrief</a:t>
          </a:r>
          <a:endParaRPr lang="en-US" sz="2800" dirty="0"/>
        </a:p>
      </dgm:t>
    </dgm:pt>
    <dgm:pt modelId="{6EE7FC3E-2E68-4703-8585-DB3B2DA66876}" type="parTrans" cxnId="{D49B251B-2579-4A9B-A380-186989D50F03}">
      <dgm:prSet/>
      <dgm:spPr/>
      <dgm:t>
        <a:bodyPr/>
        <a:lstStyle/>
        <a:p>
          <a:endParaRPr lang="en-US"/>
        </a:p>
      </dgm:t>
    </dgm:pt>
    <dgm:pt modelId="{77AB65B9-F59B-46A0-9C67-14E2DDB0BE42}" type="sibTrans" cxnId="{D49B251B-2579-4A9B-A380-186989D50F03}">
      <dgm:prSet/>
      <dgm:spPr/>
      <dgm:t>
        <a:bodyPr/>
        <a:lstStyle/>
        <a:p>
          <a:endParaRPr lang="en-US"/>
        </a:p>
      </dgm:t>
    </dgm:pt>
    <dgm:pt modelId="{CCA78A4E-4270-4DDC-8C75-EBDDB4CCDD43}" type="pres">
      <dgm:prSet presAssocID="{69ABBD47-9DF0-4647-AF85-F77D512D3C0A}" presName="Name0" presStyleCnt="0">
        <dgm:presLayoutVars>
          <dgm:dir/>
          <dgm:resizeHandles val="exact"/>
        </dgm:presLayoutVars>
      </dgm:prSet>
      <dgm:spPr/>
      <dgm:t>
        <a:bodyPr/>
        <a:lstStyle/>
        <a:p>
          <a:endParaRPr lang="en-US"/>
        </a:p>
      </dgm:t>
    </dgm:pt>
    <dgm:pt modelId="{CDF12959-E2CE-481B-8AB0-3E95257483AA}" type="pres">
      <dgm:prSet presAssocID="{2CD6D948-2983-4080-98AC-29495AAACE86}" presName="node" presStyleLbl="node1" presStyleIdx="0" presStyleCnt="5" custScaleX="179045" custScaleY="135244">
        <dgm:presLayoutVars>
          <dgm:bulletEnabled val="1"/>
        </dgm:presLayoutVars>
      </dgm:prSet>
      <dgm:spPr/>
      <dgm:t>
        <a:bodyPr/>
        <a:lstStyle/>
        <a:p>
          <a:endParaRPr lang="en-US"/>
        </a:p>
      </dgm:t>
    </dgm:pt>
    <dgm:pt modelId="{A0521147-FC2D-44B2-B19B-2B8313A73515}" type="pres">
      <dgm:prSet presAssocID="{7F5A329E-2DB2-4403-BEB7-B3763C9FDD6A}" presName="sibTrans" presStyleLbl="sibTrans1D1" presStyleIdx="0" presStyleCnt="4"/>
      <dgm:spPr/>
      <dgm:t>
        <a:bodyPr/>
        <a:lstStyle/>
        <a:p>
          <a:endParaRPr lang="en-US"/>
        </a:p>
      </dgm:t>
    </dgm:pt>
    <dgm:pt modelId="{ACF6C5E1-F17A-407C-B233-5224119B5AF5}" type="pres">
      <dgm:prSet presAssocID="{7F5A329E-2DB2-4403-BEB7-B3763C9FDD6A}" presName="connectorText" presStyleLbl="sibTrans1D1" presStyleIdx="0" presStyleCnt="4"/>
      <dgm:spPr/>
      <dgm:t>
        <a:bodyPr/>
        <a:lstStyle/>
        <a:p>
          <a:endParaRPr lang="en-US"/>
        </a:p>
      </dgm:t>
    </dgm:pt>
    <dgm:pt modelId="{EA68C05B-1ABF-48A8-BC6F-4AB4F21C468A}" type="pres">
      <dgm:prSet presAssocID="{4E95808F-89A2-4679-9C34-3A7B5217A6D2}" presName="node" presStyleLbl="node1" presStyleIdx="1" presStyleCnt="5" custScaleX="183762" custScaleY="135244">
        <dgm:presLayoutVars>
          <dgm:bulletEnabled val="1"/>
        </dgm:presLayoutVars>
      </dgm:prSet>
      <dgm:spPr/>
      <dgm:t>
        <a:bodyPr/>
        <a:lstStyle/>
        <a:p>
          <a:endParaRPr lang="en-US"/>
        </a:p>
      </dgm:t>
    </dgm:pt>
    <dgm:pt modelId="{8CD5489F-D95D-4EE4-B124-E9E36F0D8321}" type="pres">
      <dgm:prSet presAssocID="{3C643DB7-D6B1-4988-8C2D-BE19A2AA1A61}" presName="sibTrans" presStyleLbl="sibTrans1D1" presStyleIdx="1" presStyleCnt="4"/>
      <dgm:spPr/>
      <dgm:t>
        <a:bodyPr/>
        <a:lstStyle/>
        <a:p>
          <a:endParaRPr lang="en-US"/>
        </a:p>
      </dgm:t>
    </dgm:pt>
    <dgm:pt modelId="{91153EE4-0704-4C65-B4D1-83DDF3367303}" type="pres">
      <dgm:prSet presAssocID="{3C643DB7-D6B1-4988-8C2D-BE19A2AA1A61}" presName="connectorText" presStyleLbl="sibTrans1D1" presStyleIdx="1" presStyleCnt="4"/>
      <dgm:spPr/>
      <dgm:t>
        <a:bodyPr/>
        <a:lstStyle/>
        <a:p>
          <a:endParaRPr lang="en-US"/>
        </a:p>
      </dgm:t>
    </dgm:pt>
    <dgm:pt modelId="{C037721D-4E92-49E0-885C-1ABE23C73585}" type="pres">
      <dgm:prSet presAssocID="{7E8CC9B0-82E1-44FA-8E39-AB497D8447BB}" presName="node" presStyleLbl="node1" presStyleIdx="2" presStyleCnt="5" custScaleX="120357" custScaleY="135244">
        <dgm:presLayoutVars>
          <dgm:bulletEnabled val="1"/>
        </dgm:presLayoutVars>
      </dgm:prSet>
      <dgm:spPr/>
      <dgm:t>
        <a:bodyPr/>
        <a:lstStyle/>
        <a:p>
          <a:endParaRPr lang="en-US"/>
        </a:p>
      </dgm:t>
    </dgm:pt>
    <dgm:pt modelId="{5EE5EF59-C4AF-4F81-90F1-B725B86C24AD}" type="pres">
      <dgm:prSet presAssocID="{AB71A6CB-A68E-4D31-8086-89F7FBA78299}" presName="sibTrans" presStyleLbl="sibTrans1D1" presStyleIdx="2" presStyleCnt="4"/>
      <dgm:spPr/>
      <dgm:t>
        <a:bodyPr/>
        <a:lstStyle/>
        <a:p>
          <a:endParaRPr lang="en-US"/>
        </a:p>
      </dgm:t>
    </dgm:pt>
    <dgm:pt modelId="{CF39CC1E-658C-4E43-8C29-FA2040ADF205}" type="pres">
      <dgm:prSet presAssocID="{AB71A6CB-A68E-4D31-8086-89F7FBA78299}" presName="connectorText" presStyleLbl="sibTrans1D1" presStyleIdx="2" presStyleCnt="4"/>
      <dgm:spPr/>
      <dgm:t>
        <a:bodyPr/>
        <a:lstStyle/>
        <a:p>
          <a:endParaRPr lang="en-US"/>
        </a:p>
      </dgm:t>
    </dgm:pt>
    <dgm:pt modelId="{5F1E6EAE-F42B-44B6-98BE-B3FAB5A5DA3C}" type="pres">
      <dgm:prSet presAssocID="{449AEEBC-F63C-4DDF-A407-143AA06906B1}" presName="node" presStyleLbl="node1" presStyleIdx="3" presStyleCnt="5" custScaleX="107667" custScaleY="140530">
        <dgm:presLayoutVars>
          <dgm:bulletEnabled val="1"/>
        </dgm:presLayoutVars>
      </dgm:prSet>
      <dgm:spPr/>
      <dgm:t>
        <a:bodyPr/>
        <a:lstStyle/>
        <a:p>
          <a:endParaRPr lang="en-US"/>
        </a:p>
      </dgm:t>
    </dgm:pt>
    <dgm:pt modelId="{4AE53C46-EFCB-4D96-BCB2-072F7A358CE7}" type="pres">
      <dgm:prSet presAssocID="{BC1790C9-713E-4236-8394-326BFF6FD3A8}" presName="sibTrans" presStyleLbl="sibTrans1D1" presStyleIdx="3" presStyleCnt="4"/>
      <dgm:spPr/>
      <dgm:t>
        <a:bodyPr/>
        <a:lstStyle/>
        <a:p>
          <a:endParaRPr lang="en-US"/>
        </a:p>
      </dgm:t>
    </dgm:pt>
    <dgm:pt modelId="{93E5A9C0-991D-43AC-B55A-D88721185318}" type="pres">
      <dgm:prSet presAssocID="{BC1790C9-713E-4236-8394-326BFF6FD3A8}" presName="connectorText" presStyleLbl="sibTrans1D1" presStyleIdx="3" presStyleCnt="4"/>
      <dgm:spPr/>
      <dgm:t>
        <a:bodyPr/>
        <a:lstStyle/>
        <a:p>
          <a:endParaRPr lang="en-US"/>
        </a:p>
      </dgm:t>
    </dgm:pt>
    <dgm:pt modelId="{E1C4BF66-CFC6-42E4-AD85-5ED35216F0CD}" type="pres">
      <dgm:prSet presAssocID="{756FDE33-D03F-4833-BD42-32D97242DD1F}" presName="node" presStyleLbl="node1" presStyleIdx="4" presStyleCnt="5" custScaleX="110980" custScaleY="140530">
        <dgm:presLayoutVars>
          <dgm:bulletEnabled val="1"/>
        </dgm:presLayoutVars>
      </dgm:prSet>
      <dgm:spPr/>
      <dgm:t>
        <a:bodyPr/>
        <a:lstStyle/>
        <a:p>
          <a:endParaRPr lang="en-US"/>
        </a:p>
      </dgm:t>
    </dgm:pt>
  </dgm:ptLst>
  <dgm:cxnLst>
    <dgm:cxn modelId="{6423891F-4346-4E7D-8118-59B3794D5302}" srcId="{69ABBD47-9DF0-4647-AF85-F77D512D3C0A}" destId="{4E95808F-89A2-4679-9C34-3A7B5217A6D2}" srcOrd="1" destOrd="0" parTransId="{C9559635-940C-47EB-B213-687EDECC3689}" sibTransId="{3C643DB7-D6B1-4988-8C2D-BE19A2AA1A61}"/>
    <dgm:cxn modelId="{7CBFC71C-4562-480C-ADB9-C224FC089925}" type="presOf" srcId="{7E8CC9B0-82E1-44FA-8E39-AB497D8447BB}" destId="{C037721D-4E92-49E0-885C-1ABE23C73585}" srcOrd="0" destOrd="0" presId="urn:microsoft.com/office/officeart/2005/8/layout/bProcess3"/>
    <dgm:cxn modelId="{23D9B92C-70FD-4462-A768-9447D1033227}" type="presOf" srcId="{7F5A329E-2DB2-4403-BEB7-B3763C9FDD6A}" destId="{A0521147-FC2D-44B2-B19B-2B8313A73515}" srcOrd="0" destOrd="0" presId="urn:microsoft.com/office/officeart/2005/8/layout/bProcess3"/>
    <dgm:cxn modelId="{9B3056EE-897B-4B5E-AF93-72E405A0CBF0}" type="presOf" srcId="{BC1790C9-713E-4236-8394-326BFF6FD3A8}" destId="{4AE53C46-EFCB-4D96-BCB2-072F7A358CE7}" srcOrd="0" destOrd="0" presId="urn:microsoft.com/office/officeart/2005/8/layout/bProcess3"/>
    <dgm:cxn modelId="{E43ADF48-C075-4DEF-B01D-188D2FC5B087}" type="presOf" srcId="{AB71A6CB-A68E-4D31-8086-89F7FBA78299}" destId="{CF39CC1E-658C-4E43-8C29-FA2040ADF205}" srcOrd="1" destOrd="0" presId="urn:microsoft.com/office/officeart/2005/8/layout/bProcess3"/>
    <dgm:cxn modelId="{9486C772-0F86-4299-BD5C-A81D002BFFE4}" type="presOf" srcId="{BC1790C9-713E-4236-8394-326BFF6FD3A8}" destId="{93E5A9C0-991D-43AC-B55A-D88721185318}" srcOrd="1" destOrd="0" presId="urn:microsoft.com/office/officeart/2005/8/layout/bProcess3"/>
    <dgm:cxn modelId="{D1CF4180-73E1-418F-802A-47C7BA3B0C6A}" type="presOf" srcId="{4E95808F-89A2-4679-9C34-3A7B5217A6D2}" destId="{EA68C05B-1ABF-48A8-BC6F-4AB4F21C468A}" srcOrd="0" destOrd="0" presId="urn:microsoft.com/office/officeart/2005/8/layout/bProcess3"/>
    <dgm:cxn modelId="{57854C74-8215-46BC-8F43-358207D1CD1A}" type="presOf" srcId="{69ABBD47-9DF0-4647-AF85-F77D512D3C0A}" destId="{CCA78A4E-4270-4DDC-8C75-EBDDB4CCDD43}" srcOrd="0" destOrd="0" presId="urn:microsoft.com/office/officeart/2005/8/layout/bProcess3"/>
    <dgm:cxn modelId="{282D5344-E71F-4763-8A27-9EC51E92C3E2}" type="presOf" srcId="{AB71A6CB-A68E-4D31-8086-89F7FBA78299}" destId="{5EE5EF59-C4AF-4F81-90F1-B725B86C24AD}" srcOrd="0" destOrd="0" presId="urn:microsoft.com/office/officeart/2005/8/layout/bProcess3"/>
    <dgm:cxn modelId="{708A3804-70A3-402B-B9B5-0C036C1BAEE1}" type="presOf" srcId="{3C643DB7-D6B1-4988-8C2D-BE19A2AA1A61}" destId="{91153EE4-0704-4C65-B4D1-83DDF3367303}" srcOrd="1" destOrd="0" presId="urn:microsoft.com/office/officeart/2005/8/layout/bProcess3"/>
    <dgm:cxn modelId="{6A2130E8-F295-449C-9904-354C6CED4861}" srcId="{69ABBD47-9DF0-4647-AF85-F77D512D3C0A}" destId="{7E8CC9B0-82E1-44FA-8E39-AB497D8447BB}" srcOrd="2" destOrd="0" parTransId="{304F9EA7-3421-428B-AB71-DCA2EC869763}" sibTransId="{AB71A6CB-A68E-4D31-8086-89F7FBA78299}"/>
    <dgm:cxn modelId="{3BFF666C-C9E3-4981-AE73-F565EEBBE343}" type="presOf" srcId="{3C643DB7-D6B1-4988-8C2D-BE19A2AA1A61}" destId="{8CD5489F-D95D-4EE4-B124-E9E36F0D8321}" srcOrd="0" destOrd="0" presId="urn:microsoft.com/office/officeart/2005/8/layout/bProcess3"/>
    <dgm:cxn modelId="{51577BB8-373A-4632-BD7A-567D46AAD284}" srcId="{69ABBD47-9DF0-4647-AF85-F77D512D3C0A}" destId="{2CD6D948-2983-4080-98AC-29495AAACE86}" srcOrd="0" destOrd="0" parTransId="{8A3BB0C2-479A-4723-8F90-C1D92FE0E65B}" sibTransId="{7F5A329E-2DB2-4403-BEB7-B3763C9FDD6A}"/>
    <dgm:cxn modelId="{9C06008A-8D82-4295-B7AF-7DF885FDE442}" srcId="{69ABBD47-9DF0-4647-AF85-F77D512D3C0A}" destId="{449AEEBC-F63C-4DDF-A407-143AA06906B1}" srcOrd="3" destOrd="0" parTransId="{4E4346BB-9453-49F3-8526-A1F4BA5B097D}" sibTransId="{BC1790C9-713E-4236-8394-326BFF6FD3A8}"/>
    <dgm:cxn modelId="{E009819B-CF08-4A1F-8591-16CDA1E8F73E}" type="presOf" srcId="{7F5A329E-2DB2-4403-BEB7-B3763C9FDD6A}" destId="{ACF6C5E1-F17A-407C-B233-5224119B5AF5}" srcOrd="1" destOrd="0" presId="urn:microsoft.com/office/officeart/2005/8/layout/bProcess3"/>
    <dgm:cxn modelId="{3A00A790-C194-4524-A8A9-E5C6E558E301}" type="presOf" srcId="{449AEEBC-F63C-4DDF-A407-143AA06906B1}" destId="{5F1E6EAE-F42B-44B6-98BE-B3FAB5A5DA3C}" srcOrd="0" destOrd="0" presId="urn:microsoft.com/office/officeart/2005/8/layout/bProcess3"/>
    <dgm:cxn modelId="{3B0CBF6D-44B3-4836-A308-B7CC45341128}" type="presOf" srcId="{2CD6D948-2983-4080-98AC-29495AAACE86}" destId="{CDF12959-E2CE-481B-8AB0-3E95257483AA}" srcOrd="0" destOrd="0" presId="urn:microsoft.com/office/officeart/2005/8/layout/bProcess3"/>
    <dgm:cxn modelId="{D49B251B-2579-4A9B-A380-186989D50F03}" srcId="{69ABBD47-9DF0-4647-AF85-F77D512D3C0A}" destId="{756FDE33-D03F-4833-BD42-32D97242DD1F}" srcOrd="4" destOrd="0" parTransId="{6EE7FC3E-2E68-4703-8585-DB3B2DA66876}" sibTransId="{77AB65B9-F59B-46A0-9C67-14E2DDB0BE42}"/>
    <dgm:cxn modelId="{FA06F739-DE18-4482-B744-7377C5DC2B3D}" type="presOf" srcId="{756FDE33-D03F-4833-BD42-32D97242DD1F}" destId="{E1C4BF66-CFC6-42E4-AD85-5ED35216F0CD}" srcOrd="0" destOrd="0" presId="urn:microsoft.com/office/officeart/2005/8/layout/bProcess3"/>
    <dgm:cxn modelId="{F1E0F71B-A728-429D-983A-9B4B9FD4E002}" type="presParOf" srcId="{CCA78A4E-4270-4DDC-8C75-EBDDB4CCDD43}" destId="{CDF12959-E2CE-481B-8AB0-3E95257483AA}" srcOrd="0" destOrd="0" presId="urn:microsoft.com/office/officeart/2005/8/layout/bProcess3"/>
    <dgm:cxn modelId="{433D2472-3D6B-474F-8B47-F1EEB5E779AF}" type="presParOf" srcId="{CCA78A4E-4270-4DDC-8C75-EBDDB4CCDD43}" destId="{A0521147-FC2D-44B2-B19B-2B8313A73515}" srcOrd="1" destOrd="0" presId="urn:microsoft.com/office/officeart/2005/8/layout/bProcess3"/>
    <dgm:cxn modelId="{CCE6F523-FD61-4DE8-8B11-7E082D3AAAF0}" type="presParOf" srcId="{A0521147-FC2D-44B2-B19B-2B8313A73515}" destId="{ACF6C5E1-F17A-407C-B233-5224119B5AF5}" srcOrd="0" destOrd="0" presId="urn:microsoft.com/office/officeart/2005/8/layout/bProcess3"/>
    <dgm:cxn modelId="{FAAE071A-7E88-4B87-A1B4-CF1E4F1DC624}" type="presParOf" srcId="{CCA78A4E-4270-4DDC-8C75-EBDDB4CCDD43}" destId="{EA68C05B-1ABF-48A8-BC6F-4AB4F21C468A}" srcOrd="2" destOrd="0" presId="urn:microsoft.com/office/officeart/2005/8/layout/bProcess3"/>
    <dgm:cxn modelId="{250B65DC-2581-4AFF-8A51-91790588A369}" type="presParOf" srcId="{CCA78A4E-4270-4DDC-8C75-EBDDB4CCDD43}" destId="{8CD5489F-D95D-4EE4-B124-E9E36F0D8321}" srcOrd="3" destOrd="0" presId="urn:microsoft.com/office/officeart/2005/8/layout/bProcess3"/>
    <dgm:cxn modelId="{3AAD2698-5536-4FB8-82D3-517E2C37C7D2}" type="presParOf" srcId="{8CD5489F-D95D-4EE4-B124-E9E36F0D8321}" destId="{91153EE4-0704-4C65-B4D1-83DDF3367303}" srcOrd="0" destOrd="0" presId="urn:microsoft.com/office/officeart/2005/8/layout/bProcess3"/>
    <dgm:cxn modelId="{C50E3125-0BB1-4AA0-B42C-3C26E1BE0530}" type="presParOf" srcId="{CCA78A4E-4270-4DDC-8C75-EBDDB4CCDD43}" destId="{C037721D-4E92-49E0-885C-1ABE23C73585}" srcOrd="4" destOrd="0" presId="urn:microsoft.com/office/officeart/2005/8/layout/bProcess3"/>
    <dgm:cxn modelId="{4DDF5078-B422-4FDA-870F-B02716783F19}" type="presParOf" srcId="{CCA78A4E-4270-4DDC-8C75-EBDDB4CCDD43}" destId="{5EE5EF59-C4AF-4F81-90F1-B725B86C24AD}" srcOrd="5" destOrd="0" presId="urn:microsoft.com/office/officeart/2005/8/layout/bProcess3"/>
    <dgm:cxn modelId="{537F52D7-DBFB-496D-B11F-3EB21F2857C5}" type="presParOf" srcId="{5EE5EF59-C4AF-4F81-90F1-B725B86C24AD}" destId="{CF39CC1E-658C-4E43-8C29-FA2040ADF205}" srcOrd="0" destOrd="0" presId="urn:microsoft.com/office/officeart/2005/8/layout/bProcess3"/>
    <dgm:cxn modelId="{22BF86A4-286D-46AD-8E01-DF3015491806}" type="presParOf" srcId="{CCA78A4E-4270-4DDC-8C75-EBDDB4CCDD43}" destId="{5F1E6EAE-F42B-44B6-98BE-B3FAB5A5DA3C}" srcOrd="6" destOrd="0" presId="urn:microsoft.com/office/officeart/2005/8/layout/bProcess3"/>
    <dgm:cxn modelId="{A636593C-910F-4C2C-B88C-4AEE73E0F8CF}" type="presParOf" srcId="{CCA78A4E-4270-4DDC-8C75-EBDDB4CCDD43}" destId="{4AE53C46-EFCB-4D96-BCB2-072F7A358CE7}" srcOrd="7" destOrd="0" presId="urn:microsoft.com/office/officeart/2005/8/layout/bProcess3"/>
    <dgm:cxn modelId="{787D6316-8177-4182-8E97-A09555891140}" type="presParOf" srcId="{4AE53C46-EFCB-4D96-BCB2-072F7A358CE7}" destId="{93E5A9C0-991D-43AC-B55A-D88721185318}" srcOrd="0" destOrd="0" presId="urn:microsoft.com/office/officeart/2005/8/layout/bProcess3"/>
    <dgm:cxn modelId="{E9DDECE0-DD94-4E78-9CED-327AD9E3C137}" type="presParOf" srcId="{CCA78A4E-4270-4DDC-8C75-EBDDB4CCDD43}" destId="{E1C4BF66-CFC6-42E4-AD85-5ED35216F0CD}"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EC2B983-058D-4A9F-9EDF-D58F238CBDA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39CB2303-A30B-4692-B17D-80EE25F6F10D}">
      <dgm:prSet/>
      <dgm:spPr/>
      <dgm:t>
        <a:bodyPr/>
        <a:lstStyle/>
        <a:p>
          <a:pPr rtl="0"/>
          <a:r>
            <a:rPr lang="en-US" dirty="0"/>
            <a:t>What were some next steps you developed with the family? </a:t>
          </a:r>
        </a:p>
      </dgm:t>
    </dgm:pt>
    <dgm:pt modelId="{583AA177-E254-4D66-AD14-170C7E9BD889}" type="parTrans" cxnId="{D82EF158-1C71-4673-BC61-729F0111DC02}">
      <dgm:prSet/>
      <dgm:spPr/>
      <dgm:t>
        <a:bodyPr/>
        <a:lstStyle/>
        <a:p>
          <a:endParaRPr lang="en-US"/>
        </a:p>
      </dgm:t>
    </dgm:pt>
    <dgm:pt modelId="{4EFB5BD2-F91C-459B-A5C0-7934B28651AB}" type="sibTrans" cxnId="{D82EF158-1C71-4673-BC61-729F0111DC02}">
      <dgm:prSet/>
      <dgm:spPr/>
      <dgm:t>
        <a:bodyPr/>
        <a:lstStyle/>
        <a:p>
          <a:endParaRPr lang="en-US"/>
        </a:p>
      </dgm:t>
    </dgm:pt>
    <dgm:pt modelId="{29EE9FAA-1B95-4CCB-80C0-6B696EC596B0}">
      <dgm:prSet/>
      <dgm:spPr/>
      <dgm:t>
        <a:bodyPr/>
        <a:lstStyle/>
        <a:p>
          <a:pPr rtl="0"/>
          <a:r>
            <a:rPr lang="en-US" dirty="0" smtClean="0"/>
            <a:t>How did you know when shared decision making was happening? Cultural humility? </a:t>
          </a:r>
        </a:p>
      </dgm:t>
    </dgm:pt>
    <dgm:pt modelId="{F2AFB7F9-EC44-4AA1-A26F-4079FA3AB40F}" type="parTrans" cxnId="{C9D1CDF0-8D58-4A0C-8A34-E4AFD08747EF}">
      <dgm:prSet/>
      <dgm:spPr/>
      <dgm:t>
        <a:bodyPr/>
        <a:lstStyle/>
        <a:p>
          <a:endParaRPr lang="en-US"/>
        </a:p>
      </dgm:t>
    </dgm:pt>
    <dgm:pt modelId="{AC95335B-C2DE-45F3-9558-21F42DFCE7FE}" type="sibTrans" cxnId="{C9D1CDF0-8D58-4A0C-8A34-E4AFD08747EF}">
      <dgm:prSet/>
      <dgm:spPr/>
      <dgm:t>
        <a:bodyPr/>
        <a:lstStyle/>
        <a:p>
          <a:endParaRPr lang="en-US"/>
        </a:p>
      </dgm:t>
    </dgm:pt>
    <dgm:pt modelId="{9C89EFEC-EAFA-4078-8E29-59E7133A78DD}">
      <dgm:prSet/>
      <dgm:spPr/>
      <dgm:t>
        <a:bodyPr/>
        <a:lstStyle/>
        <a:p>
          <a:pPr rtl="0"/>
          <a:r>
            <a:rPr lang="en-US" dirty="0"/>
            <a:t>How is this similar or different to your current teaming practices?</a:t>
          </a:r>
        </a:p>
      </dgm:t>
    </dgm:pt>
    <dgm:pt modelId="{74395697-69E8-4A57-8B0B-510E915DD1C1}" type="sibTrans" cxnId="{6C8F2DCE-4C66-4FD9-AB07-14E3D4172A15}">
      <dgm:prSet/>
      <dgm:spPr/>
      <dgm:t>
        <a:bodyPr/>
        <a:lstStyle/>
        <a:p>
          <a:endParaRPr lang="en-US"/>
        </a:p>
      </dgm:t>
    </dgm:pt>
    <dgm:pt modelId="{ADE925C9-5C8B-4C70-812D-2D7BBC53F994}" type="parTrans" cxnId="{6C8F2DCE-4C66-4FD9-AB07-14E3D4172A15}">
      <dgm:prSet/>
      <dgm:spPr/>
      <dgm:t>
        <a:bodyPr/>
        <a:lstStyle/>
        <a:p>
          <a:endParaRPr lang="en-US"/>
        </a:p>
      </dgm:t>
    </dgm:pt>
    <dgm:pt modelId="{974B602F-2CE4-4829-8524-D3329B600D43}">
      <dgm:prSet/>
      <dgm:spPr/>
      <dgm:t>
        <a:bodyPr/>
        <a:lstStyle/>
        <a:p>
          <a:r>
            <a:rPr lang="en-US" dirty="0" smtClean="0"/>
            <a:t>What worked well? Any challenges or upgrades? What were you key takeaways from this activity?</a:t>
          </a:r>
          <a:endParaRPr lang="en-US" dirty="0"/>
        </a:p>
      </dgm:t>
    </dgm:pt>
    <dgm:pt modelId="{FEE4BD7C-0A49-4F7E-8492-521DB4D93300}" type="parTrans" cxnId="{6B7B51B9-6348-4B93-A018-AB9DDD3DA689}">
      <dgm:prSet/>
      <dgm:spPr/>
      <dgm:t>
        <a:bodyPr/>
        <a:lstStyle/>
        <a:p>
          <a:endParaRPr lang="en-US"/>
        </a:p>
      </dgm:t>
    </dgm:pt>
    <dgm:pt modelId="{6799FA50-186F-4E17-B8CC-0192ED8FE715}" type="sibTrans" cxnId="{6B7B51B9-6348-4B93-A018-AB9DDD3DA689}">
      <dgm:prSet/>
      <dgm:spPr/>
      <dgm:t>
        <a:bodyPr/>
        <a:lstStyle/>
        <a:p>
          <a:endParaRPr lang="en-US"/>
        </a:p>
      </dgm:t>
    </dgm:pt>
    <dgm:pt modelId="{387C2915-121E-44C9-A9F5-4A93ADA1661B}" type="pres">
      <dgm:prSet presAssocID="{4EC2B983-058D-4A9F-9EDF-D58F238CBDA2}" presName="linear" presStyleCnt="0">
        <dgm:presLayoutVars>
          <dgm:animLvl val="lvl"/>
          <dgm:resizeHandles val="exact"/>
        </dgm:presLayoutVars>
      </dgm:prSet>
      <dgm:spPr/>
      <dgm:t>
        <a:bodyPr/>
        <a:lstStyle/>
        <a:p>
          <a:endParaRPr lang="en-US"/>
        </a:p>
      </dgm:t>
    </dgm:pt>
    <dgm:pt modelId="{E0087B65-862C-4BF9-BE15-6FB58EB1332D}" type="pres">
      <dgm:prSet presAssocID="{39CB2303-A30B-4692-B17D-80EE25F6F10D}" presName="parentText" presStyleLbl="node1" presStyleIdx="0" presStyleCnt="4">
        <dgm:presLayoutVars>
          <dgm:chMax val="0"/>
          <dgm:bulletEnabled val="1"/>
        </dgm:presLayoutVars>
      </dgm:prSet>
      <dgm:spPr/>
      <dgm:t>
        <a:bodyPr/>
        <a:lstStyle/>
        <a:p>
          <a:endParaRPr lang="en-US"/>
        </a:p>
      </dgm:t>
    </dgm:pt>
    <dgm:pt modelId="{9DD1132A-9445-400E-8FC3-07F26788FE02}" type="pres">
      <dgm:prSet presAssocID="{4EFB5BD2-F91C-459B-A5C0-7934B28651AB}" presName="spacer" presStyleCnt="0"/>
      <dgm:spPr/>
    </dgm:pt>
    <dgm:pt modelId="{5EC82125-5610-4852-A4B3-7318A5599B05}" type="pres">
      <dgm:prSet presAssocID="{974B602F-2CE4-4829-8524-D3329B600D43}" presName="parentText" presStyleLbl="node1" presStyleIdx="1" presStyleCnt="4">
        <dgm:presLayoutVars>
          <dgm:chMax val="0"/>
          <dgm:bulletEnabled val="1"/>
        </dgm:presLayoutVars>
      </dgm:prSet>
      <dgm:spPr/>
      <dgm:t>
        <a:bodyPr/>
        <a:lstStyle/>
        <a:p>
          <a:endParaRPr lang="en-US"/>
        </a:p>
      </dgm:t>
    </dgm:pt>
    <dgm:pt modelId="{B1ADFF23-CCCD-4594-9FAD-1AFC911A4299}" type="pres">
      <dgm:prSet presAssocID="{6799FA50-186F-4E17-B8CC-0192ED8FE715}" presName="spacer" presStyleCnt="0"/>
      <dgm:spPr/>
    </dgm:pt>
    <dgm:pt modelId="{09194218-14AF-474B-AC1F-43EFD1766DCF}" type="pres">
      <dgm:prSet presAssocID="{29EE9FAA-1B95-4CCB-80C0-6B696EC596B0}" presName="parentText" presStyleLbl="node1" presStyleIdx="2" presStyleCnt="4">
        <dgm:presLayoutVars>
          <dgm:chMax val="0"/>
          <dgm:bulletEnabled val="1"/>
        </dgm:presLayoutVars>
      </dgm:prSet>
      <dgm:spPr/>
      <dgm:t>
        <a:bodyPr/>
        <a:lstStyle/>
        <a:p>
          <a:endParaRPr lang="en-US"/>
        </a:p>
      </dgm:t>
    </dgm:pt>
    <dgm:pt modelId="{DC5E3431-6B9C-434F-B13B-55D48089D344}" type="pres">
      <dgm:prSet presAssocID="{AC95335B-C2DE-45F3-9558-21F42DFCE7FE}" presName="spacer" presStyleCnt="0"/>
      <dgm:spPr/>
    </dgm:pt>
    <dgm:pt modelId="{92CAA3FB-B382-458F-AA06-9420636165B9}" type="pres">
      <dgm:prSet presAssocID="{9C89EFEC-EAFA-4078-8E29-59E7133A78DD}" presName="parentText" presStyleLbl="node1" presStyleIdx="3" presStyleCnt="4">
        <dgm:presLayoutVars>
          <dgm:chMax val="0"/>
          <dgm:bulletEnabled val="1"/>
        </dgm:presLayoutVars>
      </dgm:prSet>
      <dgm:spPr/>
      <dgm:t>
        <a:bodyPr/>
        <a:lstStyle/>
        <a:p>
          <a:endParaRPr lang="en-US"/>
        </a:p>
      </dgm:t>
    </dgm:pt>
  </dgm:ptLst>
  <dgm:cxnLst>
    <dgm:cxn modelId="{D82EF158-1C71-4673-BC61-729F0111DC02}" srcId="{4EC2B983-058D-4A9F-9EDF-D58F238CBDA2}" destId="{39CB2303-A30B-4692-B17D-80EE25F6F10D}" srcOrd="0" destOrd="0" parTransId="{583AA177-E254-4D66-AD14-170C7E9BD889}" sibTransId="{4EFB5BD2-F91C-459B-A5C0-7934B28651AB}"/>
    <dgm:cxn modelId="{6C8F2DCE-4C66-4FD9-AB07-14E3D4172A15}" srcId="{4EC2B983-058D-4A9F-9EDF-D58F238CBDA2}" destId="{9C89EFEC-EAFA-4078-8E29-59E7133A78DD}" srcOrd="3" destOrd="0" parTransId="{ADE925C9-5C8B-4C70-812D-2D7BBC53F994}" sibTransId="{74395697-69E8-4A57-8B0B-510E915DD1C1}"/>
    <dgm:cxn modelId="{6B7B51B9-6348-4B93-A018-AB9DDD3DA689}" srcId="{4EC2B983-058D-4A9F-9EDF-D58F238CBDA2}" destId="{974B602F-2CE4-4829-8524-D3329B600D43}" srcOrd="1" destOrd="0" parTransId="{FEE4BD7C-0A49-4F7E-8492-521DB4D93300}" sibTransId="{6799FA50-186F-4E17-B8CC-0192ED8FE715}"/>
    <dgm:cxn modelId="{E8FEAF2B-0E82-4B8F-830C-2623DD895B2D}" type="presOf" srcId="{4EC2B983-058D-4A9F-9EDF-D58F238CBDA2}" destId="{387C2915-121E-44C9-A9F5-4A93ADA1661B}" srcOrd="0" destOrd="0" presId="urn:microsoft.com/office/officeart/2005/8/layout/vList2"/>
    <dgm:cxn modelId="{0E57512F-A256-4A9B-B5E9-7053E8D19D2B}" type="presOf" srcId="{29EE9FAA-1B95-4CCB-80C0-6B696EC596B0}" destId="{09194218-14AF-474B-AC1F-43EFD1766DCF}" srcOrd="0" destOrd="0" presId="urn:microsoft.com/office/officeart/2005/8/layout/vList2"/>
    <dgm:cxn modelId="{14204C20-166E-4BC3-989F-1A848C5C22FE}" type="presOf" srcId="{39CB2303-A30B-4692-B17D-80EE25F6F10D}" destId="{E0087B65-862C-4BF9-BE15-6FB58EB1332D}" srcOrd="0" destOrd="0" presId="urn:microsoft.com/office/officeart/2005/8/layout/vList2"/>
    <dgm:cxn modelId="{C9D1CDF0-8D58-4A0C-8A34-E4AFD08747EF}" srcId="{4EC2B983-058D-4A9F-9EDF-D58F238CBDA2}" destId="{29EE9FAA-1B95-4CCB-80C0-6B696EC596B0}" srcOrd="2" destOrd="0" parTransId="{F2AFB7F9-EC44-4AA1-A26F-4079FA3AB40F}" sibTransId="{AC95335B-C2DE-45F3-9558-21F42DFCE7FE}"/>
    <dgm:cxn modelId="{C21E8331-0627-4674-BE94-04CF3921D468}" type="presOf" srcId="{9C89EFEC-EAFA-4078-8E29-59E7133A78DD}" destId="{92CAA3FB-B382-458F-AA06-9420636165B9}" srcOrd="0" destOrd="0" presId="urn:microsoft.com/office/officeart/2005/8/layout/vList2"/>
    <dgm:cxn modelId="{97B5D685-FFBB-420A-AE68-97C3943EE028}" type="presOf" srcId="{974B602F-2CE4-4829-8524-D3329B600D43}" destId="{5EC82125-5610-4852-A4B3-7318A5599B05}" srcOrd="0" destOrd="0" presId="urn:microsoft.com/office/officeart/2005/8/layout/vList2"/>
    <dgm:cxn modelId="{C82C2607-51F9-48ED-A249-7E13B289A3EF}" type="presParOf" srcId="{387C2915-121E-44C9-A9F5-4A93ADA1661B}" destId="{E0087B65-862C-4BF9-BE15-6FB58EB1332D}" srcOrd="0" destOrd="0" presId="urn:microsoft.com/office/officeart/2005/8/layout/vList2"/>
    <dgm:cxn modelId="{D6586E74-9F02-4788-A2C7-AFF922EFAD1A}" type="presParOf" srcId="{387C2915-121E-44C9-A9F5-4A93ADA1661B}" destId="{9DD1132A-9445-400E-8FC3-07F26788FE02}" srcOrd="1" destOrd="0" presId="urn:microsoft.com/office/officeart/2005/8/layout/vList2"/>
    <dgm:cxn modelId="{93315A17-DECB-41A2-95E0-1BC1CF34C83E}" type="presParOf" srcId="{387C2915-121E-44C9-A9F5-4A93ADA1661B}" destId="{5EC82125-5610-4852-A4B3-7318A5599B05}" srcOrd="2" destOrd="0" presId="urn:microsoft.com/office/officeart/2005/8/layout/vList2"/>
    <dgm:cxn modelId="{CB3EC262-37DC-4978-A79D-8E1BFE9B16CB}" type="presParOf" srcId="{387C2915-121E-44C9-A9F5-4A93ADA1661B}" destId="{B1ADFF23-CCCD-4594-9FAD-1AFC911A4299}" srcOrd="3" destOrd="0" presId="urn:microsoft.com/office/officeart/2005/8/layout/vList2"/>
    <dgm:cxn modelId="{54C42B65-1086-46EA-A157-EA42A85E5D9D}" type="presParOf" srcId="{387C2915-121E-44C9-A9F5-4A93ADA1661B}" destId="{09194218-14AF-474B-AC1F-43EFD1766DCF}" srcOrd="4" destOrd="0" presId="urn:microsoft.com/office/officeart/2005/8/layout/vList2"/>
    <dgm:cxn modelId="{A7D13AAA-D643-4E02-80B7-9BC912AFD3C2}" type="presParOf" srcId="{387C2915-121E-44C9-A9F5-4A93ADA1661B}" destId="{DC5E3431-6B9C-434F-B13B-55D48089D344}" srcOrd="5" destOrd="0" presId="urn:microsoft.com/office/officeart/2005/8/layout/vList2"/>
    <dgm:cxn modelId="{1EE72F0B-081D-4EE5-BE17-0D47131E5A77}" type="presParOf" srcId="{387C2915-121E-44C9-A9F5-4A93ADA1661B}" destId="{92CAA3FB-B382-458F-AA06-9420636165B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B1D99-45F0-4A33-99D3-4AC3B254E158}">
      <dsp:nvSpPr>
        <dsp:cNvPr id="0" name=""/>
        <dsp:cNvSpPr/>
      </dsp:nvSpPr>
      <dsp:spPr>
        <a:xfrm>
          <a:off x="43046" y="211129"/>
          <a:ext cx="2193726" cy="162115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a:t>Assess child &amp; family</a:t>
          </a:r>
        </a:p>
      </dsp:txBody>
      <dsp:txXfrm>
        <a:off x="90528" y="258611"/>
        <a:ext cx="2098762" cy="1526191"/>
      </dsp:txXfrm>
    </dsp:sp>
    <dsp:sp modelId="{B9FD5956-C686-4B26-AC8D-78FE2155BD29}">
      <dsp:nvSpPr>
        <dsp:cNvPr id="0" name=""/>
        <dsp:cNvSpPr/>
      </dsp:nvSpPr>
      <dsp:spPr>
        <a:xfrm>
          <a:off x="2429821" y="749685"/>
          <a:ext cx="465070" cy="54404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dirty="0">
            <a:solidFill>
              <a:schemeClr val="bg1"/>
            </a:solidFill>
          </a:endParaRPr>
        </a:p>
      </dsp:txBody>
      <dsp:txXfrm>
        <a:off x="2429821" y="858494"/>
        <a:ext cx="325549" cy="326426"/>
      </dsp:txXfrm>
    </dsp:sp>
    <dsp:sp modelId="{35341733-60B6-4DFC-BCA4-8546D02D3618}">
      <dsp:nvSpPr>
        <dsp:cNvPr id="0" name=""/>
        <dsp:cNvSpPr/>
      </dsp:nvSpPr>
      <dsp:spPr>
        <a:xfrm>
          <a:off x="3114264" y="211129"/>
          <a:ext cx="2193726" cy="162115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a:t>Develop  case plan</a:t>
          </a:r>
        </a:p>
      </dsp:txBody>
      <dsp:txXfrm>
        <a:off x="3161746" y="258611"/>
        <a:ext cx="2098762" cy="1526191"/>
      </dsp:txXfrm>
    </dsp:sp>
    <dsp:sp modelId="{C438508C-2518-47A2-97F0-4275CA09127A}">
      <dsp:nvSpPr>
        <dsp:cNvPr id="0" name=""/>
        <dsp:cNvSpPr/>
      </dsp:nvSpPr>
      <dsp:spPr>
        <a:xfrm>
          <a:off x="5501038" y="749685"/>
          <a:ext cx="465070" cy="54404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dirty="0">
            <a:solidFill>
              <a:schemeClr val="bg1"/>
            </a:solidFill>
          </a:endParaRPr>
        </a:p>
      </dsp:txBody>
      <dsp:txXfrm>
        <a:off x="5501038" y="858494"/>
        <a:ext cx="325549" cy="326426"/>
      </dsp:txXfrm>
    </dsp:sp>
    <dsp:sp modelId="{CB66D380-1551-4CFE-B26E-5CCA20FC8ED5}">
      <dsp:nvSpPr>
        <dsp:cNvPr id="0" name=""/>
        <dsp:cNvSpPr/>
      </dsp:nvSpPr>
      <dsp:spPr>
        <a:xfrm>
          <a:off x="6185481" y="211129"/>
          <a:ext cx="2193726" cy="162115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a:t>Implement case plan</a:t>
          </a:r>
        </a:p>
      </dsp:txBody>
      <dsp:txXfrm>
        <a:off x="6232963" y="258611"/>
        <a:ext cx="2098762" cy="1526191"/>
      </dsp:txXfrm>
    </dsp:sp>
    <dsp:sp modelId="{FF7FE093-1E22-40A4-83A7-D328D74FDDF8}">
      <dsp:nvSpPr>
        <dsp:cNvPr id="0" name=""/>
        <dsp:cNvSpPr/>
      </dsp:nvSpPr>
      <dsp:spPr>
        <a:xfrm rot="5400000">
          <a:off x="7046101" y="1992631"/>
          <a:ext cx="472485" cy="54404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dirty="0">
            <a:solidFill>
              <a:schemeClr val="bg1"/>
            </a:solidFill>
          </a:endParaRPr>
        </a:p>
      </dsp:txBody>
      <dsp:txXfrm rot="-5400000">
        <a:off x="7119131" y="2028411"/>
        <a:ext cx="326426" cy="330740"/>
      </dsp:txXfrm>
    </dsp:sp>
    <dsp:sp modelId="{54A92F8D-5D6C-46E8-912E-9D2520380013}">
      <dsp:nvSpPr>
        <dsp:cNvPr id="0" name=""/>
        <dsp:cNvSpPr/>
      </dsp:nvSpPr>
      <dsp:spPr>
        <a:xfrm>
          <a:off x="6185481" y="2723767"/>
          <a:ext cx="2193726" cy="175963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a:t>Support child, parents, caregivers</a:t>
          </a:r>
        </a:p>
      </dsp:txBody>
      <dsp:txXfrm>
        <a:off x="6237019" y="2775305"/>
        <a:ext cx="2090650" cy="1656560"/>
      </dsp:txXfrm>
    </dsp:sp>
    <dsp:sp modelId="{00F87C12-9170-4519-8841-CD9651D4DAFB}">
      <dsp:nvSpPr>
        <dsp:cNvPr id="0" name=""/>
        <dsp:cNvSpPr/>
      </dsp:nvSpPr>
      <dsp:spPr>
        <a:xfrm rot="10800000">
          <a:off x="5527363" y="3331563"/>
          <a:ext cx="465070" cy="54404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dirty="0">
            <a:solidFill>
              <a:schemeClr val="bg1"/>
            </a:solidFill>
          </a:endParaRPr>
        </a:p>
      </dsp:txBody>
      <dsp:txXfrm rot="10800000">
        <a:off x="5666884" y="3440372"/>
        <a:ext cx="325549" cy="326426"/>
      </dsp:txXfrm>
    </dsp:sp>
    <dsp:sp modelId="{FA78EA10-D0E3-4AA9-943D-B04A904FBD36}">
      <dsp:nvSpPr>
        <dsp:cNvPr id="0" name=""/>
        <dsp:cNvSpPr/>
      </dsp:nvSpPr>
      <dsp:spPr>
        <a:xfrm>
          <a:off x="3114264" y="2709775"/>
          <a:ext cx="2193726" cy="178761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a:t>Assess services/ progress w/ case plan</a:t>
          </a:r>
        </a:p>
      </dsp:txBody>
      <dsp:txXfrm>
        <a:off x="3166622" y="2762133"/>
        <a:ext cx="2089010" cy="1682903"/>
      </dsp:txXfrm>
    </dsp:sp>
    <dsp:sp modelId="{D52D181B-E0F1-4D42-A388-BA7CEA934753}">
      <dsp:nvSpPr>
        <dsp:cNvPr id="0" name=""/>
        <dsp:cNvSpPr/>
      </dsp:nvSpPr>
      <dsp:spPr>
        <a:xfrm rot="10800000">
          <a:off x="2456146" y="3331563"/>
          <a:ext cx="465070" cy="544044"/>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dirty="0">
            <a:solidFill>
              <a:schemeClr val="bg1"/>
            </a:solidFill>
          </a:endParaRPr>
        </a:p>
      </dsp:txBody>
      <dsp:txXfrm rot="10800000">
        <a:off x="2595667" y="3440372"/>
        <a:ext cx="325549" cy="326426"/>
      </dsp:txXfrm>
    </dsp:sp>
    <dsp:sp modelId="{2C24094D-459C-4CC8-A4DA-56BCFC95BC82}">
      <dsp:nvSpPr>
        <dsp:cNvPr id="0" name=""/>
        <dsp:cNvSpPr/>
      </dsp:nvSpPr>
      <dsp:spPr>
        <a:xfrm>
          <a:off x="2792" y="2709775"/>
          <a:ext cx="2233981" cy="1787619"/>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a:t>Prepare for judicial review &amp; permanency</a:t>
          </a:r>
        </a:p>
      </dsp:txBody>
      <dsp:txXfrm>
        <a:off x="55150" y="2762133"/>
        <a:ext cx="2129265" cy="168290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C62E3-4D10-4429-A897-341BC96FEA99}">
      <dsp:nvSpPr>
        <dsp:cNvPr id="0" name=""/>
        <dsp:cNvSpPr/>
      </dsp:nvSpPr>
      <dsp:spPr>
        <a:xfrm rot="5400000">
          <a:off x="1458856" y="1469377"/>
          <a:ext cx="1299537" cy="147947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ACC414-E7F6-442B-831D-413641419F77}">
      <dsp:nvSpPr>
        <dsp:cNvPr id="0" name=""/>
        <dsp:cNvSpPr/>
      </dsp:nvSpPr>
      <dsp:spPr>
        <a:xfrm>
          <a:off x="1114558" y="28813"/>
          <a:ext cx="2187656" cy="1531288"/>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a:t>Turn to Learning Plan in your Trainee Guide </a:t>
          </a:r>
        </a:p>
      </dsp:txBody>
      <dsp:txXfrm>
        <a:off x="1189323" y="103578"/>
        <a:ext cx="2038126" cy="1381758"/>
      </dsp:txXfrm>
    </dsp:sp>
    <dsp:sp modelId="{DD8B91EA-643E-4E22-B525-DB909B5984D8}">
      <dsp:nvSpPr>
        <dsp:cNvPr id="0" name=""/>
        <dsp:cNvSpPr/>
      </dsp:nvSpPr>
      <dsp:spPr>
        <a:xfrm>
          <a:off x="3302214" y="174857"/>
          <a:ext cx="1591092" cy="1237654"/>
        </a:xfrm>
        <a:prstGeom prst="rect">
          <a:avLst/>
        </a:prstGeom>
        <a:noFill/>
        <a:ln>
          <a:noFill/>
        </a:ln>
        <a:effectLst/>
      </dsp:spPr>
      <dsp:style>
        <a:lnRef idx="0">
          <a:scrgbClr r="0" g="0" b="0"/>
        </a:lnRef>
        <a:fillRef idx="0">
          <a:scrgbClr r="0" g="0" b="0"/>
        </a:fillRef>
        <a:effectRef idx="0">
          <a:scrgbClr r="0" g="0" b="0"/>
        </a:effectRef>
        <a:fontRef idx="minor"/>
      </dsp:style>
    </dsp:sp>
    <dsp:sp modelId="{594DE561-A3AE-4236-8E8D-8F829D3572A9}">
      <dsp:nvSpPr>
        <dsp:cNvPr id="0" name=""/>
        <dsp:cNvSpPr/>
      </dsp:nvSpPr>
      <dsp:spPr>
        <a:xfrm rot="5400000">
          <a:off x="3272656" y="3189519"/>
          <a:ext cx="1299537" cy="1479477"/>
        </a:xfrm>
        <a:prstGeom prst="bentUpArrow">
          <a:avLst>
            <a:gd name="adj1" fmla="val 32840"/>
            <a:gd name="adj2" fmla="val 25000"/>
            <a:gd name="adj3" fmla="val 35780"/>
          </a:avLst>
        </a:prstGeom>
        <a:solidFill>
          <a:schemeClr val="accent1">
            <a:tint val="50000"/>
            <a:hueOff val="-13089511"/>
            <a:satOff val="-703"/>
            <a:lumOff val="113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BB49B6-887F-46DE-8897-B6683D87F039}">
      <dsp:nvSpPr>
        <dsp:cNvPr id="0" name=""/>
        <dsp:cNvSpPr/>
      </dsp:nvSpPr>
      <dsp:spPr>
        <a:xfrm>
          <a:off x="2928357" y="1748955"/>
          <a:ext cx="2187656" cy="1531288"/>
        </a:xfrm>
        <a:prstGeom prst="roundRect">
          <a:avLst>
            <a:gd name="adj" fmla="val 166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a:t>Individually answer the questions</a:t>
          </a:r>
        </a:p>
      </dsp:txBody>
      <dsp:txXfrm>
        <a:off x="3003122" y="1823720"/>
        <a:ext cx="2038126" cy="1381758"/>
      </dsp:txXfrm>
    </dsp:sp>
    <dsp:sp modelId="{FC18E29F-9835-4BCB-B5E3-70C7D9D465AF}">
      <dsp:nvSpPr>
        <dsp:cNvPr id="0" name=""/>
        <dsp:cNvSpPr/>
      </dsp:nvSpPr>
      <dsp:spPr>
        <a:xfrm>
          <a:off x="5198726" y="1904999"/>
          <a:ext cx="1781721" cy="1237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a:t>5 minutes</a:t>
          </a:r>
        </a:p>
      </dsp:txBody>
      <dsp:txXfrm>
        <a:off x="5198726" y="1904999"/>
        <a:ext cx="1781721" cy="1237654"/>
      </dsp:txXfrm>
    </dsp:sp>
    <dsp:sp modelId="{BE41196F-A225-43C1-9263-F193B8139B29}">
      <dsp:nvSpPr>
        <dsp:cNvPr id="0" name=""/>
        <dsp:cNvSpPr/>
      </dsp:nvSpPr>
      <dsp:spPr>
        <a:xfrm>
          <a:off x="4742157" y="3469097"/>
          <a:ext cx="2187656" cy="1531288"/>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a:t>Get into your small groups and discuss your answers</a:t>
          </a:r>
        </a:p>
      </dsp:txBody>
      <dsp:txXfrm>
        <a:off x="4816922" y="3543862"/>
        <a:ext cx="2038126" cy="1381758"/>
      </dsp:txXfrm>
    </dsp:sp>
    <dsp:sp modelId="{F8E1A653-F436-4C5D-A3C9-4486B8AE3A39}">
      <dsp:nvSpPr>
        <dsp:cNvPr id="0" name=""/>
        <dsp:cNvSpPr/>
      </dsp:nvSpPr>
      <dsp:spPr>
        <a:xfrm>
          <a:off x="6964077" y="3615141"/>
          <a:ext cx="1522564" cy="1237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a:t>5 minutes</a:t>
          </a:r>
        </a:p>
      </dsp:txBody>
      <dsp:txXfrm>
        <a:off x="6964077" y="3615141"/>
        <a:ext cx="1522564" cy="123765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A73E3-BB11-4072-8B7A-F6F8F70AC113}">
      <dsp:nvSpPr>
        <dsp:cNvPr id="0" name=""/>
        <dsp:cNvSpPr/>
      </dsp:nvSpPr>
      <dsp:spPr>
        <a:xfrm rot="10800000">
          <a:off x="1943841" y="869"/>
          <a:ext cx="5776722" cy="1955208"/>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2193" tIns="114300" rIns="213360" bIns="114300" numCol="1" spcCol="1270" anchor="ctr" anchorCtr="0">
          <a:noAutofit/>
        </a:bodyPr>
        <a:lstStyle/>
        <a:p>
          <a:pPr lvl="0" algn="ctr" defTabSz="1333500" rtl="0">
            <a:lnSpc>
              <a:spcPct val="90000"/>
            </a:lnSpc>
            <a:spcBef>
              <a:spcPct val="0"/>
            </a:spcBef>
            <a:spcAft>
              <a:spcPct val="35000"/>
            </a:spcAft>
          </a:pPr>
          <a:r>
            <a:rPr lang="en-US" sz="3000" kern="1200" dirty="0"/>
            <a:t>What did you learn today that you are most excited about implementing when you get back to the office? </a:t>
          </a:r>
        </a:p>
      </dsp:txBody>
      <dsp:txXfrm rot="10800000">
        <a:off x="2432643" y="869"/>
        <a:ext cx="5287920" cy="1955208"/>
      </dsp:txXfrm>
    </dsp:sp>
    <dsp:sp modelId="{47D695D3-D25F-4333-A172-2E028C3A9BD5}">
      <dsp:nvSpPr>
        <dsp:cNvPr id="0" name=""/>
        <dsp:cNvSpPr/>
      </dsp:nvSpPr>
      <dsp:spPr>
        <a:xfrm>
          <a:off x="966236" y="869"/>
          <a:ext cx="1955208" cy="1955208"/>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FA154C-1C7A-4FEE-A642-89A5C82FA8C3}">
      <dsp:nvSpPr>
        <dsp:cNvPr id="0" name=""/>
        <dsp:cNvSpPr/>
      </dsp:nvSpPr>
      <dsp:spPr>
        <a:xfrm rot="10800000">
          <a:off x="1943841" y="2539722"/>
          <a:ext cx="5776722" cy="1955208"/>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2193" tIns="114300" rIns="213360" bIns="114300" numCol="1" spcCol="1270" anchor="ctr" anchorCtr="0">
          <a:noAutofit/>
        </a:bodyPr>
        <a:lstStyle/>
        <a:p>
          <a:pPr lvl="0" algn="ctr" defTabSz="1333500" rtl="0">
            <a:lnSpc>
              <a:spcPct val="90000"/>
            </a:lnSpc>
            <a:spcBef>
              <a:spcPct val="0"/>
            </a:spcBef>
            <a:spcAft>
              <a:spcPct val="35000"/>
            </a:spcAft>
          </a:pPr>
          <a:r>
            <a:rPr lang="en-US" sz="3000" kern="1200" dirty="0"/>
            <a:t>What worries you about </a:t>
          </a:r>
          <a:br>
            <a:rPr lang="en-US" sz="3000" kern="1200" dirty="0"/>
          </a:br>
          <a:r>
            <a:rPr lang="en-US" sz="3000" kern="1200" dirty="0"/>
            <a:t>returning to the office?</a:t>
          </a:r>
        </a:p>
      </dsp:txBody>
      <dsp:txXfrm rot="10800000">
        <a:off x="2432643" y="2539722"/>
        <a:ext cx="5287920" cy="1955208"/>
      </dsp:txXfrm>
    </dsp:sp>
    <dsp:sp modelId="{1339F99F-173B-4EB0-B2D7-4D3F08457785}">
      <dsp:nvSpPr>
        <dsp:cNvPr id="0" name=""/>
        <dsp:cNvSpPr/>
      </dsp:nvSpPr>
      <dsp:spPr>
        <a:xfrm>
          <a:off x="966236" y="2539722"/>
          <a:ext cx="1955208" cy="195520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050E3-60F8-4E5F-BD52-62D9E5073A34}">
      <dsp:nvSpPr>
        <dsp:cNvPr id="0" name=""/>
        <dsp:cNvSpPr/>
      </dsp:nvSpPr>
      <dsp:spPr>
        <a:xfrm>
          <a:off x="1035768" y="-339532"/>
          <a:ext cx="6231132" cy="4765138"/>
        </a:xfrm>
        <a:prstGeom prst="circularArrow">
          <a:avLst>
            <a:gd name="adj1" fmla="val 5544"/>
            <a:gd name="adj2" fmla="val 330680"/>
            <a:gd name="adj3" fmla="val 12684551"/>
            <a:gd name="adj4" fmla="val 18092048"/>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1C5DF6-C322-4076-8AEF-3F81DC52A400}">
      <dsp:nvSpPr>
        <dsp:cNvPr id="0" name=""/>
        <dsp:cNvSpPr/>
      </dsp:nvSpPr>
      <dsp:spPr>
        <a:xfrm>
          <a:off x="2561958" y="-86300"/>
          <a:ext cx="3178754" cy="147298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a:t>Has the case plan been implemented? </a:t>
          </a:r>
        </a:p>
      </dsp:txBody>
      <dsp:txXfrm>
        <a:off x="2633863" y="-14395"/>
        <a:ext cx="3034944" cy="1329175"/>
      </dsp:txXfrm>
    </dsp:sp>
    <dsp:sp modelId="{4ABE05A2-3236-46F0-B5EE-6329560F4ED6}">
      <dsp:nvSpPr>
        <dsp:cNvPr id="0" name=""/>
        <dsp:cNvSpPr/>
      </dsp:nvSpPr>
      <dsp:spPr>
        <a:xfrm>
          <a:off x="4748748" y="1491404"/>
          <a:ext cx="3403509" cy="112141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a:t>Is there progress toward child’s safety &amp; well-being?</a:t>
          </a:r>
        </a:p>
      </dsp:txBody>
      <dsp:txXfrm>
        <a:off x="4803491" y="1546147"/>
        <a:ext cx="3294023" cy="1011933"/>
      </dsp:txXfrm>
    </dsp:sp>
    <dsp:sp modelId="{683A7256-D647-4844-8084-B5E4A0EA845C}">
      <dsp:nvSpPr>
        <dsp:cNvPr id="0" name=""/>
        <dsp:cNvSpPr/>
      </dsp:nvSpPr>
      <dsp:spPr>
        <a:xfrm>
          <a:off x="4748778" y="3191484"/>
          <a:ext cx="3426453" cy="112141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a:t>Is the case plan leading toward change? </a:t>
          </a:r>
        </a:p>
      </dsp:txBody>
      <dsp:txXfrm>
        <a:off x="4803521" y="3246227"/>
        <a:ext cx="3316967" cy="1011933"/>
      </dsp:txXfrm>
    </dsp:sp>
    <dsp:sp modelId="{067D1083-886D-4C21-945D-BC2064A4BB53}">
      <dsp:nvSpPr>
        <dsp:cNvPr id="0" name=""/>
        <dsp:cNvSpPr/>
      </dsp:nvSpPr>
      <dsp:spPr>
        <a:xfrm>
          <a:off x="296691" y="3201665"/>
          <a:ext cx="3572933" cy="112141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a:t>Are case plan objectives (outcomes) being met?</a:t>
          </a:r>
        </a:p>
      </dsp:txBody>
      <dsp:txXfrm>
        <a:off x="351434" y="3256408"/>
        <a:ext cx="3463447" cy="1011933"/>
      </dsp:txXfrm>
    </dsp:sp>
    <dsp:sp modelId="{D98BA8FE-0DEC-4F3B-A0B4-E1AE8CF4178D}">
      <dsp:nvSpPr>
        <dsp:cNvPr id="0" name=""/>
        <dsp:cNvSpPr/>
      </dsp:nvSpPr>
      <dsp:spPr>
        <a:xfrm>
          <a:off x="17965" y="1491405"/>
          <a:ext cx="3244850" cy="112141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a:t>Is the permanency goal still appropriate? </a:t>
          </a:r>
        </a:p>
      </dsp:txBody>
      <dsp:txXfrm>
        <a:off x="72708" y="1546148"/>
        <a:ext cx="3135364" cy="10119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C4F08B-713F-432E-AE0C-96114D6881E0}">
      <dsp:nvSpPr>
        <dsp:cNvPr id="0" name=""/>
        <dsp:cNvSpPr/>
      </dsp:nvSpPr>
      <dsp:spPr>
        <a:xfrm>
          <a:off x="814833" y="0"/>
          <a:ext cx="3757186" cy="3757294"/>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31B4DE-9B32-4956-BC3F-CFD45AF0E766}">
      <dsp:nvSpPr>
        <dsp:cNvPr id="0" name=""/>
        <dsp:cNvSpPr/>
      </dsp:nvSpPr>
      <dsp:spPr>
        <a:xfrm>
          <a:off x="4566596" y="1115068"/>
          <a:ext cx="2252142" cy="1493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285750" lvl="1" indent="-285750" algn="l" defTabSz="2266950">
            <a:lnSpc>
              <a:spcPct val="90000"/>
            </a:lnSpc>
            <a:spcBef>
              <a:spcPct val="0"/>
            </a:spcBef>
            <a:spcAft>
              <a:spcPct val="15000"/>
            </a:spcAft>
            <a:buChar char="••"/>
          </a:pPr>
          <a:endParaRPr lang="en-US" sz="5100" kern="1200" dirty="0"/>
        </a:p>
      </dsp:txBody>
      <dsp:txXfrm>
        <a:off x="4566596" y="1115068"/>
        <a:ext cx="2252142" cy="1493898"/>
      </dsp:txXfrm>
    </dsp:sp>
    <dsp:sp modelId="{2DE2AD4B-89DD-4358-87AD-E1C1C2B49CBC}">
      <dsp:nvSpPr>
        <dsp:cNvPr id="0" name=""/>
        <dsp:cNvSpPr/>
      </dsp:nvSpPr>
      <dsp:spPr>
        <a:xfrm>
          <a:off x="1699362" y="1019189"/>
          <a:ext cx="1986771" cy="1576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a:t>Read the Case Vignette</a:t>
          </a:r>
        </a:p>
      </dsp:txBody>
      <dsp:txXfrm>
        <a:off x="1699362" y="1019189"/>
        <a:ext cx="1986771" cy="1576450"/>
      </dsp:txXfrm>
    </dsp:sp>
    <dsp:sp modelId="{902A95EC-58B1-415E-BA32-9AF71C0CEE75}">
      <dsp:nvSpPr>
        <dsp:cNvPr id="0" name=""/>
        <dsp:cNvSpPr/>
      </dsp:nvSpPr>
      <dsp:spPr>
        <a:xfrm>
          <a:off x="39260" y="2408276"/>
          <a:ext cx="3227709" cy="3229074"/>
        </a:xfrm>
        <a:prstGeom prst="blockArc">
          <a:avLst>
            <a:gd name="adj1" fmla="val 0"/>
            <a:gd name="adj2" fmla="val 18900000"/>
            <a:gd name="adj3" fmla="val 1274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1516A7-B0FF-4F25-8E79-69B3DF81E2E6}">
      <dsp:nvSpPr>
        <dsp:cNvPr id="0" name=""/>
        <dsp:cNvSpPr/>
      </dsp:nvSpPr>
      <dsp:spPr>
        <a:xfrm>
          <a:off x="3540183" y="3300669"/>
          <a:ext cx="2252142" cy="1493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285750" lvl="1" indent="-285750" algn="l" defTabSz="2266950">
            <a:lnSpc>
              <a:spcPct val="90000"/>
            </a:lnSpc>
            <a:spcBef>
              <a:spcPct val="0"/>
            </a:spcBef>
            <a:spcAft>
              <a:spcPct val="15000"/>
            </a:spcAft>
            <a:buChar char="••"/>
          </a:pPr>
          <a:endParaRPr lang="en-US" sz="5100" kern="1200" dirty="0"/>
        </a:p>
      </dsp:txBody>
      <dsp:txXfrm>
        <a:off x="3540183" y="3300669"/>
        <a:ext cx="2252142" cy="1493898"/>
      </dsp:txXfrm>
    </dsp:sp>
    <dsp:sp modelId="{491B8AC6-4EBF-4141-8DD7-4F999C2519F5}">
      <dsp:nvSpPr>
        <dsp:cNvPr id="0" name=""/>
        <dsp:cNvSpPr/>
      </dsp:nvSpPr>
      <dsp:spPr>
        <a:xfrm>
          <a:off x="596533" y="3523344"/>
          <a:ext cx="2096214" cy="1047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a:t>Prepare for assessment</a:t>
          </a:r>
        </a:p>
      </dsp:txBody>
      <dsp:txXfrm>
        <a:off x="596533" y="3523344"/>
        <a:ext cx="2096214" cy="10479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3800F-0FF3-43D6-821D-B2315E3A037D}">
      <dsp:nvSpPr>
        <dsp:cNvPr id="0" name=""/>
        <dsp:cNvSpPr/>
      </dsp:nvSpPr>
      <dsp:spPr>
        <a:xfrm>
          <a:off x="0" y="2556001"/>
          <a:ext cx="5394960" cy="5394960"/>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088881-DBDA-43DF-9DDD-884FFB07AFF9}">
      <dsp:nvSpPr>
        <dsp:cNvPr id="0" name=""/>
        <dsp:cNvSpPr/>
      </dsp:nvSpPr>
      <dsp:spPr>
        <a:xfrm>
          <a:off x="2697480" y="2556001"/>
          <a:ext cx="6294119" cy="539496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b="1" kern="1200" dirty="0"/>
            <a:t>What does SDM say?</a:t>
          </a:r>
        </a:p>
      </dsp:txBody>
      <dsp:txXfrm>
        <a:off x="2697480" y="2556001"/>
        <a:ext cx="6294119" cy="674371"/>
      </dsp:txXfrm>
    </dsp:sp>
    <dsp:sp modelId="{24BF77C9-9381-4EEF-9315-2EF03D45965E}">
      <dsp:nvSpPr>
        <dsp:cNvPr id="0" name=""/>
        <dsp:cNvSpPr/>
      </dsp:nvSpPr>
      <dsp:spPr>
        <a:xfrm>
          <a:off x="472059" y="3230373"/>
          <a:ext cx="4450840" cy="4450840"/>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49C2EF-2D23-44D9-82C0-865A861ACE21}">
      <dsp:nvSpPr>
        <dsp:cNvPr id="0" name=""/>
        <dsp:cNvSpPr/>
      </dsp:nvSpPr>
      <dsp:spPr>
        <a:xfrm>
          <a:off x="2697480" y="3230373"/>
          <a:ext cx="6294119" cy="445084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1" kern="1200" dirty="0"/>
            <a:t>What is </a:t>
          </a:r>
          <a:r>
            <a:rPr lang="en-US" sz="2500" b="1" kern="1200" dirty="0" smtClean="0"/>
            <a:t>the best way to maintain familial ties?</a:t>
          </a:r>
          <a:endParaRPr lang="en-US" sz="2500" b="1" kern="1200" dirty="0"/>
        </a:p>
      </dsp:txBody>
      <dsp:txXfrm>
        <a:off x="2697480" y="3230373"/>
        <a:ext cx="6294119" cy="674371"/>
      </dsp:txXfrm>
    </dsp:sp>
    <dsp:sp modelId="{EB3F8163-2B99-4973-B48B-273CAC1DB242}">
      <dsp:nvSpPr>
        <dsp:cNvPr id="0" name=""/>
        <dsp:cNvSpPr/>
      </dsp:nvSpPr>
      <dsp:spPr>
        <a:xfrm>
          <a:off x="944119" y="3904745"/>
          <a:ext cx="3506720" cy="3506720"/>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76FD7A-8844-4EA5-BE8A-14E55DFE388D}">
      <dsp:nvSpPr>
        <dsp:cNvPr id="0" name=""/>
        <dsp:cNvSpPr/>
      </dsp:nvSpPr>
      <dsp:spPr>
        <a:xfrm>
          <a:off x="2697480" y="3904745"/>
          <a:ext cx="6294119" cy="350672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1" kern="1200" dirty="0" smtClean="0"/>
            <a:t>What are the primary needs of the children?</a:t>
          </a:r>
          <a:endParaRPr lang="en-US" sz="2500" b="1" kern="1200" dirty="0"/>
        </a:p>
      </dsp:txBody>
      <dsp:txXfrm>
        <a:off x="2697480" y="3904745"/>
        <a:ext cx="6294119" cy="674366"/>
      </dsp:txXfrm>
    </dsp:sp>
    <dsp:sp modelId="{A6C42431-C8DF-442C-9FA8-EB6C484A18C6}">
      <dsp:nvSpPr>
        <dsp:cNvPr id="0" name=""/>
        <dsp:cNvSpPr/>
      </dsp:nvSpPr>
      <dsp:spPr>
        <a:xfrm>
          <a:off x="1416177" y="4579111"/>
          <a:ext cx="2562606" cy="2562606"/>
        </a:xfrm>
        <a:prstGeom prst="pie">
          <a:avLst>
            <a:gd name="adj1" fmla="val 54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1BB2F0-9EEB-412D-BA1E-7078D8BD5BE5}">
      <dsp:nvSpPr>
        <dsp:cNvPr id="0" name=""/>
        <dsp:cNvSpPr/>
      </dsp:nvSpPr>
      <dsp:spPr>
        <a:xfrm>
          <a:off x="2697480" y="4579111"/>
          <a:ext cx="6294119" cy="2562606"/>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 What is working well?</a:t>
          </a:r>
          <a:endParaRPr lang="en-US" sz="2800" b="1" kern="1200" dirty="0"/>
        </a:p>
      </dsp:txBody>
      <dsp:txXfrm>
        <a:off x="2697480" y="4579111"/>
        <a:ext cx="6294119" cy="674371"/>
      </dsp:txXfrm>
    </dsp:sp>
    <dsp:sp modelId="{0F2C1B21-D100-43D3-A546-B6CDE91688D2}">
      <dsp:nvSpPr>
        <dsp:cNvPr id="0" name=""/>
        <dsp:cNvSpPr/>
      </dsp:nvSpPr>
      <dsp:spPr>
        <a:xfrm>
          <a:off x="1888236" y="5253483"/>
          <a:ext cx="1618486" cy="1618486"/>
        </a:xfrm>
        <a:prstGeom prst="pie">
          <a:avLst>
            <a:gd name="adj1" fmla="val 5400000"/>
            <a:gd name="adj2" fmla="val 1620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24B750-1A39-42D6-9E40-60462931D85D}">
      <dsp:nvSpPr>
        <dsp:cNvPr id="0" name=""/>
        <dsp:cNvSpPr/>
      </dsp:nvSpPr>
      <dsp:spPr>
        <a:xfrm>
          <a:off x="2697480" y="5253483"/>
          <a:ext cx="6294119" cy="1618486"/>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t>What are you worried about?</a:t>
          </a:r>
          <a:endParaRPr lang="en-US" sz="2800" b="1" kern="1200" dirty="0"/>
        </a:p>
      </dsp:txBody>
      <dsp:txXfrm>
        <a:off x="2697480" y="5253483"/>
        <a:ext cx="6294119" cy="674371"/>
      </dsp:txXfrm>
    </dsp:sp>
    <dsp:sp modelId="{F4E81C1A-89E0-499F-A617-9C93B2544B47}">
      <dsp:nvSpPr>
        <dsp:cNvPr id="0" name=""/>
        <dsp:cNvSpPr/>
      </dsp:nvSpPr>
      <dsp:spPr>
        <a:xfrm>
          <a:off x="2360296" y="5927855"/>
          <a:ext cx="674366" cy="674366"/>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C4C276-FC5D-4CCB-8BF2-2AAE865A015E}">
      <dsp:nvSpPr>
        <dsp:cNvPr id="0" name=""/>
        <dsp:cNvSpPr/>
      </dsp:nvSpPr>
      <dsp:spPr>
        <a:xfrm>
          <a:off x="2697480" y="5927855"/>
          <a:ext cx="6294119" cy="674366"/>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a:t>What </a:t>
          </a:r>
          <a:r>
            <a:rPr lang="en-US" sz="2800" b="1" kern="1200" dirty="0" smtClean="0"/>
            <a:t>are </a:t>
          </a:r>
          <a:r>
            <a:rPr lang="en-US" sz="2800" b="1" kern="1200" dirty="0"/>
            <a:t>your </a:t>
          </a:r>
          <a:r>
            <a:rPr lang="en-US" sz="2800" b="1" kern="1200" dirty="0" smtClean="0"/>
            <a:t>recommendations?</a:t>
          </a:r>
          <a:endParaRPr lang="en-US" sz="2800" b="1" kern="1200" dirty="0"/>
        </a:p>
      </dsp:txBody>
      <dsp:txXfrm>
        <a:off x="2697480" y="5927855"/>
        <a:ext cx="6294119" cy="6743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A0E30-82F9-4C86-BCA3-8ABA81112ED0}">
      <dsp:nvSpPr>
        <dsp:cNvPr id="0" name=""/>
        <dsp:cNvSpPr/>
      </dsp:nvSpPr>
      <dsp:spPr>
        <a:xfrm>
          <a:off x="2409596" y="75327"/>
          <a:ext cx="1627635" cy="1773933"/>
        </a:xfrm>
        <a:prstGeom prst="roundRect">
          <a:avLst>
            <a:gd name="adj" fmla="val 10000"/>
          </a:avLst>
        </a:prstGeom>
        <a:solidFill>
          <a:schemeClr val="accent4">
            <a:lumMod val="75000"/>
            <a:alpha val="9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rPr>
            <a:t>What are we worried about (past)?</a:t>
          </a:r>
        </a:p>
      </dsp:txBody>
      <dsp:txXfrm>
        <a:off x="2457268" y="122999"/>
        <a:ext cx="1532291" cy="1678589"/>
      </dsp:txXfrm>
    </dsp:sp>
    <dsp:sp modelId="{5C62394A-0AE4-437C-8B33-D5BEE9B3AF61}">
      <dsp:nvSpPr>
        <dsp:cNvPr id="0" name=""/>
        <dsp:cNvSpPr/>
      </dsp:nvSpPr>
      <dsp:spPr>
        <a:xfrm>
          <a:off x="2409604" y="2015571"/>
          <a:ext cx="1627635" cy="1773933"/>
        </a:xfrm>
        <a:prstGeom prst="roundRect">
          <a:avLst>
            <a:gd name="adj" fmla="val 10000"/>
          </a:avLst>
        </a:prstGeom>
        <a:solidFill>
          <a:schemeClr val="accent5">
            <a:alpha val="9000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rPr>
            <a:t>What are we worried about (future)? </a:t>
          </a:r>
        </a:p>
      </dsp:txBody>
      <dsp:txXfrm>
        <a:off x="2457276" y="2063243"/>
        <a:ext cx="1532291" cy="1678589"/>
      </dsp:txXfrm>
    </dsp:sp>
    <dsp:sp modelId="{8D7C60AB-8085-48A4-A583-A5646CF2EAB8}">
      <dsp:nvSpPr>
        <dsp:cNvPr id="0" name=""/>
        <dsp:cNvSpPr/>
      </dsp:nvSpPr>
      <dsp:spPr>
        <a:xfrm>
          <a:off x="3889652" y="4064253"/>
          <a:ext cx="678894" cy="678894"/>
        </a:xfrm>
        <a:prstGeom prst="triangle">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264E6E-DACD-437B-AE54-D9BE68777261}">
      <dsp:nvSpPr>
        <dsp:cNvPr id="0" name=""/>
        <dsp:cNvSpPr/>
      </dsp:nvSpPr>
      <dsp:spPr>
        <a:xfrm>
          <a:off x="2192416" y="3780023"/>
          <a:ext cx="4073366" cy="275178"/>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ACEB8D-09B7-4667-9BC8-DFDCE30F3B24}">
      <dsp:nvSpPr>
        <dsp:cNvPr id="0" name=""/>
        <dsp:cNvSpPr/>
      </dsp:nvSpPr>
      <dsp:spPr>
        <a:xfrm>
          <a:off x="4383175" y="75326"/>
          <a:ext cx="1627635" cy="177392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What is working well?</a:t>
          </a:r>
        </a:p>
      </dsp:txBody>
      <dsp:txXfrm>
        <a:off x="4462630" y="154781"/>
        <a:ext cx="1468725" cy="1615016"/>
      </dsp:txXfrm>
    </dsp:sp>
    <dsp:sp modelId="{2471B246-0197-4DCC-95EE-54FCAB654221}">
      <dsp:nvSpPr>
        <dsp:cNvPr id="0" name=""/>
        <dsp:cNvSpPr/>
      </dsp:nvSpPr>
      <dsp:spPr>
        <a:xfrm>
          <a:off x="4374034" y="2008709"/>
          <a:ext cx="1629346" cy="177242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What needs to happen next?</a:t>
          </a:r>
        </a:p>
      </dsp:txBody>
      <dsp:txXfrm>
        <a:off x="4453572" y="2088247"/>
        <a:ext cx="1470270" cy="16133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68A54-68FC-6F46-953C-50F9E3D20002}">
      <dsp:nvSpPr>
        <dsp:cNvPr id="0" name=""/>
        <dsp:cNvSpPr/>
      </dsp:nvSpPr>
      <dsp:spPr>
        <a:xfrm>
          <a:off x="685799" y="0"/>
          <a:ext cx="7772400" cy="5303837"/>
        </a:xfrm>
        <a:prstGeom prst="right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BFDEEF9-40C8-A34F-839C-575FED6893FD}">
      <dsp:nvSpPr>
        <dsp:cNvPr id="0" name=""/>
        <dsp:cNvSpPr/>
      </dsp:nvSpPr>
      <dsp:spPr>
        <a:xfrm>
          <a:off x="9822" y="1591151"/>
          <a:ext cx="2943225" cy="212153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dirty="0" smtClean="0"/>
            <a:t>Read the Polk-Hernandez Family Team Meeting Scenario</a:t>
          </a:r>
          <a:endParaRPr lang="en-US" sz="2700" kern="1200" dirty="0"/>
        </a:p>
      </dsp:txBody>
      <dsp:txXfrm>
        <a:off x="113387" y="1694716"/>
        <a:ext cx="2736095" cy="1914404"/>
      </dsp:txXfrm>
    </dsp:sp>
    <dsp:sp modelId="{98E6622C-3CEF-43C6-9AD1-83CE225F632D}">
      <dsp:nvSpPr>
        <dsp:cNvPr id="0" name=""/>
        <dsp:cNvSpPr/>
      </dsp:nvSpPr>
      <dsp:spPr>
        <a:xfrm>
          <a:off x="3100387" y="1591151"/>
          <a:ext cx="2943225" cy="2121534"/>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Review the Family Team Meeting Agenda</a:t>
          </a:r>
          <a:endParaRPr lang="en-US" sz="2700" kern="1200" dirty="0"/>
        </a:p>
      </dsp:txBody>
      <dsp:txXfrm>
        <a:off x="3203952" y="1694716"/>
        <a:ext cx="2736095" cy="1914404"/>
      </dsp:txXfrm>
    </dsp:sp>
    <dsp:sp modelId="{947316CD-5078-45FC-AEC4-C9D609261C54}">
      <dsp:nvSpPr>
        <dsp:cNvPr id="0" name=""/>
        <dsp:cNvSpPr/>
      </dsp:nvSpPr>
      <dsp:spPr>
        <a:xfrm>
          <a:off x="6190952" y="1591151"/>
          <a:ext cx="2943225" cy="2121534"/>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Review the Facilitators Communication Skills</a:t>
          </a:r>
          <a:endParaRPr lang="en-US" sz="2700" kern="1200" dirty="0"/>
        </a:p>
      </dsp:txBody>
      <dsp:txXfrm>
        <a:off x="6294517" y="1694716"/>
        <a:ext cx="2736095" cy="19144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3A50E-0384-AC48-9DFD-EC99BF7B7FDC}">
      <dsp:nvSpPr>
        <dsp:cNvPr id="0" name=""/>
        <dsp:cNvSpPr/>
      </dsp:nvSpPr>
      <dsp:spPr>
        <a:xfrm>
          <a:off x="4464" y="0"/>
          <a:ext cx="9135070" cy="512127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rtl="0">
            <a:lnSpc>
              <a:spcPct val="90000"/>
            </a:lnSpc>
            <a:spcBef>
              <a:spcPct val="0"/>
            </a:spcBef>
            <a:spcAft>
              <a:spcPct val="35000"/>
            </a:spcAft>
          </a:pPr>
          <a:r>
            <a:rPr lang="en-US" sz="4600" kern="1200" dirty="0" smtClean="0"/>
            <a:t>Purpose  of meeting:</a:t>
          </a:r>
        </a:p>
        <a:p>
          <a:pPr lvl="0" algn="ctr" defTabSz="2044700" rtl="0">
            <a:lnSpc>
              <a:spcPct val="90000"/>
            </a:lnSpc>
            <a:spcBef>
              <a:spcPct val="0"/>
            </a:spcBef>
            <a:spcAft>
              <a:spcPct val="35000"/>
            </a:spcAft>
          </a:pPr>
          <a:r>
            <a:rPr lang="en-US" sz="4600" kern="1200" dirty="0" smtClean="0"/>
            <a:t>In collaboration with the team, develop and discuss the updated case plan for the children, including a visitation plan with the parents and important connections</a:t>
          </a:r>
          <a:endParaRPr lang="en-US" sz="4600" kern="1200" dirty="0"/>
        </a:p>
      </dsp:txBody>
      <dsp:txXfrm>
        <a:off x="154461" y="149997"/>
        <a:ext cx="8835076" cy="48212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21147-FC2D-44B2-B19B-2B8313A73515}">
      <dsp:nvSpPr>
        <dsp:cNvPr id="0" name=""/>
        <dsp:cNvSpPr/>
      </dsp:nvSpPr>
      <dsp:spPr>
        <a:xfrm>
          <a:off x="4030358" y="1873377"/>
          <a:ext cx="485946" cy="91440"/>
        </a:xfrm>
        <a:custGeom>
          <a:avLst/>
          <a:gdLst/>
          <a:ahLst/>
          <a:cxnLst/>
          <a:rect l="0" t="0" r="0" b="0"/>
          <a:pathLst>
            <a:path>
              <a:moveTo>
                <a:pt x="0" y="45720"/>
              </a:moveTo>
              <a:lnTo>
                <a:pt x="485946" y="45720"/>
              </a:lnTo>
            </a:path>
          </a:pathLst>
        </a:custGeom>
        <a:noFill/>
        <a:ln w="38100" cap="flat" cmpd="sng" algn="ctr">
          <a:solidFill>
            <a:schemeClr val="accent2"/>
          </a:solidFill>
          <a:prstDash val="solid"/>
          <a:tailEnd type="arrow"/>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260417" y="1916512"/>
        <a:ext cx="25827" cy="5170"/>
      </dsp:txXfrm>
    </dsp:sp>
    <dsp:sp modelId="{CDF12959-E2CE-481B-8AB0-3E95257483AA}">
      <dsp:nvSpPr>
        <dsp:cNvPr id="0" name=""/>
        <dsp:cNvSpPr/>
      </dsp:nvSpPr>
      <dsp:spPr>
        <a:xfrm>
          <a:off x="11070" y="1007882"/>
          <a:ext cx="4021088" cy="182242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100000"/>
            </a:lnSpc>
            <a:spcBef>
              <a:spcPct val="0"/>
            </a:spcBef>
            <a:spcAft>
              <a:spcPts val="0"/>
            </a:spcAft>
          </a:pPr>
          <a:r>
            <a:rPr lang="en-US" sz="2800" kern="1200" dirty="0"/>
            <a:t>Facilitator #1: </a:t>
          </a:r>
        </a:p>
        <a:p>
          <a:pPr lvl="0" algn="ctr" defTabSz="1244600" rtl="0">
            <a:lnSpc>
              <a:spcPct val="100000"/>
            </a:lnSpc>
            <a:spcBef>
              <a:spcPct val="0"/>
            </a:spcBef>
            <a:spcAft>
              <a:spcPts val="0"/>
            </a:spcAft>
          </a:pPr>
          <a:r>
            <a:rPr lang="en-US" sz="2800" kern="1200" dirty="0" smtClean="0"/>
            <a:t>Introductions</a:t>
          </a:r>
          <a:endParaRPr lang="en-US" sz="2800" kern="1200" dirty="0"/>
        </a:p>
        <a:p>
          <a:pPr lvl="0" algn="ctr" defTabSz="1244600" rtl="0">
            <a:lnSpc>
              <a:spcPct val="100000"/>
            </a:lnSpc>
            <a:spcBef>
              <a:spcPct val="0"/>
            </a:spcBef>
            <a:spcAft>
              <a:spcPts val="0"/>
            </a:spcAft>
          </a:pPr>
          <a:r>
            <a:rPr lang="en-US" sz="2800" kern="1200" dirty="0" smtClean="0"/>
            <a:t>Purpose of meeting</a:t>
          </a:r>
          <a:endParaRPr lang="en-US" sz="2800" kern="1200" dirty="0"/>
        </a:p>
        <a:p>
          <a:pPr lvl="0" algn="ctr" defTabSz="1244600" rtl="0">
            <a:lnSpc>
              <a:spcPct val="100000"/>
            </a:lnSpc>
            <a:spcBef>
              <a:spcPct val="0"/>
            </a:spcBef>
            <a:spcAft>
              <a:spcPts val="0"/>
            </a:spcAft>
          </a:pPr>
          <a:r>
            <a:rPr lang="en-US" sz="2800" kern="1200" dirty="0"/>
            <a:t>Group Agreements </a:t>
          </a:r>
        </a:p>
      </dsp:txBody>
      <dsp:txXfrm>
        <a:off x="11070" y="1007882"/>
        <a:ext cx="4021088" cy="1822429"/>
      </dsp:txXfrm>
    </dsp:sp>
    <dsp:sp modelId="{8CD5489F-D95D-4EE4-B124-E9E36F0D8321}">
      <dsp:nvSpPr>
        <dsp:cNvPr id="0" name=""/>
        <dsp:cNvSpPr/>
      </dsp:nvSpPr>
      <dsp:spPr>
        <a:xfrm>
          <a:off x="1362590" y="2828512"/>
          <a:ext cx="5249626" cy="521561"/>
        </a:xfrm>
        <a:custGeom>
          <a:avLst/>
          <a:gdLst/>
          <a:ahLst/>
          <a:cxnLst/>
          <a:rect l="0" t="0" r="0" b="0"/>
          <a:pathLst>
            <a:path>
              <a:moveTo>
                <a:pt x="5249626" y="0"/>
              </a:moveTo>
              <a:lnTo>
                <a:pt x="5249626" y="277880"/>
              </a:lnTo>
              <a:lnTo>
                <a:pt x="0" y="277880"/>
              </a:lnTo>
              <a:lnTo>
                <a:pt x="0" y="521561"/>
              </a:lnTo>
            </a:path>
          </a:pathLst>
        </a:custGeom>
        <a:noFill/>
        <a:ln w="38100" cap="flat" cmpd="sng" algn="ctr">
          <a:solidFill>
            <a:schemeClr val="accent2"/>
          </a:solidFill>
          <a:prstDash val="solid"/>
          <a:tailEnd type="arrow"/>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855439" y="3086707"/>
        <a:ext cx="263929" cy="5170"/>
      </dsp:txXfrm>
    </dsp:sp>
    <dsp:sp modelId="{EA68C05B-1ABF-48A8-BC6F-4AB4F21C468A}">
      <dsp:nvSpPr>
        <dsp:cNvPr id="0" name=""/>
        <dsp:cNvSpPr/>
      </dsp:nvSpPr>
      <dsp:spPr>
        <a:xfrm>
          <a:off x="4548704" y="1007882"/>
          <a:ext cx="4127025" cy="182242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100000"/>
            </a:lnSpc>
            <a:spcBef>
              <a:spcPct val="0"/>
            </a:spcBef>
            <a:spcAft>
              <a:spcPts val="0"/>
            </a:spcAft>
          </a:pPr>
          <a:endParaRPr lang="en-US" sz="2400" kern="1200" dirty="0"/>
        </a:p>
        <a:p>
          <a:pPr lvl="0" algn="ctr" defTabSz="1066800" rtl="0">
            <a:lnSpc>
              <a:spcPct val="100000"/>
            </a:lnSpc>
            <a:spcBef>
              <a:spcPct val="0"/>
            </a:spcBef>
            <a:spcAft>
              <a:spcPts val="0"/>
            </a:spcAft>
          </a:pPr>
          <a:r>
            <a:rPr lang="en-US" sz="2800" kern="1200" dirty="0"/>
            <a:t>Facilitator #2:</a:t>
          </a:r>
        </a:p>
        <a:p>
          <a:pPr lvl="0" algn="ctr" defTabSz="1066800" rtl="0">
            <a:lnSpc>
              <a:spcPct val="100000"/>
            </a:lnSpc>
            <a:spcBef>
              <a:spcPct val="0"/>
            </a:spcBef>
            <a:spcAft>
              <a:spcPts val="0"/>
            </a:spcAft>
          </a:pPr>
          <a:r>
            <a:rPr lang="en-US" sz="2800" kern="1200" dirty="0" smtClean="0"/>
            <a:t>Family Strengths</a:t>
          </a:r>
          <a:endParaRPr lang="en-US" sz="2800" kern="1200" dirty="0"/>
        </a:p>
        <a:p>
          <a:pPr lvl="0" algn="ctr" defTabSz="1066800" rtl="0">
            <a:lnSpc>
              <a:spcPct val="100000"/>
            </a:lnSpc>
            <a:spcBef>
              <a:spcPct val="0"/>
            </a:spcBef>
            <a:spcAft>
              <a:spcPts val="0"/>
            </a:spcAft>
          </a:pPr>
          <a:endParaRPr lang="en-US" sz="2400" kern="1200" dirty="0"/>
        </a:p>
      </dsp:txBody>
      <dsp:txXfrm>
        <a:off x="4548704" y="1007882"/>
        <a:ext cx="4127025" cy="1822429"/>
      </dsp:txXfrm>
    </dsp:sp>
    <dsp:sp modelId="{5EE5EF59-C4AF-4F81-90F1-B725B86C24AD}">
      <dsp:nvSpPr>
        <dsp:cNvPr id="0" name=""/>
        <dsp:cNvSpPr/>
      </dsp:nvSpPr>
      <dsp:spPr>
        <a:xfrm>
          <a:off x="2712311" y="4247967"/>
          <a:ext cx="485946" cy="91440"/>
        </a:xfrm>
        <a:custGeom>
          <a:avLst/>
          <a:gdLst/>
          <a:ahLst/>
          <a:cxnLst/>
          <a:rect l="0" t="0" r="0" b="0"/>
          <a:pathLst>
            <a:path>
              <a:moveTo>
                <a:pt x="0" y="45720"/>
              </a:moveTo>
              <a:lnTo>
                <a:pt x="485946" y="45720"/>
              </a:lnTo>
            </a:path>
          </a:pathLst>
        </a:custGeom>
        <a:noFill/>
        <a:ln w="38100" cap="flat" cmpd="sng" algn="ctr">
          <a:solidFill>
            <a:schemeClr val="accent2"/>
          </a:solidFill>
          <a:prstDash val="solid"/>
          <a:tailEnd type="arrow"/>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942371" y="4291102"/>
        <a:ext cx="25827" cy="5170"/>
      </dsp:txXfrm>
    </dsp:sp>
    <dsp:sp modelId="{C037721D-4E92-49E0-885C-1ABE23C73585}">
      <dsp:nvSpPr>
        <dsp:cNvPr id="0" name=""/>
        <dsp:cNvSpPr/>
      </dsp:nvSpPr>
      <dsp:spPr>
        <a:xfrm>
          <a:off x="11070" y="3382473"/>
          <a:ext cx="2703041" cy="182242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t>Facilitator</a:t>
          </a:r>
          <a:r>
            <a:rPr lang="en-US" sz="2800" kern="1200" baseline="0" dirty="0" smtClean="0"/>
            <a:t> #3:</a:t>
          </a:r>
        </a:p>
        <a:p>
          <a:pPr lvl="0" algn="ctr" defTabSz="1244600" rtl="0">
            <a:lnSpc>
              <a:spcPct val="90000"/>
            </a:lnSpc>
            <a:spcBef>
              <a:spcPct val="0"/>
            </a:spcBef>
            <a:spcAft>
              <a:spcPct val="35000"/>
            </a:spcAft>
          </a:pPr>
          <a:r>
            <a:rPr lang="en-US" sz="2800" kern="1200" baseline="0" dirty="0" smtClean="0"/>
            <a:t>Challenges / Worries	</a:t>
          </a:r>
          <a:endParaRPr lang="en-US" sz="2800" kern="1200" dirty="0"/>
        </a:p>
      </dsp:txBody>
      <dsp:txXfrm>
        <a:off x="11070" y="3382473"/>
        <a:ext cx="2703041" cy="1822429"/>
      </dsp:txXfrm>
    </dsp:sp>
    <dsp:sp modelId="{4AE53C46-EFCB-4D96-BCB2-072F7A358CE7}">
      <dsp:nvSpPr>
        <dsp:cNvPr id="0" name=""/>
        <dsp:cNvSpPr/>
      </dsp:nvSpPr>
      <dsp:spPr>
        <a:xfrm>
          <a:off x="5646901" y="4247967"/>
          <a:ext cx="485946" cy="91440"/>
        </a:xfrm>
        <a:custGeom>
          <a:avLst/>
          <a:gdLst/>
          <a:ahLst/>
          <a:cxnLst/>
          <a:rect l="0" t="0" r="0" b="0"/>
          <a:pathLst>
            <a:path>
              <a:moveTo>
                <a:pt x="0" y="45720"/>
              </a:moveTo>
              <a:lnTo>
                <a:pt x="485946" y="45720"/>
              </a:lnTo>
            </a:path>
          </a:pathLst>
        </a:custGeom>
        <a:noFill/>
        <a:ln w="38100" cap="flat" cmpd="sng" algn="ctr">
          <a:solidFill>
            <a:schemeClr val="accent2"/>
          </a:solidFill>
          <a:prstDash val="solid"/>
          <a:tailEnd type="arrow"/>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876960" y="4291102"/>
        <a:ext cx="25827" cy="5170"/>
      </dsp:txXfrm>
    </dsp:sp>
    <dsp:sp modelId="{5F1E6EAE-F42B-44B6-98BE-B3FAB5A5DA3C}">
      <dsp:nvSpPr>
        <dsp:cNvPr id="0" name=""/>
        <dsp:cNvSpPr/>
      </dsp:nvSpPr>
      <dsp:spPr>
        <a:xfrm>
          <a:off x="3230658" y="3346858"/>
          <a:ext cx="2418043" cy="189365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t>Facilitator #4:</a:t>
          </a:r>
        </a:p>
        <a:p>
          <a:pPr lvl="0" algn="ctr" defTabSz="1244600" rtl="0">
            <a:lnSpc>
              <a:spcPct val="90000"/>
            </a:lnSpc>
            <a:spcBef>
              <a:spcPct val="0"/>
            </a:spcBef>
            <a:spcAft>
              <a:spcPct val="35000"/>
            </a:spcAft>
          </a:pPr>
          <a:r>
            <a:rPr lang="en-US" sz="2800" kern="1200" dirty="0" smtClean="0"/>
            <a:t>Next Steps</a:t>
          </a:r>
          <a:endParaRPr lang="en-US" sz="2800" kern="1200" dirty="0"/>
        </a:p>
      </dsp:txBody>
      <dsp:txXfrm>
        <a:off x="3230658" y="3346858"/>
        <a:ext cx="2418043" cy="1893658"/>
      </dsp:txXfrm>
    </dsp:sp>
    <dsp:sp modelId="{E1C4BF66-CFC6-42E4-AD85-5ED35216F0CD}">
      <dsp:nvSpPr>
        <dsp:cNvPr id="0" name=""/>
        <dsp:cNvSpPr/>
      </dsp:nvSpPr>
      <dsp:spPr>
        <a:xfrm>
          <a:off x="6165247" y="3346858"/>
          <a:ext cx="2492448" cy="189365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t>Facilitator #5:</a:t>
          </a:r>
        </a:p>
        <a:p>
          <a:pPr lvl="0" algn="ctr" defTabSz="1244600" rtl="0">
            <a:lnSpc>
              <a:spcPct val="90000"/>
            </a:lnSpc>
            <a:spcBef>
              <a:spcPct val="0"/>
            </a:spcBef>
            <a:spcAft>
              <a:spcPct val="35000"/>
            </a:spcAft>
          </a:pPr>
          <a:r>
            <a:rPr lang="en-US" sz="2800" kern="1200" dirty="0" smtClean="0"/>
            <a:t>Feedback / Debrief</a:t>
          </a:r>
          <a:endParaRPr lang="en-US" sz="2800" kern="1200" dirty="0"/>
        </a:p>
      </dsp:txBody>
      <dsp:txXfrm>
        <a:off x="6165247" y="3346858"/>
        <a:ext cx="2492448" cy="18936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87B65-862C-4BF9-BE15-6FB58EB1332D}">
      <dsp:nvSpPr>
        <dsp:cNvPr id="0" name=""/>
        <dsp:cNvSpPr/>
      </dsp:nvSpPr>
      <dsp:spPr>
        <a:xfrm>
          <a:off x="0" y="66720"/>
          <a:ext cx="8813800" cy="123317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kern="1200" dirty="0"/>
            <a:t>What were some next steps you developed with the family? </a:t>
          </a:r>
        </a:p>
      </dsp:txBody>
      <dsp:txXfrm>
        <a:off x="60199" y="126919"/>
        <a:ext cx="8693402" cy="1112781"/>
      </dsp:txXfrm>
    </dsp:sp>
    <dsp:sp modelId="{5EC82125-5610-4852-A4B3-7318A5599B05}">
      <dsp:nvSpPr>
        <dsp:cNvPr id="0" name=""/>
        <dsp:cNvSpPr/>
      </dsp:nvSpPr>
      <dsp:spPr>
        <a:xfrm>
          <a:off x="0" y="1389180"/>
          <a:ext cx="8813800" cy="123317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t>What worked well? Any challenges or upgrades? What were you key takeaways from this activity?</a:t>
          </a:r>
          <a:endParaRPr lang="en-US" sz="3100" kern="1200" dirty="0"/>
        </a:p>
      </dsp:txBody>
      <dsp:txXfrm>
        <a:off x="60199" y="1449379"/>
        <a:ext cx="8693402" cy="1112781"/>
      </dsp:txXfrm>
    </dsp:sp>
    <dsp:sp modelId="{09194218-14AF-474B-AC1F-43EFD1766DCF}">
      <dsp:nvSpPr>
        <dsp:cNvPr id="0" name=""/>
        <dsp:cNvSpPr/>
      </dsp:nvSpPr>
      <dsp:spPr>
        <a:xfrm>
          <a:off x="0" y="2711640"/>
          <a:ext cx="8813800" cy="123317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kern="1200" dirty="0" smtClean="0"/>
            <a:t>How did you know when shared decision making was happening? Cultural humility? </a:t>
          </a:r>
        </a:p>
      </dsp:txBody>
      <dsp:txXfrm>
        <a:off x="60199" y="2771839"/>
        <a:ext cx="8693402" cy="1112781"/>
      </dsp:txXfrm>
    </dsp:sp>
    <dsp:sp modelId="{92CAA3FB-B382-458F-AA06-9420636165B9}">
      <dsp:nvSpPr>
        <dsp:cNvPr id="0" name=""/>
        <dsp:cNvSpPr/>
      </dsp:nvSpPr>
      <dsp:spPr>
        <a:xfrm>
          <a:off x="0" y="4034100"/>
          <a:ext cx="8813800" cy="123317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kern="1200" dirty="0"/>
            <a:t>How is this similar or different to your current teaming practices?</a:t>
          </a:r>
        </a:p>
      </dsp:txBody>
      <dsp:txXfrm>
        <a:off x="60199" y="4094299"/>
        <a:ext cx="8693402" cy="1112781"/>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426" cy="481370"/>
          </a:xfrm>
          <a:prstGeom prst="rect">
            <a:avLst/>
          </a:prstGeom>
        </p:spPr>
        <p:txBody>
          <a:bodyPr vert="horz" lIns="94531" tIns="47265" rIns="94531" bIns="47265" rtlCol="0"/>
          <a:lstStyle>
            <a:lvl1pPr algn="l">
              <a:defRPr sz="1200"/>
            </a:lvl1pPr>
          </a:lstStyle>
          <a:p>
            <a:endParaRPr lang="en-US" dirty="0"/>
          </a:p>
        </p:txBody>
      </p:sp>
      <p:sp>
        <p:nvSpPr>
          <p:cNvPr id="3" name="Date Placeholder 2"/>
          <p:cNvSpPr>
            <a:spLocks noGrp="1"/>
          </p:cNvSpPr>
          <p:nvPr>
            <p:ph type="dt" sz="quarter" idx="1"/>
          </p:nvPr>
        </p:nvSpPr>
        <p:spPr>
          <a:xfrm>
            <a:off x="4144128" y="0"/>
            <a:ext cx="3169425" cy="481370"/>
          </a:xfrm>
          <a:prstGeom prst="rect">
            <a:avLst/>
          </a:prstGeom>
        </p:spPr>
        <p:txBody>
          <a:bodyPr vert="horz" lIns="94531" tIns="47265" rIns="94531" bIns="47265" rtlCol="0"/>
          <a:lstStyle>
            <a:lvl1pPr algn="r">
              <a:defRPr sz="1200"/>
            </a:lvl1pPr>
          </a:lstStyle>
          <a:p>
            <a:fld id="{E384A923-1559-429F-B369-EFC120059AF8}" type="datetimeFigureOut">
              <a:rPr lang="en-US" smtClean="0"/>
              <a:t>12/28/2018</a:t>
            </a:fld>
            <a:endParaRPr lang="en-US" dirty="0"/>
          </a:p>
        </p:txBody>
      </p:sp>
      <p:sp>
        <p:nvSpPr>
          <p:cNvPr id="4" name="Footer Placeholder 3"/>
          <p:cNvSpPr>
            <a:spLocks noGrp="1"/>
          </p:cNvSpPr>
          <p:nvPr>
            <p:ph type="ftr" sz="quarter" idx="2"/>
          </p:nvPr>
        </p:nvSpPr>
        <p:spPr>
          <a:xfrm>
            <a:off x="0" y="9119831"/>
            <a:ext cx="3169426" cy="481370"/>
          </a:xfrm>
          <a:prstGeom prst="rect">
            <a:avLst/>
          </a:prstGeom>
        </p:spPr>
        <p:txBody>
          <a:bodyPr vert="horz" lIns="94531" tIns="47265" rIns="94531" bIns="4726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4128" y="9119831"/>
            <a:ext cx="3169425" cy="481370"/>
          </a:xfrm>
          <a:prstGeom prst="rect">
            <a:avLst/>
          </a:prstGeom>
        </p:spPr>
        <p:txBody>
          <a:bodyPr vert="horz" lIns="94531" tIns="47265" rIns="94531" bIns="47265" rtlCol="0" anchor="b"/>
          <a:lstStyle>
            <a:lvl1pPr algn="r">
              <a:defRPr sz="1200"/>
            </a:lvl1pPr>
          </a:lstStyle>
          <a:p>
            <a:fld id="{4AB22CCF-6A79-47B3-A53C-4E6E82236E39}" type="slidenum">
              <a:rPr lang="en-US" smtClean="0"/>
              <a:t>‹#›</a:t>
            </a:fld>
            <a:endParaRPr lang="en-US" dirty="0"/>
          </a:p>
        </p:txBody>
      </p:sp>
    </p:spTree>
    <p:extLst>
      <p:ext uri="{BB962C8B-B14F-4D97-AF65-F5344CB8AC3E}">
        <p14:creationId xmlns:p14="http://schemas.microsoft.com/office/powerpoint/2010/main" val="1772927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48" tIns="48324" rIns="96648" bIns="48324" rtlCol="0"/>
          <a:lstStyle>
            <a:lvl1pPr algn="l">
              <a:defRPr sz="1200"/>
            </a:lvl1pPr>
          </a:lstStyle>
          <a:p>
            <a:endParaRPr lang="en-US" dirty="0"/>
          </a:p>
        </p:txBody>
      </p:sp>
      <p:sp>
        <p:nvSpPr>
          <p:cNvPr id="3" name="Date Placeholder 2"/>
          <p:cNvSpPr>
            <a:spLocks noGrp="1"/>
          </p:cNvSpPr>
          <p:nvPr>
            <p:ph type="dt" idx="1"/>
          </p:nvPr>
        </p:nvSpPr>
        <p:spPr>
          <a:xfrm>
            <a:off x="4143587" y="1"/>
            <a:ext cx="3169920" cy="480060"/>
          </a:xfrm>
          <a:prstGeom prst="rect">
            <a:avLst/>
          </a:prstGeom>
        </p:spPr>
        <p:txBody>
          <a:bodyPr vert="horz" lIns="96648" tIns="48324" rIns="96648" bIns="48324" rtlCol="0"/>
          <a:lstStyle>
            <a:lvl1pPr algn="r">
              <a:defRPr sz="1200"/>
            </a:lvl1pPr>
          </a:lstStyle>
          <a:p>
            <a:fld id="{57E86B95-D604-4ADE-A05D-25178E100B06}" type="datetimeFigureOut">
              <a:rPr lang="en-US" smtClean="0"/>
              <a:t>12/28/2018</a:t>
            </a:fld>
            <a:endParaRPr lang="en-US" dirty="0"/>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6648" tIns="48324" rIns="96648" bIns="48324"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48" tIns="48324" rIns="96648"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8" tIns="48324" rIns="96648" bIns="4832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8" tIns="48324" rIns="96648" bIns="48324" rtlCol="0" anchor="b"/>
          <a:lstStyle>
            <a:lvl1pPr algn="r">
              <a:defRPr sz="1200"/>
            </a:lvl1pPr>
          </a:lstStyle>
          <a:p>
            <a:fld id="{F1A6BB06-A46A-49D2-915E-60669DF2ED28}" type="slidenum">
              <a:rPr lang="en-US" smtClean="0"/>
              <a:t>‹#›</a:t>
            </a:fld>
            <a:endParaRPr lang="en-US" dirty="0"/>
          </a:p>
        </p:txBody>
      </p:sp>
    </p:spTree>
    <p:extLst>
      <p:ext uri="{BB962C8B-B14F-4D97-AF65-F5344CB8AC3E}">
        <p14:creationId xmlns:p14="http://schemas.microsoft.com/office/powerpoint/2010/main" val="1039022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GEEEdzhel5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mailto:teniad@berkeley.edu"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mailto:eeramirez@berkeley.edu"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Welcome the trainees to the training and introduce yourself.  </a:t>
            </a:r>
          </a:p>
          <a:p>
            <a:endParaRPr lang="en-US" dirty="0"/>
          </a:p>
        </p:txBody>
      </p:sp>
      <p:sp>
        <p:nvSpPr>
          <p:cNvPr id="4" name="Slide Number Placeholder 3"/>
          <p:cNvSpPr>
            <a:spLocks noGrp="1"/>
          </p:cNvSpPr>
          <p:nvPr>
            <p:ph type="sldNum" sz="quarter" idx="10"/>
          </p:nvPr>
        </p:nvSpPr>
        <p:spPr/>
        <p:txBody>
          <a:bodyPr/>
          <a:lstStyle/>
          <a:p>
            <a:fld id="{6F6457F5-D67F-42E4-8D6D-51EEC0FC940C}"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660628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Ask the larger classroom the question on the slide: How do you know when teaming with a family has been successful?</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goal is for this question to surface the benefits of teaming organically, but the key takeaways are listed below as a reference: </a:t>
            </a:r>
          </a:p>
          <a:p>
            <a:pPr lvl="1"/>
            <a:r>
              <a:rPr lang="en-US" sz="1200" kern="1200" dirty="0" smtClean="0">
                <a:solidFill>
                  <a:schemeClr val="tx1"/>
                </a:solidFill>
                <a:effectLst/>
                <a:latin typeface="+mn-lt"/>
                <a:ea typeface="+mn-ea"/>
                <a:cs typeface="+mn-cs"/>
              </a:rPr>
              <a:t>Teaming provides a structured process to gather and organize information to move toward joint understanding and agreement between the family, organization, and within the organization itself.  </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Teaming can be used with the family to guide a conversation, develop goals </a:t>
            </a:r>
            <a:r>
              <a:rPr lang="en-US" sz="1200" i="1" kern="120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can be used in supervision or case consultation.</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Relationships are the most significant factor in promoting child safety, permanency, and well-being.</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words we use matter— building a series of shared agreements over time to reach larger goal requires that we share some common language.</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more that information is effectively organized among all the key people involved, the more likely it is that effective decisions can be made.</a:t>
            </a:r>
          </a:p>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10</a:t>
            </a:fld>
            <a:endParaRPr lang="en-US" dirty="0"/>
          </a:p>
        </p:txBody>
      </p:sp>
    </p:spTree>
    <p:extLst>
      <p:ext uri="{BB962C8B-B14F-4D97-AF65-F5344CB8AC3E}">
        <p14:creationId xmlns:p14="http://schemas.microsoft.com/office/powerpoint/2010/main" val="1535246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Give a brief overview of the upcoming activities for the remainder of the day based on the Polk / Hernandez family vignette. These activities include: </a:t>
            </a:r>
          </a:p>
          <a:p>
            <a:pPr lvl="0"/>
            <a:r>
              <a:rPr lang="en-US" sz="1200" kern="1200" dirty="0" smtClean="0">
                <a:solidFill>
                  <a:schemeClr val="tx1"/>
                </a:solidFill>
                <a:effectLst/>
                <a:latin typeface="+mn-lt"/>
                <a:ea typeface="+mn-ea"/>
                <a:cs typeface="+mn-cs"/>
              </a:rPr>
              <a:t>	An overview of assessment strategies</a:t>
            </a:r>
          </a:p>
          <a:p>
            <a:pPr lvl="0"/>
            <a:r>
              <a:rPr lang="en-US" sz="1200" kern="1200" dirty="0" smtClean="0">
                <a:solidFill>
                  <a:schemeClr val="tx1"/>
                </a:solidFill>
                <a:effectLst/>
                <a:latin typeface="+mn-lt"/>
                <a:ea typeface="+mn-ea"/>
                <a:cs typeface="+mn-cs"/>
              </a:rPr>
              <a:t>	Helpful questions to use with families</a:t>
            </a:r>
          </a:p>
          <a:p>
            <a:pPr lvl="0"/>
            <a:r>
              <a:rPr lang="en-US" sz="1200" kern="1200" dirty="0" smtClean="0">
                <a:solidFill>
                  <a:schemeClr val="tx1"/>
                </a:solidFill>
                <a:effectLst/>
                <a:latin typeface="+mn-lt"/>
                <a:ea typeface="+mn-ea"/>
                <a:cs typeface="+mn-cs"/>
              </a:rPr>
              <a:t>	Preparing the family for teaming activities</a:t>
            </a:r>
          </a:p>
          <a:p>
            <a:pPr lvl="0"/>
            <a:r>
              <a:rPr lang="en-US" sz="1200" kern="1200" dirty="0" smtClean="0">
                <a:solidFill>
                  <a:schemeClr val="tx1"/>
                </a:solidFill>
                <a:effectLst/>
                <a:latin typeface="+mn-lt"/>
                <a:ea typeface="+mn-ea"/>
                <a:cs typeface="+mn-cs"/>
              </a:rPr>
              <a:t>	Gathering Information / Preparing for case consultation</a:t>
            </a:r>
          </a:p>
          <a:p>
            <a:pPr lvl="0"/>
            <a:r>
              <a:rPr lang="en-US" sz="1200" kern="1200" dirty="0" smtClean="0">
                <a:solidFill>
                  <a:schemeClr val="tx1"/>
                </a:solidFill>
                <a:effectLst/>
                <a:latin typeface="+mn-lt"/>
                <a:ea typeface="+mn-ea"/>
                <a:cs typeface="+mn-cs"/>
              </a:rPr>
              <a:t>	Case Consultation Practice</a:t>
            </a:r>
          </a:p>
          <a:p>
            <a:pPr lvl="0"/>
            <a:r>
              <a:rPr lang="en-US" sz="1200" kern="1200" dirty="0" smtClean="0">
                <a:solidFill>
                  <a:schemeClr val="tx1"/>
                </a:solidFill>
                <a:effectLst/>
                <a:latin typeface="+mn-lt"/>
                <a:ea typeface="+mn-ea"/>
                <a:cs typeface="+mn-cs"/>
              </a:rPr>
              <a:t>	Preparing for the Family Team Meeting</a:t>
            </a:r>
          </a:p>
          <a:p>
            <a:pPr lvl="0"/>
            <a:r>
              <a:rPr lang="en-US" sz="1200" kern="1200" dirty="0" smtClean="0">
                <a:solidFill>
                  <a:schemeClr val="tx1"/>
                </a:solidFill>
                <a:effectLst/>
                <a:latin typeface="+mn-lt"/>
                <a:ea typeface="+mn-ea"/>
                <a:cs typeface="+mn-cs"/>
              </a:rPr>
              <a:t>	Family Team Meeting activity</a:t>
            </a:r>
          </a:p>
          <a:p>
            <a:pPr lvl="0"/>
            <a:r>
              <a:rPr lang="en-US" sz="1200" kern="1200" dirty="0" smtClean="0">
                <a:solidFill>
                  <a:schemeClr val="tx1"/>
                </a:solidFill>
                <a:effectLst/>
                <a:latin typeface="+mn-lt"/>
                <a:ea typeface="+mn-ea"/>
                <a:cs typeface="+mn-cs"/>
              </a:rPr>
              <a:t>	Debrief</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Inform participants that the information we gain and record for each activity will all be used to inform follow up activities, culminating in a simulated teaming activity, so it's important we are gathering and sharing good information that is transferable to future work in monitoring and adapting the case plan.</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Briefly review that teaming activities including family team meetings should utilize collaborative practices, a trauma-informed practice approach, cultural humility, SDM and solution focused questions to engage families (children and parents) in good working relationships, critical thinking and enhanced safety. These practice approaches have been found to be vital to engaging with families in a respectful and ethical way.</a:t>
            </a:r>
          </a:p>
          <a:p>
            <a:pPr lvl="0"/>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11</a:t>
            </a:fld>
            <a:endParaRPr lang="en-US" dirty="0"/>
          </a:p>
        </p:txBody>
      </p:sp>
    </p:spTree>
    <p:extLst>
      <p:ext uri="{BB962C8B-B14F-4D97-AF65-F5344CB8AC3E}">
        <p14:creationId xmlns:p14="http://schemas.microsoft.com/office/powerpoint/2010/main" val="2331883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Introduce the Polk/Hernandez Family. Explain the rest of the work of the day will focused on this family. Please note that the Polk/Hernandez family vignette is also used in the 200 level Assessment block and 200 level Case Planning &amp; Service Delivery class, so they may remember some of the details of the family.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 Briefly present/re-introduce the family:</a:t>
            </a:r>
          </a:p>
          <a:p>
            <a:pPr lvl="1"/>
            <a:r>
              <a:rPr lang="en-US" sz="1200" kern="1200" dirty="0" smtClean="0">
                <a:solidFill>
                  <a:schemeClr val="tx1"/>
                </a:solidFill>
                <a:effectLst/>
                <a:latin typeface="+mn-lt"/>
                <a:ea typeface="+mn-ea"/>
                <a:cs typeface="+mn-cs"/>
              </a:rPr>
              <a:t>Gloria Hernandez – age 33 – Mother, Hispanic</a:t>
            </a:r>
          </a:p>
          <a:p>
            <a:pPr lvl="1"/>
            <a:r>
              <a:rPr lang="en-US" sz="1200" kern="1200" dirty="0" smtClean="0">
                <a:solidFill>
                  <a:schemeClr val="tx1"/>
                </a:solidFill>
                <a:effectLst/>
                <a:latin typeface="+mn-lt"/>
                <a:ea typeface="+mn-ea"/>
                <a:cs typeface="+mn-cs"/>
              </a:rPr>
              <a:t>William Polk – age 35 – Father, African American</a:t>
            </a:r>
          </a:p>
          <a:p>
            <a:pPr lvl="1"/>
            <a:r>
              <a:rPr lang="en-US" sz="1200" kern="1200" dirty="0" smtClean="0">
                <a:solidFill>
                  <a:schemeClr val="tx1"/>
                </a:solidFill>
                <a:effectLst/>
                <a:latin typeface="+mn-lt"/>
                <a:ea typeface="+mn-ea"/>
                <a:cs typeface="+mn-cs"/>
              </a:rPr>
              <a:t>Samantha Polk – age 15 – Daughter, African American/Hispanic</a:t>
            </a:r>
          </a:p>
          <a:p>
            <a:pPr lvl="1"/>
            <a:r>
              <a:rPr lang="en-US" sz="1200" kern="1200" dirty="0" smtClean="0">
                <a:solidFill>
                  <a:schemeClr val="tx1"/>
                </a:solidFill>
                <a:effectLst/>
                <a:latin typeface="+mn-lt"/>
                <a:ea typeface="+mn-ea"/>
                <a:cs typeface="+mn-cs"/>
              </a:rPr>
              <a:t>William Polk, Jr. – age 8 – Son, African American/Hispanic</a:t>
            </a:r>
          </a:p>
          <a:p>
            <a:pPr lvl="1"/>
            <a:r>
              <a:rPr lang="en-US" sz="1200" kern="1200" dirty="0" smtClean="0">
                <a:solidFill>
                  <a:schemeClr val="tx1"/>
                </a:solidFill>
                <a:effectLst/>
                <a:latin typeface="+mn-lt"/>
                <a:ea typeface="+mn-ea"/>
                <a:cs typeface="+mn-cs"/>
              </a:rPr>
              <a:t>Amalia Polk – age 2 – Daughter, African American/Hispanic</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Notify trainees that they have about 10 minutes to read the supplemental handout: </a:t>
            </a:r>
            <a:r>
              <a:rPr lang="en-US" sz="1200" i="1" kern="1200" dirty="0" smtClean="0">
                <a:solidFill>
                  <a:schemeClr val="tx1"/>
                </a:solidFill>
                <a:effectLst/>
                <a:latin typeface="+mn-lt"/>
                <a:ea typeface="+mn-ea"/>
                <a:cs typeface="+mn-cs"/>
              </a:rPr>
              <a:t>Polk/Hernandez vignette </a:t>
            </a:r>
            <a:r>
              <a:rPr lang="en-US" sz="1200" kern="1200" dirty="0" smtClean="0">
                <a:solidFill>
                  <a:schemeClr val="tx1"/>
                </a:solidFill>
                <a:effectLst/>
                <a:latin typeface="+mn-lt"/>
                <a:ea typeface="+mn-ea"/>
                <a:cs typeface="+mn-cs"/>
              </a:rPr>
              <a:t>(both the history up to this point AND the updated information on the family at the current point in time, available on pages 18-24 in Trainee guide).</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1A6BB06-A46A-49D2-915E-60669DF2ED28}" type="slidenum">
              <a:rPr lang="en-US" smtClean="0"/>
              <a:t>12</a:t>
            </a:fld>
            <a:endParaRPr lang="en-US" dirty="0"/>
          </a:p>
        </p:txBody>
      </p:sp>
    </p:spTree>
    <p:extLst>
      <p:ext uri="{BB962C8B-B14F-4D97-AF65-F5344CB8AC3E}">
        <p14:creationId xmlns:p14="http://schemas.microsoft.com/office/powerpoint/2010/main" val="3866425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Once trainees are done reading the Polk/Hernandez vignette, facilitate a brief discussion about the history of the family up until now:</a:t>
            </a:r>
          </a:p>
          <a:p>
            <a:pPr lvl="0"/>
            <a:r>
              <a:rPr lang="en-US" sz="1200" kern="1200" dirty="0" smtClean="0">
                <a:solidFill>
                  <a:schemeClr val="tx1"/>
                </a:solidFill>
                <a:effectLst/>
                <a:latin typeface="+mn-lt"/>
                <a:ea typeface="+mn-ea"/>
                <a:cs typeface="+mn-cs"/>
              </a:rPr>
              <a:t>Ask trainees:</a:t>
            </a:r>
          </a:p>
          <a:p>
            <a:pPr lvl="0"/>
            <a:r>
              <a:rPr lang="en-US" sz="1200" kern="1200" dirty="0" smtClean="0">
                <a:solidFill>
                  <a:schemeClr val="tx1"/>
                </a:solidFill>
                <a:effectLst/>
                <a:latin typeface="+mn-lt"/>
                <a:ea typeface="+mn-ea"/>
                <a:cs typeface="+mn-cs"/>
              </a:rPr>
              <a:t>What’s working well?</a:t>
            </a:r>
          </a:p>
          <a:p>
            <a:pPr lvl="1"/>
            <a:r>
              <a:rPr lang="en-US" sz="1200" kern="1200" dirty="0" smtClean="0">
                <a:solidFill>
                  <a:schemeClr val="tx1"/>
                </a:solidFill>
                <a:effectLst/>
                <a:latin typeface="+mn-lt"/>
                <a:ea typeface="+mn-ea"/>
                <a:cs typeface="+mn-cs"/>
              </a:rPr>
              <a:t>Trainer prompts: </a:t>
            </a:r>
          </a:p>
          <a:p>
            <a:pPr lvl="2"/>
            <a:r>
              <a:rPr lang="en-US" sz="1200" kern="1200" dirty="0" smtClean="0">
                <a:solidFill>
                  <a:schemeClr val="tx1"/>
                </a:solidFill>
                <a:effectLst/>
                <a:latin typeface="+mn-lt"/>
                <a:ea typeface="+mn-ea"/>
                <a:cs typeface="+mn-cs"/>
              </a:rPr>
              <a:t>Family support</a:t>
            </a:r>
          </a:p>
          <a:p>
            <a:pPr lvl="2"/>
            <a:r>
              <a:rPr lang="en-US" sz="1200" kern="1200" dirty="0" smtClean="0">
                <a:solidFill>
                  <a:schemeClr val="tx1"/>
                </a:solidFill>
                <a:effectLst/>
                <a:latin typeface="+mn-lt"/>
                <a:ea typeface="+mn-ea"/>
                <a:cs typeface="+mn-cs"/>
              </a:rPr>
              <a:t>Community support for children</a:t>
            </a:r>
          </a:p>
          <a:p>
            <a:pPr lvl="2"/>
            <a:r>
              <a:rPr lang="en-US" sz="1200" kern="1200" dirty="0" smtClean="0">
                <a:solidFill>
                  <a:schemeClr val="tx1"/>
                </a:solidFill>
                <a:effectLst/>
                <a:latin typeface="+mn-lt"/>
                <a:ea typeface="+mn-ea"/>
                <a:cs typeface="+mn-cs"/>
              </a:rPr>
              <a:t>Relative placement of children who can provide permanency (Aunt Leann)</a:t>
            </a:r>
          </a:p>
          <a:p>
            <a:pPr lvl="2"/>
            <a:r>
              <a:rPr lang="en-US" sz="1200" kern="1200" dirty="0" smtClean="0">
                <a:solidFill>
                  <a:schemeClr val="tx1"/>
                </a:solidFill>
                <a:effectLst/>
                <a:latin typeface="+mn-lt"/>
                <a:ea typeface="+mn-ea"/>
                <a:cs typeface="+mn-cs"/>
              </a:rPr>
              <a:t>School stability</a:t>
            </a:r>
          </a:p>
          <a:p>
            <a:pPr lvl="2"/>
            <a:r>
              <a:rPr lang="en-US" sz="1200" kern="1200" dirty="0" smtClean="0">
                <a:solidFill>
                  <a:schemeClr val="tx1"/>
                </a:solidFill>
                <a:effectLst/>
                <a:latin typeface="+mn-lt"/>
                <a:ea typeface="+mn-ea"/>
                <a:cs typeface="+mn-cs"/>
              </a:rPr>
              <a:t>Children maintain contact with parents despite FR services being terminated</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are the key issues of the family at this current time?</a:t>
            </a:r>
          </a:p>
          <a:p>
            <a:pPr lvl="1"/>
            <a:r>
              <a:rPr lang="en-US" sz="1200" kern="1200" dirty="0" smtClean="0">
                <a:solidFill>
                  <a:schemeClr val="tx1"/>
                </a:solidFill>
                <a:effectLst/>
                <a:latin typeface="+mn-lt"/>
                <a:ea typeface="+mn-ea"/>
                <a:cs typeface="+mn-cs"/>
              </a:rPr>
              <a:t>Trainer prompts:</a:t>
            </a:r>
          </a:p>
          <a:p>
            <a:pPr lvl="2"/>
            <a:r>
              <a:rPr lang="en-US" sz="1200" kern="1200" dirty="0" smtClean="0">
                <a:solidFill>
                  <a:schemeClr val="tx1"/>
                </a:solidFill>
                <a:effectLst/>
                <a:latin typeface="+mn-lt"/>
                <a:ea typeface="+mn-ea"/>
                <a:cs typeface="+mn-cs"/>
              </a:rPr>
              <a:t>Children re-detained due to continued safety issues in the home</a:t>
            </a:r>
          </a:p>
          <a:p>
            <a:pPr lvl="2"/>
            <a:r>
              <a:rPr lang="en-US" sz="1200" kern="1200" dirty="0" smtClean="0">
                <a:solidFill>
                  <a:schemeClr val="tx1"/>
                </a:solidFill>
                <a:effectLst/>
                <a:latin typeface="+mn-lt"/>
                <a:ea typeface="+mn-ea"/>
                <a:cs typeface="+mn-cs"/>
              </a:rPr>
              <a:t>Family Reunification Services are being terminated </a:t>
            </a:r>
          </a:p>
          <a:p>
            <a:pPr lvl="2"/>
            <a:r>
              <a:rPr lang="en-US" sz="1200" kern="1200" dirty="0" smtClean="0">
                <a:solidFill>
                  <a:schemeClr val="tx1"/>
                </a:solidFill>
                <a:effectLst/>
                <a:latin typeface="+mn-lt"/>
                <a:ea typeface="+mn-ea"/>
                <a:cs typeface="+mn-cs"/>
              </a:rPr>
              <a:t>Permanency plan needs to be developed</a:t>
            </a:r>
          </a:p>
          <a:p>
            <a:pPr lvl="2"/>
            <a:r>
              <a:rPr lang="en-US" sz="1200" kern="1200" dirty="0" smtClean="0">
                <a:solidFill>
                  <a:schemeClr val="tx1"/>
                </a:solidFill>
                <a:effectLst/>
                <a:latin typeface="+mn-lt"/>
                <a:ea typeface="+mn-ea"/>
                <a:cs typeface="+mn-cs"/>
              </a:rPr>
              <a:t>Minimizing trauma to children; continuing family, school and community connections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Current and historical trauma?</a:t>
            </a:r>
          </a:p>
          <a:p>
            <a:pPr lvl="1"/>
            <a:r>
              <a:rPr lang="en-US" sz="1200" kern="1200" dirty="0" smtClean="0">
                <a:solidFill>
                  <a:schemeClr val="tx1"/>
                </a:solidFill>
                <a:effectLst/>
                <a:latin typeface="+mn-lt"/>
                <a:ea typeface="+mn-ea"/>
                <a:cs typeface="+mn-cs"/>
              </a:rPr>
              <a:t>Trainer prompts:</a:t>
            </a:r>
          </a:p>
          <a:p>
            <a:pPr lvl="2"/>
            <a:r>
              <a:rPr lang="en-US" sz="1200" kern="1200" dirty="0" smtClean="0">
                <a:solidFill>
                  <a:schemeClr val="tx1"/>
                </a:solidFill>
                <a:effectLst/>
                <a:latin typeface="+mn-lt"/>
                <a:ea typeface="+mn-ea"/>
                <a:cs typeface="+mn-cs"/>
              </a:rPr>
              <a:t>Historical trauma from prior removals to children and family</a:t>
            </a:r>
          </a:p>
          <a:p>
            <a:pPr lvl="2"/>
            <a:r>
              <a:rPr lang="en-US" sz="1200" kern="1200" dirty="0" smtClean="0">
                <a:solidFill>
                  <a:schemeClr val="tx1"/>
                </a:solidFill>
                <a:effectLst/>
                <a:latin typeface="+mn-lt"/>
                <a:ea typeface="+mn-ea"/>
                <a:cs typeface="+mn-cs"/>
              </a:rPr>
              <a:t>Current trauma of re-detention</a:t>
            </a:r>
          </a:p>
          <a:p>
            <a:pPr lvl="0"/>
            <a:r>
              <a:rPr lang="en-US" sz="1200" kern="1200" dirty="0" smtClean="0">
                <a:solidFill>
                  <a:schemeClr val="tx1"/>
                </a:solidFill>
                <a:effectLst/>
                <a:latin typeface="+mn-lt"/>
                <a:ea typeface="+mn-ea"/>
                <a:cs typeface="+mn-cs"/>
              </a:rPr>
              <a:t>Current worries?</a:t>
            </a:r>
          </a:p>
          <a:p>
            <a:pPr lvl="1"/>
            <a:r>
              <a:rPr lang="en-US" sz="1200" kern="1200" dirty="0" smtClean="0">
                <a:solidFill>
                  <a:schemeClr val="tx1"/>
                </a:solidFill>
                <a:effectLst/>
                <a:latin typeface="+mn-lt"/>
                <a:ea typeface="+mn-ea"/>
                <a:cs typeface="+mn-cs"/>
              </a:rPr>
              <a:t>Trainer prompts:</a:t>
            </a:r>
          </a:p>
          <a:p>
            <a:pPr lvl="2"/>
            <a:r>
              <a:rPr lang="en-US" sz="1200" kern="1200" dirty="0" smtClean="0">
                <a:solidFill>
                  <a:schemeClr val="tx1"/>
                </a:solidFill>
                <a:effectLst/>
                <a:latin typeface="+mn-lt"/>
                <a:ea typeface="+mn-ea"/>
                <a:cs typeface="+mn-cs"/>
              </a:rPr>
              <a:t>Ensuring that Aunt Leann can provide permanency</a:t>
            </a:r>
          </a:p>
          <a:p>
            <a:pPr lvl="2"/>
            <a:r>
              <a:rPr lang="en-US" sz="1200" kern="1200" dirty="0" smtClean="0">
                <a:solidFill>
                  <a:schemeClr val="tx1"/>
                </a:solidFill>
                <a:effectLst/>
                <a:latin typeface="+mn-lt"/>
                <a:ea typeface="+mn-ea"/>
                <a:cs typeface="+mn-cs"/>
              </a:rPr>
              <a:t>Ensuring a visitation plan can be developed with the parents that will ensure safety, permanency and well-being and minimize trauma </a:t>
            </a:r>
          </a:p>
          <a:p>
            <a:pPr lvl="2"/>
            <a:r>
              <a:rPr lang="en-US" sz="1200" kern="1200" dirty="0" smtClean="0">
                <a:solidFill>
                  <a:schemeClr val="tx1"/>
                </a:solidFill>
                <a:effectLst/>
                <a:latin typeface="+mn-lt"/>
                <a:ea typeface="+mn-ea"/>
                <a:cs typeface="+mn-cs"/>
              </a:rPr>
              <a:t>Ensuring the children’s needs are met with their updated case plan </a:t>
            </a:r>
          </a:p>
          <a:p>
            <a:pPr lvl="2"/>
            <a:r>
              <a:rPr lang="en-US" sz="1200" kern="1200" dirty="0" smtClean="0">
                <a:solidFill>
                  <a:schemeClr val="tx1"/>
                </a:solidFill>
                <a:effectLst/>
                <a:latin typeface="+mn-lt"/>
                <a:ea typeface="+mn-ea"/>
                <a:cs typeface="+mn-cs"/>
              </a:rPr>
              <a:t>Ensuring the updated visitation plan is trauma informed, taking into account the impact of separation on the children</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are next steps for the family? </a:t>
            </a:r>
          </a:p>
          <a:p>
            <a:pPr lvl="1"/>
            <a:r>
              <a:rPr lang="en-US" sz="1200" kern="1200" dirty="0" smtClean="0">
                <a:solidFill>
                  <a:schemeClr val="tx1"/>
                </a:solidFill>
                <a:effectLst/>
                <a:latin typeface="+mn-lt"/>
                <a:ea typeface="+mn-ea"/>
                <a:cs typeface="+mn-cs"/>
              </a:rPr>
              <a:t>Trainer prompts:</a:t>
            </a:r>
          </a:p>
          <a:p>
            <a:pPr lvl="2"/>
            <a:r>
              <a:rPr lang="en-US" sz="1200" kern="1200" dirty="0" smtClean="0">
                <a:solidFill>
                  <a:schemeClr val="tx1"/>
                </a:solidFill>
                <a:effectLst/>
                <a:latin typeface="+mn-lt"/>
                <a:ea typeface="+mn-ea"/>
                <a:cs typeface="+mn-cs"/>
              </a:rPr>
              <a:t>Be transparent with the family in a respectful way</a:t>
            </a:r>
          </a:p>
          <a:p>
            <a:pPr lvl="2"/>
            <a:r>
              <a:rPr lang="en-US" sz="1200" kern="1200" dirty="0" smtClean="0">
                <a:solidFill>
                  <a:schemeClr val="tx1"/>
                </a:solidFill>
                <a:effectLst/>
                <a:latin typeface="+mn-lt"/>
                <a:ea typeface="+mn-ea"/>
                <a:cs typeface="+mn-cs"/>
              </a:rPr>
              <a:t>Review the SDM Reunification Reassessment with the parents so they understand how the agency’s decision was supported by an evidence based assessment tool</a:t>
            </a:r>
          </a:p>
          <a:p>
            <a:pPr lvl="2"/>
            <a:r>
              <a:rPr lang="en-US" sz="1200" kern="1200" dirty="0" smtClean="0">
                <a:solidFill>
                  <a:schemeClr val="tx1"/>
                </a:solidFill>
                <a:effectLst/>
                <a:latin typeface="+mn-lt"/>
                <a:ea typeface="+mn-ea"/>
                <a:cs typeface="+mn-cs"/>
              </a:rPr>
              <a:t>Updated SDM Family Strengths and Needs assessment with children to identify their updated priority strengths and needs to prepare for the development of their updated case plans</a:t>
            </a:r>
          </a:p>
          <a:p>
            <a:pPr lvl="2"/>
            <a:r>
              <a:rPr lang="en-US" sz="1200" kern="1200" dirty="0" smtClean="0">
                <a:solidFill>
                  <a:schemeClr val="tx1"/>
                </a:solidFill>
                <a:effectLst/>
                <a:latin typeface="+mn-lt"/>
                <a:ea typeface="+mn-ea"/>
                <a:cs typeface="+mn-cs"/>
              </a:rPr>
              <a:t>Reassess the ecomap and support network to ensure ongoing support of children</a:t>
            </a:r>
          </a:p>
          <a:p>
            <a:pPr lvl="2"/>
            <a:r>
              <a:rPr lang="en-US" sz="1200" kern="1200" dirty="0" smtClean="0">
                <a:solidFill>
                  <a:schemeClr val="tx1"/>
                </a:solidFill>
                <a:effectLst/>
                <a:latin typeface="+mn-lt"/>
                <a:ea typeface="+mn-ea"/>
                <a:cs typeface="+mn-cs"/>
              </a:rPr>
              <a:t>Case consultation with supervisor to prepare for FTM</a:t>
            </a:r>
          </a:p>
          <a:p>
            <a:pPr lvl="2"/>
            <a:r>
              <a:rPr lang="en-US" sz="1200" kern="1200" dirty="0" smtClean="0">
                <a:solidFill>
                  <a:schemeClr val="tx1"/>
                </a:solidFill>
                <a:effectLst/>
                <a:latin typeface="+mn-lt"/>
                <a:ea typeface="+mn-ea"/>
                <a:cs typeface="+mn-cs"/>
              </a:rPr>
              <a:t>Prepare the family for another Family Team Meeting to discuss next steps (Permanency plan and updated case plan for children; visitation plan for maintaining connections for children)</a:t>
            </a:r>
          </a:p>
          <a:p>
            <a:pPr lvl="2"/>
            <a:r>
              <a:rPr lang="en-US" sz="1200" kern="1200" dirty="0" smtClean="0">
                <a:solidFill>
                  <a:schemeClr val="tx1"/>
                </a:solidFill>
                <a:effectLst/>
                <a:latin typeface="+mn-lt"/>
                <a:ea typeface="+mn-ea"/>
                <a:cs typeface="+mn-cs"/>
              </a:rPr>
              <a:t>Support the parents and children and ensure they have support around the stages of grief and loss / trauma due to re-removal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A6BB06-A46A-49D2-915E-60669DF2ED28}" type="slidenum">
              <a:rPr lang="en-US" smtClean="0"/>
              <a:t>13</a:t>
            </a:fld>
            <a:endParaRPr lang="en-US" dirty="0"/>
          </a:p>
        </p:txBody>
      </p:sp>
    </p:spTree>
    <p:extLst>
      <p:ext uri="{BB962C8B-B14F-4D97-AF65-F5344CB8AC3E}">
        <p14:creationId xmlns:p14="http://schemas.microsoft.com/office/powerpoint/2010/main" val="2311747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Inform trainees that now that they have had a chance to review the historical and current information for the Polk/Hernandez family, let’s briefly review and consider the potential impact of separation on the children in the family.</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Instruct trainees to pull out the supplemental handout: </a:t>
            </a:r>
            <a:r>
              <a:rPr lang="en-US" sz="1200" i="1" kern="1200" dirty="0" smtClean="0">
                <a:solidFill>
                  <a:schemeClr val="tx1"/>
                </a:solidFill>
                <a:effectLst/>
                <a:latin typeface="+mn-lt"/>
                <a:ea typeface="+mn-ea"/>
                <a:cs typeface="+mn-cs"/>
              </a:rPr>
              <a:t>“Impact of Separation and Trauma chart.”</a:t>
            </a:r>
            <a:r>
              <a:rPr lang="en-US" sz="1200" kern="1200" dirty="0" smtClean="0">
                <a:solidFill>
                  <a:schemeClr val="tx1"/>
                </a:solidFill>
                <a:effectLst/>
                <a:latin typeface="+mn-lt"/>
                <a:ea typeface="+mn-ea"/>
                <a:cs typeface="+mn-cs"/>
              </a:rPr>
              <a:t> Trainees may remember using this chart in other Core classes.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Remind trainees that:</a:t>
            </a:r>
          </a:p>
          <a:p>
            <a:pPr lvl="0"/>
            <a:r>
              <a:rPr lang="en-US" sz="1200" kern="1200" dirty="0" smtClean="0">
                <a:solidFill>
                  <a:schemeClr val="tx1"/>
                </a:solidFill>
                <a:effectLst/>
                <a:latin typeface="+mn-lt"/>
                <a:ea typeface="+mn-ea"/>
                <a:cs typeface="+mn-cs"/>
              </a:rPr>
              <a:t>All children are initially traumatized by separation from their parents </a:t>
            </a:r>
          </a:p>
          <a:p>
            <a:pPr lvl="0"/>
            <a:r>
              <a:rPr lang="en-US" sz="1200" kern="1200" dirty="0" smtClean="0">
                <a:solidFill>
                  <a:schemeClr val="tx1"/>
                </a:solidFill>
                <a:effectLst/>
                <a:latin typeface="+mn-lt"/>
                <a:ea typeface="+mn-ea"/>
                <a:cs typeface="+mn-cs"/>
              </a:rPr>
              <a:t>When developing an updated visitation plan for the children, the PRIMARY purpose of these visits is to meet the </a:t>
            </a:r>
            <a:r>
              <a:rPr lang="en-US" sz="1200" u="sng" kern="1200" dirty="0" smtClean="0">
                <a:solidFill>
                  <a:schemeClr val="tx1"/>
                </a:solidFill>
                <a:effectLst/>
                <a:latin typeface="+mn-lt"/>
                <a:ea typeface="+mn-ea"/>
                <a:cs typeface="+mn-cs"/>
              </a:rPr>
              <a:t>child’s</a:t>
            </a:r>
            <a:r>
              <a:rPr lang="en-US" sz="1200" kern="1200" dirty="0" smtClean="0">
                <a:solidFill>
                  <a:schemeClr val="tx1"/>
                </a:solidFill>
                <a:effectLst/>
                <a:latin typeface="+mn-lt"/>
                <a:ea typeface="+mn-ea"/>
                <a:cs typeface="+mn-cs"/>
              </a:rPr>
              <a:t> needs. Always use the child’s needs to determine your plan (not the adult's). </a:t>
            </a:r>
          </a:p>
          <a:p>
            <a:pPr lvl="0"/>
            <a:r>
              <a:rPr lang="en-US" sz="1200" kern="1200" dirty="0" smtClean="0">
                <a:solidFill>
                  <a:schemeClr val="tx1"/>
                </a:solidFill>
                <a:effectLst/>
                <a:latin typeface="+mn-lt"/>
                <a:ea typeface="+mn-ea"/>
                <a:cs typeface="+mn-cs"/>
              </a:rPr>
              <a:t>It is essential to assess the needs of the children and develop a plan that is trauma informed and will help them maintain important family and community connections while also maintaining their safety and well-being.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Have trainees briefly review the “Impact of separation and trauma chart” for each child’s age group:</a:t>
            </a:r>
          </a:p>
          <a:p>
            <a:pPr lvl="0"/>
            <a:r>
              <a:rPr lang="en-US" sz="1200" i="1" kern="1200" dirty="0" smtClean="0">
                <a:solidFill>
                  <a:schemeClr val="tx1"/>
                </a:solidFill>
                <a:effectLst/>
                <a:latin typeface="+mn-lt"/>
                <a:ea typeface="+mn-ea"/>
                <a:cs typeface="+mn-cs"/>
              </a:rPr>
              <a:t>Toddler (Amalia, age 2)</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Grade school age (Willy, age 8)</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Adolescent (Samantha, age 15)</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Brief table talk (5 minutes): Have trainees discuss at their tables:</a:t>
            </a:r>
          </a:p>
          <a:p>
            <a:pPr lvl="0"/>
            <a:r>
              <a:rPr lang="en-US" sz="1200" kern="1200" dirty="0" smtClean="0">
                <a:solidFill>
                  <a:schemeClr val="tx1"/>
                </a:solidFill>
                <a:effectLst/>
                <a:latin typeface="+mn-lt"/>
                <a:ea typeface="+mn-ea"/>
                <a:cs typeface="+mn-cs"/>
              </a:rPr>
              <a:t>How will this help you assess the needs of their children as you develop an updated visitation plan?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Debrief table talk: Ask table groups to report out</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14</a:t>
            </a:fld>
            <a:endParaRPr lang="en-US" dirty="0"/>
          </a:p>
        </p:txBody>
      </p:sp>
    </p:spTree>
    <p:extLst>
      <p:ext uri="{BB962C8B-B14F-4D97-AF65-F5344CB8AC3E}">
        <p14:creationId xmlns:p14="http://schemas.microsoft.com/office/powerpoint/2010/main" val="495008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Next, instruct trainees to turn to page 23 of the trainee guide.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Ask trainees….are you familiar with some of these types of questions?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Why do you think it is helpful to use these types of questions with families?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Inform trainees that we will now practice developing some solution focused questions that could be used with Samantha (age 15) or Willy (age 8) to assess their ongoing needs based on their recent re-detention.</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Assign each table/group two types of solution focused questions featured in the trainee guide. There are 13 types of questions in total, so you can ask one of the groups to volunteer taking a 3</a:t>
            </a:r>
            <a:r>
              <a:rPr lang="en-US" sz="1200" kern="1200" baseline="30000" dirty="0" smtClean="0">
                <a:solidFill>
                  <a:schemeClr val="tx1"/>
                </a:solidFill>
                <a:effectLst/>
                <a:latin typeface="+mn-lt"/>
                <a:ea typeface="+mn-ea"/>
                <a:cs typeface="+mn-cs"/>
              </a:rPr>
              <a:t>rd</a:t>
            </a:r>
            <a:r>
              <a:rPr lang="en-US" sz="1200" kern="1200" dirty="0" smtClean="0">
                <a:solidFill>
                  <a:schemeClr val="tx1"/>
                </a:solidFill>
                <a:effectLst/>
                <a:latin typeface="+mn-lt"/>
                <a:ea typeface="+mn-ea"/>
                <a:cs typeface="+mn-cs"/>
              </a:rPr>
              <a:t> question.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As per the instructions on the slide, ask trainees to:</a:t>
            </a:r>
          </a:p>
          <a:p>
            <a:pPr lvl="1"/>
            <a:r>
              <a:rPr lang="en-US" sz="1200" kern="1200" dirty="0" smtClean="0">
                <a:solidFill>
                  <a:schemeClr val="tx1"/>
                </a:solidFill>
                <a:effectLst/>
                <a:latin typeface="+mn-lt"/>
                <a:ea typeface="+mn-ea"/>
                <a:cs typeface="+mn-cs"/>
              </a:rPr>
              <a:t>Work together as a table group</a:t>
            </a:r>
          </a:p>
          <a:p>
            <a:pPr lvl="1"/>
            <a:r>
              <a:rPr lang="en-US" sz="1200" kern="1200" dirty="0" smtClean="0">
                <a:solidFill>
                  <a:schemeClr val="tx1"/>
                </a:solidFill>
                <a:effectLst/>
                <a:latin typeface="+mn-lt"/>
                <a:ea typeface="+mn-ea"/>
                <a:cs typeface="+mn-cs"/>
              </a:rPr>
              <a:t>Review your two assigned “types” of solution focused questions on the handout</a:t>
            </a:r>
          </a:p>
          <a:p>
            <a:pPr lvl="1"/>
            <a:r>
              <a:rPr lang="en-US" sz="1200" kern="1200" dirty="0" smtClean="0">
                <a:solidFill>
                  <a:schemeClr val="tx1"/>
                </a:solidFill>
                <a:effectLst/>
                <a:latin typeface="+mn-lt"/>
                <a:ea typeface="+mn-ea"/>
                <a:cs typeface="+mn-cs"/>
              </a:rPr>
              <a:t>Create one example of each type of solution question assigned to your table to ask Samantha and Willy to assess their ongoing needs</a:t>
            </a:r>
          </a:p>
          <a:p>
            <a:pPr lvl="1"/>
            <a:r>
              <a:rPr lang="en-US" sz="1200" kern="1200" dirty="0" smtClean="0">
                <a:solidFill>
                  <a:schemeClr val="tx1"/>
                </a:solidFill>
                <a:effectLst/>
                <a:latin typeface="+mn-lt"/>
                <a:ea typeface="+mn-ea"/>
                <a:cs typeface="+mn-cs"/>
              </a:rPr>
              <a:t>Report out to the group:</a:t>
            </a:r>
          </a:p>
          <a:p>
            <a:pPr lvl="2"/>
            <a:r>
              <a:rPr lang="en-US" sz="1200" kern="1200" dirty="0" smtClean="0">
                <a:solidFill>
                  <a:schemeClr val="tx1"/>
                </a:solidFill>
                <a:effectLst/>
                <a:latin typeface="+mn-lt"/>
                <a:ea typeface="+mn-ea"/>
                <a:cs typeface="+mn-cs"/>
              </a:rPr>
              <a:t>What was your type of question and how is it helpful?</a:t>
            </a:r>
          </a:p>
          <a:p>
            <a:pPr lvl="2"/>
            <a:r>
              <a:rPr lang="en-US" sz="1200" kern="1200" dirty="0" smtClean="0">
                <a:solidFill>
                  <a:schemeClr val="tx1"/>
                </a:solidFill>
                <a:effectLst/>
                <a:latin typeface="+mn-lt"/>
                <a:ea typeface="+mn-ea"/>
                <a:cs typeface="+mn-cs"/>
              </a:rPr>
              <a:t>Provide examples of your solution focused questions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Give trainees about 5 minutes to develop their questions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the report out, limit each group about 2 minutes to keep the activities flowing.</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A6BB06-A46A-49D2-915E-60669DF2ED28}" type="slidenum">
              <a:rPr lang="en-US" smtClean="0"/>
              <a:t>15</a:t>
            </a:fld>
            <a:endParaRPr lang="en-US" dirty="0"/>
          </a:p>
        </p:txBody>
      </p:sp>
    </p:spTree>
    <p:extLst>
      <p:ext uri="{BB962C8B-B14F-4D97-AF65-F5344CB8AC3E}">
        <p14:creationId xmlns:p14="http://schemas.microsoft.com/office/powerpoint/2010/main" val="1539386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Ask trainees to form into triads.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Instruct trainees to bring their trainee guides with them if they need to move somewhere else, as this will be used in the activity, but to return to their older groups after this activity.</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Instruct trainees to turn to page 18 of their trainee guide, where the "Where we are now" section of the Polk/Hernandez Vignette begins.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Inform them that their groups/triads will be using this vignette, as well as the ecomap located on pages 27-29 of the trainee guide, and pages 90-94 of the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SDM Manual to participate in a skill practice of completing the Family Strengths and Needs Tool (child/youth/young adult domains) through a simulated conversation with Samantha and Willy.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Explain that in the triads, each trainee will play a different role:</a:t>
            </a:r>
          </a:p>
          <a:p>
            <a:pPr lvl="1"/>
            <a:r>
              <a:rPr lang="en-US" sz="1200" kern="1200" dirty="0" smtClean="0">
                <a:solidFill>
                  <a:schemeClr val="tx1"/>
                </a:solidFill>
                <a:effectLst/>
                <a:latin typeface="+mn-lt"/>
                <a:ea typeface="+mn-ea"/>
                <a:cs typeface="+mn-cs"/>
              </a:rPr>
              <a:t>The role of the social worker</a:t>
            </a:r>
          </a:p>
          <a:p>
            <a:pPr lvl="1"/>
            <a:r>
              <a:rPr lang="en-US" sz="1200" kern="1200" dirty="0" smtClean="0">
                <a:solidFill>
                  <a:schemeClr val="tx1"/>
                </a:solidFill>
                <a:effectLst/>
                <a:latin typeface="+mn-lt"/>
                <a:ea typeface="+mn-ea"/>
                <a:cs typeface="+mn-cs"/>
              </a:rPr>
              <a:t>Either Willy or Samantha – the instructor will assign one or the other to each group.</a:t>
            </a:r>
          </a:p>
          <a:p>
            <a:pPr lvl="1"/>
            <a:r>
              <a:rPr lang="en-US" sz="1200" kern="1200" dirty="0" smtClean="0">
                <a:solidFill>
                  <a:schemeClr val="tx1"/>
                </a:solidFill>
                <a:effectLst/>
                <a:latin typeface="+mn-lt"/>
                <a:ea typeface="+mn-ea"/>
                <a:cs typeface="+mn-cs"/>
              </a:rPr>
              <a:t>An observer who will provide strengths based feedback after the role play is finished</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person playing the social worker will facilitate one conversation with either Willy or Samantha, gathering information to identify their primary strengths and needs and gathering information about their support networks through the use of the ecomap located on page 29 of the trainee guide, which they will also work to update based on their conversation.</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Tell trainees that the information they gather using the Family Strengths and Needs tool in their SDM Manuals and the ecomap handout will be used in a future activity, so to hold on to the information they gather and record.</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Explain that each trainee in the triad be able to try each of the three roles – each trainee will have 5minutes to role-play, and the observer will have 2 minutes to provide strength based feedback, before the roles rotate.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Inform trainees that the role-play should not start over when the roles rotate. The new “social worker” will just pick up the conversation where it left off with the "new" Willy/Samantha.</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Keep time and inform the triads when 5 minutes are up, and when to rotate 2 minutes later, until everyone has taken a turn in each role (approx.. 21 minutes).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As the activity takes place, the trainer should walk around and help each group if they become stuck, provide feedback, or listen for great practice, and be prepared to share their observations of great practice with the entire group during the debrief.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Once all of the triads have completed their rotation, ask the triads to complete the SDM activity worksheet (on page 27 of the trainee guide) determining the top 3 areas of need and strength for their assigned youth. Inform them that this will be used later in the FTM.</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Debrief the activity with the larger group: </a:t>
            </a:r>
          </a:p>
          <a:p>
            <a:pPr lvl="1"/>
            <a:r>
              <a:rPr lang="en-US" sz="1200" kern="1200" dirty="0" smtClean="0">
                <a:solidFill>
                  <a:schemeClr val="tx1"/>
                </a:solidFill>
                <a:effectLst/>
                <a:latin typeface="+mn-lt"/>
                <a:ea typeface="+mn-ea"/>
                <a:cs typeface="+mn-cs"/>
              </a:rPr>
              <a:t>What worked well?</a:t>
            </a:r>
          </a:p>
          <a:p>
            <a:pPr lvl="1"/>
            <a:r>
              <a:rPr lang="en-US" sz="1200" kern="1200" dirty="0" smtClean="0">
                <a:solidFill>
                  <a:schemeClr val="tx1"/>
                </a:solidFill>
                <a:effectLst/>
                <a:latin typeface="+mn-lt"/>
                <a:ea typeface="+mn-ea"/>
                <a:cs typeface="+mn-cs"/>
              </a:rPr>
              <a:t>Does anyone have an excellent example of someone who did an amazing job? If no one does, then use an example you heard.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A6BB06-A46A-49D2-915E-60669DF2ED28}" type="slidenum">
              <a:rPr lang="en-US" smtClean="0"/>
              <a:t>16</a:t>
            </a:fld>
            <a:endParaRPr lang="en-US" dirty="0"/>
          </a:p>
        </p:txBody>
      </p:sp>
    </p:spTree>
    <p:extLst>
      <p:ext uri="{BB962C8B-B14F-4D97-AF65-F5344CB8AC3E}">
        <p14:creationId xmlns:p14="http://schemas.microsoft.com/office/powerpoint/2010/main" val="852824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Refer trainees to page 30 in their trainee guides:</a:t>
            </a:r>
            <a:r>
              <a:rPr lang="en-US" sz="1200" i="1" kern="1200" dirty="0" smtClean="0">
                <a:solidFill>
                  <a:schemeClr val="tx1"/>
                </a:solidFill>
                <a:effectLst/>
                <a:latin typeface="+mn-lt"/>
                <a:ea typeface="+mn-ea"/>
                <a:cs typeface="+mn-cs"/>
              </a:rPr>
              <a:t> Preparing the Family for a Family Team Meeting.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Briefly review the key takeaways of preparing the family using information on the slide.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Move to next slide</a:t>
            </a:r>
          </a:p>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17</a:t>
            </a:fld>
            <a:endParaRPr lang="en-US" dirty="0"/>
          </a:p>
        </p:txBody>
      </p:sp>
    </p:spTree>
    <p:extLst>
      <p:ext uri="{BB962C8B-B14F-4D97-AF65-F5344CB8AC3E}">
        <p14:creationId xmlns:p14="http://schemas.microsoft.com/office/powerpoint/2010/main" val="2014178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next step is to review the SDM Reunification Reassessment tool with the family to encourage transparency and a shared understanding about how the worker / agency made the decision to terminate Family Reunification services using guidance from an evidence-based assessment tool.</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Additionally, it is important to address any grief, loss and trauma issues the family may be experiencing due to the termination of family reunification services and transition to the concurrent plan. Direct trainees to page 30 in their trainee guide: </a:t>
            </a:r>
            <a:r>
              <a:rPr lang="en-US" sz="1200" i="1" kern="1200" dirty="0" smtClean="0">
                <a:solidFill>
                  <a:schemeClr val="tx1"/>
                </a:solidFill>
                <a:effectLst/>
                <a:latin typeface="+mn-lt"/>
                <a:ea typeface="+mn-ea"/>
                <a:cs typeface="+mn-cs"/>
              </a:rPr>
              <a:t>Preparing the family for a Family Team Meeting </a:t>
            </a:r>
            <a:r>
              <a:rPr lang="en-US" sz="1200" kern="1200" dirty="0" smtClean="0">
                <a:solidFill>
                  <a:schemeClr val="tx1"/>
                </a:solidFill>
                <a:effectLst/>
                <a:latin typeface="+mn-lt"/>
                <a:ea typeface="+mn-ea"/>
                <a:cs typeface="+mn-cs"/>
              </a:rPr>
              <a:t>for a review of the stages of grief that a family may experience during this time of change and transition to the concurrent plan.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Table talk: Have trainees take 5 minutes to discuss at their tables: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do you think the family would want to know about the family team meeting ahead of time? How would you prepare them for the meeting?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would you engage the family in a discussion about the SDM Reunification Reassessment? How do you currently do this in your practice? What would you like to try on in the future?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would you address grief and loss issues that the family may be experiencing?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Debrief (5 minutes): Ask each table to report out what they discussed</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Explain to trainees that the purpose of preparing for the meeting in this vignette is to begin working on a visitation plan and to think about what the children’s ongoing needs are to inform the case plan update. We will focus primarily on Samantha and Willy, since they are verbal and have been interviewed by a social worker in a previous activity, but we should also consider the needs for the baby, as these may come up during the Family Team Meeting as well.</a:t>
            </a:r>
          </a:p>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18</a:t>
            </a:fld>
            <a:endParaRPr lang="en-US" dirty="0"/>
          </a:p>
        </p:txBody>
      </p:sp>
    </p:spTree>
    <p:extLst>
      <p:ext uri="{BB962C8B-B14F-4D97-AF65-F5344CB8AC3E}">
        <p14:creationId xmlns:p14="http://schemas.microsoft.com/office/powerpoint/2010/main" val="2522998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Video clip: Let trainees know we will now play a brief video clip that “Child and Family Team Meetings” to illustrate an example of a Social Worker preparing a youth for the Family Team Meeting</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Link to video: </a:t>
            </a:r>
            <a:r>
              <a:rPr lang="en-US" sz="1200" u="sng" kern="1200" dirty="0" smtClean="0">
                <a:solidFill>
                  <a:schemeClr val="tx1"/>
                </a:solidFill>
                <a:effectLst/>
                <a:latin typeface="+mn-lt"/>
                <a:ea typeface="+mn-ea"/>
                <a:cs typeface="+mn-cs"/>
                <a:hlinkClick r:id="rId3"/>
              </a:rPr>
              <a:t>https://www.youtube.com/watch?v=GEEEdzhel50</a:t>
            </a:r>
            <a:r>
              <a:rPr lang="en-US" sz="1200" kern="1200" dirty="0" smtClean="0">
                <a:solidFill>
                  <a:schemeClr val="tx1"/>
                </a:solidFill>
                <a:effectLst/>
                <a:latin typeface="+mn-lt"/>
                <a:ea typeface="+mn-ea"/>
                <a:cs typeface="+mn-cs"/>
              </a:rPr>
              <a:t>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Run time: 0:00 to </a:t>
            </a:r>
            <a:r>
              <a:rPr lang="en-US" sz="1200" b="1" i="1" u="sng" kern="1200" dirty="0" smtClean="0">
                <a:solidFill>
                  <a:schemeClr val="tx1"/>
                </a:solidFill>
                <a:effectLst/>
                <a:latin typeface="+mn-lt"/>
                <a:ea typeface="+mn-ea"/>
                <a:cs typeface="+mn-cs"/>
              </a:rPr>
              <a:t>5 min 55 sec</a:t>
            </a:r>
            <a:r>
              <a:rPr lang="en-US" sz="1200" kern="1200" dirty="0" smtClean="0">
                <a:solidFill>
                  <a:schemeClr val="tx1"/>
                </a:solidFill>
                <a:effectLst/>
                <a:latin typeface="+mn-lt"/>
                <a:ea typeface="+mn-ea"/>
                <a:cs typeface="+mn-cs"/>
              </a:rPr>
              <a:t>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Video Debrief; Ask Trainees: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were some things you noticed the Social Worker say to help the youth prepare for the meeting?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were your key takeaways from the video?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did you notice about the youth at the beginning of the video vs. at the end of the conversation with the social worker? Body language? Tone of voice?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Comfort level with attending the meeting?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Is this similar to how you prepare families in your practice?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Is there anything you would add to the conversation? </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19</a:t>
            </a:fld>
            <a:endParaRPr lang="en-US" dirty="0"/>
          </a:p>
        </p:txBody>
      </p:sp>
    </p:spTree>
    <p:extLst>
      <p:ext uri="{BB962C8B-B14F-4D97-AF65-F5344CB8AC3E}">
        <p14:creationId xmlns:p14="http://schemas.microsoft.com/office/powerpoint/2010/main" val="3374938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Welcome the trainees to the training and introduce yourself.  </a:t>
            </a:r>
          </a:p>
          <a:p>
            <a:pPr lvl="0"/>
            <a:r>
              <a:rPr lang="en-US" sz="1200" kern="1200" dirty="0">
                <a:solidFill>
                  <a:schemeClr val="tx1"/>
                </a:solidFill>
                <a:effectLst/>
                <a:latin typeface="+mn-lt"/>
                <a:ea typeface="+mn-ea"/>
                <a:cs typeface="+mn-cs"/>
              </a:rPr>
              <a:t>Discuss logistics related to the training site (parking, bathrooms, etc.).</a:t>
            </a:r>
          </a:p>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2</a:t>
            </a:fld>
            <a:endParaRPr lang="en-US" dirty="0"/>
          </a:p>
        </p:txBody>
      </p:sp>
    </p:spTree>
    <p:extLst>
      <p:ext uri="{BB962C8B-B14F-4D97-AF65-F5344CB8AC3E}">
        <p14:creationId xmlns:p14="http://schemas.microsoft.com/office/powerpoint/2010/main" val="2032114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Review the importance of preparing for the Family Team Meeting through case consultation between the social worker and supervisor.</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Review the main points on the slide which gives an overview of what the major tasks are for the preparing for the FTM:</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Gathering case information in preparation for the 387 Petition</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Collateral information / support network, family interviews, visitation logs, SDM tools, case plan progress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Organizing all information into the Safety Planning Tool to present during the case consultation with supervisor</a:t>
            </a:r>
          </a:p>
          <a:p>
            <a:pPr lvl="1"/>
            <a:r>
              <a:rPr lang="en-US" sz="1200" kern="1200" dirty="0" smtClean="0">
                <a:solidFill>
                  <a:schemeClr val="tx1"/>
                </a:solidFill>
                <a:effectLst/>
                <a:latin typeface="+mn-lt"/>
                <a:ea typeface="+mn-ea"/>
                <a:cs typeface="+mn-cs"/>
              </a:rPr>
              <a:t>Inform participants that we'll cover this tool in the following segment, but for now it's important to recognize that it helps cover the following important questions: </a:t>
            </a:r>
          </a:p>
          <a:p>
            <a:pPr lvl="2"/>
            <a:r>
              <a:rPr lang="en-US" sz="1200" kern="1200" dirty="0" smtClean="0">
                <a:solidFill>
                  <a:schemeClr val="tx1"/>
                </a:solidFill>
                <a:effectLst/>
                <a:latin typeface="+mn-lt"/>
                <a:ea typeface="+mn-ea"/>
                <a:cs typeface="+mn-cs"/>
              </a:rPr>
              <a:t>What is the purpose of the meeting?  Important that the purpose is about developing a visitation plan and updating objectives for kids for PP case plan</a:t>
            </a:r>
          </a:p>
          <a:p>
            <a:pPr lvl="2"/>
            <a:r>
              <a:rPr lang="en-US" sz="1200" kern="1200" dirty="0" smtClean="0">
                <a:solidFill>
                  <a:schemeClr val="tx1"/>
                </a:solidFill>
                <a:effectLst/>
                <a:latin typeface="+mn-lt"/>
                <a:ea typeface="+mn-ea"/>
                <a:cs typeface="+mn-cs"/>
              </a:rPr>
              <a:t>What working well?</a:t>
            </a:r>
          </a:p>
          <a:p>
            <a:pPr lvl="2"/>
            <a:r>
              <a:rPr lang="en-US" sz="1200" kern="1200" dirty="0" smtClean="0">
                <a:solidFill>
                  <a:schemeClr val="tx1"/>
                </a:solidFill>
                <a:effectLst/>
                <a:latin typeface="+mn-lt"/>
                <a:ea typeface="+mn-ea"/>
                <a:cs typeface="+mn-cs"/>
              </a:rPr>
              <a:t>What are you worried about?</a:t>
            </a:r>
          </a:p>
          <a:p>
            <a:pPr lvl="2"/>
            <a:r>
              <a:rPr lang="en-US" sz="1200" kern="1200" dirty="0" smtClean="0">
                <a:solidFill>
                  <a:schemeClr val="tx1"/>
                </a:solidFill>
                <a:effectLst/>
                <a:latin typeface="+mn-lt"/>
                <a:ea typeface="+mn-ea"/>
                <a:cs typeface="+mn-cs"/>
              </a:rPr>
              <a:t>What is the impact on the child? SDM?</a:t>
            </a:r>
          </a:p>
          <a:p>
            <a:pPr lvl="2"/>
            <a:r>
              <a:rPr lang="en-US" sz="1200" kern="1200" dirty="0" smtClean="0">
                <a:solidFill>
                  <a:schemeClr val="tx1"/>
                </a:solidFill>
                <a:effectLst/>
                <a:latin typeface="+mn-lt"/>
                <a:ea typeface="+mn-ea"/>
                <a:cs typeface="+mn-cs"/>
              </a:rPr>
              <a:t>What are the next recommended steps? </a:t>
            </a:r>
          </a:p>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20</a:t>
            </a:fld>
            <a:endParaRPr lang="en-US" dirty="0"/>
          </a:p>
        </p:txBody>
      </p:sp>
    </p:spTree>
    <p:extLst>
      <p:ext uri="{BB962C8B-B14F-4D97-AF65-F5344CB8AC3E}">
        <p14:creationId xmlns:p14="http://schemas.microsoft.com/office/powerpoint/2010/main" val="1252328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Enjoy!</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21</a:t>
            </a:fld>
            <a:endParaRPr lang="en-US" dirty="0"/>
          </a:p>
        </p:txBody>
      </p:sp>
    </p:spTree>
    <p:extLst>
      <p:ext uri="{BB962C8B-B14F-4D97-AF65-F5344CB8AC3E}">
        <p14:creationId xmlns:p14="http://schemas.microsoft.com/office/powerpoint/2010/main" val="1964722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Remind participants of where we left off with the Polk/Hernandez family, and the work they did in triads to complete the SDM tool determining the top three areas of need and strength for their assigned youth.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Ask some volunteers to share:</a:t>
            </a:r>
          </a:p>
          <a:p>
            <a:pPr lvl="0"/>
            <a:r>
              <a:rPr lang="en-US" sz="1200" kern="1200" dirty="0" smtClean="0">
                <a:solidFill>
                  <a:schemeClr val="tx1"/>
                </a:solidFill>
                <a:effectLst/>
                <a:latin typeface="+mn-lt"/>
                <a:ea typeface="+mn-ea"/>
                <a:cs typeface="+mn-cs"/>
              </a:rPr>
              <a:t>	What does SDM say?</a:t>
            </a:r>
          </a:p>
          <a:p>
            <a:pPr lvl="0"/>
            <a:r>
              <a:rPr lang="en-US" sz="1200" kern="1200" dirty="0" smtClean="0">
                <a:solidFill>
                  <a:schemeClr val="tx1"/>
                </a:solidFill>
                <a:effectLst/>
                <a:latin typeface="+mn-lt"/>
                <a:ea typeface="+mn-ea"/>
                <a:cs typeface="+mn-cs"/>
              </a:rPr>
              <a:t>	What is the best way to maintain familial ties?</a:t>
            </a:r>
          </a:p>
          <a:p>
            <a:pPr lvl="0"/>
            <a:r>
              <a:rPr lang="en-US" sz="1200" kern="1200" dirty="0" smtClean="0">
                <a:solidFill>
                  <a:schemeClr val="tx1"/>
                </a:solidFill>
                <a:effectLst/>
                <a:latin typeface="+mn-lt"/>
                <a:ea typeface="+mn-ea"/>
                <a:cs typeface="+mn-cs"/>
              </a:rPr>
              <a:t>	What are the primary needs of the children?</a:t>
            </a:r>
          </a:p>
          <a:p>
            <a:pPr lvl="0"/>
            <a:r>
              <a:rPr lang="en-US" sz="1200" kern="1200" dirty="0" smtClean="0">
                <a:solidFill>
                  <a:schemeClr val="tx1"/>
                </a:solidFill>
                <a:effectLst/>
                <a:latin typeface="+mn-lt"/>
                <a:ea typeface="+mn-ea"/>
                <a:cs typeface="+mn-cs"/>
              </a:rPr>
              <a:t>	What is working well?</a:t>
            </a:r>
          </a:p>
          <a:p>
            <a:pPr lvl="0"/>
            <a:r>
              <a:rPr lang="en-US" sz="1200" kern="1200" dirty="0" smtClean="0">
                <a:solidFill>
                  <a:schemeClr val="tx1"/>
                </a:solidFill>
                <a:effectLst/>
                <a:latin typeface="+mn-lt"/>
                <a:ea typeface="+mn-ea"/>
                <a:cs typeface="+mn-cs"/>
              </a:rPr>
              <a:t>	What are you worried about?</a:t>
            </a:r>
          </a:p>
          <a:p>
            <a:pPr lvl="0"/>
            <a:r>
              <a:rPr lang="en-US" sz="1200" kern="1200" dirty="0" smtClean="0">
                <a:solidFill>
                  <a:schemeClr val="tx1"/>
                </a:solidFill>
                <a:effectLst/>
                <a:latin typeface="+mn-lt"/>
                <a:ea typeface="+mn-ea"/>
                <a:cs typeface="+mn-cs"/>
              </a:rPr>
              <a:t>	What is going to be your initial recommendation for next steps?</a:t>
            </a:r>
          </a:p>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22</a:t>
            </a:fld>
            <a:endParaRPr lang="en-US" dirty="0"/>
          </a:p>
        </p:txBody>
      </p:sp>
    </p:spTree>
    <p:extLst>
      <p:ext uri="{BB962C8B-B14F-4D97-AF65-F5344CB8AC3E}">
        <p14:creationId xmlns:p14="http://schemas.microsoft.com/office/powerpoint/2010/main" val="1321997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Refer trainees to the</a:t>
            </a:r>
            <a:r>
              <a:rPr lang="en-US" sz="1200" i="1" kern="1200" dirty="0" smtClean="0">
                <a:solidFill>
                  <a:schemeClr val="tx1"/>
                </a:solidFill>
                <a:effectLst/>
                <a:latin typeface="+mn-lt"/>
                <a:ea typeface="+mn-ea"/>
                <a:cs typeface="+mn-cs"/>
              </a:rPr>
              <a:t> Case Consultation Guidelines</a:t>
            </a:r>
            <a:r>
              <a:rPr lang="en-US" sz="1200" kern="1200" dirty="0" smtClean="0">
                <a:solidFill>
                  <a:schemeClr val="tx1"/>
                </a:solidFill>
                <a:effectLst/>
                <a:latin typeface="+mn-lt"/>
                <a:ea typeface="+mn-ea"/>
                <a:cs typeface="+mn-cs"/>
              </a:rPr>
              <a:t> located on page 32 of the trainee guide and </a:t>
            </a:r>
            <a:r>
              <a:rPr lang="en-US" sz="1200" i="1" kern="1200" dirty="0" smtClean="0">
                <a:solidFill>
                  <a:schemeClr val="tx1"/>
                </a:solidFill>
                <a:effectLst/>
                <a:latin typeface="+mn-lt"/>
                <a:ea typeface="+mn-ea"/>
                <a:cs typeface="+mn-cs"/>
              </a:rPr>
              <a:t>Safety Planning Tool</a:t>
            </a:r>
            <a:r>
              <a:rPr lang="en-US" sz="1200" kern="1200" dirty="0" smtClean="0">
                <a:solidFill>
                  <a:schemeClr val="tx1"/>
                </a:solidFill>
                <a:effectLst/>
                <a:latin typeface="+mn-lt"/>
                <a:ea typeface="+mn-ea"/>
                <a:cs typeface="+mn-cs"/>
              </a:rPr>
              <a:t> located on page 36 of the trainee guide.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The </a:t>
            </a:r>
            <a:r>
              <a:rPr lang="en-US" sz="1200" i="1" kern="1200" dirty="0" smtClean="0">
                <a:solidFill>
                  <a:schemeClr val="tx1"/>
                </a:solidFill>
                <a:effectLst/>
                <a:latin typeface="+mn-lt"/>
                <a:ea typeface="+mn-ea"/>
                <a:cs typeface="+mn-cs"/>
              </a:rPr>
              <a:t>Case Consultation Guidelines</a:t>
            </a:r>
            <a:r>
              <a:rPr lang="en-US" sz="1200" kern="1200" dirty="0" smtClean="0">
                <a:solidFill>
                  <a:schemeClr val="tx1"/>
                </a:solidFill>
                <a:effectLst/>
                <a:latin typeface="+mn-lt"/>
                <a:ea typeface="+mn-ea"/>
                <a:cs typeface="+mn-cs"/>
              </a:rPr>
              <a:t> are adapted from the field activity guide associated with the Monitoring and Adapting Block: </a:t>
            </a:r>
            <a:r>
              <a:rPr lang="en-US" sz="1200" i="1" kern="1200" dirty="0" smtClean="0">
                <a:solidFill>
                  <a:schemeClr val="tx1"/>
                </a:solidFill>
                <a:effectLst/>
                <a:latin typeface="+mn-lt"/>
                <a:ea typeface="+mn-ea"/>
                <a:cs typeface="+mn-cs"/>
              </a:rPr>
              <a:t>“Collaborative Assessment, Planning and Support: Case Plan Update”</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These guidelines can be used to prepare both the supervisor and social worker for any meeting or teaming activity with a family.</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The Safety Planning tool can be used in a case consultation meeting. It includes the three questions as well as additional questions and considerations to help organize information and guide the conversation in a case consultation, family team meeting, and in a variety of other meetings/settings.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Briefly review each element of the tool located on the slide. It is similar to a three column mapping tool with some additional questions.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Ask trainees to review the </a:t>
            </a:r>
            <a:r>
              <a:rPr lang="en-US" sz="1200" i="1" kern="1200" dirty="0" smtClean="0">
                <a:solidFill>
                  <a:schemeClr val="tx1"/>
                </a:solidFill>
                <a:effectLst/>
                <a:latin typeface="+mn-lt"/>
                <a:ea typeface="+mn-ea"/>
                <a:cs typeface="+mn-cs"/>
              </a:rPr>
              <a:t>Case Consultation Guidelines</a:t>
            </a:r>
            <a:r>
              <a:rPr lang="en-US" sz="1200" kern="1200" dirty="0" smtClean="0">
                <a:solidFill>
                  <a:schemeClr val="tx1"/>
                </a:solidFill>
                <a:effectLst/>
                <a:latin typeface="+mn-lt"/>
                <a:ea typeface="+mn-ea"/>
                <a:cs typeface="+mn-cs"/>
              </a:rPr>
              <a:t> for ideas and preparation.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Then, have trainees use the </a:t>
            </a:r>
            <a:r>
              <a:rPr lang="en-US" sz="1200" i="1" kern="1200" dirty="0" smtClean="0">
                <a:solidFill>
                  <a:schemeClr val="tx1"/>
                </a:solidFill>
                <a:effectLst/>
                <a:latin typeface="+mn-lt"/>
                <a:ea typeface="+mn-ea"/>
                <a:cs typeface="+mn-cs"/>
              </a:rPr>
              <a:t>Safety Planning Tool</a:t>
            </a:r>
            <a:r>
              <a:rPr lang="en-US" sz="1200" kern="1200" dirty="0" smtClean="0">
                <a:solidFill>
                  <a:schemeClr val="tx1"/>
                </a:solidFill>
                <a:effectLst/>
                <a:latin typeface="+mn-lt"/>
                <a:ea typeface="+mn-ea"/>
                <a:cs typeface="+mn-cs"/>
              </a:rPr>
              <a:t> in their guides (page 39) to record their notes and observations related to the Polk/Hernandez family up to this point for use during the upcoming case consultation activity. Primarily, remind them to focus on:</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safety behaviors are present in the family based on current information?</a:t>
            </a:r>
          </a:p>
          <a:p>
            <a:pPr lvl="0"/>
            <a:r>
              <a:rPr lang="en-US" sz="1200" kern="1200" dirty="0" smtClean="0">
                <a:solidFill>
                  <a:schemeClr val="tx1"/>
                </a:solidFill>
                <a:effectLst/>
                <a:latin typeface="+mn-lt"/>
                <a:ea typeface="+mn-ea"/>
                <a:cs typeface="+mn-cs"/>
              </a:rPr>
              <a:t>What is working well for the family? </a:t>
            </a:r>
          </a:p>
          <a:p>
            <a:pPr lvl="0"/>
            <a:r>
              <a:rPr lang="en-US" sz="1200" kern="1200" dirty="0" smtClean="0">
                <a:solidFill>
                  <a:schemeClr val="tx1"/>
                </a:solidFill>
                <a:effectLst/>
                <a:latin typeface="+mn-lt"/>
                <a:ea typeface="+mn-ea"/>
                <a:cs typeface="+mn-cs"/>
              </a:rPr>
              <a:t>What are you worried about with the family?</a:t>
            </a:r>
          </a:p>
          <a:p>
            <a:pPr lvl="0"/>
            <a:r>
              <a:rPr lang="en-US" sz="1200" kern="1200" dirty="0" smtClean="0">
                <a:solidFill>
                  <a:schemeClr val="tx1"/>
                </a:solidFill>
                <a:effectLst/>
                <a:latin typeface="+mn-lt"/>
                <a:ea typeface="+mn-ea"/>
                <a:cs typeface="+mn-cs"/>
              </a:rPr>
              <a:t>What is your initial recommendations for next steps?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Inform trainees they will have about 10 minutes to review all of the information they have gathered about the Polk/Hernandez family and fill out the Safety Planning Tool based on their information.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Once 10 minutes have passed, move to next slide: Case Consultation Activity</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23</a:t>
            </a:fld>
            <a:endParaRPr lang="en-US" dirty="0"/>
          </a:p>
        </p:txBody>
      </p:sp>
    </p:spTree>
    <p:extLst>
      <p:ext uri="{BB962C8B-B14F-4D97-AF65-F5344CB8AC3E}">
        <p14:creationId xmlns:p14="http://schemas.microsoft.com/office/powerpoint/2010/main" val="8720687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Explain that we will now practice performing a case consultation in preparation for the Family Team Meeting</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As per the activity instructions on the slide, ask trainees to:</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Get into pairs at your table groups</a:t>
            </a:r>
          </a:p>
          <a:p>
            <a:pPr lvl="0"/>
            <a:r>
              <a:rPr lang="en-US" sz="1200" kern="1200" dirty="0" smtClean="0">
                <a:solidFill>
                  <a:schemeClr val="tx1"/>
                </a:solidFill>
                <a:effectLst/>
                <a:latin typeface="+mn-lt"/>
                <a:ea typeface="+mn-ea"/>
                <a:cs typeface="+mn-cs"/>
              </a:rPr>
              <a:t>Determine who will play the role of social worker and supervisor</a:t>
            </a:r>
          </a:p>
          <a:p>
            <a:pPr lvl="0"/>
            <a:r>
              <a:rPr lang="en-US" sz="1200" kern="1200" dirty="0" smtClean="0">
                <a:solidFill>
                  <a:schemeClr val="tx1"/>
                </a:solidFill>
                <a:effectLst/>
                <a:latin typeface="+mn-lt"/>
                <a:ea typeface="+mn-ea"/>
                <a:cs typeface="+mn-cs"/>
              </a:rPr>
              <a:t>The social worker will use the Safety Planning Tool with notes about the family to guide their discussion with the supervisor</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To guide their discussion, encourage participants to use the discussion point suggestions on the slide:</a:t>
            </a:r>
          </a:p>
          <a:p>
            <a:pPr lvl="0"/>
            <a:r>
              <a:rPr lang="en-US" sz="1200" i="1" kern="1200" dirty="0" smtClean="0">
                <a:solidFill>
                  <a:schemeClr val="tx1"/>
                </a:solidFill>
                <a:effectLst/>
                <a:latin typeface="+mn-lt"/>
                <a:ea typeface="+mn-ea"/>
                <a:cs typeface="+mn-cs"/>
              </a:rPr>
              <a:t>What is the purpose of the meeting?</a:t>
            </a:r>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Remind trainees that the purpose of this upcoming meeting</a:t>
            </a:r>
            <a:r>
              <a:rPr lang="en-US" sz="1200" kern="1200" dirty="0" smtClean="0">
                <a:solidFill>
                  <a:schemeClr val="tx1"/>
                </a:solidFill>
                <a:effectLst/>
                <a:latin typeface="+mn-lt"/>
                <a:ea typeface="+mn-ea"/>
                <a:cs typeface="+mn-cs"/>
              </a:rPr>
              <a:t> is to update the case plan objectives for the children as a permanency planning case and to develop a plan for maintaining familial ties for the children (visitation with parents, support network)</a:t>
            </a:r>
          </a:p>
          <a:p>
            <a:pPr lvl="0"/>
            <a:r>
              <a:rPr lang="en-US" sz="1200" i="1" kern="1200" dirty="0" smtClean="0">
                <a:solidFill>
                  <a:schemeClr val="tx1"/>
                </a:solidFill>
                <a:effectLst/>
                <a:latin typeface="+mn-lt"/>
                <a:ea typeface="+mn-ea"/>
                <a:cs typeface="+mn-cs"/>
              </a:rPr>
              <a:t>What’s working well for the family?</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What are you worried about?</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What is the impact on the child? SDM? </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Who will attend the meeting? Support network? Safety issues? Cultural considerations? </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Who else should be at the meeting?</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What are the next recommended steps?</a:t>
            </a:r>
            <a:endParaRPr lang="en-US" sz="1200" kern="1200" dirty="0" smtClean="0">
              <a:solidFill>
                <a:schemeClr val="tx1"/>
              </a:solidFill>
              <a:effectLst/>
              <a:latin typeface="+mn-lt"/>
              <a:ea typeface="+mn-ea"/>
              <a:cs typeface="+mn-cs"/>
            </a:endParaRPr>
          </a:p>
          <a:p>
            <a:pPr marL="0" indent="0">
              <a:buNone/>
            </a:pP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24</a:t>
            </a:fld>
            <a:endParaRPr lang="en-US" dirty="0"/>
          </a:p>
        </p:txBody>
      </p:sp>
    </p:spTree>
    <p:extLst>
      <p:ext uri="{BB962C8B-B14F-4D97-AF65-F5344CB8AC3E}">
        <p14:creationId xmlns:p14="http://schemas.microsoft.com/office/powerpoint/2010/main" val="24445789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Following the activity, ask for volunteers to share how the activity prepared them for the Family Team Meeting. Specifically: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Why is it important to have a structured Case Consultation process with your supervisor prior to a Family Team Meeting?</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are some benefits?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Any challenges?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do you do this in your personal practice?</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25</a:t>
            </a:fld>
            <a:endParaRPr lang="en-US" dirty="0"/>
          </a:p>
        </p:txBody>
      </p:sp>
    </p:spTree>
    <p:extLst>
      <p:ext uri="{BB962C8B-B14F-4D97-AF65-F5344CB8AC3E}">
        <p14:creationId xmlns:p14="http://schemas.microsoft.com/office/powerpoint/2010/main" val="1554778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Review the slide for main discussion points regarding discussion points for preparing for a Family Team Meeting.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discussion points are examples of what can be discussed during a Family Team Meeting. This will vary depending on the purpose of the meeting. It is essential that the purpose of the meeting is determined and clear to the family and everyone at the meeting. It is the facilitator’s job to keep the group on task throughout the meeting.</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Ask groups what purposes were developed in their case consultation with their supervisors – these are the purposes they will start the FTM with for this exercise. It should be visitation planning and ongoing needs of children based on the SDM activity</a:t>
            </a:r>
          </a:p>
          <a:p>
            <a:endParaRPr lang="en-US" b="1" dirty="0">
              <a:solidFill>
                <a:schemeClr val="accent2"/>
              </a:solidFill>
            </a:endParaRPr>
          </a:p>
        </p:txBody>
      </p:sp>
      <p:sp>
        <p:nvSpPr>
          <p:cNvPr id="4" name="Slide Number Placeholder 3"/>
          <p:cNvSpPr>
            <a:spLocks noGrp="1"/>
          </p:cNvSpPr>
          <p:nvPr>
            <p:ph type="sldNum" sz="quarter" idx="10"/>
          </p:nvPr>
        </p:nvSpPr>
        <p:spPr/>
        <p:txBody>
          <a:bodyPr/>
          <a:lstStyle/>
          <a:p>
            <a:fld id="{F1A6BB06-A46A-49D2-915E-60669DF2ED28}" type="slidenum">
              <a:rPr lang="en-US" smtClean="0"/>
              <a:t>26</a:t>
            </a:fld>
            <a:endParaRPr lang="en-US" dirty="0"/>
          </a:p>
        </p:txBody>
      </p:sp>
    </p:spTree>
    <p:extLst>
      <p:ext uri="{BB962C8B-B14F-4D97-AF65-F5344CB8AC3E}">
        <p14:creationId xmlns:p14="http://schemas.microsoft.com/office/powerpoint/2010/main" val="2674972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Remind trainees that they will be participating in an activity where they will be following this agenda to update the case plan with the family. Remind trainees of the connection between this activity and the field activity they completed for updating a case plan in a team setting. </a:t>
            </a:r>
          </a:p>
          <a:p>
            <a:pPr lvl="0"/>
            <a:r>
              <a:rPr lang="en-US" sz="1200" i="1" kern="1200" dirty="0" smtClean="0">
                <a:solidFill>
                  <a:schemeClr val="tx1"/>
                </a:solidFill>
                <a:effectLst/>
                <a:latin typeface="+mn-lt"/>
                <a:ea typeface="+mn-ea"/>
                <a:cs typeface="+mn-cs"/>
              </a:rPr>
              <a:t>From everything we have covered so far, how will you demonstrate or use SDM findings, trauma informed practice, respectful use of authority, cultural humility?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Refer trainees to the </a:t>
            </a:r>
            <a:r>
              <a:rPr lang="en-US" sz="1200" i="1" kern="1200" dirty="0" smtClean="0">
                <a:solidFill>
                  <a:schemeClr val="tx1"/>
                </a:solidFill>
                <a:effectLst/>
                <a:latin typeface="+mn-lt"/>
                <a:ea typeface="+mn-ea"/>
                <a:cs typeface="+mn-cs"/>
              </a:rPr>
              <a:t>Family Team Meeting Agenda </a:t>
            </a:r>
            <a:r>
              <a:rPr lang="en-US" sz="1200" kern="1200" dirty="0" smtClean="0">
                <a:solidFill>
                  <a:schemeClr val="tx1"/>
                </a:solidFill>
                <a:effectLst/>
                <a:latin typeface="+mn-lt"/>
                <a:ea typeface="+mn-ea"/>
                <a:cs typeface="+mn-cs"/>
              </a:rPr>
              <a:t>on page 40 of the trainee guide.</a:t>
            </a:r>
          </a:p>
          <a:p>
            <a:pPr lvl="0"/>
            <a:r>
              <a:rPr lang="en-US" sz="1200" kern="1200" dirty="0" smtClean="0">
                <a:solidFill>
                  <a:schemeClr val="tx1"/>
                </a:solidFill>
                <a:effectLst/>
                <a:latin typeface="+mn-lt"/>
                <a:ea typeface="+mn-ea"/>
                <a:cs typeface="+mn-cs"/>
              </a:rPr>
              <a:t>Explain that this is an excellent tool for facilitators to use as an agenda for any type of meeting. We will use this tool today as we do the Family Team Meeting activity.</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Briefly review each element of the Agenda on the slide and encourage trainees to read along in their guides for more information</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Introductions and identifying the situation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Introductions/Check-in</a:t>
            </a:r>
          </a:p>
          <a:p>
            <a:r>
              <a:rPr lang="en-US" sz="1200" kern="1200" dirty="0" smtClean="0">
                <a:solidFill>
                  <a:schemeClr val="tx1"/>
                </a:solidFill>
                <a:effectLst/>
                <a:latin typeface="+mn-lt"/>
                <a:ea typeface="+mn-ea"/>
                <a:cs typeface="+mn-cs"/>
              </a:rPr>
              <a:t>Purpose of this meeting</a:t>
            </a:r>
          </a:p>
          <a:p>
            <a:r>
              <a:rPr lang="en-US" sz="1200" kern="1200" dirty="0" smtClean="0">
                <a:solidFill>
                  <a:schemeClr val="tx1"/>
                </a:solidFill>
                <a:effectLst/>
                <a:latin typeface="+mn-lt"/>
                <a:ea typeface="+mn-ea"/>
                <a:cs typeface="+mn-cs"/>
              </a:rPr>
              <a:t>Group Agreements including confidentiality</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Assessing the Situation and Developing Ideas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Family Strengths/What is working</a:t>
            </a:r>
          </a:p>
          <a:p>
            <a:r>
              <a:rPr lang="en-US" sz="1200" kern="1200" dirty="0" smtClean="0">
                <a:solidFill>
                  <a:schemeClr val="tx1"/>
                </a:solidFill>
                <a:effectLst/>
                <a:latin typeface="+mn-lt"/>
                <a:ea typeface="+mn-ea"/>
                <a:cs typeface="+mn-cs"/>
              </a:rPr>
              <a:t>Family Challenges/Worries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Reach a Decision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Action Planning</a:t>
            </a:r>
          </a:p>
          <a:p>
            <a:r>
              <a:rPr lang="en-US" sz="1200" kern="1200" dirty="0" smtClean="0">
                <a:solidFill>
                  <a:schemeClr val="tx1"/>
                </a:solidFill>
                <a:effectLst/>
                <a:latin typeface="+mn-lt"/>
                <a:ea typeface="+mn-ea"/>
                <a:cs typeface="+mn-cs"/>
              </a:rPr>
              <a:t>Next Steps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Feedback/Closing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Plus/Delta and Closing</a:t>
            </a:r>
          </a:p>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27</a:t>
            </a:fld>
            <a:endParaRPr lang="en-US" dirty="0"/>
          </a:p>
        </p:txBody>
      </p:sp>
    </p:spTree>
    <p:extLst>
      <p:ext uri="{BB962C8B-B14F-4D97-AF65-F5344CB8AC3E}">
        <p14:creationId xmlns:p14="http://schemas.microsoft.com/office/powerpoint/2010/main" val="29791413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7939" y="4406233"/>
            <a:ext cx="6539320" cy="4969027"/>
          </a:xfrm>
        </p:spPr>
        <p:txBody>
          <a:bodyPr/>
          <a:lstStyle/>
          <a:p>
            <a:pPr lvl="0"/>
            <a:r>
              <a:rPr lang="en-US" sz="1200" kern="1200" dirty="0" smtClean="0">
                <a:solidFill>
                  <a:schemeClr val="tx1"/>
                </a:solidFill>
                <a:effectLst/>
                <a:latin typeface="+mn-lt"/>
                <a:ea typeface="+mn-ea"/>
                <a:cs typeface="+mn-cs"/>
              </a:rPr>
              <a:t>Remind that the three questions are embedded into the FTM agenda and serve to get everyone on the same page regarding worries and what has worked well. These can also serve as a way of preparing the caregivers, family members, collaterals, and even the children for the interview. When we tell them, “I’m going to be asking you a lot of questions, but they all boil down to these three…” we help prepare the family for what we are looking for. It starts us off on the right foot for collaboration and better helps them prepare to participate.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Step 1: What are we worried about?  Exploring past harm, behavioral details and impact on the child </a:t>
            </a:r>
          </a:p>
          <a:p>
            <a:pPr lvl="0"/>
            <a:r>
              <a:rPr lang="en-US" sz="1200" kern="1200" dirty="0" smtClean="0">
                <a:solidFill>
                  <a:schemeClr val="tx1"/>
                </a:solidFill>
                <a:effectLst/>
                <a:latin typeface="+mn-lt"/>
                <a:ea typeface="+mn-ea"/>
                <a:cs typeface="+mn-cs"/>
              </a:rPr>
              <a:t>Step 2: What is working well?  Searching for safety and strengths</a:t>
            </a:r>
          </a:p>
          <a:p>
            <a:pPr lvl="0"/>
            <a:r>
              <a:rPr lang="en-US" sz="1200" kern="1200" dirty="0" smtClean="0">
                <a:solidFill>
                  <a:schemeClr val="tx1"/>
                </a:solidFill>
                <a:effectLst/>
                <a:latin typeface="+mn-lt"/>
                <a:ea typeface="+mn-ea"/>
                <a:cs typeface="+mn-cs"/>
              </a:rPr>
              <a:t>Step 3: What are we worried about? Exploring future danger </a:t>
            </a:r>
          </a:p>
          <a:p>
            <a:pPr lvl="0"/>
            <a:r>
              <a:rPr lang="en-US" sz="1200" kern="1200" dirty="0" smtClean="0">
                <a:solidFill>
                  <a:schemeClr val="tx1"/>
                </a:solidFill>
                <a:effectLst/>
                <a:latin typeface="+mn-lt"/>
                <a:ea typeface="+mn-ea"/>
                <a:cs typeface="+mn-cs"/>
              </a:rPr>
              <a:t>Step 4: What needs to happen? Developing goals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This information is organized through a balanced assessment of what’s working and what we are worried about; an ongoing conversation with all significant people involved with the child (including the child) from the first point of contact with a family right through case closure.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Conversations become visual; they are in the Safety Planning Tool, which uses columns of behavioral detail (what’s working or who’s worried). </a:t>
            </a:r>
            <a:endParaRPr lang="en-US" sz="1200" i="1" dirty="0"/>
          </a:p>
        </p:txBody>
      </p:sp>
      <p:sp>
        <p:nvSpPr>
          <p:cNvPr id="4" name="Slide Number Placeholder 3"/>
          <p:cNvSpPr>
            <a:spLocks noGrp="1"/>
          </p:cNvSpPr>
          <p:nvPr>
            <p:ph type="sldNum" sz="quarter" idx="10"/>
          </p:nvPr>
        </p:nvSpPr>
        <p:spPr/>
        <p:txBody>
          <a:bodyPr/>
          <a:lstStyle/>
          <a:p>
            <a:fld id="{F1A6BB06-A46A-49D2-915E-60669DF2ED28}" type="slidenum">
              <a:rPr lang="en-US" smtClean="0"/>
              <a:t>28</a:t>
            </a:fld>
            <a:endParaRPr lang="en-US" dirty="0"/>
          </a:p>
        </p:txBody>
      </p:sp>
    </p:spTree>
    <p:extLst>
      <p:ext uri="{BB962C8B-B14F-4D97-AF65-F5344CB8AC3E}">
        <p14:creationId xmlns:p14="http://schemas.microsoft.com/office/powerpoint/2010/main" val="8089325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Remind trainees of the Safety Planning Tool that was used in case consultation; the same tool can be used to facilitate the Family Team Meeting. The tool helps guide a conversation utilizing the three question that were discussed on the previous slide.</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Be sure to explain to participants that the tool can apply to both consultation and Family Team Meetings by design rather than by coincidence. This ensures consistency of practice and transparency.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the tool we will use during the Family Team Meeting activity </a:t>
            </a:r>
            <a:endParaRPr lang="en-US" sz="1200" dirty="0">
              <a:latin typeface="Times New Roman" pitchFamily="-1" charset="0"/>
              <a:ea typeface="ＭＳ Ｐゴシック" pitchFamily="-1" charset="-128"/>
              <a:cs typeface="ＭＳ Ｐゴシック" pitchFamily="-1" charset="-128"/>
            </a:endParaRPr>
          </a:p>
        </p:txBody>
      </p:sp>
      <p:sp>
        <p:nvSpPr>
          <p:cNvPr id="4" name="Slide Number Placeholder 3"/>
          <p:cNvSpPr>
            <a:spLocks noGrp="1"/>
          </p:cNvSpPr>
          <p:nvPr>
            <p:ph type="sldNum" sz="quarter" idx="10"/>
          </p:nvPr>
        </p:nvSpPr>
        <p:spPr/>
        <p:txBody>
          <a:bodyPr/>
          <a:lstStyle/>
          <a:p>
            <a:fld id="{F1A6BB06-A46A-49D2-915E-60669DF2ED28}" type="slidenum">
              <a:rPr lang="en-US" smtClean="0"/>
              <a:t>29</a:t>
            </a:fld>
            <a:endParaRPr lang="en-US" dirty="0"/>
          </a:p>
        </p:txBody>
      </p:sp>
    </p:spTree>
    <p:extLst>
      <p:ext uri="{BB962C8B-B14F-4D97-AF65-F5344CB8AC3E}">
        <p14:creationId xmlns:p14="http://schemas.microsoft.com/office/powerpoint/2010/main" val="872068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Provide an overview of the </a:t>
            </a:r>
            <a:r>
              <a:rPr lang="en-US" sz="1200" i="1" kern="1200" dirty="0" smtClean="0">
                <a:solidFill>
                  <a:schemeClr val="tx1"/>
                </a:solidFill>
                <a:effectLst/>
                <a:latin typeface="+mn-lt"/>
                <a:ea typeface="+mn-ea"/>
                <a:cs typeface="+mn-cs"/>
              </a:rPr>
              <a:t>agenda</a:t>
            </a:r>
            <a:r>
              <a:rPr lang="en-US" sz="1200" kern="1200" dirty="0" smtClean="0">
                <a:solidFill>
                  <a:schemeClr val="tx1"/>
                </a:solidFill>
                <a:effectLst/>
                <a:latin typeface="+mn-lt"/>
                <a:ea typeface="+mn-ea"/>
                <a:cs typeface="+mn-cs"/>
              </a:rPr>
              <a:t> (on page 5 of trainee guide) and </a:t>
            </a:r>
            <a:r>
              <a:rPr lang="en-US" sz="1200" i="1" kern="1200" dirty="0" smtClean="0">
                <a:solidFill>
                  <a:schemeClr val="tx1"/>
                </a:solidFill>
                <a:effectLst/>
                <a:latin typeface="+mn-lt"/>
                <a:ea typeface="+mn-ea"/>
                <a:cs typeface="+mn-cs"/>
              </a:rPr>
              <a:t>learning objectives</a:t>
            </a:r>
            <a:r>
              <a:rPr lang="en-US" sz="1200" kern="1200" dirty="0" smtClean="0">
                <a:solidFill>
                  <a:schemeClr val="tx1"/>
                </a:solidFill>
                <a:effectLst/>
                <a:latin typeface="+mn-lt"/>
                <a:ea typeface="+mn-ea"/>
                <a:cs typeface="+mn-cs"/>
              </a:rPr>
              <a:t> (page 6) for the day.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Give trainee’s two minutes to read the learning objectives on their own. After which, ask the group if there are any questions or comments regarding the learning objectives.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Review any housekeeping items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Provide an orientation to all the materials that will be used throughout the day. </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3</a:t>
            </a:fld>
            <a:endParaRPr lang="en-US" dirty="0"/>
          </a:p>
        </p:txBody>
      </p:sp>
    </p:spTree>
    <p:extLst>
      <p:ext uri="{BB962C8B-B14F-4D97-AF65-F5344CB8AC3E}">
        <p14:creationId xmlns:p14="http://schemas.microsoft.com/office/powerpoint/2010/main" val="21460679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Let trainees know it's now time to put everything they've worked on together for this final activity involving a simulated Family Team Meeting.</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Refer trainees to their supplemental handout: </a:t>
            </a:r>
            <a:r>
              <a:rPr lang="en-US" sz="1200" i="1" kern="1200" dirty="0" smtClean="0">
                <a:solidFill>
                  <a:schemeClr val="tx1"/>
                </a:solidFill>
                <a:effectLst/>
                <a:latin typeface="+mn-lt"/>
                <a:ea typeface="+mn-ea"/>
                <a:cs typeface="+mn-cs"/>
              </a:rPr>
              <a:t>Polk/Hernandez Activity Instructions</a:t>
            </a:r>
            <a:r>
              <a:rPr lang="en-US" sz="1200" kern="1200" dirty="0" smtClean="0">
                <a:solidFill>
                  <a:schemeClr val="tx1"/>
                </a:solidFill>
                <a:effectLst/>
                <a:latin typeface="+mn-lt"/>
                <a:ea typeface="+mn-ea"/>
                <a:cs typeface="+mn-cs"/>
              </a:rPr>
              <a:t> so they can read along with the instructions.</a:t>
            </a:r>
          </a:p>
          <a:p>
            <a:r>
              <a:rPr lang="en-US" sz="1200" b="1" i="1" u="sng" kern="1200" dirty="0" smtClean="0">
                <a:solidFill>
                  <a:schemeClr val="tx1"/>
                </a:solidFill>
                <a:effectLst/>
                <a:latin typeface="+mn-lt"/>
                <a:ea typeface="+mn-ea"/>
                <a:cs typeface="+mn-cs"/>
              </a:rPr>
              <a:t>Purpose of activity:</a:t>
            </a:r>
            <a:r>
              <a:rPr lang="en-US" sz="1200" u="sng"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give trainees a chance to practice new tools and strategies for teaming with families while monitoring and adapting the case plan. </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30</a:t>
            </a:fld>
            <a:endParaRPr lang="en-US" dirty="0"/>
          </a:p>
        </p:txBody>
      </p:sp>
    </p:spTree>
    <p:extLst>
      <p:ext uri="{BB962C8B-B14F-4D97-AF65-F5344CB8AC3E}">
        <p14:creationId xmlns:p14="http://schemas.microsoft.com/office/powerpoint/2010/main" val="34641777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kern="1200" dirty="0" smtClean="0">
                <a:solidFill>
                  <a:schemeClr val="tx1"/>
                </a:solidFill>
                <a:effectLst/>
                <a:latin typeface="+mn-lt"/>
                <a:ea typeface="+mn-ea"/>
                <a:cs typeface="+mn-cs"/>
              </a:rPr>
              <a:t>Purpose of meeting: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Discuss the current needs of the children based on an updated SDM Family Strengths and Needs Assessment to inform the updated case plan with the goal of a permanent plan with resource parent Aunt Leann</a:t>
            </a:r>
          </a:p>
          <a:p>
            <a:pPr lvl="0"/>
            <a:r>
              <a:rPr lang="en-US" sz="1200" kern="1200" dirty="0" smtClean="0">
                <a:solidFill>
                  <a:schemeClr val="tx1"/>
                </a:solidFill>
                <a:effectLst/>
                <a:latin typeface="+mn-lt"/>
                <a:ea typeface="+mn-ea"/>
                <a:cs typeface="+mn-cs"/>
              </a:rPr>
              <a:t>Develop a trauma-informed visitation plan in order to maintain </a:t>
            </a:r>
          </a:p>
          <a:p>
            <a:r>
              <a:rPr lang="en-US" sz="1200" kern="1200" dirty="0" smtClean="0">
                <a:solidFill>
                  <a:schemeClr val="tx1"/>
                </a:solidFill>
                <a:effectLst/>
                <a:latin typeface="+mn-lt"/>
                <a:ea typeface="+mn-ea"/>
                <a:cs typeface="+mn-cs"/>
              </a:rPr>
              <a:t>important familial and community connections for the children</a:t>
            </a:r>
          </a:p>
          <a:p>
            <a:r>
              <a:rPr lang="en-US" sz="1200" kern="1200" dirty="0" smtClean="0">
                <a:solidFill>
                  <a:schemeClr val="tx1"/>
                </a:solidFill>
                <a:effectLst/>
                <a:latin typeface="+mn-lt"/>
                <a:ea typeface="+mn-ea"/>
                <a:cs typeface="+mn-cs"/>
              </a:rPr>
              <a:t>while ensuring their physical and emotional well-being.</a:t>
            </a:r>
          </a:p>
          <a:p>
            <a:r>
              <a:rPr lang="en-US" sz="1200" kern="1200" dirty="0" smtClean="0">
                <a:solidFill>
                  <a:schemeClr val="tx1"/>
                </a:solidFill>
                <a:effectLst/>
                <a:latin typeface="+mn-lt"/>
                <a:ea typeface="+mn-ea"/>
                <a:cs typeface="+mn-cs"/>
              </a:rPr>
              <a:t> </a:t>
            </a:r>
          </a:p>
          <a:p>
            <a:r>
              <a:rPr lang="en-US" sz="1200" b="1" i="1" u="sng" kern="1200" dirty="0" smtClean="0">
                <a:solidFill>
                  <a:schemeClr val="tx1"/>
                </a:solidFill>
                <a:effectLst/>
                <a:latin typeface="+mn-lt"/>
                <a:ea typeface="+mn-ea"/>
                <a:cs typeface="+mn-cs"/>
              </a:rPr>
              <a:t>Description of activity:</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Participants will team with the family during the activity utilizing updated information about the Polk/Hernandez family in preparation for updating the visitation and case plan.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Each Family Teaming Meeting will include about 8 people (</a:t>
            </a:r>
            <a:r>
              <a:rPr lang="en-US" sz="1200" b="1" i="1" kern="1200" dirty="0" smtClean="0">
                <a:solidFill>
                  <a:schemeClr val="tx1"/>
                </a:solidFill>
                <a:effectLst/>
                <a:latin typeface="+mn-lt"/>
                <a:ea typeface="+mn-ea"/>
                <a:cs typeface="+mn-cs"/>
              </a:rPr>
              <a:t>this may vary depending on total number of people in the class)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Each person will rotate practicing facilitating part of the interaction with the family (as the social worker). When not facilitating, they will play one of the other roles on the team.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A6BB06-A46A-49D2-915E-60669DF2ED28}" type="slidenum">
              <a:rPr lang="en-US" smtClean="0"/>
              <a:t>31</a:t>
            </a:fld>
            <a:endParaRPr lang="en-US" dirty="0"/>
          </a:p>
        </p:txBody>
      </p:sp>
    </p:spTree>
    <p:extLst>
      <p:ext uri="{BB962C8B-B14F-4D97-AF65-F5344CB8AC3E}">
        <p14:creationId xmlns:p14="http://schemas.microsoft.com/office/powerpoint/2010/main" val="20893386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Briefly review the roles of the Family Team Meeting listed on the slide and have each group determine which person will play the social worker first, second, third, fourth and fifth; and have them identify what role they will play when they are not the social worker and write their role on a name tent.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Please note that the social worker is always the facilitator of the meeting in this activity and the social work supervisor is the scribe for the meeting.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While reviewing the social worker/facilitator role,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make a note that many counties have specific facilitators that are trained to facilitate Family Team Meetings. Even if your county has a separate facilitator, it is still important for social workers to gain these skills and have practice facilitating informal and formal meetings with families, their support networks and other providers.</a:t>
            </a:r>
          </a:p>
          <a:p>
            <a:pPr lvl="1"/>
            <a:r>
              <a:rPr lang="en-US" sz="1200" kern="1200" dirty="0" smtClean="0">
                <a:solidFill>
                  <a:schemeClr val="tx1"/>
                </a:solidFill>
                <a:effectLst/>
                <a:latin typeface="+mn-lt"/>
                <a:ea typeface="+mn-ea"/>
                <a:cs typeface="+mn-cs"/>
              </a:rPr>
              <a:t>If trainees are wondering why Willy is not listed as a role, it was determined that due to a combination of factors (his young age; and the fact that he was recently physically abused by his father), the social worker determined that this would not be the right place for him to be interacting with his father.</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The social work supervisor / scribe will chart on chart paper using three columns: What’s working well? What are we worried about? What needs to happen next? The scribe can also use the Safety Planning Tool to guide the conversation and take notes.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Ask trainees to review their section of the Agenda in the Activity instructions supplemental handout and the </a:t>
            </a:r>
            <a:r>
              <a:rPr lang="en-US" sz="1200" i="1" kern="1200" dirty="0" smtClean="0">
                <a:solidFill>
                  <a:schemeClr val="tx1"/>
                </a:solidFill>
                <a:effectLst/>
                <a:latin typeface="+mn-lt"/>
                <a:ea typeface="+mn-ea"/>
                <a:cs typeface="+mn-cs"/>
              </a:rPr>
              <a:t>Communication Skills for Effective Facilitation in their Trainee guide</a:t>
            </a:r>
            <a:r>
              <a:rPr lang="en-US" sz="1200" kern="1200" dirty="0" smtClean="0">
                <a:solidFill>
                  <a:schemeClr val="tx1"/>
                </a:solidFill>
                <a:effectLst/>
                <a:latin typeface="+mn-lt"/>
                <a:ea typeface="+mn-ea"/>
                <a:cs typeface="+mn-cs"/>
              </a:rPr>
              <a:t> (page 43).</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After 5 minutes, ask trainees to refer to the following associated handouts for review and preparation of the activity.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Briefly review all of the handouts that will be a part of this activity, as shown in the activity instructions supplemental handout.</a:t>
            </a:r>
          </a:p>
          <a:p>
            <a:pPr lvl="1"/>
            <a:r>
              <a:rPr lang="en-US" sz="1200" b="1" kern="1200" dirty="0" smtClean="0">
                <a:solidFill>
                  <a:schemeClr val="tx1"/>
                </a:solidFill>
                <a:effectLst/>
                <a:latin typeface="+mn-lt"/>
                <a:ea typeface="+mn-ea"/>
                <a:cs typeface="+mn-cs"/>
              </a:rPr>
              <a:t>Polk/Hernandez Vignette </a:t>
            </a:r>
            <a:r>
              <a:rPr lang="en-US" sz="1200" kern="1200" dirty="0" smtClean="0">
                <a:solidFill>
                  <a:schemeClr val="tx1"/>
                </a:solidFill>
                <a:effectLst/>
                <a:latin typeface="+mn-lt"/>
                <a:ea typeface="+mn-ea"/>
                <a:cs typeface="+mn-cs"/>
              </a:rPr>
              <a:t>(page 17)</a:t>
            </a:r>
          </a:p>
          <a:p>
            <a:pPr lvl="1"/>
            <a:r>
              <a:rPr lang="en-US" sz="1200" b="1" kern="1200" dirty="0" smtClean="0">
                <a:solidFill>
                  <a:schemeClr val="tx1"/>
                </a:solidFill>
                <a:effectLst/>
                <a:latin typeface="+mn-lt"/>
                <a:ea typeface="+mn-ea"/>
                <a:cs typeface="+mn-cs"/>
              </a:rPr>
              <a:t>Polk/Hernandez Activity Instructions and Meeting Roles (supplemental handout): </a:t>
            </a:r>
            <a:r>
              <a:rPr lang="en-US" sz="1200" kern="1200" dirty="0" smtClean="0">
                <a:solidFill>
                  <a:schemeClr val="tx1"/>
                </a:solidFill>
                <a:effectLst/>
                <a:latin typeface="+mn-lt"/>
                <a:ea typeface="+mn-ea"/>
                <a:cs typeface="+mn-cs"/>
              </a:rPr>
              <a:t>This is where you can review the context of your assigned role within the FTM</a:t>
            </a:r>
          </a:p>
          <a:p>
            <a:pPr lvl="1"/>
            <a:r>
              <a:rPr lang="en-US" sz="1200" b="1" kern="1200" dirty="0" smtClean="0">
                <a:solidFill>
                  <a:schemeClr val="tx1"/>
                </a:solidFill>
                <a:effectLst/>
                <a:latin typeface="+mn-lt"/>
                <a:ea typeface="+mn-ea"/>
                <a:cs typeface="+mn-cs"/>
              </a:rPr>
              <a:t>Family Team Meeting Agenda </a:t>
            </a:r>
            <a:r>
              <a:rPr lang="en-US" sz="1200" kern="1200" dirty="0" smtClean="0">
                <a:solidFill>
                  <a:schemeClr val="tx1"/>
                </a:solidFill>
                <a:effectLst/>
                <a:latin typeface="+mn-lt"/>
                <a:ea typeface="+mn-ea"/>
                <a:cs typeface="+mn-cs"/>
              </a:rPr>
              <a:t>(page 37): This may be a useful document for facilitators to refer to in order to keep the FTM flowing</a:t>
            </a:r>
          </a:p>
          <a:p>
            <a:pPr lvl="1"/>
            <a:r>
              <a:rPr lang="en-US" sz="1200" b="1" kern="1200" dirty="0" smtClean="0">
                <a:solidFill>
                  <a:schemeClr val="tx1"/>
                </a:solidFill>
                <a:effectLst/>
                <a:latin typeface="+mn-lt"/>
                <a:ea typeface="+mn-ea"/>
                <a:cs typeface="+mn-cs"/>
              </a:rPr>
              <a:t>Safety Planning Tool</a:t>
            </a:r>
            <a:r>
              <a:rPr lang="en-US" sz="1200" kern="1200" dirty="0" smtClean="0">
                <a:solidFill>
                  <a:schemeClr val="tx1"/>
                </a:solidFill>
                <a:effectLst/>
                <a:latin typeface="+mn-lt"/>
                <a:ea typeface="+mn-ea"/>
                <a:cs typeface="+mn-cs"/>
              </a:rPr>
              <a:t> (page 38) This may be useful for participants to refer back to just before beginning the official FTM in their respective roles, and should also be a helpful guide for facilitators charting the three questions.</a:t>
            </a:r>
          </a:p>
          <a:p>
            <a:pPr lvl="1"/>
            <a:r>
              <a:rPr lang="en-US" sz="1200" b="1" kern="1200" dirty="0" smtClean="0">
                <a:solidFill>
                  <a:schemeClr val="tx1"/>
                </a:solidFill>
                <a:effectLst/>
                <a:latin typeface="+mn-lt"/>
                <a:ea typeface="+mn-ea"/>
                <a:cs typeface="+mn-cs"/>
              </a:rPr>
              <a:t>Family Team Meeting – Observation Worksheet </a:t>
            </a:r>
            <a:r>
              <a:rPr lang="en-US" sz="1200" kern="1200" dirty="0" smtClean="0">
                <a:solidFill>
                  <a:schemeClr val="tx1"/>
                </a:solidFill>
                <a:effectLst/>
                <a:latin typeface="+mn-lt"/>
                <a:ea typeface="+mn-ea"/>
                <a:cs typeface="+mn-cs"/>
              </a:rPr>
              <a:t>(page 39): Inform those in the Observer role that they will utilize this worksheet to take notes and give feedback about the process.</a:t>
            </a:r>
          </a:p>
          <a:p>
            <a:pPr lvl="0"/>
            <a:r>
              <a:rPr lang="en-US" sz="1200" kern="1200" dirty="0" smtClean="0">
                <a:solidFill>
                  <a:schemeClr val="tx1"/>
                </a:solidFill>
                <a:effectLst/>
                <a:latin typeface="+mn-lt"/>
                <a:ea typeface="+mn-ea"/>
                <a:cs typeface="+mn-cs"/>
              </a:rPr>
              <a:t>Additional handouts for reference</a:t>
            </a:r>
          </a:p>
          <a:p>
            <a:pPr lvl="1"/>
            <a:r>
              <a:rPr lang="en-US" sz="1200" b="1" kern="1200" dirty="0" smtClean="0">
                <a:solidFill>
                  <a:schemeClr val="tx1"/>
                </a:solidFill>
                <a:effectLst/>
                <a:latin typeface="+mn-lt"/>
                <a:ea typeface="+mn-ea"/>
                <a:cs typeface="+mn-cs"/>
              </a:rPr>
              <a:t>Helpful types of questions for finding solutions </a:t>
            </a:r>
            <a:r>
              <a:rPr lang="en-US" sz="1200" kern="1200" dirty="0" smtClean="0">
                <a:solidFill>
                  <a:schemeClr val="tx1"/>
                </a:solidFill>
                <a:effectLst/>
                <a:latin typeface="+mn-lt"/>
                <a:ea typeface="+mn-ea"/>
                <a:cs typeface="+mn-cs"/>
              </a:rPr>
              <a:t>(page 23): A helpful resource for everyone in the meeting</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SDM and ecomap activity worksheet </a:t>
            </a:r>
            <a:r>
              <a:rPr lang="en-US" sz="1200" kern="1200" dirty="0" smtClean="0">
                <a:solidFill>
                  <a:schemeClr val="tx1"/>
                </a:solidFill>
                <a:effectLst/>
                <a:latin typeface="+mn-lt"/>
                <a:ea typeface="+mn-ea"/>
                <a:cs typeface="+mn-cs"/>
              </a:rPr>
              <a:t>(page 27): To refer to when discussing the needs of the children</a:t>
            </a:r>
          </a:p>
          <a:p>
            <a:pPr lvl="1"/>
            <a:r>
              <a:rPr lang="en-US" sz="1200" b="1" kern="1200" dirty="0" smtClean="0">
                <a:solidFill>
                  <a:schemeClr val="tx1"/>
                </a:solidFill>
                <a:effectLst/>
                <a:latin typeface="+mn-lt"/>
                <a:ea typeface="+mn-ea"/>
                <a:cs typeface="+mn-cs"/>
              </a:rPr>
              <a:t>Polk/Hernandez Ecomap</a:t>
            </a:r>
            <a:r>
              <a:rPr lang="en-US" sz="1200" kern="1200" dirty="0" smtClean="0">
                <a:solidFill>
                  <a:schemeClr val="tx1"/>
                </a:solidFill>
                <a:effectLst/>
                <a:latin typeface="+mn-lt"/>
                <a:ea typeface="+mn-ea"/>
                <a:cs typeface="+mn-cs"/>
              </a:rPr>
              <a:t> (page 29)</a:t>
            </a:r>
          </a:p>
          <a:p>
            <a:pPr lvl="1"/>
            <a:r>
              <a:rPr lang="en-US" sz="1200" b="1" kern="1200" dirty="0" smtClean="0">
                <a:solidFill>
                  <a:schemeClr val="tx1"/>
                </a:solidFill>
                <a:effectLst/>
                <a:latin typeface="+mn-lt"/>
                <a:ea typeface="+mn-ea"/>
                <a:cs typeface="+mn-cs"/>
              </a:rPr>
              <a:t>Communication skills for effective facilitation </a:t>
            </a:r>
            <a:r>
              <a:rPr lang="en-US" sz="1200" kern="1200" dirty="0" smtClean="0">
                <a:solidFill>
                  <a:schemeClr val="tx1"/>
                </a:solidFill>
                <a:effectLst/>
                <a:latin typeface="+mn-lt"/>
                <a:ea typeface="+mn-ea"/>
                <a:cs typeface="+mn-cs"/>
              </a:rPr>
              <a:t>(page 40)</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Please note: there will likely be 4-5 groups having simultaneous meetings, so have the groups set up at far ends of the classroom.</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Have group participants place their chairs in a U shape (with facilitator in front) to make it more inclusive and create a more intimate and safe space. </a:t>
            </a:r>
          </a:p>
          <a:p>
            <a:r>
              <a:rPr lang="en-US" sz="1200" kern="1200" dirty="0" smtClean="0">
                <a:solidFill>
                  <a:schemeClr val="tx1"/>
                </a:solidFill>
                <a:effectLst/>
                <a:latin typeface="+mn-lt"/>
                <a:ea typeface="+mn-ea"/>
                <a:cs typeface="+mn-cs"/>
              </a:rPr>
              <a:t>Once all of the roles have been assigned, refer trainees back to the </a:t>
            </a:r>
            <a:r>
              <a:rPr lang="en-US" sz="1200" i="1" kern="1200" dirty="0" smtClean="0">
                <a:solidFill>
                  <a:schemeClr val="tx1"/>
                </a:solidFill>
                <a:effectLst/>
                <a:latin typeface="+mn-lt"/>
                <a:ea typeface="+mn-ea"/>
                <a:cs typeface="+mn-cs"/>
              </a:rPr>
              <a:t>Polk/Hernandez Family Team Meeting – Activity Instructions </a:t>
            </a:r>
            <a:r>
              <a:rPr lang="en-US" sz="1200" kern="1200" dirty="0" smtClean="0">
                <a:solidFill>
                  <a:schemeClr val="tx1"/>
                </a:solidFill>
                <a:effectLst/>
                <a:latin typeface="+mn-lt"/>
                <a:ea typeface="+mn-ea"/>
                <a:cs typeface="+mn-cs"/>
              </a:rPr>
              <a:t>supplemental handout, where they can first read the brief FTM scenario, and then move on to review their own particular role within the FTM.</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32</a:t>
            </a:fld>
            <a:endParaRPr lang="en-US" dirty="0"/>
          </a:p>
        </p:txBody>
      </p:sp>
    </p:spTree>
    <p:extLst>
      <p:ext uri="{BB962C8B-B14F-4D97-AF65-F5344CB8AC3E}">
        <p14:creationId xmlns:p14="http://schemas.microsoft.com/office/powerpoint/2010/main" val="25929400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Let the groups know they will have 40 minutes to complete the FTM. </a:t>
            </a:r>
          </a:p>
          <a:p>
            <a:r>
              <a:rPr lang="en-US" sz="1200" b="1" i="1" u="sng" kern="1200" dirty="0" smtClean="0">
                <a:solidFill>
                  <a:schemeClr val="tx1"/>
                </a:solidFill>
                <a:effectLst/>
                <a:latin typeface="+mn-lt"/>
                <a:ea typeface="+mn-ea"/>
                <a:cs typeface="+mn-cs"/>
              </a:rPr>
              <a:t>Trainer Instructions: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Ask group to follow along with instructions in the supplemental handout.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Groups should be of 8 individuals. The roles are:</a:t>
            </a:r>
          </a:p>
          <a:p>
            <a:pPr lvl="0"/>
            <a:r>
              <a:rPr lang="en-US" sz="1200" kern="1200" dirty="0" smtClean="0">
                <a:solidFill>
                  <a:schemeClr val="tx1"/>
                </a:solidFill>
                <a:effectLst/>
                <a:latin typeface="+mn-lt"/>
                <a:ea typeface="+mn-ea"/>
                <a:cs typeface="+mn-cs"/>
              </a:rPr>
              <a:t>Rotating Social Worker Role</a:t>
            </a:r>
          </a:p>
          <a:p>
            <a:pPr lvl="0"/>
            <a:r>
              <a:rPr lang="en-US" sz="1200" kern="1200" dirty="0" smtClean="0">
                <a:solidFill>
                  <a:schemeClr val="tx1"/>
                </a:solidFill>
                <a:effectLst/>
                <a:latin typeface="+mn-lt"/>
                <a:ea typeface="+mn-ea"/>
                <a:cs typeface="+mn-cs"/>
              </a:rPr>
              <a:t>Social Worker Supervisor</a:t>
            </a:r>
          </a:p>
          <a:p>
            <a:pPr lvl="0"/>
            <a:r>
              <a:rPr lang="en-US" sz="1200" kern="1200" dirty="0" smtClean="0">
                <a:solidFill>
                  <a:schemeClr val="tx1"/>
                </a:solidFill>
                <a:effectLst/>
                <a:latin typeface="+mn-lt"/>
                <a:ea typeface="+mn-ea"/>
                <a:cs typeface="+mn-cs"/>
              </a:rPr>
              <a:t>Gloria, Mother (age 33)</a:t>
            </a:r>
          </a:p>
          <a:p>
            <a:pPr lvl="0"/>
            <a:r>
              <a:rPr lang="en-US" sz="1200" kern="1200" dirty="0" smtClean="0">
                <a:solidFill>
                  <a:schemeClr val="tx1"/>
                </a:solidFill>
                <a:effectLst/>
                <a:latin typeface="+mn-lt"/>
                <a:ea typeface="+mn-ea"/>
                <a:cs typeface="+mn-cs"/>
              </a:rPr>
              <a:t>William, Father (age 34)</a:t>
            </a:r>
          </a:p>
          <a:p>
            <a:pPr lvl="0"/>
            <a:r>
              <a:rPr lang="en-US" sz="1200" kern="1200" dirty="0" smtClean="0">
                <a:solidFill>
                  <a:schemeClr val="tx1"/>
                </a:solidFill>
                <a:effectLst/>
                <a:latin typeface="+mn-lt"/>
                <a:ea typeface="+mn-ea"/>
                <a:cs typeface="+mn-cs"/>
              </a:rPr>
              <a:t>Samantha, Daughter (age 15)</a:t>
            </a:r>
          </a:p>
          <a:p>
            <a:pPr lvl="0"/>
            <a:r>
              <a:rPr lang="en-US" sz="1200" kern="1200" dirty="0" smtClean="0">
                <a:solidFill>
                  <a:schemeClr val="tx1"/>
                </a:solidFill>
                <a:effectLst/>
                <a:latin typeface="+mn-lt"/>
                <a:ea typeface="+mn-ea"/>
                <a:cs typeface="+mn-cs"/>
              </a:rPr>
              <a:t>Resource Parent, Aunt Leann</a:t>
            </a:r>
          </a:p>
          <a:p>
            <a:pPr lvl="0"/>
            <a:r>
              <a:rPr lang="en-US" sz="1200" kern="1200" dirty="0" smtClean="0">
                <a:solidFill>
                  <a:schemeClr val="tx1"/>
                </a:solidFill>
                <a:effectLst/>
                <a:latin typeface="+mn-lt"/>
                <a:ea typeface="+mn-ea"/>
                <a:cs typeface="+mn-cs"/>
              </a:rPr>
              <a:t>Uncle Sal</a:t>
            </a:r>
          </a:p>
          <a:p>
            <a:pPr lvl="0"/>
            <a:r>
              <a:rPr lang="en-US" sz="1200" kern="1200" dirty="0" smtClean="0">
                <a:solidFill>
                  <a:schemeClr val="tx1"/>
                </a:solidFill>
                <a:effectLst/>
                <a:latin typeface="+mn-lt"/>
                <a:ea typeface="+mn-ea"/>
                <a:cs typeface="+mn-cs"/>
              </a:rPr>
              <a:t>Observer</a:t>
            </a:r>
          </a:p>
          <a:p>
            <a:pPr lvl="0"/>
            <a:r>
              <a:rPr lang="en-US" sz="1200" kern="1200" dirty="0" smtClean="0">
                <a:solidFill>
                  <a:schemeClr val="tx1"/>
                </a:solidFill>
                <a:effectLst/>
                <a:latin typeface="+mn-lt"/>
                <a:ea typeface="+mn-ea"/>
                <a:cs typeface="+mn-cs"/>
              </a:rPr>
              <a:t>This activity will be one fluid team meeting that lasts for 50 minutes. The trainer will need to act as a time keeper throughout the meeting, notifying social workers when there is 2 minutes remaining (i.e., hold up a sign) and when the sections have ended.</a:t>
            </a:r>
          </a:p>
          <a:p>
            <a:r>
              <a:rPr lang="en-US" sz="1200" b="1" i="1" u="sng" kern="1200" dirty="0" smtClean="0">
                <a:solidFill>
                  <a:schemeClr val="tx1"/>
                </a:solidFill>
                <a:effectLst/>
                <a:latin typeface="+mn-lt"/>
                <a:ea typeface="+mn-ea"/>
                <a:cs typeface="+mn-cs"/>
              </a:rPr>
              <a:t>Timing Breakdown for the 50 minutes: </a:t>
            </a:r>
            <a:endParaRPr lang="en-US"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Social Worker #1 (10 minutes) Introduction, Agreements, Purpose of Meeting </a:t>
            </a:r>
          </a:p>
          <a:p>
            <a:pPr lvl="2"/>
            <a:r>
              <a:rPr lang="en-US" sz="1200" kern="1200" dirty="0" smtClean="0">
                <a:solidFill>
                  <a:schemeClr val="tx1"/>
                </a:solidFill>
                <a:effectLst/>
                <a:latin typeface="+mn-lt"/>
                <a:ea typeface="+mn-ea"/>
                <a:cs typeface="+mn-cs"/>
              </a:rPr>
              <a:t>Social Worker #2 (10 minutes) Family Strengths/Safety/What’s Working</a:t>
            </a:r>
          </a:p>
          <a:p>
            <a:pPr lvl="2"/>
            <a:r>
              <a:rPr lang="en-US" sz="1200" kern="1200" dirty="0" smtClean="0">
                <a:solidFill>
                  <a:schemeClr val="tx1"/>
                </a:solidFill>
                <a:effectLst/>
                <a:latin typeface="+mn-lt"/>
                <a:ea typeface="+mn-ea"/>
                <a:cs typeface="+mn-cs"/>
              </a:rPr>
              <a:t>Social Worker #3 (10 minutes) Family Challenges/Worries/Danger</a:t>
            </a:r>
          </a:p>
          <a:p>
            <a:pPr lvl="2"/>
            <a:r>
              <a:rPr lang="en-US" sz="1200" kern="1200" dirty="0" smtClean="0">
                <a:solidFill>
                  <a:schemeClr val="tx1"/>
                </a:solidFill>
                <a:effectLst/>
                <a:latin typeface="+mn-lt"/>
                <a:ea typeface="+mn-ea"/>
                <a:cs typeface="+mn-cs"/>
              </a:rPr>
              <a:t>Social Worker #4 (10 minutes) Action/Next Steps </a:t>
            </a:r>
          </a:p>
          <a:p>
            <a:pPr lvl="2"/>
            <a:r>
              <a:rPr lang="en-US" sz="1200" kern="1200" dirty="0" smtClean="0">
                <a:solidFill>
                  <a:schemeClr val="tx1"/>
                </a:solidFill>
                <a:effectLst/>
                <a:latin typeface="+mn-lt"/>
                <a:ea typeface="+mn-ea"/>
                <a:cs typeface="+mn-cs"/>
              </a:rPr>
              <a:t>Social Worker #5 (5 minutes) Debrief and Feedback with the Family</a:t>
            </a:r>
          </a:p>
          <a:p>
            <a:pPr lvl="2"/>
            <a:r>
              <a:rPr lang="en-US" sz="1200" kern="1200" dirty="0" smtClean="0">
                <a:solidFill>
                  <a:schemeClr val="tx1"/>
                </a:solidFill>
                <a:effectLst/>
                <a:latin typeface="+mn-lt"/>
                <a:ea typeface="+mn-ea"/>
                <a:cs typeface="+mn-cs"/>
              </a:rPr>
              <a:t>Group Feedback and Debrief (5 minutes)</a:t>
            </a:r>
          </a:p>
          <a:p>
            <a:r>
              <a:rPr lang="en-US" sz="1200" i="1" kern="1200" dirty="0" smtClean="0">
                <a:solidFill>
                  <a:schemeClr val="tx1"/>
                </a:solidFill>
                <a:effectLst/>
                <a:latin typeface="+mn-lt"/>
                <a:ea typeface="+mn-ea"/>
                <a:cs typeface="+mn-cs"/>
              </a:rPr>
              <a:t>Let the groups know when there is 5 minutes left so they will know it is time to wrap up the worksheets and tools in preparation for the large group report out.</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Walk around to each group and “listen-in” for how the groups are doing. Take note of anything exceptional and reflect that back to the teams during the large debrief.</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As you walk around, remind trainees to consider the following:</a:t>
            </a:r>
          </a:p>
          <a:p>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What does SDM say?</a:t>
            </a:r>
          </a:p>
          <a:p>
            <a:pPr lvl="1"/>
            <a:r>
              <a:rPr lang="en-US" sz="1200" kern="1200" dirty="0" smtClean="0">
                <a:solidFill>
                  <a:schemeClr val="tx1"/>
                </a:solidFill>
                <a:effectLst/>
                <a:latin typeface="+mn-lt"/>
                <a:ea typeface="+mn-ea"/>
                <a:cs typeface="+mn-cs"/>
              </a:rPr>
              <a:t>What are the cultural considerations? </a:t>
            </a:r>
          </a:p>
          <a:p>
            <a:pPr lvl="1"/>
            <a:r>
              <a:rPr lang="en-US" sz="1200" kern="1200" dirty="0" smtClean="0">
                <a:solidFill>
                  <a:schemeClr val="tx1"/>
                </a:solidFill>
                <a:effectLst/>
                <a:latin typeface="+mn-lt"/>
                <a:ea typeface="+mn-ea"/>
                <a:cs typeface="+mn-cs"/>
              </a:rPr>
              <a:t>Are the underlying needs (trauma, and grief and loss issues of the children and family) being addressed? </a:t>
            </a:r>
          </a:p>
          <a:p>
            <a:pPr lvl="1"/>
            <a:r>
              <a:rPr lang="en-US" sz="1200" kern="1200" dirty="0" smtClean="0">
                <a:solidFill>
                  <a:schemeClr val="tx1"/>
                </a:solidFill>
                <a:effectLst/>
                <a:latin typeface="+mn-lt"/>
                <a:ea typeface="+mn-ea"/>
                <a:cs typeface="+mn-cs"/>
              </a:rPr>
              <a:t>What support does Aunt Leann need? The kids? How can the team help?</a:t>
            </a:r>
          </a:p>
          <a:p>
            <a:pPr lvl="1"/>
            <a:r>
              <a:rPr lang="en-US" sz="1200" kern="1200" dirty="0" smtClean="0">
                <a:solidFill>
                  <a:schemeClr val="tx1"/>
                </a:solidFill>
                <a:effectLst/>
                <a:latin typeface="+mn-lt"/>
                <a:ea typeface="+mn-ea"/>
                <a:cs typeface="+mn-cs"/>
              </a:rPr>
              <a:t>Remind trainees to </a:t>
            </a:r>
            <a:r>
              <a:rPr lang="en-US" sz="1200" b="1" kern="1200" dirty="0" smtClean="0">
                <a:solidFill>
                  <a:schemeClr val="tx1"/>
                </a:solidFill>
                <a:effectLst/>
                <a:latin typeface="+mn-lt"/>
                <a:ea typeface="+mn-ea"/>
                <a:cs typeface="+mn-cs"/>
              </a:rPr>
              <a:t>check for bias</a:t>
            </a:r>
            <a:r>
              <a:rPr lang="en-US" sz="1200" kern="1200" dirty="0" smtClean="0">
                <a:solidFill>
                  <a:schemeClr val="tx1"/>
                </a:solidFill>
                <a:effectLst/>
                <a:latin typeface="+mn-lt"/>
                <a:ea typeface="+mn-ea"/>
                <a:cs typeface="+mn-cs"/>
              </a:rPr>
              <a:t>….are there any personal biases impacting the way they interpret the information presented to them?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Coach group to not role play an “extreme” point of view or person. The goal is to practice and have success at building skills in team facilitation.</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The structure of the interaction should be to focus on gathering information helpful to creating a trauma-informed visitation plan and updated case plan objectives that meet child safety, permanency and well-being standards.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The last social worker will debrief the interaction with the role players, staying in “character,” and then the group will break character and debrief the activity as training participants.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Once the small groups have had a chance to debrief on their own, you will then lead the large group report-out of their experiences.</a:t>
            </a:r>
          </a:p>
          <a:p>
            <a:pPr lvl="0"/>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1A6BB06-A46A-49D2-915E-60669DF2ED28}" type="slidenum">
              <a:rPr lang="en-US" smtClean="0"/>
              <a:t>33</a:t>
            </a:fld>
            <a:endParaRPr lang="en-US" dirty="0"/>
          </a:p>
        </p:txBody>
      </p:sp>
    </p:spTree>
    <p:extLst>
      <p:ext uri="{BB962C8B-B14F-4D97-AF65-F5344CB8AC3E}">
        <p14:creationId xmlns:p14="http://schemas.microsoft.com/office/powerpoint/2010/main" val="27200559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Once time is up, have the large groups report out the following:</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were some next steps you developed with the family?</a:t>
            </a:r>
          </a:p>
          <a:p>
            <a:pPr lvl="0"/>
            <a:r>
              <a:rPr lang="en-US" sz="1200" kern="1200" dirty="0" smtClean="0">
                <a:solidFill>
                  <a:schemeClr val="tx1"/>
                </a:solidFill>
                <a:effectLst/>
                <a:latin typeface="+mn-lt"/>
                <a:ea typeface="+mn-ea"/>
                <a:cs typeface="+mn-cs"/>
              </a:rPr>
              <a:t>What worked well? </a:t>
            </a:r>
          </a:p>
          <a:p>
            <a:pPr lvl="0"/>
            <a:r>
              <a:rPr lang="en-US" sz="1200" kern="1200" dirty="0" smtClean="0">
                <a:solidFill>
                  <a:schemeClr val="tx1"/>
                </a:solidFill>
                <a:effectLst/>
                <a:latin typeface="+mn-lt"/>
                <a:ea typeface="+mn-ea"/>
                <a:cs typeface="+mn-cs"/>
              </a:rPr>
              <a:t>Any challenges or upgrades?</a:t>
            </a:r>
          </a:p>
          <a:p>
            <a:pPr lvl="0"/>
            <a:r>
              <a:rPr lang="en-US" sz="1200" kern="1200" dirty="0" smtClean="0">
                <a:solidFill>
                  <a:schemeClr val="tx1"/>
                </a:solidFill>
                <a:effectLst/>
                <a:latin typeface="+mn-lt"/>
                <a:ea typeface="+mn-ea"/>
                <a:cs typeface="+mn-cs"/>
              </a:rPr>
              <a:t>What were your key takeaways or reflections about this activity?</a:t>
            </a:r>
          </a:p>
          <a:p>
            <a:pPr lvl="0"/>
            <a:r>
              <a:rPr lang="en-US" sz="1200" kern="1200" dirty="0" smtClean="0">
                <a:solidFill>
                  <a:schemeClr val="tx1"/>
                </a:solidFill>
                <a:effectLst/>
                <a:latin typeface="+mn-lt"/>
                <a:ea typeface="+mn-ea"/>
                <a:cs typeface="+mn-cs"/>
              </a:rPr>
              <a:t>How is this similar or different to your current teaming practices (in your agency or in your personal practice)?</a:t>
            </a:r>
          </a:p>
          <a:p>
            <a:pPr lvl="0"/>
            <a:r>
              <a:rPr lang="en-US" sz="1200" kern="1200" dirty="0" smtClean="0">
                <a:solidFill>
                  <a:schemeClr val="tx1"/>
                </a:solidFill>
                <a:effectLst/>
                <a:latin typeface="+mn-lt"/>
                <a:ea typeface="+mn-ea"/>
                <a:cs typeface="+mn-cs"/>
              </a:rPr>
              <a:t>Where do you see opportunities for improvement or development?</a:t>
            </a:r>
          </a:p>
          <a:p>
            <a:pPr lvl="0"/>
            <a:r>
              <a:rPr lang="en-US" sz="1200" kern="1200" dirty="0" smtClean="0">
                <a:solidFill>
                  <a:schemeClr val="tx1"/>
                </a:solidFill>
                <a:effectLst/>
                <a:latin typeface="+mn-lt"/>
                <a:ea typeface="+mn-ea"/>
                <a:cs typeface="+mn-cs"/>
              </a:rPr>
              <a:t>To debrief, ask participants:</a:t>
            </a:r>
          </a:p>
          <a:p>
            <a:pPr lvl="0"/>
            <a:r>
              <a:rPr lang="en-US" sz="1200" kern="1200" dirty="0" smtClean="0">
                <a:solidFill>
                  <a:schemeClr val="tx1"/>
                </a:solidFill>
                <a:effectLst/>
                <a:latin typeface="+mn-lt"/>
                <a:ea typeface="+mn-ea"/>
                <a:cs typeface="+mn-cs"/>
              </a:rPr>
              <a:t>Was this a meaningful activity?</a:t>
            </a:r>
          </a:p>
          <a:p>
            <a:pPr lvl="0"/>
            <a:r>
              <a:rPr lang="en-US" sz="1200" kern="1200" dirty="0" smtClean="0">
                <a:solidFill>
                  <a:schemeClr val="tx1"/>
                </a:solidFill>
                <a:effectLst/>
                <a:latin typeface="+mn-lt"/>
                <a:ea typeface="+mn-ea"/>
                <a:cs typeface="+mn-cs"/>
              </a:rPr>
              <a:t>What did you learn?</a:t>
            </a:r>
          </a:p>
          <a:p>
            <a:pPr lvl="0"/>
            <a:r>
              <a:rPr lang="en-US" sz="1200" kern="1200" dirty="0" smtClean="0">
                <a:solidFill>
                  <a:schemeClr val="tx1"/>
                </a:solidFill>
                <a:effectLst/>
                <a:latin typeface="+mn-lt"/>
                <a:ea typeface="+mn-ea"/>
                <a:cs typeface="+mn-cs"/>
              </a:rPr>
              <a:t>What are you willing to try back at work?</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Acknowledge group for their willingness to take risks in skill building in front of peers. Connect this part of the activity to how families are asked to be vulnerable in participating in family teaming as well.</a:t>
            </a:r>
            <a:endParaRPr lang="en-US" sz="1200" kern="1200" dirty="0" smtClean="0">
              <a:solidFill>
                <a:schemeClr val="tx1"/>
              </a:solidFill>
              <a:effectLst/>
              <a:latin typeface="+mn-lt"/>
              <a:ea typeface="+mn-ea"/>
              <a:cs typeface="+mn-cs"/>
            </a:endParaRPr>
          </a:p>
          <a:p>
            <a:pPr marL="0" marR="236327" indent="0">
              <a:lnSpc>
                <a:spcPct val="115000"/>
              </a:lnSpc>
              <a:spcBef>
                <a:spcPts val="620"/>
              </a:spcBef>
              <a:spcAft>
                <a:spcPts val="620"/>
              </a:spcAft>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34</a:t>
            </a:fld>
            <a:endParaRPr lang="en-US" dirty="0"/>
          </a:p>
        </p:txBody>
      </p:sp>
    </p:spTree>
    <p:extLst>
      <p:ext uri="{BB962C8B-B14F-4D97-AF65-F5344CB8AC3E}">
        <p14:creationId xmlns:p14="http://schemas.microsoft.com/office/powerpoint/2010/main" val="32949294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Direct trainees to page 42 of the Trainee Guide containing their </a:t>
            </a:r>
            <a:r>
              <a:rPr lang="en-US" sz="1200" i="1" kern="1200" dirty="0" smtClean="0">
                <a:solidFill>
                  <a:schemeClr val="tx1"/>
                </a:solidFill>
                <a:effectLst/>
                <a:latin typeface="+mn-lt"/>
                <a:ea typeface="+mn-ea"/>
                <a:cs typeface="+mn-cs"/>
              </a:rPr>
              <a:t>Personal Learning Plan.</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Instruct trainees to complete their Personal Learning Plans individually. Allow them 5 minutes.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Once trainees have finished, instruct trainees to spend about 5 minutes sharing their answers in their small groups.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A6BB06-A46A-49D2-915E-60669DF2ED28}" type="slidenum">
              <a:rPr lang="en-US" smtClean="0"/>
              <a:t>35</a:t>
            </a:fld>
            <a:endParaRPr lang="en-US" dirty="0"/>
          </a:p>
        </p:txBody>
      </p:sp>
    </p:spTree>
    <p:extLst>
      <p:ext uri="{BB962C8B-B14F-4D97-AF65-F5344CB8AC3E}">
        <p14:creationId xmlns:p14="http://schemas.microsoft.com/office/powerpoint/2010/main" val="40444447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Debrief the day and wrap-up:</a:t>
            </a:r>
          </a:p>
          <a:p>
            <a:pPr lvl="1"/>
            <a:r>
              <a:rPr lang="en-US" sz="1200" i="1" kern="1200" dirty="0" smtClean="0">
                <a:solidFill>
                  <a:schemeClr val="tx1"/>
                </a:solidFill>
                <a:effectLst/>
                <a:latin typeface="+mn-lt"/>
                <a:ea typeface="+mn-ea"/>
                <a:cs typeface="+mn-cs"/>
              </a:rPr>
              <a:t>What did you learn today that you are most excited about implementing when you get back to the office?</a:t>
            </a:r>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What worries you about returning to the office?</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Thank trainees for attending</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Transition to 15 minute break prior to ending the day with the End of Block Exam. </a:t>
            </a:r>
          </a:p>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36</a:t>
            </a:fld>
            <a:endParaRPr lang="en-US" dirty="0"/>
          </a:p>
        </p:txBody>
      </p:sp>
    </p:spTree>
    <p:extLst>
      <p:ext uri="{BB962C8B-B14F-4D97-AF65-F5344CB8AC3E}">
        <p14:creationId xmlns:p14="http://schemas.microsoft.com/office/powerpoint/2010/main" val="33624196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effectLst/>
              </a:rPr>
              <a:t>End of Block exam instructions FOR TRAINERS</a:t>
            </a:r>
            <a:r>
              <a:rPr lang="en-US" dirty="0" smtClean="0">
                <a:effectLst/>
              </a:rPr>
              <a:t> </a:t>
            </a:r>
            <a:br>
              <a:rPr lang="en-US" dirty="0" smtClean="0">
                <a:effectLst/>
              </a:rPr>
            </a:br>
            <a:r>
              <a:rPr lang="en-US" dirty="0" smtClean="0">
                <a:effectLst/>
              </a:rPr>
              <a:t>To complete the end of block evaluation activity you should have the following materials:</a:t>
            </a:r>
          </a:p>
          <a:p>
            <a:pPr lvl="0"/>
            <a:r>
              <a:rPr lang="en-US" dirty="0" smtClean="0">
                <a:effectLst/>
              </a:rPr>
              <a:t>Informed Consent Document</a:t>
            </a:r>
          </a:p>
          <a:p>
            <a:pPr lvl="0"/>
            <a:r>
              <a:rPr lang="en-US" dirty="0" smtClean="0">
                <a:effectLst/>
              </a:rPr>
              <a:t>Document with County and Training Site Codes</a:t>
            </a:r>
          </a:p>
          <a:p>
            <a:pPr lvl="0"/>
            <a:r>
              <a:rPr lang="en-US" dirty="0" smtClean="0">
                <a:effectLst/>
              </a:rPr>
              <a:t>Answer Sheet(s)</a:t>
            </a:r>
          </a:p>
          <a:p>
            <a:pPr lvl="0"/>
            <a:r>
              <a:rPr lang="en-US" dirty="0" smtClean="0">
                <a:effectLst/>
              </a:rPr>
              <a:t>End-of-Block Evaluation Tool(s) </a:t>
            </a:r>
          </a:p>
          <a:p>
            <a:r>
              <a:rPr lang="en-US" sz="1200" dirty="0" smtClean="0">
                <a:effectLst/>
              </a:rPr>
              <a:t> </a:t>
            </a:r>
            <a:endParaRPr lang="en-US" dirty="0" smtClean="0">
              <a:effectLst/>
            </a:endParaRPr>
          </a:p>
          <a:p>
            <a:r>
              <a:rPr lang="en-US" sz="1200" i="1" kern="1200" dirty="0" smtClean="0">
                <a:solidFill>
                  <a:schemeClr val="tx1"/>
                </a:solidFill>
                <a:effectLst/>
                <a:latin typeface="+mn-lt"/>
                <a:ea typeface="+mn-ea"/>
                <a:cs typeface="+mn-cs"/>
              </a:rPr>
              <a:t>Hand out the Informed Consent form, County and Training Site Codes document, and Answer Sheet to Trainees.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Begin Verbal Directions –</a:t>
            </a:r>
            <a:r>
              <a:rPr lang="en-US" sz="1200" i="1" kern="1200" dirty="0" smtClean="0">
                <a:solidFill>
                  <a:schemeClr val="tx1"/>
                </a:solidFill>
                <a:effectLst/>
                <a:latin typeface="+mn-lt"/>
                <a:ea typeface="+mn-ea"/>
                <a:cs typeface="+mn-cs"/>
              </a:rPr>
              <a:t/>
            </a:r>
            <a:br>
              <a:rPr lang="en-US" sz="1200" i="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We are preparing to initiate the end of block evaluation. This evaluation is not used to assess your performance, but rather to inform our continued improvement of the curriculum. Please take a few minutes to review the Informed Consent form and to complete your Answer Sheet. If you don’t have an Informed Consent form, County and Training Site Codes document, or Answer Sheet, or if you have questions, please raise your hand. </a:t>
            </a:r>
            <a:endParaRPr lang="en-US" sz="1200" kern="1200" dirty="0" smtClean="0">
              <a:solidFill>
                <a:schemeClr val="tx1"/>
              </a:solidFill>
              <a:effectLst/>
              <a:latin typeface="+mn-lt"/>
              <a:ea typeface="+mn-ea"/>
              <a:cs typeface="+mn-cs"/>
            </a:endParaRPr>
          </a:p>
          <a:p>
            <a:pPr lvl="0"/>
            <a:r>
              <a:rPr lang="en-US" b="1" dirty="0" smtClean="0">
                <a:effectLst/>
              </a:rPr>
              <a:t>45 minutes for exam</a:t>
            </a:r>
            <a:r>
              <a:rPr lang="en-US" dirty="0" smtClean="0">
                <a:effectLst/>
              </a:rPr>
              <a:t> – Taking the end-of-block evaluation provides data on how the curriculum can be improved. </a:t>
            </a:r>
          </a:p>
          <a:p>
            <a:r>
              <a:rPr lang="en-US" sz="1200" kern="1200" dirty="0" smtClean="0">
                <a:solidFill>
                  <a:schemeClr val="tx1"/>
                </a:solidFill>
                <a:effectLst/>
                <a:latin typeface="+mn-lt"/>
                <a:ea typeface="+mn-ea"/>
                <a:cs typeface="+mn-cs"/>
              </a:rPr>
              <a:t> </a:t>
            </a:r>
            <a:endParaRPr lang="en-US" dirty="0" smtClean="0">
              <a:effectLst/>
            </a:endParaRPr>
          </a:p>
          <a:p>
            <a:r>
              <a:rPr lang="en-US" sz="1200" i="1" kern="1200" dirty="0" smtClean="0">
                <a:solidFill>
                  <a:schemeClr val="tx1"/>
                </a:solidFill>
                <a:effectLst/>
                <a:latin typeface="+mn-lt"/>
                <a:ea typeface="+mn-ea"/>
                <a:cs typeface="+mn-cs"/>
              </a:rPr>
              <a:t>When trainees have completed their Answer Sheets, provide them with the end-of-block evaluation.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Verbal Directions (Continued) –</a:t>
            </a:r>
            <a:r>
              <a:rPr lang="en-US" sz="1050" u="sng" kern="1200" dirty="0" smtClean="0">
                <a:solidFill>
                  <a:schemeClr val="tx1"/>
                </a:solidFill>
                <a:effectLst/>
                <a:latin typeface="+mn-lt"/>
                <a:ea typeface="+mn-ea"/>
                <a:cs typeface="+mn-cs"/>
              </a:rPr>
              <a:t/>
            </a:r>
            <a:br>
              <a:rPr lang="en-US" sz="1050" u="sng"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We are now ready to begin the end-of-block evaluation. The purpose of this test is to help us identify areas within the curriculum that can be improved. The end-of-block evaluation is composed of 45 knowledge items which will cover content from eLearning, 100-level and today’s 200-level classroom.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When answering a question please make sure you completely fill in the circle with heavy, dark marks. Also, make sure you cleanly erase any answers you change. Any stray marks or incompletely erased answers can affect processing. Are there any questions?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If there are no (additional) questions, please begin.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 TO TRAINERS: If you have trainees present who you think qualify for ESL accommodations you should be attentive to their progression through the exam so to provide any assistance that they may need.</a:t>
            </a:r>
          </a:p>
          <a:p>
            <a:pPr lvl="0"/>
            <a:r>
              <a:rPr lang="en-US" sz="1200" kern="1200" dirty="0" smtClean="0">
                <a:solidFill>
                  <a:schemeClr val="tx1"/>
                </a:solidFill>
                <a:effectLst/>
                <a:latin typeface="+mn-lt"/>
                <a:ea typeface="+mn-ea"/>
                <a:cs typeface="+mn-cs"/>
              </a:rPr>
              <a:t>At the end of 45 minutes (or when trainees appear to have completed the evaluation), walk around and collect the Answer Sheets and end-of-block evaluations. Check trainees’ Answer Sheets to make sure that they were completed correctly.</a:t>
            </a:r>
          </a:p>
          <a:p>
            <a:pPr lvl="0"/>
            <a:r>
              <a:rPr lang="en-US" sz="1200" kern="1200" dirty="0" smtClean="0">
                <a:solidFill>
                  <a:schemeClr val="tx1"/>
                </a:solidFill>
                <a:effectLst/>
                <a:latin typeface="+mn-lt"/>
                <a:ea typeface="+mn-ea"/>
                <a:cs typeface="+mn-cs"/>
              </a:rPr>
              <a:t>Place the Answer Sheets in the provided envelope and complete the Cover Sheet provided for submission to </a:t>
            </a:r>
            <a:r>
              <a:rPr lang="en-US" sz="1200" kern="1200" dirty="0" err="1" smtClean="0">
                <a:solidFill>
                  <a:schemeClr val="tx1"/>
                </a:solidFill>
                <a:effectLst/>
                <a:latin typeface="+mn-lt"/>
                <a:ea typeface="+mn-ea"/>
                <a:cs typeface="+mn-cs"/>
              </a:rPr>
              <a:t>CalSWEC</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Move on to the debrief activity.</a:t>
            </a:r>
          </a:p>
          <a:p>
            <a:r>
              <a:rPr lang="en-US" sz="1200" kern="1200" dirty="0" smtClean="0">
                <a:solidFill>
                  <a:schemeClr val="tx1"/>
                </a:solidFill>
                <a:effectLst/>
                <a:latin typeface="+mn-lt"/>
                <a:ea typeface="+mn-ea"/>
                <a:cs typeface="+mn-cs"/>
              </a:rPr>
              <a:t> </a:t>
            </a:r>
          </a:p>
          <a:p>
            <a:pPr lvl="0"/>
            <a:r>
              <a:rPr lang="en-US" b="1" dirty="0" smtClean="0">
                <a:effectLst/>
              </a:rPr>
              <a:t>15 minutes for debrief</a:t>
            </a:r>
            <a:r>
              <a:rPr lang="en-US" dirty="0" smtClean="0">
                <a:effectLst/>
              </a:rPr>
              <a:t> - Taking an end-of-block evaluation is a learning opportunity. Now that trainees have completed the end-of-block evaluation the debrief activity should be initiated to provide an opportunity for trainee reflection. </a:t>
            </a:r>
          </a:p>
          <a:p>
            <a:pPr lvl="1"/>
            <a:r>
              <a:rPr lang="en-US" sz="1200" i="1" kern="1200" dirty="0" smtClean="0">
                <a:solidFill>
                  <a:schemeClr val="tx1"/>
                </a:solidFill>
                <a:effectLst/>
                <a:latin typeface="+mn-lt"/>
                <a:ea typeface="+mn-ea"/>
                <a:cs typeface="+mn-cs"/>
              </a:rPr>
              <a:t>What is something you remember from the assessment as being especially important?</a:t>
            </a:r>
            <a:endParaRPr lang="en-US" dirty="0" smtClean="0">
              <a:effectLst/>
            </a:endParaRPr>
          </a:p>
          <a:p>
            <a:pPr lvl="1"/>
            <a:r>
              <a:rPr lang="en-US" sz="1200" i="1" kern="1200" dirty="0" smtClean="0">
                <a:solidFill>
                  <a:schemeClr val="tx1"/>
                </a:solidFill>
                <a:effectLst/>
                <a:latin typeface="+mn-lt"/>
                <a:ea typeface="+mn-ea"/>
                <a:cs typeface="+mn-cs"/>
              </a:rPr>
              <a:t>What topics, questions, or scenarios did you NOT know how to answer or complete?</a:t>
            </a:r>
            <a:endParaRPr lang="en-US" dirty="0" smtClean="0">
              <a:effectLst/>
            </a:endParaRPr>
          </a:p>
          <a:p>
            <a:pPr lvl="0"/>
            <a:r>
              <a:rPr lang="en-US" dirty="0" smtClean="0">
                <a:effectLst/>
              </a:rPr>
              <a:t>Chart responses to the </a:t>
            </a:r>
            <a:r>
              <a:rPr lang="en-US" sz="1200" kern="1200" dirty="0" smtClean="0">
                <a:solidFill>
                  <a:schemeClr val="tx1"/>
                </a:solidFill>
                <a:effectLst/>
                <a:latin typeface="+mn-lt"/>
                <a:ea typeface="+mn-ea"/>
                <a:cs typeface="+mn-cs"/>
              </a:rPr>
              <a:t>debrief activity questions. This information will be used to track themes in concerns, issues, or topics raised for curriculum improvement. At the end of the debrief activity, take a picture of the charted responses and email to Tenia Davis, </a:t>
            </a:r>
            <a:r>
              <a:rPr lang="en-US" sz="1200" kern="1200" dirty="0" smtClean="0">
                <a:solidFill>
                  <a:schemeClr val="tx1"/>
                </a:solidFill>
                <a:effectLst/>
                <a:latin typeface="+mn-lt"/>
                <a:ea typeface="+mn-ea"/>
                <a:cs typeface="+mn-cs"/>
                <a:hlinkClick r:id="rId3"/>
              </a:rPr>
              <a:t>teniad@berkeley.edu</a:t>
            </a:r>
            <a:r>
              <a:rPr lang="en-US" sz="1200" kern="1200" dirty="0" smtClean="0">
                <a:solidFill>
                  <a:schemeClr val="tx1"/>
                </a:solidFill>
                <a:effectLst/>
                <a:latin typeface="+mn-lt"/>
                <a:ea typeface="+mn-ea"/>
                <a:cs typeface="+mn-cs"/>
              </a:rPr>
              <a:t> and cc’ </a:t>
            </a:r>
            <a:r>
              <a:rPr lang="en-US" sz="1200" kern="1200" dirty="0" err="1" smtClean="0">
                <a:solidFill>
                  <a:schemeClr val="tx1"/>
                </a:solidFill>
                <a:effectLst/>
                <a:latin typeface="+mn-lt"/>
                <a:ea typeface="+mn-ea"/>
                <a:cs typeface="+mn-cs"/>
              </a:rPr>
              <a:t>Esmirna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Esmi</a:t>
            </a:r>
            <a:r>
              <a:rPr lang="en-US" sz="1200" kern="1200" dirty="0" smtClean="0">
                <a:solidFill>
                  <a:schemeClr val="tx1"/>
                </a:solidFill>
                <a:effectLst/>
                <a:latin typeface="+mn-lt"/>
                <a:ea typeface="+mn-ea"/>
                <a:cs typeface="+mn-cs"/>
              </a:rPr>
              <a:t>) Ramirez, </a:t>
            </a:r>
            <a:r>
              <a:rPr lang="en-US" sz="1200" kern="1200" dirty="0" smtClean="0">
                <a:solidFill>
                  <a:schemeClr val="tx1"/>
                </a:solidFill>
                <a:effectLst/>
                <a:latin typeface="+mn-lt"/>
                <a:ea typeface="+mn-ea"/>
                <a:cs typeface="+mn-cs"/>
                <a:hlinkClick r:id="rId4"/>
              </a:rPr>
              <a:t>eeramirez@berkeley.edu</a:t>
            </a:r>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Have trainees complete the participant satisfaction survey before leaving. </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37</a:t>
            </a:fld>
            <a:endParaRPr lang="en-US" dirty="0"/>
          </a:p>
        </p:txBody>
      </p:sp>
    </p:spTree>
    <p:extLst>
      <p:ext uri="{BB962C8B-B14F-4D97-AF65-F5344CB8AC3E}">
        <p14:creationId xmlns:p14="http://schemas.microsoft.com/office/powerpoint/2010/main" val="1507977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Briefly go over the group agreements that have been shared in previous trainings.</a:t>
            </a:r>
          </a:p>
          <a:p>
            <a:pPr lvl="1"/>
            <a:r>
              <a:rPr lang="en-US" sz="1200" b="1" kern="1200" dirty="0">
                <a:solidFill>
                  <a:schemeClr val="tx1"/>
                </a:solidFill>
                <a:effectLst/>
                <a:latin typeface="+mn-lt"/>
                <a:ea typeface="+mn-ea"/>
                <a:cs typeface="+mn-cs"/>
              </a:rPr>
              <a:t>Collaboration</a:t>
            </a:r>
            <a:r>
              <a:rPr lang="en-US" sz="1200" kern="1200" dirty="0">
                <a:solidFill>
                  <a:schemeClr val="tx1"/>
                </a:solidFill>
                <a:effectLst/>
                <a:latin typeface="+mn-lt"/>
                <a:ea typeface="+mn-ea"/>
                <a:cs typeface="+mn-cs"/>
              </a:rPr>
              <a:t> - We need partnership to have engagement and that works best if we trust each other and agree we are not here to blame or shame.  We are here because we share a common concern for the safety and well-being of children.  Remind them how this skill will be needed when working with families as they are the experts on their family. Social workers must be able to foster collaboration in order to complete a thorough assessment of the situation.  Families need to feel trust before they honestly examine themselves and be able to look at a problem and their part in it.</a:t>
            </a:r>
          </a:p>
          <a:p>
            <a:pPr lvl="1"/>
            <a:r>
              <a:rPr lang="en-US" sz="1200" b="1" kern="1200" dirty="0">
                <a:solidFill>
                  <a:schemeClr val="tx1"/>
                </a:solidFill>
                <a:effectLst/>
                <a:latin typeface="+mn-lt"/>
                <a:ea typeface="+mn-ea"/>
                <a:cs typeface="+mn-cs"/>
              </a:rPr>
              <a:t>Ask lots of questions</a:t>
            </a:r>
            <a:r>
              <a:rPr lang="en-US" sz="1200" kern="1200" dirty="0">
                <a:solidFill>
                  <a:schemeClr val="tx1"/>
                </a:solidFill>
                <a:effectLst/>
                <a:latin typeface="+mn-lt"/>
                <a:ea typeface="+mn-ea"/>
                <a:cs typeface="+mn-cs"/>
              </a:rPr>
              <a:t> - Point out that the trainer can’t make the training relevant for each person because there are many people in the room with different experiences and different needs. Participants have to make it relevant for themselves by asking lots of questions and deciding how the experience might be helpful or not helpful to them.</a:t>
            </a:r>
          </a:p>
          <a:p>
            <a:pPr lvl="1"/>
            <a:r>
              <a:rPr lang="en-US" sz="1200" b="1" kern="1200" dirty="0">
                <a:solidFill>
                  <a:schemeClr val="tx1"/>
                </a:solidFill>
                <a:effectLst/>
                <a:latin typeface="+mn-lt"/>
                <a:ea typeface="+mn-ea"/>
                <a:cs typeface="+mn-cs"/>
              </a:rPr>
              <a:t>Be Open to Trying New Things</a:t>
            </a:r>
            <a:r>
              <a:rPr lang="en-US" sz="1200" kern="1200" dirty="0">
                <a:solidFill>
                  <a:schemeClr val="tx1"/>
                </a:solidFill>
                <a:effectLst/>
                <a:latin typeface="+mn-lt"/>
                <a:ea typeface="+mn-ea"/>
                <a:cs typeface="+mn-cs"/>
              </a:rPr>
              <a:t> - As professional we feel more comfortable and competent sticking with what we know. We don’t always like it when new things come along. Sometimes it feels uncomfortable to try new things so we tend to back away from the new thing telling ourselves things like “she doesn’t know what she’s talking about…she has never worked in our community with the people we work with…”But to learn something new we have to do through the uncomfortable stage to get to the other side where it feels natural and comfortable. With this group agreement, they are agreeing to try new things even if they feel uncomfortable. </a:t>
            </a:r>
          </a:p>
          <a:p>
            <a:pPr lvl="1"/>
            <a:r>
              <a:rPr lang="en-US" sz="1200" b="1" kern="1200" dirty="0">
                <a:solidFill>
                  <a:schemeClr val="tx1"/>
                </a:solidFill>
                <a:effectLst/>
                <a:latin typeface="+mn-lt"/>
                <a:ea typeface="+mn-ea"/>
                <a:cs typeface="+mn-cs"/>
              </a:rPr>
              <a:t>Make Mistakes</a:t>
            </a:r>
            <a:r>
              <a:rPr lang="en-US" sz="1200" kern="1200" dirty="0">
                <a:solidFill>
                  <a:schemeClr val="tx1"/>
                </a:solidFill>
                <a:effectLst/>
                <a:latin typeface="+mn-lt"/>
                <a:ea typeface="+mn-ea"/>
                <a:cs typeface="+mn-cs"/>
              </a:rPr>
              <a:t> - As professionals we don’t like to make mistakes. And when we make mistakes we feel discouraged and beat ourselves up.  But, if we are going to learn new things, we have to make mistakes. Even more important than the willingness to make mistakes is the willingness to admit we are wrong even when we don’t want to be.  Growth requires that we are open to changing our minds based on new information received.  We must also be willing to put our own ideas aside to fully hear the views of others.</a:t>
            </a:r>
          </a:p>
          <a:p>
            <a:pPr lvl="1"/>
            <a:r>
              <a:rPr lang="en-US" sz="1200" b="1" kern="1200" dirty="0">
                <a:solidFill>
                  <a:schemeClr val="tx1"/>
                </a:solidFill>
                <a:effectLst/>
                <a:latin typeface="+mn-lt"/>
                <a:ea typeface="+mn-ea"/>
                <a:cs typeface="+mn-cs"/>
              </a:rPr>
              <a:t>Confidentiality</a:t>
            </a:r>
            <a:r>
              <a:rPr lang="en-US" sz="1200" kern="1200" dirty="0">
                <a:solidFill>
                  <a:schemeClr val="tx1"/>
                </a:solidFill>
                <a:effectLst/>
                <a:latin typeface="+mn-lt"/>
                <a:ea typeface="+mn-ea"/>
                <a:cs typeface="+mn-cs"/>
              </a:rPr>
              <a:t> - This is just a reminder that information about families or other trainees shared in the training room should be kept confidential.</a:t>
            </a:r>
          </a:p>
          <a:p>
            <a:pPr lvl="1"/>
            <a:r>
              <a:rPr lang="en-US" sz="1200" b="1" kern="1200" dirty="0">
                <a:solidFill>
                  <a:schemeClr val="tx1"/>
                </a:solidFill>
                <a:effectLst/>
                <a:latin typeface="+mn-lt"/>
                <a:ea typeface="+mn-ea"/>
                <a:cs typeface="+mn-cs"/>
              </a:rPr>
              <a:t>Be responsible for your own learning </a:t>
            </a:r>
            <a:r>
              <a:rPr lang="en-US" sz="1200" kern="1200" dirty="0">
                <a:solidFill>
                  <a:schemeClr val="tx1"/>
                </a:solidFill>
                <a:effectLst/>
                <a:latin typeface="+mn-lt"/>
                <a:ea typeface="+mn-ea"/>
                <a:cs typeface="+mn-cs"/>
              </a:rPr>
              <a:t>– As adult learners we realize you come with knowledge, skills and experience. The intention of this curriculum is that you will have an opportunity to share this via large and small group discussions. Please come prepared to training having taken any prerequisite eLearning or classroom trainings. Set aside this day for your learning, please do not bring work into the classroom, this is distracting to other participants as well as to the trainer/facilitator. This includes being on time, sharing the floor, cell phones off…</a:t>
            </a:r>
          </a:p>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4</a:t>
            </a:fld>
            <a:endParaRPr lang="en-US" dirty="0"/>
          </a:p>
        </p:txBody>
      </p:sp>
    </p:spTree>
    <p:extLst>
      <p:ext uri="{BB962C8B-B14F-4D97-AF65-F5344CB8AC3E}">
        <p14:creationId xmlns:p14="http://schemas.microsoft.com/office/powerpoint/2010/main" val="2950554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Trainee</a:t>
            </a:r>
            <a:r>
              <a:rPr lang="en-US" sz="1200" kern="1200" baseline="0" dirty="0" smtClean="0">
                <a:solidFill>
                  <a:schemeClr val="tx1"/>
                </a:solidFill>
                <a:effectLst/>
                <a:latin typeface="+mn-lt"/>
                <a:ea typeface="+mn-ea"/>
                <a:cs typeface="+mn-cs"/>
              </a:rPr>
              <a:t> guide pages 8-15 contain phases of case planning.</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Briefly review phases of case planning; consider how it may be helpful to break down the phases of case planning into smaller steps to facilitate understanding of the process for families and their support networks.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Remind trainees that this information was covered in the 200 level Case Planning and Service Delivery class and is also applicable to Monitoring and Adapting the case plan. These phases of case planning are important throughout the life of a child welfare case.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Emphasize that while there are compliance mandates around case planning, the goal is to help the family make sense of what is happening, to sort things out and come to a common understanding of what everyone needs to do to make the child/family safer.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Ask for some volunteers to explain how we can do our part to move the "case plan" forward? In other words, what approaches can we use to remove barriers to a family's progress?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Some answers to look for and insert if necessary: engagement and trust; use of self; cultural humility; awareness of bias.</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A6BB06-A46A-49D2-915E-60669DF2ED28}" type="slidenum">
              <a:rPr lang="en-US" smtClean="0"/>
              <a:t>5</a:t>
            </a:fld>
            <a:endParaRPr lang="en-US" dirty="0"/>
          </a:p>
        </p:txBody>
      </p:sp>
    </p:spTree>
    <p:extLst>
      <p:ext uri="{BB962C8B-B14F-4D97-AF65-F5344CB8AC3E}">
        <p14:creationId xmlns:p14="http://schemas.microsoft.com/office/powerpoint/2010/main" val="1666862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Transition to the best practices slide by explaining that the key to effective assessment is engagement. These practice approaches have been found to be vital to engaging with families in a respectful and ethical way.</a:t>
            </a:r>
          </a:p>
          <a:p>
            <a:pPr lvl="0"/>
            <a:r>
              <a:rPr lang="en-US" sz="1200" kern="1200" dirty="0" smtClean="0">
                <a:solidFill>
                  <a:schemeClr val="tx1"/>
                </a:solidFill>
                <a:effectLst/>
                <a:latin typeface="+mn-lt"/>
                <a:ea typeface="+mn-ea"/>
                <a:cs typeface="+mn-cs"/>
              </a:rPr>
              <a:t>Research shows that social work assessments are seventy percent more accurate when workers build relationships with families.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Remind participants that the following best practice approaches have been found to be vital to engaging with families in a respectful and ethical way and briefly review each best practice. </a:t>
            </a:r>
          </a:p>
          <a:p>
            <a:pPr lvl="1"/>
            <a:r>
              <a:rPr lang="en-US" sz="1200" kern="1200" dirty="0" smtClean="0">
                <a:solidFill>
                  <a:schemeClr val="tx1"/>
                </a:solidFill>
                <a:effectLst/>
                <a:latin typeface="+mn-lt"/>
                <a:ea typeface="+mn-ea"/>
                <a:cs typeface="+mn-cs"/>
              </a:rPr>
              <a:t>Trauma informed practice </a:t>
            </a:r>
          </a:p>
          <a:p>
            <a:pPr lvl="1"/>
            <a:r>
              <a:rPr lang="en-US" sz="1200" kern="1200" dirty="0" smtClean="0">
                <a:solidFill>
                  <a:schemeClr val="tx1"/>
                </a:solidFill>
                <a:effectLst/>
                <a:latin typeface="+mn-lt"/>
                <a:ea typeface="+mn-ea"/>
                <a:cs typeface="+mn-cs"/>
              </a:rPr>
              <a:t>A strengths-based approach, solution focused approach</a:t>
            </a:r>
          </a:p>
          <a:p>
            <a:pPr lvl="1"/>
            <a:r>
              <a:rPr lang="en-US" sz="1200" kern="1200" dirty="0" smtClean="0">
                <a:solidFill>
                  <a:schemeClr val="tx1"/>
                </a:solidFill>
                <a:effectLst/>
                <a:latin typeface="+mn-lt"/>
                <a:ea typeface="+mn-ea"/>
                <a:cs typeface="+mn-cs"/>
              </a:rPr>
              <a:t>Appreciative inquiry </a:t>
            </a:r>
          </a:p>
          <a:p>
            <a:pPr lvl="1"/>
            <a:r>
              <a:rPr lang="en-US" sz="1200" kern="1200" dirty="0" smtClean="0">
                <a:solidFill>
                  <a:schemeClr val="tx1"/>
                </a:solidFill>
                <a:effectLst/>
                <a:latin typeface="+mn-lt"/>
                <a:ea typeface="+mn-ea"/>
                <a:cs typeface="+mn-cs"/>
              </a:rPr>
              <a:t>Cultural humility </a:t>
            </a:r>
          </a:p>
          <a:p>
            <a:pPr lvl="1"/>
            <a:r>
              <a:rPr lang="en-US" sz="1200" kern="1200" dirty="0" smtClean="0">
                <a:solidFill>
                  <a:schemeClr val="tx1"/>
                </a:solidFill>
                <a:effectLst/>
                <a:latin typeface="+mn-lt"/>
                <a:ea typeface="+mn-ea"/>
                <a:cs typeface="+mn-cs"/>
              </a:rPr>
              <a:t>Remind trainees of the </a:t>
            </a:r>
            <a:r>
              <a:rPr lang="en-US" sz="1200" i="1" kern="1200" dirty="0" smtClean="0">
                <a:solidFill>
                  <a:schemeClr val="tx1"/>
                </a:solidFill>
                <a:effectLst/>
                <a:latin typeface="+mn-lt"/>
                <a:ea typeface="+mn-ea"/>
                <a:cs typeface="+mn-cs"/>
              </a:rPr>
              <a:t>Multicultural Guidelines for Communicating Across Differences</a:t>
            </a:r>
            <a:r>
              <a:rPr lang="en-US" sz="1200" kern="1200" dirty="0" smtClean="0">
                <a:solidFill>
                  <a:schemeClr val="tx1"/>
                </a:solidFill>
                <a:effectLst/>
                <a:latin typeface="+mn-lt"/>
                <a:ea typeface="+mn-ea"/>
                <a:cs typeface="+mn-cs"/>
              </a:rPr>
              <a:t> (available on page 16 of the trainee guide for review).</a:t>
            </a:r>
          </a:p>
          <a:p>
            <a:pPr lvl="1"/>
            <a:r>
              <a:rPr lang="en-US" sz="1200" kern="1200" dirty="0" smtClean="0">
                <a:solidFill>
                  <a:schemeClr val="tx1"/>
                </a:solidFill>
                <a:effectLst/>
                <a:latin typeface="+mn-lt"/>
                <a:ea typeface="+mn-ea"/>
                <a:cs typeface="+mn-cs"/>
              </a:rPr>
              <a:t>Teaming </a:t>
            </a:r>
          </a:p>
          <a:p>
            <a:pPr lvl="1"/>
            <a:r>
              <a:rPr lang="en-US" sz="1200" kern="1200" dirty="0" smtClean="0">
                <a:solidFill>
                  <a:schemeClr val="tx1"/>
                </a:solidFill>
                <a:effectLst/>
                <a:latin typeface="+mn-lt"/>
                <a:ea typeface="+mn-ea"/>
                <a:cs typeface="+mn-cs"/>
              </a:rPr>
              <a:t>Use of SDM and the California Child Welfare Core Practice Model Behaviors (these behaviors are covered extensively throughout Core 3.0 classes and will be briefly reviewed in this class)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The full definitions of these best practices can be found on page 12 of the Trainee Guide</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We will be discussing these best practices in the next activity (move to activity)</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A6BB06-A46A-49D2-915E-60669DF2ED28}" type="slidenum">
              <a:rPr lang="en-US" smtClean="0"/>
              <a:t>6</a:t>
            </a:fld>
            <a:endParaRPr lang="en-US" dirty="0"/>
          </a:p>
        </p:txBody>
      </p:sp>
    </p:spTree>
    <p:extLst>
      <p:ext uri="{BB962C8B-B14F-4D97-AF65-F5344CB8AC3E}">
        <p14:creationId xmlns:p14="http://schemas.microsoft.com/office/powerpoint/2010/main" val="3127086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Assign one of the following four phases of case planning to each table group (divide class into four groups):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Assess the child and family (page 8 in Trainee guide)</a:t>
            </a:r>
          </a:p>
          <a:p>
            <a:pPr lvl="0"/>
            <a:r>
              <a:rPr lang="en-US" sz="1200" kern="1200" dirty="0" smtClean="0">
                <a:solidFill>
                  <a:schemeClr val="tx1"/>
                </a:solidFill>
                <a:effectLst/>
                <a:latin typeface="+mn-lt"/>
                <a:ea typeface="+mn-ea"/>
                <a:cs typeface="+mn-cs"/>
              </a:rPr>
              <a:t>Case planning and service delivery (page 11 in Trainee guide)</a:t>
            </a:r>
          </a:p>
          <a:p>
            <a:pPr lvl="0"/>
            <a:r>
              <a:rPr lang="en-US" sz="1200" kern="1200" dirty="0" smtClean="0">
                <a:solidFill>
                  <a:schemeClr val="tx1"/>
                </a:solidFill>
                <a:effectLst/>
                <a:latin typeface="+mn-lt"/>
                <a:ea typeface="+mn-ea"/>
                <a:cs typeface="+mn-cs"/>
              </a:rPr>
              <a:t>Supporting children and families / Best practices in child welfare (pages 12-14 in Trainee guide)</a:t>
            </a:r>
          </a:p>
          <a:p>
            <a:pPr lvl="1"/>
            <a:r>
              <a:rPr lang="en-US" sz="1200" kern="1200" dirty="0" smtClean="0">
                <a:solidFill>
                  <a:schemeClr val="tx1"/>
                </a:solidFill>
                <a:effectLst/>
                <a:latin typeface="+mn-lt"/>
                <a:ea typeface="+mn-ea"/>
                <a:cs typeface="+mn-cs"/>
              </a:rPr>
              <a:t>For the Cultural Humility group, be sure to call out the Multicultural Guidelines (page 16 of the trainee guide).</a:t>
            </a:r>
          </a:p>
          <a:p>
            <a:pPr lvl="0"/>
            <a:r>
              <a:rPr lang="en-US" sz="1200" kern="1200" dirty="0" smtClean="0">
                <a:solidFill>
                  <a:schemeClr val="tx1"/>
                </a:solidFill>
                <a:effectLst/>
                <a:latin typeface="+mn-lt"/>
                <a:ea typeface="+mn-ea"/>
                <a:cs typeface="+mn-cs"/>
              </a:rPr>
              <a:t>Preparing for Judicial Review (page 14 in Trainee guide)</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Instruct the groups to review and discuss their assigned case planning phase in the trainee guide and to answer as a group the question featured on the slide:</a:t>
            </a:r>
          </a:p>
          <a:p>
            <a:pPr lvl="1"/>
            <a:r>
              <a:rPr lang="en-US" sz="1200" i="1" kern="1200" dirty="0" smtClean="0">
                <a:solidFill>
                  <a:schemeClr val="tx1"/>
                </a:solidFill>
                <a:effectLst/>
                <a:latin typeface="+mn-lt"/>
                <a:ea typeface="+mn-ea"/>
                <a:cs typeface="+mn-cs"/>
              </a:rPr>
              <a:t>What are the specific behaviors/actions/activities a social worker could do to accomplish this case planning phase during their ongoing work with families?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As per the slide instructions, ask participants to chart their group answers on flip chart paper and select someone in their group to report out.</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Give trainees 15 minutes to finish this task.</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Once 15 minutes have passed, ask each group to share their favorite social worker behavior/action/activity that they came up with to support the case planning phase they were assigned to.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Allow 15 minutes for the report out.</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Have the groups post their flip chart papers to the walls for future reference.</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Activity Debrief (10 minutes): Trainer should have the trainee guide pages 8 – 17 available to assist with debrief of activity. Make sure to cover the main points outlined in the trainee guide for each phase of case planning, including:</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Brief review of SDM:</a:t>
            </a:r>
          </a:p>
          <a:p>
            <a:pPr lvl="1"/>
            <a:r>
              <a:rPr lang="en-US" sz="1200" kern="1200" dirty="0" smtClean="0">
                <a:solidFill>
                  <a:schemeClr val="tx1"/>
                </a:solidFill>
                <a:effectLst/>
                <a:latin typeface="+mn-lt"/>
                <a:ea typeface="+mn-ea"/>
                <a:cs typeface="+mn-cs"/>
              </a:rPr>
              <a:t>Highlight the importance of the SDM assessment tools and conducting a balanced assessment in measuring progress toward child safety and well-being.</a:t>
            </a:r>
          </a:p>
          <a:p>
            <a:pPr lvl="1"/>
            <a:r>
              <a:rPr lang="en-US" sz="1200" kern="1200" dirty="0" smtClean="0">
                <a:solidFill>
                  <a:schemeClr val="tx1"/>
                </a:solidFill>
                <a:effectLst/>
                <a:latin typeface="+mn-lt"/>
                <a:ea typeface="+mn-ea"/>
                <a:cs typeface="+mn-cs"/>
              </a:rPr>
              <a:t>How does SDM assist us with making decisions?</a:t>
            </a:r>
          </a:p>
          <a:p>
            <a:pPr lvl="1"/>
            <a:r>
              <a:rPr lang="en-US" sz="1200" kern="1200" dirty="0" smtClean="0">
                <a:solidFill>
                  <a:schemeClr val="tx1"/>
                </a:solidFill>
                <a:effectLst/>
                <a:latin typeface="+mn-lt"/>
                <a:ea typeface="+mn-ea"/>
                <a:cs typeface="+mn-cs"/>
              </a:rPr>
              <a:t>How does SDM help us address bias?</a:t>
            </a:r>
          </a:p>
          <a:p>
            <a:pPr lvl="1"/>
            <a:r>
              <a:rPr lang="en-US" sz="1200" kern="1200" dirty="0" smtClean="0">
                <a:solidFill>
                  <a:schemeClr val="tx1"/>
                </a:solidFill>
                <a:effectLst/>
                <a:latin typeface="+mn-lt"/>
                <a:ea typeface="+mn-ea"/>
                <a:cs typeface="+mn-cs"/>
              </a:rPr>
              <a:t>How does SDM help us provide consistency in practice?  </a:t>
            </a:r>
          </a:p>
          <a:p>
            <a:pPr lvl="1"/>
            <a:r>
              <a:rPr lang="en-US" sz="1200" kern="1200" dirty="0" smtClean="0">
                <a:solidFill>
                  <a:schemeClr val="tx1"/>
                </a:solidFill>
                <a:effectLst/>
                <a:latin typeface="+mn-lt"/>
                <a:ea typeface="+mn-ea"/>
                <a:cs typeface="+mn-cs"/>
              </a:rPr>
              <a:t>Remind trainees that SDM is only a tool…it does not make a final decisions; workers make decisions using their clinical judgements with SDM as a support</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Have trainees turn to page 17 in their Trainee Guide </a:t>
            </a:r>
            <a:r>
              <a:rPr lang="en-US" sz="1200" i="1" kern="1200" dirty="0" smtClean="0">
                <a:solidFill>
                  <a:schemeClr val="tx1"/>
                </a:solidFill>
                <a:effectLst/>
                <a:latin typeface="+mn-lt"/>
                <a:ea typeface="+mn-ea"/>
                <a:cs typeface="+mn-cs"/>
              </a:rPr>
              <a:t>“California Child Welfare Core Practice Model Practice Behaviors”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Invite participants from the groups to connect some of their previous answers/responses to one or more of the practice behaviors. Use the charted responses to make connections if the classroom discussion does not.</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7</a:t>
            </a:fld>
            <a:endParaRPr lang="en-US" dirty="0"/>
          </a:p>
        </p:txBody>
      </p:sp>
    </p:spTree>
    <p:extLst>
      <p:ext uri="{BB962C8B-B14F-4D97-AF65-F5344CB8AC3E}">
        <p14:creationId xmlns:p14="http://schemas.microsoft.com/office/powerpoint/2010/main" val="3132381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Briefly summarize this activity by reviewing the layered tasks associated with case planning/ case management and the importance of ongoing assessment, engagement and collaboration in the process of moving a family toward reunification.</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Briefly review the assessment questions on the slide. Ask participants why it is important to conduct an ongoing balanced assessment of the family. Ideally, participant's answers will drive the discussion toward several of the key takeaways of this topic.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As necessary, be sure to touch on the following key points regarding ongoing assessment:</a:t>
            </a:r>
          </a:p>
          <a:p>
            <a:pPr lvl="1"/>
            <a:r>
              <a:rPr lang="en-US" sz="1200" kern="1200" dirty="0" smtClean="0">
                <a:solidFill>
                  <a:schemeClr val="tx1"/>
                </a:solidFill>
                <a:effectLst/>
                <a:latin typeface="+mn-lt"/>
                <a:ea typeface="+mn-ea"/>
                <a:cs typeface="+mn-cs"/>
              </a:rPr>
              <a:t>Assessment occurs throughout the life of a case; it begins from the moment a call is received by the child welfare system and continues until the case is closed. </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An ongoing assessment of safety vs. risk is an important part of working with families. Safety is focused on the immediate absence of harm and danger for a child and risk focuses on the family patterns and probability that abuse or neglect may occur in the future.  </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Workers should be open to the idea that earlier assessments may have been incorrect or incomplete and be willing to make the necessary changes to case planning based on new information learned from their current assessment. </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Effective case planning is individualized, strength-based, comprehensive and flexible. </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focus of ongoing assessment should be on family strengths and positive engagement to see what they are doing right – looking for the behavioral change that increases safety. </a:t>
            </a:r>
          </a:p>
          <a:p>
            <a:pPr lvl="2"/>
            <a:r>
              <a:rPr lang="en-US" sz="1200" kern="1200" dirty="0" smtClean="0">
                <a:solidFill>
                  <a:schemeClr val="tx1"/>
                </a:solidFill>
                <a:effectLst/>
                <a:latin typeface="+mn-lt"/>
                <a:ea typeface="+mn-ea"/>
                <a:cs typeface="+mn-cs"/>
              </a:rPr>
              <a:t>Ask participants for examples of behavioral changes that indicate safety has replaced danger/risk?</a:t>
            </a:r>
          </a:p>
          <a:p>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What happens when our assessment of the child's safety, family’s needs change over the course of our involvement with them? </a:t>
            </a:r>
          </a:p>
          <a:p>
            <a:pPr lvl="2"/>
            <a:r>
              <a:rPr lang="en-US" sz="1200" kern="1200" dirty="0" smtClean="0">
                <a:solidFill>
                  <a:schemeClr val="tx1"/>
                </a:solidFill>
                <a:effectLst/>
                <a:latin typeface="+mn-lt"/>
                <a:ea typeface="+mn-ea"/>
                <a:cs typeface="+mn-cs"/>
              </a:rPr>
              <a:t>The case plan needs to change in response. </a:t>
            </a:r>
          </a:p>
          <a:p>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Ask participants what tools do people in your agency use to engage children in assessment and safety planning? </a:t>
            </a:r>
          </a:p>
          <a:p>
            <a:pPr lvl="1"/>
            <a:r>
              <a:rPr lang="en-US" sz="1200" kern="1200" dirty="0" smtClean="0">
                <a:solidFill>
                  <a:schemeClr val="tx1"/>
                </a:solidFill>
                <a:effectLst/>
                <a:latin typeface="+mn-lt"/>
                <a:ea typeface="+mn-ea"/>
                <a:cs typeface="+mn-cs"/>
              </a:rPr>
              <a:t>Ask participants who is usually listed on a case plan? Are they all the people the child defines as their family? </a:t>
            </a:r>
          </a:p>
          <a:p>
            <a:pPr lvl="1"/>
            <a:r>
              <a:rPr lang="en-US" sz="1200" kern="1200" dirty="0" smtClean="0">
                <a:solidFill>
                  <a:schemeClr val="tx1"/>
                </a:solidFill>
                <a:effectLst/>
                <a:latin typeface="+mn-lt"/>
                <a:ea typeface="+mn-ea"/>
                <a:cs typeface="+mn-cs"/>
              </a:rPr>
              <a:t>Ask participants how we leverage family strengths to advocate for a child's safety and wellbeing as they define it?</a:t>
            </a:r>
          </a:p>
          <a:p>
            <a:pPr lvl="1"/>
            <a:r>
              <a:rPr lang="en-US" sz="1200" kern="1200" dirty="0" smtClean="0">
                <a:solidFill>
                  <a:schemeClr val="tx1"/>
                </a:solidFill>
                <a:effectLst/>
                <a:latin typeface="+mn-lt"/>
                <a:ea typeface="+mn-ea"/>
                <a:cs typeface="+mn-cs"/>
              </a:rPr>
              <a:t>Ask participants what else is important to case planning work WITH families?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Remind participants that the Minimum Sufficient Level of Care (MSLC) is a standard for assessing safety and change and assists social workers in systematically considering what the standard was for removal and what the expectations are for return of the child. Emphasize that conducting an accurate assessment of children and families in child protection is perhaps the most critical piece of a social worker’s job. </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8</a:t>
            </a:fld>
            <a:endParaRPr lang="en-US" dirty="0"/>
          </a:p>
        </p:txBody>
      </p:sp>
    </p:spTree>
    <p:extLst>
      <p:ext uri="{BB962C8B-B14F-4D97-AF65-F5344CB8AC3E}">
        <p14:creationId xmlns:p14="http://schemas.microsoft.com/office/powerpoint/2010/main" val="714266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Briefly review the best practice of teaming.</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Remind participants that they can find a definition of teaming on page 9 of the trainee guide.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Ask participants to share how their agency uses teaming in their own social work practice. Connect their answers to their own roles as facilitators.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Emphasize that social workers are facilitators for all types of meetings, both formal and informal, within the context of their jobs. Facilitation skills are important to develop and are transferrable to all areas of work with families and in the community.</a:t>
            </a:r>
          </a:p>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9</a:t>
            </a:fld>
            <a:endParaRPr lang="en-US" dirty="0"/>
          </a:p>
        </p:txBody>
      </p:sp>
    </p:spTree>
    <p:extLst>
      <p:ext uri="{BB962C8B-B14F-4D97-AF65-F5344CB8AC3E}">
        <p14:creationId xmlns:p14="http://schemas.microsoft.com/office/powerpoint/2010/main" val="3822752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31DEE5C-8EAC-476A-8EDC-F1D01A085EC4}" type="datetimeFigureOut">
              <a:rPr lang="en-US" smtClean="0"/>
              <a:t>12/28/2018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4237085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1DEE5C-8EAC-476A-8EDC-F1D01A085EC4}" type="datetimeFigureOut">
              <a:rPr lang="en-US" smtClean="0"/>
              <a:t>12/28/2018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1208845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1DEE5C-8EAC-476A-8EDC-F1D01A085EC4}" type="datetimeFigureOut">
              <a:rPr lang="en-US" smtClean="0"/>
              <a:t>12/28/2018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283484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1DEE5C-8EAC-476A-8EDC-F1D01A085EC4}" type="datetimeFigureOut">
              <a:rPr lang="en-US" smtClean="0"/>
              <a:t>12/28/2018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2869493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1DEE5C-8EAC-476A-8EDC-F1D01A085EC4}" type="datetimeFigureOut">
              <a:rPr lang="en-US" smtClean="0"/>
              <a:t>12/28/2018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1519456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1DEE5C-8EAC-476A-8EDC-F1D01A085EC4}" type="datetimeFigureOut">
              <a:rPr lang="en-US" smtClean="0"/>
              <a:t>12/28/2018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3726551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1DEE5C-8EAC-476A-8EDC-F1D01A085EC4}" type="datetimeFigureOut">
              <a:rPr lang="en-US" smtClean="0"/>
              <a:t>12/28/2018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3061776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1DEE5C-8EAC-476A-8EDC-F1D01A085EC4}" type="datetimeFigureOut">
              <a:rPr lang="en-US" smtClean="0"/>
              <a:t>12/28/2018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1428159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EE5C-8EAC-476A-8EDC-F1D01A085EC4}" type="datetimeFigureOut">
              <a:rPr lang="en-US" smtClean="0"/>
              <a:t>12/28/2018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45583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1DEE5C-8EAC-476A-8EDC-F1D01A085EC4}" type="datetimeFigureOut">
              <a:rPr lang="en-US" smtClean="0"/>
              <a:t>12/28/2018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1464271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1DEE5C-8EAC-476A-8EDC-F1D01A085EC4}" type="datetimeFigureOut">
              <a:rPr lang="en-US" smtClean="0"/>
              <a:t>12/28/2018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3144557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1DEE5C-8EAC-476A-8EDC-F1D01A085EC4}" type="datetimeFigureOut">
              <a:rPr lang="en-US" smtClean="0"/>
              <a:t>12/28/2018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E357DE-2CFF-4E4A-B892-1FAFF8444DB6}" type="slidenum">
              <a:rPr lang="en-US" smtClean="0"/>
              <a:t>‹#›</a:t>
            </a:fld>
            <a:endParaRPr lang="en-US" dirty="0"/>
          </a:p>
        </p:txBody>
      </p:sp>
    </p:spTree>
    <p:extLst>
      <p:ext uri="{BB962C8B-B14F-4D97-AF65-F5344CB8AC3E}">
        <p14:creationId xmlns:p14="http://schemas.microsoft.com/office/powerpoint/2010/main" val="563284824"/>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youtube.com/watch?v=GEEEdzhel5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5.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lock Arc 18"/>
          <p:cNvSpPr/>
          <p:nvPr/>
        </p:nvSpPr>
        <p:spPr>
          <a:xfrm>
            <a:off x="2663913" y="1408606"/>
            <a:ext cx="5645338" cy="5645338"/>
          </a:xfrm>
          <a:prstGeom prst="blockArc">
            <a:avLst>
              <a:gd name="adj1" fmla="val 10193080"/>
              <a:gd name="adj2" fmla="val 15037681"/>
              <a:gd name="adj3" fmla="val 4633"/>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0" name="Block Arc 19"/>
          <p:cNvSpPr/>
          <p:nvPr/>
        </p:nvSpPr>
        <p:spPr>
          <a:xfrm>
            <a:off x="1749338" y="-195948"/>
            <a:ext cx="5645338" cy="5645338"/>
          </a:xfrm>
          <a:prstGeom prst="blockArc">
            <a:avLst>
              <a:gd name="adj1" fmla="val 2955016"/>
              <a:gd name="adj2" fmla="val 7845011"/>
              <a:gd name="adj3" fmla="val 4633"/>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1" name="Block Arc 20"/>
          <p:cNvSpPr/>
          <p:nvPr/>
        </p:nvSpPr>
        <p:spPr>
          <a:xfrm>
            <a:off x="834748" y="1408611"/>
            <a:ext cx="5645338" cy="5645338"/>
          </a:xfrm>
          <a:prstGeom prst="blockArc">
            <a:avLst>
              <a:gd name="adj1" fmla="val 17362297"/>
              <a:gd name="adj2" fmla="val 606930"/>
              <a:gd name="adj3" fmla="val 4633"/>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22" name="Group 21"/>
          <p:cNvGrpSpPr/>
          <p:nvPr/>
        </p:nvGrpSpPr>
        <p:grpSpPr>
          <a:xfrm>
            <a:off x="3265902" y="2363229"/>
            <a:ext cx="2594595" cy="2594595"/>
            <a:chOff x="3236602" y="2369656"/>
            <a:chExt cx="2594595" cy="2594595"/>
          </a:xfrm>
        </p:grpSpPr>
        <p:sp>
          <p:nvSpPr>
            <p:cNvPr id="32" name="Oval 31"/>
            <p:cNvSpPr/>
            <p:nvPr/>
          </p:nvSpPr>
          <p:spPr>
            <a:xfrm>
              <a:off x="3236602" y="2369656"/>
              <a:ext cx="2594595" cy="2594595"/>
            </a:xfrm>
            <a:prstGeom prst="ellipse">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Oval 7"/>
            <p:cNvSpPr/>
            <p:nvPr/>
          </p:nvSpPr>
          <p:spPr>
            <a:xfrm>
              <a:off x="3660063" y="2749627"/>
              <a:ext cx="1834655" cy="18346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1600200" fontAlgn="auto">
                <a:lnSpc>
                  <a:spcPct val="90000"/>
                </a:lnSpc>
                <a:spcAft>
                  <a:spcPct val="35000"/>
                </a:spcAft>
              </a:pPr>
              <a:r>
                <a:rPr lang="en-US" sz="3600" dirty="0">
                  <a:solidFill>
                    <a:prstClr val="white"/>
                  </a:solidFill>
                </a:rPr>
                <a:t>Common Core 3.0</a:t>
              </a:r>
            </a:p>
          </p:txBody>
        </p:sp>
      </p:grpSp>
      <p:grpSp>
        <p:nvGrpSpPr>
          <p:cNvPr id="23" name="Group 22"/>
          <p:cNvGrpSpPr/>
          <p:nvPr/>
        </p:nvGrpSpPr>
        <p:grpSpPr>
          <a:xfrm>
            <a:off x="3663883" y="721985"/>
            <a:ext cx="1816216" cy="1816216"/>
            <a:chOff x="3634583" y="728412"/>
            <a:chExt cx="1816216" cy="1816216"/>
          </a:xfrm>
        </p:grpSpPr>
        <p:sp>
          <p:nvSpPr>
            <p:cNvPr id="30" name="Oval 29"/>
            <p:cNvSpPr/>
            <p:nvPr/>
          </p:nvSpPr>
          <p:spPr>
            <a:xfrm>
              <a:off x="3634583" y="728412"/>
              <a:ext cx="1816216" cy="1816216"/>
            </a:xfrm>
            <a:prstGeom prst="ellipse">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Oval 9"/>
            <p:cNvSpPr/>
            <p:nvPr/>
          </p:nvSpPr>
          <p:spPr>
            <a:xfrm>
              <a:off x="3900562" y="994391"/>
              <a:ext cx="1284258" cy="1284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algn="ctr" defTabSz="977900" fontAlgn="auto">
                <a:lnSpc>
                  <a:spcPct val="90000"/>
                </a:lnSpc>
                <a:spcAft>
                  <a:spcPct val="35000"/>
                </a:spcAft>
              </a:pPr>
              <a:r>
                <a:rPr lang="en-US" sz="2200" dirty="0">
                  <a:solidFill>
                    <a:prstClr val="white"/>
                  </a:solidFill>
                </a:rPr>
                <a:t>Online Learning</a:t>
              </a:r>
            </a:p>
          </p:txBody>
        </p:sp>
      </p:grpSp>
      <p:grpSp>
        <p:nvGrpSpPr>
          <p:cNvPr id="24" name="Group 23"/>
          <p:cNvGrpSpPr/>
          <p:nvPr/>
        </p:nvGrpSpPr>
        <p:grpSpPr>
          <a:xfrm>
            <a:off x="5463734" y="3807443"/>
            <a:ext cx="1816216" cy="1816216"/>
            <a:chOff x="5434434" y="3813870"/>
            <a:chExt cx="1816216" cy="1816216"/>
          </a:xfrm>
        </p:grpSpPr>
        <p:sp>
          <p:nvSpPr>
            <p:cNvPr id="28" name="Oval 27"/>
            <p:cNvSpPr/>
            <p:nvPr/>
          </p:nvSpPr>
          <p:spPr>
            <a:xfrm>
              <a:off x="5434434" y="3813870"/>
              <a:ext cx="1816216" cy="181621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Oval 11"/>
            <p:cNvSpPr/>
            <p:nvPr/>
          </p:nvSpPr>
          <p:spPr>
            <a:xfrm>
              <a:off x="5700413" y="4079849"/>
              <a:ext cx="1284258" cy="1284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algn="ctr" defTabSz="977900" fontAlgn="auto">
                <a:lnSpc>
                  <a:spcPct val="90000"/>
                </a:lnSpc>
                <a:spcAft>
                  <a:spcPct val="35000"/>
                </a:spcAft>
              </a:pPr>
              <a:r>
                <a:rPr lang="en-US" sz="2200" dirty="0">
                  <a:solidFill>
                    <a:prstClr val="white"/>
                  </a:solidFill>
                </a:rPr>
                <a:t>Classroom Skill Building</a:t>
              </a:r>
            </a:p>
          </p:txBody>
        </p:sp>
      </p:gr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5449390"/>
            <a:ext cx="1346032" cy="698413"/>
          </a:xfrm>
          <a:prstGeom prst="rect">
            <a:avLst/>
          </a:prstGeom>
        </p:spPr>
      </p:pic>
      <p:grpSp>
        <p:nvGrpSpPr>
          <p:cNvPr id="25" name="Group 24"/>
          <p:cNvGrpSpPr/>
          <p:nvPr/>
        </p:nvGrpSpPr>
        <p:grpSpPr>
          <a:xfrm>
            <a:off x="1864048" y="3807429"/>
            <a:ext cx="1816216" cy="1816216"/>
            <a:chOff x="1834748" y="3813856"/>
            <a:chExt cx="1816216" cy="1816216"/>
          </a:xfrm>
        </p:grpSpPr>
        <p:sp>
          <p:nvSpPr>
            <p:cNvPr id="26" name="Oval 25"/>
            <p:cNvSpPr/>
            <p:nvPr/>
          </p:nvSpPr>
          <p:spPr>
            <a:xfrm>
              <a:off x="1834748" y="3813856"/>
              <a:ext cx="1816216" cy="1816216"/>
            </a:xfrm>
            <a:prstGeom prst="ellipse">
              <a:avLst/>
            </a:prstGeom>
            <a:solidFill>
              <a:schemeClr val="accent4">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Oval 13"/>
            <p:cNvSpPr/>
            <p:nvPr/>
          </p:nvSpPr>
          <p:spPr>
            <a:xfrm>
              <a:off x="2100727" y="4079835"/>
              <a:ext cx="1284258" cy="1284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algn="ctr" defTabSz="977900" fontAlgn="auto">
                <a:lnSpc>
                  <a:spcPct val="90000"/>
                </a:lnSpc>
                <a:spcAft>
                  <a:spcPct val="35000"/>
                </a:spcAft>
              </a:pPr>
              <a:r>
                <a:rPr lang="en-US" sz="2200" dirty="0">
                  <a:solidFill>
                    <a:prstClr val="white"/>
                  </a:solidFill>
                </a:rPr>
                <a:t>Field Activities</a:t>
              </a:r>
            </a:p>
          </p:txBody>
        </p:sp>
      </p:grpSp>
    </p:spTree>
    <p:extLst>
      <p:ext uri="{BB962C8B-B14F-4D97-AF65-F5344CB8AC3E}">
        <p14:creationId xmlns:p14="http://schemas.microsoft.com/office/powerpoint/2010/main" val="308825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848600" cy="1143000"/>
          </a:xfrm>
        </p:spPr>
        <p:txBody>
          <a:bodyPr>
            <a:normAutofit/>
          </a:bodyPr>
          <a:lstStyle/>
          <a:p>
            <a:r>
              <a:rPr lang="en-US" b="1" dirty="0"/>
              <a:t>GROUP DISCUSSION</a:t>
            </a:r>
          </a:p>
        </p:txBody>
      </p:sp>
      <p:sp>
        <p:nvSpPr>
          <p:cNvPr id="3" name="Content Placeholder 2"/>
          <p:cNvSpPr>
            <a:spLocks noGrp="1"/>
          </p:cNvSpPr>
          <p:nvPr>
            <p:ph idx="1"/>
          </p:nvPr>
        </p:nvSpPr>
        <p:spPr>
          <a:xfrm>
            <a:off x="155575" y="1417638"/>
            <a:ext cx="8988425" cy="5287961"/>
          </a:xfrm>
        </p:spPr>
        <p:txBody>
          <a:bodyPr>
            <a:normAutofit/>
          </a:bodyPr>
          <a:lstStyle/>
          <a:p>
            <a:endParaRPr lang="en-US" dirty="0"/>
          </a:p>
          <a:p>
            <a:endParaRPr lang="en-US" dirty="0"/>
          </a:p>
          <a:p>
            <a:endParaRPr lang="en-US" dirty="0"/>
          </a:p>
          <a:p>
            <a:r>
              <a:rPr lang="en-US" dirty="0"/>
              <a:t>How do you know when teaming with a family has been successful?</a:t>
            </a:r>
          </a:p>
        </p:txBody>
      </p:sp>
      <p:sp>
        <p:nvSpPr>
          <p:cNvPr id="4" name="AutoShape 2" descr="Image result for team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p:cNvPicPr>
            <a:picLocks noChangeAspect="1"/>
          </p:cNvPicPr>
          <p:nvPr/>
        </p:nvPicPr>
        <p:blipFill>
          <a:blip r:embed="rId3"/>
          <a:stretch>
            <a:fillRect/>
          </a:stretch>
        </p:blipFill>
        <p:spPr>
          <a:xfrm>
            <a:off x="2895600" y="1371600"/>
            <a:ext cx="3086100" cy="1457325"/>
          </a:xfrm>
          <a:prstGeom prst="rect">
            <a:avLst/>
          </a:prstGeom>
        </p:spPr>
      </p:pic>
      <p:pic>
        <p:nvPicPr>
          <p:cNvPr id="5" name="Picture 4" descr="blue-question-mark-icon-clipart-panda-free-clipart-images-klb8sx-clipar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3962399"/>
            <a:ext cx="3124200" cy="2899229"/>
          </a:xfrm>
          <a:prstGeom prst="rect">
            <a:avLst/>
          </a:prstGeom>
        </p:spPr>
      </p:pic>
    </p:spTree>
    <p:extLst>
      <p:ext uri="{BB962C8B-B14F-4D97-AF65-F5344CB8AC3E}">
        <p14:creationId xmlns:p14="http://schemas.microsoft.com/office/powerpoint/2010/main" val="2677082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933"/>
            <a:ext cx="8229600" cy="1143000"/>
          </a:xfrm>
        </p:spPr>
        <p:txBody>
          <a:bodyPr/>
          <a:lstStyle/>
          <a:p>
            <a:r>
              <a:rPr lang="en-US" b="1" dirty="0"/>
              <a:t>Polk / Hernandez </a:t>
            </a:r>
            <a:r>
              <a:rPr lang="en-US" b="1" dirty="0" smtClean="0"/>
              <a:t>Activities</a:t>
            </a:r>
            <a:endParaRPr lang="en-US" b="1" dirty="0"/>
          </a:p>
        </p:txBody>
      </p:sp>
      <p:sp>
        <p:nvSpPr>
          <p:cNvPr id="3" name="Content Placeholder 2"/>
          <p:cNvSpPr>
            <a:spLocks noGrp="1"/>
          </p:cNvSpPr>
          <p:nvPr>
            <p:ph idx="1"/>
          </p:nvPr>
        </p:nvSpPr>
        <p:spPr>
          <a:xfrm>
            <a:off x="457200" y="1295400"/>
            <a:ext cx="8229600" cy="5410206"/>
          </a:xfrm>
        </p:spPr>
        <p:txBody>
          <a:bodyPr>
            <a:normAutofit fontScale="92500" lnSpcReduction="20000"/>
          </a:bodyPr>
          <a:lstStyle/>
          <a:p>
            <a:r>
              <a:rPr lang="en-US" dirty="0"/>
              <a:t>Overview of activities for today:</a:t>
            </a:r>
          </a:p>
          <a:p>
            <a:pPr lvl="1"/>
            <a:r>
              <a:rPr lang="en-US" sz="3000" dirty="0"/>
              <a:t>Assessment Strategies </a:t>
            </a:r>
          </a:p>
          <a:p>
            <a:pPr lvl="2"/>
            <a:r>
              <a:rPr lang="en-US" sz="3000" dirty="0"/>
              <a:t>SDM Family Strengths and </a:t>
            </a:r>
            <a:r>
              <a:rPr lang="en-US" sz="3000" dirty="0" smtClean="0"/>
              <a:t>Needs </a:t>
            </a:r>
            <a:r>
              <a:rPr lang="en-US" sz="3000" dirty="0"/>
              <a:t>A</a:t>
            </a:r>
            <a:r>
              <a:rPr lang="en-US" sz="3000" dirty="0" smtClean="0"/>
              <a:t>ssessment </a:t>
            </a:r>
            <a:r>
              <a:rPr lang="en-US" sz="3000" dirty="0"/>
              <a:t>and </a:t>
            </a:r>
            <a:r>
              <a:rPr lang="en-US" sz="3000" dirty="0" smtClean="0"/>
              <a:t>Ecomap</a:t>
            </a:r>
          </a:p>
          <a:p>
            <a:pPr lvl="1"/>
            <a:r>
              <a:rPr lang="en-US" sz="3000" dirty="0" smtClean="0"/>
              <a:t>Helpful questions to use</a:t>
            </a:r>
          </a:p>
          <a:p>
            <a:pPr lvl="1"/>
            <a:r>
              <a:rPr lang="en-US" sz="3000" dirty="0" smtClean="0"/>
              <a:t>Preparing the family</a:t>
            </a:r>
          </a:p>
          <a:p>
            <a:pPr lvl="1"/>
            <a:r>
              <a:rPr lang="en-US" sz="3000" dirty="0" smtClean="0"/>
              <a:t>Gathering </a:t>
            </a:r>
            <a:r>
              <a:rPr lang="en-US" sz="3000" dirty="0"/>
              <a:t>Information / Preparing for case consultation</a:t>
            </a:r>
          </a:p>
          <a:p>
            <a:pPr lvl="1"/>
            <a:r>
              <a:rPr lang="en-US" sz="3000" dirty="0"/>
              <a:t>Case </a:t>
            </a:r>
            <a:r>
              <a:rPr lang="en-US" sz="3000" dirty="0" smtClean="0"/>
              <a:t>consultation activity</a:t>
            </a:r>
            <a:endParaRPr lang="en-US" sz="3000" dirty="0"/>
          </a:p>
          <a:p>
            <a:pPr lvl="1"/>
            <a:r>
              <a:rPr lang="en-US" sz="3000" dirty="0"/>
              <a:t>Preparing for </a:t>
            </a:r>
            <a:r>
              <a:rPr lang="en-US" sz="3000" dirty="0" smtClean="0"/>
              <a:t>the Family Team Meeting</a:t>
            </a:r>
            <a:endParaRPr lang="en-US" sz="3000" dirty="0"/>
          </a:p>
          <a:p>
            <a:pPr lvl="1"/>
            <a:r>
              <a:rPr lang="en-US" sz="3000" dirty="0" smtClean="0"/>
              <a:t>Family Team Meeting activity</a:t>
            </a:r>
            <a:endParaRPr lang="en-US" sz="3000" dirty="0"/>
          </a:p>
          <a:p>
            <a:pPr lvl="1"/>
            <a:r>
              <a:rPr lang="en-US" sz="3000" dirty="0"/>
              <a:t>Debrief</a:t>
            </a:r>
          </a:p>
          <a:p>
            <a:pPr lvl="1"/>
            <a:endParaRPr lang="en-US" dirty="0"/>
          </a:p>
          <a:p>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4648200"/>
            <a:ext cx="2133600" cy="2057406"/>
          </a:xfrm>
          <a:prstGeom prst="rect">
            <a:avLst/>
          </a:prstGeom>
        </p:spPr>
      </p:pic>
    </p:spTree>
    <p:extLst>
      <p:ext uri="{BB962C8B-B14F-4D97-AF65-F5344CB8AC3E}">
        <p14:creationId xmlns:p14="http://schemas.microsoft.com/office/powerpoint/2010/main" val="3148599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295401"/>
          </a:xfrm>
        </p:spPr>
        <p:txBody>
          <a:bodyPr/>
          <a:lstStyle/>
          <a:p>
            <a:r>
              <a:rPr lang="en-US" b="1" dirty="0"/>
              <a:t>Polk/Hernandez Family</a:t>
            </a:r>
          </a:p>
        </p:txBody>
      </p:sp>
      <p:graphicFrame>
        <p:nvGraphicFramePr>
          <p:cNvPr id="6" name="Diagram 5"/>
          <p:cNvGraphicFramePr/>
          <p:nvPr>
            <p:extLst>
              <p:ext uri="{D42A27DB-BD31-4B8C-83A1-F6EECF244321}">
                <p14:modId xmlns:p14="http://schemas.microsoft.com/office/powerpoint/2010/main" val="932527678"/>
              </p:ext>
            </p:extLst>
          </p:nvPr>
        </p:nvGraphicFramePr>
        <p:xfrm>
          <a:off x="4419600" y="974391"/>
          <a:ext cx="6858000" cy="5637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3400" y="2182425"/>
            <a:ext cx="3223608" cy="3221282"/>
          </a:xfrm>
          <a:prstGeom prst="rect">
            <a:avLst/>
          </a:prstGeom>
        </p:spPr>
      </p:pic>
    </p:spTree>
    <p:extLst>
      <p:ext uri="{BB962C8B-B14F-4D97-AF65-F5344CB8AC3E}">
        <p14:creationId xmlns:p14="http://schemas.microsoft.com/office/powerpoint/2010/main" val="3456153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Review of Polk / Hernandez Family</a:t>
            </a:r>
            <a:endParaRPr lang="en-US" b="1" dirty="0"/>
          </a:p>
        </p:txBody>
      </p:sp>
      <p:sp>
        <p:nvSpPr>
          <p:cNvPr id="3" name="Content Placeholder 2"/>
          <p:cNvSpPr>
            <a:spLocks noGrp="1"/>
          </p:cNvSpPr>
          <p:nvPr>
            <p:ph idx="1"/>
          </p:nvPr>
        </p:nvSpPr>
        <p:spPr>
          <a:xfrm>
            <a:off x="152401" y="1981200"/>
            <a:ext cx="5410200" cy="4648200"/>
          </a:xfrm>
        </p:spPr>
        <p:txBody>
          <a:bodyPr>
            <a:normAutofit/>
          </a:bodyPr>
          <a:lstStyle/>
          <a:p>
            <a:r>
              <a:rPr lang="en-US" sz="3600" dirty="0" smtClean="0"/>
              <a:t>What’s working well?</a:t>
            </a:r>
          </a:p>
          <a:p>
            <a:r>
              <a:rPr lang="en-US" sz="3600" dirty="0" smtClean="0"/>
              <a:t>Key issues</a:t>
            </a:r>
          </a:p>
          <a:p>
            <a:r>
              <a:rPr lang="en-US" sz="3600" dirty="0" smtClean="0"/>
              <a:t>Current and historical trauma</a:t>
            </a:r>
          </a:p>
          <a:p>
            <a:r>
              <a:rPr lang="en-US" sz="3600" dirty="0" smtClean="0"/>
              <a:t>Current worries </a:t>
            </a:r>
          </a:p>
          <a:p>
            <a:r>
              <a:rPr lang="en-US" sz="3600" dirty="0" smtClean="0"/>
              <a:t>What are next steps for the family? </a:t>
            </a:r>
            <a:endParaRPr lang="en-US" sz="3600" dirty="0"/>
          </a:p>
        </p:txBody>
      </p:sp>
      <p:pic>
        <p:nvPicPr>
          <p:cNvPr id="1026" name="Picture 2" descr="Image result for assessment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209799"/>
            <a:ext cx="3733800" cy="3883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200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067" y="0"/>
            <a:ext cx="8229600" cy="1143000"/>
          </a:xfrm>
        </p:spPr>
        <p:txBody>
          <a:bodyPr/>
          <a:lstStyle/>
          <a:p>
            <a:r>
              <a:rPr lang="en-US" b="1" dirty="0" smtClean="0"/>
              <a:t>Impact of Separation</a:t>
            </a:r>
            <a:endParaRPr lang="en-US" b="1" dirty="0"/>
          </a:p>
        </p:txBody>
      </p:sp>
      <p:sp>
        <p:nvSpPr>
          <p:cNvPr id="3" name="Content Placeholder 2"/>
          <p:cNvSpPr>
            <a:spLocks noGrp="1"/>
          </p:cNvSpPr>
          <p:nvPr>
            <p:ph idx="1"/>
          </p:nvPr>
        </p:nvSpPr>
        <p:spPr>
          <a:xfrm>
            <a:off x="152400" y="1143000"/>
            <a:ext cx="8763000" cy="5562600"/>
          </a:xfrm>
        </p:spPr>
        <p:txBody>
          <a:bodyPr>
            <a:normAutofit fontScale="70000" lnSpcReduction="20000"/>
          </a:bodyPr>
          <a:lstStyle/>
          <a:p>
            <a:r>
              <a:rPr lang="en-US" sz="4300" dirty="0" smtClean="0"/>
              <a:t>Termination of Family Reunification Services</a:t>
            </a:r>
          </a:p>
          <a:p>
            <a:pPr lvl="1"/>
            <a:r>
              <a:rPr lang="en-US" sz="3400" dirty="0" smtClean="0"/>
              <a:t>All </a:t>
            </a:r>
            <a:r>
              <a:rPr lang="en-US" sz="3400" dirty="0"/>
              <a:t>children are </a:t>
            </a:r>
            <a:r>
              <a:rPr lang="en-US" sz="3400" dirty="0" smtClean="0"/>
              <a:t>initially traumatized </a:t>
            </a:r>
            <a:r>
              <a:rPr lang="en-US" sz="3400" dirty="0"/>
              <a:t>by separation from their parents </a:t>
            </a:r>
            <a:endParaRPr lang="en-US" sz="3400" dirty="0" smtClean="0"/>
          </a:p>
          <a:p>
            <a:pPr lvl="1"/>
            <a:r>
              <a:rPr lang="en-US" sz="3400" dirty="0" smtClean="0"/>
              <a:t>The PRIMARY </a:t>
            </a:r>
            <a:r>
              <a:rPr lang="en-US" sz="3400" dirty="0"/>
              <a:t>purpose of visits is to meet the </a:t>
            </a:r>
            <a:r>
              <a:rPr lang="en-US" sz="3400" u="sng" dirty="0"/>
              <a:t>child’s</a:t>
            </a:r>
            <a:r>
              <a:rPr lang="en-US" sz="3400" dirty="0"/>
              <a:t> needs. </a:t>
            </a:r>
            <a:r>
              <a:rPr lang="en-US" sz="3400" dirty="0" smtClean="0"/>
              <a:t>Always use </a:t>
            </a:r>
            <a:r>
              <a:rPr lang="en-US" sz="3400" dirty="0"/>
              <a:t>the child’s needs to determine your plan.</a:t>
            </a:r>
          </a:p>
          <a:p>
            <a:pPr marL="0" indent="0">
              <a:buNone/>
            </a:pPr>
            <a:endParaRPr lang="en-US" dirty="0" smtClean="0"/>
          </a:p>
          <a:p>
            <a:r>
              <a:rPr lang="en-US" sz="4300" dirty="0" smtClean="0"/>
              <a:t>Briefly review the “Impact of separation and trauma chart”</a:t>
            </a:r>
          </a:p>
          <a:p>
            <a:pPr lvl="1"/>
            <a:r>
              <a:rPr lang="en-US" sz="3300" i="1" dirty="0" smtClean="0"/>
              <a:t>Toddler (Amalia, age 2)</a:t>
            </a:r>
          </a:p>
          <a:p>
            <a:pPr lvl="1"/>
            <a:r>
              <a:rPr lang="en-US" sz="3300" i="1" dirty="0" smtClean="0"/>
              <a:t>Grade school age (Willy, age 8)</a:t>
            </a:r>
          </a:p>
          <a:p>
            <a:pPr lvl="1"/>
            <a:r>
              <a:rPr lang="en-US" sz="3300" i="1" dirty="0" smtClean="0"/>
              <a:t>Adolescent (Samantha, age 15)</a:t>
            </a:r>
          </a:p>
          <a:p>
            <a:pPr marL="457200" lvl="1" indent="0">
              <a:buNone/>
            </a:pPr>
            <a:endParaRPr lang="en-US" dirty="0" smtClean="0"/>
          </a:p>
          <a:p>
            <a:r>
              <a:rPr lang="en-US" sz="4300" dirty="0" smtClean="0"/>
              <a:t>How will this help you assess the needs of their children as you develop an updated visitation plan?</a:t>
            </a:r>
            <a:endParaRPr lang="en-US" sz="4300" dirty="0"/>
          </a:p>
        </p:txBody>
      </p:sp>
      <p:pic>
        <p:nvPicPr>
          <p:cNvPr id="1028" name="Picture 4" descr="Image result for case consul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92430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397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Solution Focused Questions</a:t>
            </a:r>
            <a:endParaRPr lang="en-US" b="1" dirty="0"/>
          </a:p>
        </p:txBody>
      </p:sp>
      <p:sp>
        <p:nvSpPr>
          <p:cNvPr id="3" name="Content Placeholder 2"/>
          <p:cNvSpPr>
            <a:spLocks noGrp="1"/>
          </p:cNvSpPr>
          <p:nvPr>
            <p:ph idx="1"/>
          </p:nvPr>
        </p:nvSpPr>
        <p:spPr>
          <a:xfrm>
            <a:off x="0" y="1417638"/>
            <a:ext cx="9067800" cy="6126162"/>
          </a:xfrm>
        </p:spPr>
        <p:txBody>
          <a:bodyPr/>
          <a:lstStyle/>
          <a:p>
            <a:pPr marL="457200" lvl="1" indent="0">
              <a:buNone/>
            </a:pPr>
            <a:r>
              <a:rPr lang="en-US" sz="3200" dirty="0" smtClean="0"/>
              <a:t>As a table group, review </a:t>
            </a:r>
            <a:r>
              <a:rPr lang="en-US" sz="3200" dirty="0"/>
              <a:t>the two types of Solution Focused Questions assigned to your </a:t>
            </a:r>
            <a:r>
              <a:rPr lang="en-US" sz="3200" dirty="0" smtClean="0"/>
              <a:t>table</a:t>
            </a:r>
          </a:p>
          <a:p>
            <a:pPr lvl="1"/>
            <a:r>
              <a:rPr lang="en-US" sz="2600" dirty="0" smtClean="0"/>
              <a:t>Develop </a:t>
            </a:r>
            <a:r>
              <a:rPr lang="en-US" sz="2600" dirty="0"/>
              <a:t>two Solution Focused Questions you could use with </a:t>
            </a:r>
            <a:r>
              <a:rPr lang="en-US" sz="2600" dirty="0" smtClean="0"/>
              <a:t>Samantha (age 15) </a:t>
            </a:r>
            <a:r>
              <a:rPr lang="en-US" sz="2600" dirty="0"/>
              <a:t>or </a:t>
            </a:r>
            <a:r>
              <a:rPr lang="en-US" sz="2600" dirty="0" smtClean="0"/>
              <a:t>Willy (age 8) </a:t>
            </a:r>
            <a:r>
              <a:rPr lang="en-US" sz="2600" dirty="0"/>
              <a:t>to assess their ongoing needs based on their recent </a:t>
            </a:r>
            <a:r>
              <a:rPr lang="en-US" sz="2600" dirty="0" smtClean="0"/>
              <a:t>re-detention</a:t>
            </a:r>
          </a:p>
          <a:p>
            <a:pPr lvl="1"/>
            <a:r>
              <a:rPr lang="en-US" sz="2600" dirty="0" smtClean="0"/>
              <a:t>Chart your questions on flip chart paper</a:t>
            </a:r>
          </a:p>
          <a:p>
            <a:pPr marL="457200" lvl="1" indent="0">
              <a:buNone/>
            </a:pPr>
            <a:endParaRPr lang="en-US" sz="2600" dirty="0" smtClean="0"/>
          </a:p>
          <a:p>
            <a:pPr marL="457200" lvl="1" indent="0">
              <a:buNone/>
            </a:pPr>
            <a:r>
              <a:rPr lang="en-US" sz="3200" dirty="0" smtClean="0"/>
              <a:t>Report out to group:</a:t>
            </a:r>
          </a:p>
          <a:p>
            <a:pPr lvl="1"/>
            <a:r>
              <a:rPr lang="en-US" sz="2600" dirty="0" smtClean="0"/>
              <a:t>What </a:t>
            </a:r>
            <a:r>
              <a:rPr lang="en-US" sz="2600" dirty="0"/>
              <a:t>type of Solution Focused Question you were </a:t>
            </a:r>
            <a:r>
              <a:rPr lang="en-US" sz="2600" dirty="0" smtClean="0"/>
              <a:t>assigned</a:t>
            </a:r>
          </a:p>
          <a:p>
            <a:pPr lvl="1"/>
            <a:r>
              <a:rPr lang="en-US" sz="2600" dirty="0" smtClean="0"/>
              <a:t>How </a:t>
            </a:r>
            <a:r>
              <a:rPr lang="en-US" sz="2600" dirty="0"/>
              <a:t>that type of question is </a:t>
            </a:r>
            <a:r>
              <a:rPr lang="en-US" sz="2600" dirty="0" smtClean="0"/>
              <a:t>helpful</a:t>
            </a:r>
          </a:p>
          <a:p>
            <a:pPr lvl="1"/>
            <a:r>
              <a:rPr lang="en-US" sz="2600" dirty="0" smtClean="0"/>
              <a:t>Your </a:t>
            </a:r>
            <a:r>
              <a:rPr lang="en-US" sz="2600" dirty="0"/>
              <a:t>examples</a:t>
            </a:r>
          </a:p>
          <a:p>
            <a:pPr marL="114300" indent="0">
              <a:buNone/>
            </a:pPr>
            <a:endParaRPr lang="en-US" dirty="0"/>
          </a:p>
          <a:p>
            <a:pPr lvl="3">
              <a:buFont typeface="Wingdings" panose="05000000000000000000" pitchFamily="2" charset="2"/>
              <a:buChar char="Ø"/>
            </a:pPr>
            <a:endParaRPr lang="en-US" sz="2800" dirty="0"/>
          </a:p>
        </p:txBody>
      </p:sp>
      <p:pic>
        <p:nvPicPr>
          <p:cNvPr id="5" name="Picture 4"/>
          <p:cNvPicPr>
            <a:picLocks noChangeAspect="1"/>
          </p:cNvPicPr>
          <p:nvPr/>
        </p:nvPicPr>
        <p:blipFill>
          <a:blip r:embed="rId3"/>
          <a:stretch>
            <a:fillRect/>
          </a:stretch>
        </p:blipFill>
        <p:spPr>
          <a:xfrm>
            <a:off x="6590616" y="3429000"/>
            <a:ext cx="2248584" cy="1676400"/>
          </a:xfrm>
          <a:prstGeom prst="rect">
            <a:avLst/>
          </a:prstGeom>
        </p:spPr>
      </p:pic>
    </p:spTree>
    <p:extLst>
      <p:ext uri="{BB962C8B-B14F-4D97-AF65-F5344CB8AC3E}">
        <p14:creationId xmlns:p14="http://schemas.microsoft.com/office/powerpoint/2010/main" val="16101315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b="1" dirty="0"/>
              <a:t>SDM and Ecomap </a:t>
            </a:r>
            <a:r>
              <a:rPr lang="en-US" b="1" dirty="0" smtClean="0"/>
              <a:t>Activity</a:t>
            </a:r>
            <a:endParaRPr lang="en-US" b="1" dirty="0"/>
          </a:p>
        </p:txBody>
      </p:sp>
      <p:sp>
        <p:nvSpPr>
          <p:cNvPr id="3" name="Content Placeholder 2"/>
          <p:cNvSpPr>
            <a:spLocks noGrp="1"/>
          </p:cNvSpPr>
          <p:nvPr>
            <p:ph idx="1"/>
          </p:nvPr>
        </p:nvSpPr>
        <p:spPr>
          <a:xfrm>
            <a:off x="152400" y="1295400"/>
            <a:ext cx="8534400" cy="5410200"/>
          </a:xfrm>
        </p:spPr>
        <p:txBody>
          <a:bodyPr>
            <a:normAutofit fontScale="85000" lnSpcReduction="10000"/>
          </a:bodyPr>
          <a:lstStyle/>
          <a:p>
            <a:r>
              <a:rPr lang="en-US" dirty="0" smtClean="0"/>
              <a:t>In Triads: each trainee </a:t>
            </a:r>
            <a:r>
              <a:rPr lang="en-US" dirty="0"/>
              <a:t>will rotate through three roles</a:t>
            </a:r>
          </a:p>
          <a:p>
            <a:pPr lvl="2"/>
            <a:r>
              <a:rPr lang="en-US" dirty="0"/>
              <a:t>Social worker</a:t>
            </a:r>
          </a:p>
          <a:p>
            <a:pPr lvl="2"/>
            <a:r>
              <a:rPr lang="en-US" dirty="0"/>
              <a:t>Willy or Samantha</a:t>
            </a:r>
          </a:p>
          <a:p>
            <a:pPr lvl="2"/>
            <a:r>
              <a:rPr lang="en-US" dirty="0"/>
              <a:t>Observer – providing strength based feedback</a:t>
            </a:r>
          </a:p>
          <a:p>
            <a:r>
              <a:rPr lang="en-US" dirty="0"/>
              <a:t>Using </a:t>
            </a:r>
            <a:r>
              <a:rPr lang="en-US" dirty="0" smtClean="0"/>
              <a:t>vignette, ecomap and Solution </a:t>
            </a:r>
            <a:r>
              <a:rPr lang="en-US" dirty="0"/>
              <a:t>Focused </a:t>
            </a:r>
            <a:r>
              <a:rPr lang="en-US" dirty="0" smtClean="0"/>
              <a:t>Questions: Interview the youth and complete </a:t>
            </a:r>
            <a:r>
              <a:rPr lang="en-US" dirty="0"/>
              <a:t>the Strengths and Needs </a:t>
            </a:r>
            <a:r>
              <a:rPr lang="en-US" dirty="0" smtClean="0"/>
              <a:t>Assessment</a:t>
            </a:r>
          </a:p>
          <a:p>
            <a:r>
              <a:rPr lang="en-US" dirty="0" smtClean="0"/>
              <a:t>Each </a:t>
            </a:r>
            <a:r>
              <a:rPr lang="en-US" dirty="0"/>
              <a:t>trainee will </a:t>
            </a:r>
            <a:r>
              <a:rPr lang="en-US" dirty="0" smtClean="0"/>
              <a:t>be </a:t>
            </a:r>
            <a:r>
              <a:rPr lang="en-US" dirty="0"/>
              <a:t>in the social worker role for 5 minutes</a:t>
            </a:r>
          </a:p>
          <a:p>
            <a:r>
              <a:rPr lang="en-US" dirty="0"/>
              <a:t>Observer provides 2 minutes of feedback</a:t>
            </a:r>
          </a:p>
          <a:p>
            <a:r>
              <a:rPr lang="en-US" dirty="0"/>
              <a:t>Rotate to next social worker – repeat for three rounds (pick up role play where each social worker stops – don’t start over)</a:t>
            </a:r>
          </a:p>
          <a:p>
            <a:endParaRPr lang="en-US" dirty="0"/>
          </a:p>
          <a:p>
            <a:endParaRPr lang="en-US" dirty="0"/>
          </a:p>
        </p:txBody>
      </p:sp>
    </p:spTree>
    <p:extLst>
      <p:ext uri="{BB962C8B-B14F-4D97-AF65-F5344CB8AC3E}">
        <p14:creationId xmlns:p14="http://schemas.microsoft.com/office/powerpoint/2010/main" val="14260405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86400" cy="1401762"/>
          </a:xfrm>
        </p:spPr>
        <p:txBody>
          <a:bodyPr>
            <a:noAutofit/>
          </a:bodyPr>
          <a:lstStyle/>
          <a:p>
            <a:r>
              <a:rPr lang="en-US" b="1" dirty="0"/>
              <a:t>Preparing the F</a:t>
            </a:r>
            <a:r>
              <a:rPr lang="en-US" b="1" dirty="0" smtClean="0"/>
              <a:t>amily </a:t>
            </a:r>
            <a:br>
              <a:rPr lang="en-US" b="1" dirty="0" smtClean="0"/>
            </a:br>
            <a:r>
              <a:rPr lang="en-US" b="1" dirty="0" smtClean="0"/>
              <a:t>for the FTM</a:t>
            </a:r>
            <a:endParaRPr lang="en-US" b="1" dirty="0"/>
          </a:p>
        </p:txBody>
      </p:sp>
      <p:sp>
        <p:nvSpPr>
          <p:cNvPr id="3" name="Content Placeholder 2"/>
          <p:cNvSpPr>
            <a:spLocks noGrp="1"/>
          </p:cNvSpPr>
          <p:nvPr>
            <p:ph idx="1"/>
          </p:nvPr>
        </p:nvSpPr>
        <p:spPr>
          <a:xfrm>
            <a:off x="304800" y="2057400"/>
            <a:ext cx="8610600" cy="4800600"/>
          </a:xfrm>
        </p:spPr>
        <p:txBody>
          <a:bodyPr>
            <a:normAutofit/>
          </a:bodyPr>
          <a:lstStyle/>
          <a:p>
            <a:r>
              <a:rPr lang="en-US" sz="3100" dirty="0" smtClean="0"/>
              <a:t>Meet with the family ahead of time</a:t>
            </a:r>
          </a:p>
          <a:p>
            <a:r>
              <a:rPr lang="en-US" sz="3100" dirty="0" smtClean="0"/>
              <a:t>Provide information </a:t>
            </a:r>
            <a:r>
              <a:rPr lang="en-US" sz="3100" dirty="0"/>
              <a:t>in advance about the purpose of the meeting, </a:t>
            </a:r>
            <a:r>
              <a:rPr lang="en-US" sz="3100" dirty="0" smtClean="0"/>
              <a:t>agenda, </a:t>
            </a:r>
            <a:r>
              <a:rPr lang="en-US" sz="3100" dirty="0"/>
              <a:t>how long it will last, and what will happen if they choose not to participate. </a:t>
            </a:r>
          </a:p>
          <a:p>
            <a:r>
              <a:rPr lang="en-US" sz="3100" dirty="0"/>
              <a:t>Ask who they want to invite to the meeting</a:t>
            </a:r>
          </a:p>
          <a:p>
            <a:r>
              <a:rPr lang="en-US" sz="3100" dirty="0" smtClean="0"/>
              <a:t>If </a:t>
            </a:r>
            <a:r>
              <a:rPr lang="en-US" sz="3100" dirty="0"/>
              <a:t>safety is a concern, plan separate meetings for family members and use care in explaining the need for separate meetings. </a:t>
            </a:r>
          </a:p>
          <a:p>
            <a:endParaRPr lang="en-US" dirty="0"/>
          </a:p>
        </p:txBody>
      </p:sp>
      <p:pic>
        <p:nvPicPr>
          <p:cNvPr id="4" name="Picture 3"/>
          <p:cNvPicPr>
            <a:picLocks noChangeAspect="1"/>
          </p:cNvPicPr>
          <p:nvPr/>
        </p:nvPicPr>
        <p:blipFill>
          <a:blip r:embed="rId3"/>
          <a:stretch>
            <a:fillRect/>
          </a:stretch>
        </p:blipFill>
        <p:spPr>
          <a:xfrm>
            <a:off x="6477000" y="300038"/>
            <a:ext cx="2145978" cy="1676545"/>
          </a:xfrm>
          <a:prstGeom prst="rect">
            <a:avLst/>
          </a:prstGeom>
        </p:spPr>
      </p:pic>
    </p:spTree>
    <p:extLst>
      <p:ext uri="{BB962C8B-B14F-4D97-AF65-F5344CB8AC3E}">
        <p14:creationId xmlns:p14="http://schemas.microsoft.com/office/powerpoint/2010/main" val="16381039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315349" cy="1143000"/>
          </a:xfrm>
        </p:spPr>
        <p:txBody>
          <a:bodyPr>
            <a:normAutofit fontScale="90000"/>
          </a:bodyPr>
          <a:lstStyle/>
          <a:p>
            <a:r>
              <a:rPr lang="en-US" b="1" dirty="0" smtClean="0"/>
              <a:t>Preparing the Family – </a:t>
            </a:r>
            <a:r>
              <a:rPr lang="en-US" sz="4900" b="1" dirty="0" smtClean="0"/>
              <a:t>Table</a:t>
            </a:r>
            <a:r>
              <a:rPr lang="en-US" b="1" dirty="0" smtClean="0"/>
              <a:t> Talk</a:t>
            </a:r>
            <a:endParaRPr lang="en-US" b="1" dirty="0"/>
          </a:p>
        </p:txBody>
      </p:sp>
      <p:sp>
        <p:nvSpPr>
          <p:cNvPr id="3" name="Content Placeholder 2"/>
          <p:cNvSpPr>
            <a:spLocks noGrp="1"/>
          </p:cNvSpPr>
          <p:nvPr>
            <p:ph idx="1"/>
          </p:nvPr>
        </p:nvSpPr>
        <p:spPr>
          <a:xfrm>
            <a:off x="152400" y="1339057"/>
            <a:ext cx="8763000" cy="5366543"/>
          </a:xfrm>
        </p:spPr>
        <p:txBody>
          <a:bodyPr/>
          <a:lstStyle/>
          <a:p>
            <a:r>
              <a:rPr lang="en-US" dirty="0" smtClean="0"/>
              <a:t>Review the SDM Reunification Reassessment tool with the family and next steps (FTM, transition and visitation planning, etc.)</a:t>
            </a:r>
          </a:p>
          <a:p>
            <a:r>
              <a:rPr lang="en-US" dirty="0" smtClean="0"/>
              <a:t>Address grief and loss issues the family may be experiencing due to this change</a:t>
            </a:r>
          </a:p>
          <a:p>
            <a:r>
              <a:rPr lang="en-US" dirty="0" smtClean="0"/>
              <a:t>Table Talk:</a:t>
            </a:r>
          </a:p>
          <a:p>
            <a:pPr lvl="1"/>
            <a:r>
              <a:rPr lang="en-US" dirty="0" smtClean="0"/>
              <a:t>What do you think the family will want to know about the family team meeting ahead of time? </a:t>
            </a:r>
          </a:p>
          <a:p>
            <a:pPr lvl="1"/>
            <a:r>
              <a:rPr lang="en-US" dirty="0" smtClean="0"/>
              <a:t>How will you engage the family and address their grief and loss issues?  </a:t>
            </a:r>
          </a:p>
          <a:p>
            <a:endParaRPr lang="en-US" dirty="0"/>
          </a:p>
          <a:p>
            <a:endParaRPr lang="en-US" dirty="0"/>
          </a:p>
        </p:txBody>
      </p:sp>
      <p:pic>
        <p:nvPicPr>
          <p:cNvPr id="11" name="Picture 2" descr="Image result for table tal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5555" y="142876"/>
            <a:ext cx="1299845" cy="1304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686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58200" cy="1143000"/>
          </a:xfrm>
        </p:spPr>
        <p:txBody>
          <a:bodyPr>
            <a:noAutofit/>
          </a:bodyPr>
          <a:lstStyle/>
          <a:p>
            <a:r>
              <a:rPr lang="en-US" b="1" dirty="0" smtClean="0"/>
              <a:t>Video: Prepping a Youth for an FTM</a:t>
            </a:r>
            <a:endParaRPr lang="en-US" b="1"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2950" y="1118654"/>
            <a:ext cx="7658100" cy="5109802"/>
          </a:xfrm>
        </p:spPr>
      </p:pic>
      <p:sp>
        <p:nvSpPr>
          <p:cNvPr id="3" name="TextBox 2"/>
          <p:cNvSpPr txBox="1"/>
          <p:nvPr/>
        </p:nvSpPr>
        <p:spPr>
          <a:xfrm>
            <a:off x="838200" y="6324600"/>
            <a:ext cx="7696200" cy="369332"/>
          </a:xfrm>
          <a:prstGeom prst="rect">
            <a:avLst/>
          </a:prstGeom>
          <a:noFill/>
        </p:spPr>
        <p:txBody>
          <a:bodyPr wrap="square" rtlCol="0">
            <a:spAutoFit/>
          </a:bodyPr>
          <a:lstStyle/>
          <a:p>
            <a:pPr algn="ctr"/>
            <a:r>
              <a:rPr lang="en-US" dirty="0">
                <a:hlinkClick r:id="rId4"/>
              </a:rPr>
              <a:t>https://www.youtube.com/watch?v=GEEEdzhel50</a:t>
            </a:r>
            <a:r>
              <a:rPr lang="en-US" dirty="0"/>
              <a:t> </a:t>
            </a:r>
          </a:p>
        </p:txBody>
      </p:sp>
    </p:spTree>
    <p:extLst>
      <p:ext uri="{BB962C8B-B14F-4D97-AF65-F5344CB8AC3E}">
        <p14:creationId xmlns:p14="http://schemas.microsoft.com/office/powerpoint/2010/main" val="4232363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143000"/>
            <a:ext cx="8915400" cy="3276600"/>
          </a:xfrm>
        </p:spPr>
        <p:txBody>
          <a:bodyPr>
            <a:normAutofit fontScale="90000"/>
          </a:bodyPr>
          <a:lstStyle/>
          <a:p>
            <a:pPr algn="l"/>
            <a:r>
              <a:rPr lang="en-US" sz="4900" b="1" dirty="0"/>
              <a:t>Managing Change Knowledge and Skills Reinforcement Lab</a:t>
            </a:r>
            <a:br>
              <a:rPr lang="en-US" sz="4900" b="1" dirty="0"/>
            </a:br>
            <a:r>
              <a:rPr lang="en-US" sz="3600" b="1" i="1" dirty="0"/>
              <a:t>200 Level Monitoring &amp; Adapting Block</a:t>
            </a:r>
            <a:r>
              <a:rPr lang="en-US" b="1" dirty="0"/>
              <a:t/>
            </a:r>
            <a:br>
              <a:rPr lang="en-US" b="1" dirty="0"/>
            </a:br>
            <a:r>
              <a:rPr lang="en-US" b="1" dirty="0"/>
              <a:t/>
            </a:r>
            <a:br>
              <a:rPr lang="en-US" b="1" dirty="0"/>
            </a:br>
            <a:r>
              <a:rPr lang="en-US" sz="3600" b="1" dirty="0"/>
              <a:t>California Common Core</a:t>
            </a:r>
            <a:r>
              <a:rPr lang="en-US" b="1" dirty="0"/>
              <a:t/>
            </a:r>
            <a:br>
              <a:rPr lang="en-US" b="1" dirty="0"/>
            </a:br>
            <a:r>
              <a:rPr lang="en-US" sz="2800" dirty="0" smtClean="0"/>
              <a:t>December 31, 2018</a:t>
            </a:r>
            <a:endParaRPr lang="en-US" sz="28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029200"/>
            <a:ext cx="1627187"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29205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b="1" dirty="0"/>
              <a:t>Preparing for Case Consultation</a:t>
            </a:r>
          </a:p>
        </p:txBody>
      </p:sp>
      <p:sp>
        <p:nvSpPr>
          <p:cNvPr id="3" name="Content Placeholder 2"/>
          <p:cNvSpPr>
            <a:spLocks noGrp="1"/>
          </p:cNvSpPr>
          <p:nvPr>
            <p:ph idx="1"/>
          </p:nvPr>
        </p:nvSpPr>
        <p:spPr>
          <a:xfrm>
            <a:off x="152400" y="1676400"/>
            <a:ext cx="8839200" cy="5181600"/>
          </a:xfrm>
        </p:spPr>
        <p:txBody>
          <a:bodyPr>
            <a:normAutofit/>
          </a:bodyPr>
          <a:lstStyle/>
          <a:p>
            <a:r>
              <a:rPr lang="en-US" dirty="0"/>
              <a:t>Gathering case information in preparation for the team </a:t>
            </a:r>
            <a:r>
              <a:rPr lang="en-US" dirty="0" smtClean="0"/>
              <a:t>meeting:</a:t>
            </a:r>
            <a:endParaRPr lang="en-US" dirty="0"/>
          </a:p>
          <a:p>
            <a:pPr lvl="1"/>
            <a:r>
              <a:rPr lang="en-US" dirty="0" smtClean="0"/>
              <a:t>Organizing </a:t>
            </a:r>
            <a:r>
              <a:rPr lang="en-US" dirty="0"/>
              <a:t>all information into </a:t>
            </a:r>
            <a:r>
              <a:rPr lang="en-US" dirty="0" smtClean="0"/>
              <a:t>the Safety Planning Tool</a:t>
            </a:r>
            <a:endParaRPr lang="en-US" dirty="0"/>
          </a:p>
          <a:p>
            <a:pPr lvl="1"/>
            <a:r>
              <a:rPr lang="en-US" dirty="0"/>
              <a:t>What is the purpose of the meeting?</a:t>
            </a:r>
          </a:p>
          <a:p>
            <a:pPr lvl="1"/>
            <a:r>
              <a:rPr lang="en-US" dirty="0" smtClean="0"/>
              <a:t>What’s </a:t>
            </a:r>
            <a:r>
              <a:rPr lang="en-US" dirty="0"/>
              <a:t>working well?</a:t>
            </a:r>
          </a:p>
          <a:p>
            <a:pPr lvl="1"/>
            <a:r>
              <a:rPr lang="en-US" dirty="0"/>
              <a:t>What are you worried about?</a:t>
            </a:r>
          </a:p>
          <a:p>
            <a:pPr lvl="1"/>
            <a:r>
              <a:rPr lang="en-US" dirty="0"/>
              <a:t>What is the impact on the child? SDM?</a:t>
            </a:r>
          </a:p>
          <a:p>
            <a:pPr lvl="1"/>
            <a:r>
              <a:rPr lang="en-US" dirty="0"/>
              <a:t>Cultural considerations</a:t>
            </a:r>
          </a:p>
          <a:p>
            <a:pPr lvl="1"/>
            <a:r>
              <a:rPr lang="en-US" dirty="0"/>
              <a:t>What are the next recommended steps? </a:t>
            </a:r>
          </a:p>
          <a:p>
            <a:pPr lvl="1"/>
            <a:endParaRPr lang="en-US" dirty="0"/>
          </a:p>
        </p:txBody>
      </p:sp>
      <p:pic>
        <p:nvPicPr>
          <p:cNvPr id="10" name="Picture 9"/>
          <p:cNvPicPr>
            <a:picLocks noChangeAspect="1"/>
          </p:cNvPicPr>
          <p:nvPr/>
        </p:nvPicPr>
        <p:blipFill>
          <a:blip r:embed="rId3"/>
          <a:stretch>
            <a:fillRect/>
          </a:stretch>
        </p:blipFill>
        <p:spPr>
          <a:xfrm>
            <a:off x="7048069" y="3810000"/>
            <a:ext cx="1943531" cy="1547812"/>
          </a:xfrm>
          <a:prstGeom prst="rect">
            <a:avLst/>
          </a:prstGeom>
        </p:spPr>
      </p:pic>
    </p:spTree>
    <p:extLst>
      <p:ext uri="{BB962C8B-B14F-4D97-AF65-F5344CB8AC3E}">
        <p14:creationId xmlns:p14="http://schemas.microsoft.com/office/powerpoint/2010/main" val="1999088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00" y="2362825"/>
            <a:ext cx="4343400" cy="1446550"/>
          </a:xfrm>
        </p:spPr>
        <p:txBody>
          <a:bodyPr wrap="square">
            <a:spAutoFit/>
          </a:bodyPr>
          <a:lstStyle/>
          <a:p>
            <a:r>
              <a:rPr lang="en-US" b="1" dirty="0"/>
              <a:t>LUNCH</a:t>
            </a:r>
            <a:br>
              <a:rPr lang="en-US" b="1" dirty="0"/>
            </a:br>
            <a:r>
              <a:rPr lang="en-US" b="1" dirty="0"/>
              <a:t>60 minutes</a:t>
            </a:r>
          </a:p>
        </p:txBody>
      </p:sp>
    </p:spTree>
    <p:extLst>
      <p:ext uri="{BB962C8B-B14F-4D97-AF65-F5344CB8AC3E}">
        <p14:creationId xmlns:p14="http://schemas.microsoft.com/office/powerpoint/2010/main" val="20337658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Polk/Hernandez 387 Petition</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1625202816"/>
              </p:ext>
            </p:extLst>
          </p:nvPr>
        </p:nvGraphicFramePr>
        <p:xfrm>
          <a:off x="152400" y="-1295400"/>
          <a:ext cx="8991600" cy="1050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1457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3600" b="1" dirty="0" smtClean="0"/>
              <a:t>Safely Planning Tool – Case Consultation</a:t>
            </a:r>
            <a:endParaRPr lang="en-US" sz="36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93018765"/>
              </p:ext>
            </p:extLst>
          </p:nvPr>
        </p:nvGraphicFramePr>
        <p:xfrm>
          <a:off x="152399" y="854755"/>
          <a:ext cx="8953804" cy="6003246"/>
        </p:xfrm>
        <a:graphic>
          <a:graphicData uri="http://schemas.openxmlformats.org/drawingml/2006/table">
            <a:tbl>
              <a:tblPr firstRow="1" bandRow="1">
                <a:tableStyleId>{5C22544A-7EE6-4342-B048-85BDC9FD1C3A}</a:tableStyleId>
              </a:tblPr>
              <a:tblGrid>
                <a:gridCol w="2534908">
                  <a:extLst>
                    <a:ext uri="{9D8B030D-6E8A-4147-A177-3AD203B41FA5}">
                      <a16:colId xmlns:a16="http://schemas.microsoft.com/office/drawing/2014/main" val="20000"/>
                    </a:ext>
                  </a:extLst>
                </a:gridCol>
                <a:gridCol w="1941994">
                  <a:extLst>
                    <a:ext uri="{9D8B030D-6E8A-4147-A177-3AD203B41FA5}">
                      <a16:colId xmlns:a16="http://schemas.microsoft.com/office/drawing/2014/main" val="20001"/>
                    </a:ext>
                  </a:extLst>
                </a:gridCol>
                <a:gridCol w="2238451">
                  <a:extLst>
                    <a:ext uri="{9D8B030D-6E8A-4147-A177-3AD203B41FA5}">
                      <a16:colId xmlns:a16="http://schemas.microsoft.com/office/drawing/2014/main" val="20002"/>
                    </a:ext>
                  </a:extLst>
                </a:gridCol>
                <a:gridCol w="2238451">
                  <a:extLst>
                    <a:ext uri="{9D8B030D-6E8A-4147-A177-3AD203B41FA5}">
                      <a16:colId xmlns:a16="http://schemas.microsoft.com/office/drawing/2014/main" val="20003"/>
                    </a:ext>
                  </a:extLst>
                </a:gridCol>
              </a:tblGrid>
              <a:tr h="1707272">
                <a:tc gridSpan="2">
                  <a:txBody>
                    <a:bodyPr/>
                    <a:lstStyle/>
                    <a:p>
                      <a:r>
                        <a:rPr lang="en-US" sz="1800" b="1" kern="1200" dirty="0">
                          <a:solidFill>
                            <a:schemeClr val="lt1"/>
                          </a:solidFill>
                          <a:effectLst/>
                          <a:latin typeface="+mn-lt"/>
                          <a:ea typeface="+mn-ea"/>
                          <a:cs typeface="+mn-cs"/>
                        </a:rPr>
                        <a:t>Use these columns to sort the strengths within the family and identify which strengths are directly impacting the child (keeping the child safe)</a:t>
                      </a:r>
                      <a:r>
                        <a:rPr lang="en-US" dirty="0">
                          <a:effectLst/>
                        </a:rPr>
                        <a:t> </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283216">
                <a:tc>
                  <a:txBody>
                    <a:bodyPr/>
                    <a:lstStyle/>
                    <a:p>
                      <a:r>
                        <a:rPr lang="en-US" sz="1800" kern="1200" dirty="0">
                          <a:solidFill>
                            <a:schemeClr val="dk1"/>
                          </a:solidFill>
                          <a:effectLst/>
                          <a:latin typeface="+mn-lt"/>
                          <a:ea typeface="+mn-ea"/>
                          <a:cs typeface="+mn-cs"/>
                        </a:rPr>
                        <a:t>What are some things that are working well in the family?</a:t>
                      </a:r>
                      <a:r>
                        <a:rPr lang="en-US" dirty="0">
                          <a:effectLst/>
                        </a:rPr>
                        <a:t> </a:t>
                      </a:r>
                      <a:endParaRPr lang="en-US" dirty="0"/>
                    </a:p>
                  </a:txBody>
                  <a:tcP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kern="1200" dirty="0">
                          <a:solidFill>
                            <a:schemeClr val="dk1"/>
                          </a:solidFill>
                          <a:effectLst/>
                          <a:latin typeface="+mn-lt"/>
                          <a:ea typeface="+mn-ea"/>
                          <a:cs typeface="+mn-cs"/>
                        </a:rPr>
                        <a:t>Which of these strengths = Protective Capacities that are currently keeping the child safe?</a:t>
                      </a:r>
                      <a:r>
                        <a:rPr lang="en-US" dirty="0">
                          <a:effectLst/>
                        </a:rPr>
                        <a:t> </a:t>
                      </a:r>
                      <a:endParaRPr lang="en-US" dirty="0"/>
                    </a:p>
                  </a:txBody>
                  <a:tcPr>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kern="1200" dirty="0">
                          <a:solidFill>
                            <a:schemeClr val="dk1"/>
                          </a:solidFill>
                          <a:effectLst/>
                          <a:latin typeface="+mn-lt"/>
                          <a:ea typeface="+mn-ea"/>
                          <a:cs typeface="+mn-cs"/>
                        </a:rPr>
                        <a:t>What are the things that worry you?</a:t>
                      </a:r>
                      <a:r>
                        <a:rPr lang="en-US" dirty="0">
                          <a:effectLst/>
                        </a:rPr>
                        <a:t> </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kern="1200" dirty="0">
                          <a:solidFill>
                            <a:schemeClr val="dk1"/>
                          </a:solidFill>
                          <a:effectLst/>
                          <a:latin typeface="+mn-lt"/>
                          <a:ea typeface="+mn-ea"/>
                          <a:cs typeface="+mn-cs"/>
                        </a:rPr>
                        <a:t>Which of these worries have actually impacted/harmed the child as a result of something the caregiver did or didn’t do?</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12758">
                <a:tc gridSpan="4">
                  <a:txBody>
                    <a:bodyPr/>
                    <a:lstStyle/>
                    <a:p>
                      <a:r>
                        <a:rPr lang="en-US" sz="1800" kern="1200" dirty="0">
                          <a:solidFill>
                            <a:schemeClr val="dk1"/>
                          </a:solidFill>
                          <a:effectLst/>
                          <a:latin typeface="+mn-lt"/>
                          <a:ea typeface="+mn-ea"/>
                          <a:cs typeface="+mn-cs"/>
                        </a:rPr>
                        <a:t>What needs to happen next, and by who?</a:t>
                      </a:r>
                    </a:p>
                    <a:p>
                      <a:r>
                        <a:rPr lang="en-US" sz="1800" kern="1200" dirty="0">
                          <a:solidFill>
                            <a:schemeClr val="dk1"/>
                          </a:solidFill>
                          <a:effectLst/>
                          <a:latin typeface="+mn-lt"/>
                          <a:ea typeface="+mn-ea"/>
                          <a:cs typeface="+mn-cs"/>
                        </a:rPr>
                        <a:t>What</a:t>
                      </a:r>
                      <a:r>
                        <a:rPr lang="en-US" sz="1800" kern="1200" baseline="0" dirty="0">
                          <a:solidFill>
                            <a:schemeClr val="dk1"/>
                          </a:solidFill>
                          <a:effectLst/>
                          <a:latin typeface="+mn-lt"/>
                          <a:ea typeface="+mn-ea"/>
                          <a:cs typeface="+mn-cs"/>
                        </a:rPr>
                        <a:t> does SDM say? Cultural Considerations? Support Network?</a:t>
                      </a:r>
                    </a:p>
                    <a:p>
                      <a:endParaRPr lang="en-US" sz="1800" kern="1200" dirty="0">
                        <a:solidFill>
                          <a:schemeClr val="dk1"/>
                        </a:solidFill>
                        <a:effectLst/>
                        <a:latin typeface="+mn-lt"/>
                        <a:ea typeface="+mn-ea"/>
                        <a:cs typeface="+mn-cs"/>
                      </a:endParaRPr>
                    </a:p>
                  </a:txBody>
                  <a:tcPr>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2"/>
                  </a:ext>
                </a:extLst>
              </a:tr>
            </a:tbl>
          </a:graphicData>
        </a:graphic>
      </p:graphicFrame>
      <p:sp>
        <p:nvSpPr>
          <p:cNvPr id="8" name="Rectangle 7"/>
          <p:cNvSpPr/>
          <p:nvPr/>
        </p:nvSpPr>
        <p:spPr>
          <a:xfrm>
            <a:off x="4648200" y="838200"/>
            <a:ext cx="3962400" cy="923330"/>
          </a:xfrm>
          <a:prstGeom prst="rect">
            <a:avLst/>
          </a:prstGeom>
        </p:spPr>
        <p:txBody>
          <a:bodyPr wrap="square">
            <a:spAutoFit/>
          </a:bodyPr>
          <a:lstStyle/>
          <a:p>
            <a:r>
              <a:rPr lang="en-US" b="1" dirty="0"/>
              <a:t>Use these columns to sort your worries and identify which worries are directly impacting the child (harming the child</a:t>
            </a:r>
            <a:r>
              <a:rPr lang="en-US" dirty="0"/>
              <a:t>) </a:t>
            </a:r>
          </a:p>
        </p:txBody>
      </p:sp>
      <p:grpSp>
        <p:nvGrpSpPr>
          <p:cNvPr id="11" name="Group 5"/>
          <p:cNvGrpSpPr>
            <a:grpSpLocks/>
          </p:cNvGrpSpPr>
          <p:nvPr/>
        </p:nvGrpSpPr>
        <p:grpSpPr bwMode="auto">
          <a:xfrm>
            <a:off x="228600" y="6400800"/>
            <a:ext cx="8631237" cy="457200"/>
            <a:chOff x="381000" y="4419600"/>
            <a:chExt cx="8498774" cy="523220"/>
          </a:xfrm>
        </p:grpSpPr>
        <p:sp>
          <p:nvSpPr>
            <p:cNvPr id="12" name="Text Box 5"/>
            <p:cNvSpPr txBox="1">
              <a:spLocks noChangeArrowheads="1"/>
            </p:cNvSpPr>
            <p:nvPr/>
          </p:nvSpPr>
          <p:spPr bwMode="auto">
            <a:xfrm>
              <a:off x="381000" y="4419600"/>
              <a:ext cx="649161" cy="523220"/>
            </a:xfrm>
            <a:prstGeom prst="rect">
              <a:avLst/>
            </a:prstGeom>
            <a:noFill/>
            <a:ln w="9525">
              <a:noFill/>
              <a:miter lim="800000"/>
              <a:headEnd/>
              <a:tailEnd/>
            </a:ln>
            <a:effectLst/>
          </p:spPr>
          <p:txBody>
            <a:bodyPr>
              <a:spAutoFit/>
            </a:bodyPr>
            <a:lstStyle/>
            <a:p>
              <a:pPr algn="ctr" eaLnBrk="1" hangingPunct="1">
                <a:defRPr/>
              </a:pPr>
              <a:r>
                <a:rPr lang="en-US" sz="2800" b="1" dirty="0">
                  <a:effectLst>
                    <a:glow rad="101600">
                      <a:schemeClr val="bg1">
                        <a:alpha val="75000"/>
                      </a:schemeClr>
                    </a:glow>
                  </a:effectLst>
                  <a:latin typeface="+mn-lt"/>
                  <a:ea typeface="ヒラギノ角ゴ ProN W3" charset="-128"/>
                </a:rPr>
                <a:t>0</a:t>
              </a:r>
            </a:p>
          </p:txBody>
        </p:sp>
        <p:sp>
          <p:nvSpPr>
            <p:cNvPr id="13" name="Text Box 5"/>
            <p:cNvSpPr txBox="1">
              <a:spLocks noChangeArrowheads="1"/>
            </p:cNvSpPr>
            <p:nvPr/>
          </p:nvSpPr>
          <p:spPr bwMode="auto">
            <a:xfrm>
              <a:off x="8041574" y="4419600"/>
              <a:ext cx="838200" cy="523220"/>
            </a:xfrm>
            <a:prstGeom prst="rect">
              <a:avLst/>
            </a:prstGeom>
            <a:noFill/>
            <a:ln w="9525">
              <a:noFill/>
              <a:miter lim="800000"/>
              <a:headEnd/>
              <a:tailEnd/>
            </a:ln>
            <a:effectLst/>
          </p:spPr>
          <p:txBody>
            <a:bodyPr>
              <a:spAutoFit/>
            </a:bodyPr>
            <a:lstStyle/>
            <a:p>
              <a:pPr algn="ctr" eaLnBrk="1" hangingPunct="1">
                <a:defRPr/>
              </a:pPr>
              <a:r>
                <a:rPr lang="en-US" sz="2800" b="1" dirty="0">
                  <a:effectLst>
                    <a:glow rad="101600">
                      <a:schemeClr val="bg1">
                        <a:alpha val="75000"/>
                      </a:schemeClr>
                    </a:glow>
                  </a:effectLst>
                  <a:latin typeface="+mn-lt"/>
                  <a:ea typeface="ヒラギノ角ゴ ProN W3" charset="-128"/>
                </a:rPr>
                <a:t>10</a:t>
              </a:r>
            </a:p>
          </p:txBody>
        </p:sp>
        <p:cxnSp>
          <p:nvCxnSpPr>
            <p:cNvPr id="14" name="Straight Arrow Connector 13"/>
            <p:cNvCxnSpPr>
              <a:cxnSpLocks noChangeShapeType="1"/>
              <a:stCxn id="12" idx="3"/>
            </p:cNvCxnSpPr>
            <p:nvPr/>
          </p:nvCxnSpPr>
          <p:spPr bwMode="auto">
            <a:xfrm>
              <a:off x="1030234" y="4681210"/>
              <a:ext cx="7122525" cy="0"/>
            </a:xfrm>
            <a:prstGeom prst="straightConnector1">
              <a:avLst/>
            </a:prstGeom>
            <a:noFill/>
            <a:ln w="38100">
              <a:solidFill>
                <a:srgbClr val="2D2D8A"/>
              </a:solidFill>
              <a:round/>
              <a:headEnd type="arrow" w="med" len="me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5298711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6248400" cy="1143000"/>
          </a:xfrm>
        </p:spPr>
        <p:txBody>
          <a:bodyPr/>
          <a:lstStyle/>
          <a:p>
            <a:r>
              <a:rPr lang="en-US" b="1" dirty="0"/>
              <a:t>Case Consultation Activity</a:t>
            </a:r>
          </a:p>
        </p:txBody>
      </p:sp>
      <p:sp>
        <p:nvSpPr>
          <p:cNvPr id="3" name="Content Placeholder 2"/>
          <p:cNvSpPr>
            <a:spLocks noGrp="1"/>
          </p:cNvSpPr>
          <p:nvPr>
            <p:ph idx="1"/>
          </p:nvPr>
        </p:nvSpPr>
        <p:spPr>
          <a:xfrm>
            <a:off x="0" y="1295400"/>
            <a:ext cx="8991600" cy="5562600"/>
          </a:xfrm>
        </p:spPr>
        <p:txBody>
          <a:bodyPr>
            <a:normAutofit fontScale="85000" lnSpcReduction="10000"/>
          </a:bodyPr>
          <a:lstStyle/>
          <a:p>
            <a:r>
              <a:rPr lang="en-US" dirty="0"/>
              <a:t>Get into pairs at your table </a:t>
            </a:r>
            <a:r>
              <a:rPr lang="en-US" dirty="0" smtClean="0"/>
              <a:t>groups (Determine </a:t>
            </a:r>
            <a:r>
              <a:rPr lang="en-US" dirty="0"/>
              <a:t>who will be the social worker and who will be the </a:t>
            </a:r>
            <a:r>
              <a:rPr lang="en-US" dirty="0" smtClean="0"/>
              <a:t>supervisor)</a:t>
            </a:r>
            <a:endParaRPr lang="en-US" dirty="0"/>
          </a:p>
          <a:p>
            <a:r>
              <a:rPr lang="en-US" dirty="0"/>
              <a:t>The social worker will use the </a:t>
            </a:r>
            <a:r>
              <a:rPr lang="en-US" i="1" dirty="0" smtClean="0"/>
              <a:t>Safety Planning </a:t>
            </a:r>
            <a:r>
              <a:rPr lang="en-US" i="1" dirty="0"/>
              <a:t>Tool </a:t>
            </a:r>
            <a:r>
              <a:rPr lang="en-US" dirty="0"/>
              <a:t>with notes about the family to guide their discussion with the supervisor</a:t>
            </a:r>
          </a:p>
          <a:p>
            <a:r>
              <a:rPr lang="en-US" dirty="0"/>
              <a:t>Discussion points:</a:t>
            </a:r>
          </a:p>
          <a:p>
            <a:pPr lvl="1"/>
            <a:r>
              <a:rPr lang="en-US" i="1" dirty="0"/>
              <a:t>What is the purpose of the meeting?</a:t>
            </a:r>
          </a:p>
          <a:p>
            <a:pPr lvl="1"/>
            <a:r>
              <a:rPr lang="en-US" i="1" dirty="0"/>
              <a:t>What’s working well for the family?</a:t>
            </a:r>
          </a:p>
          <a:p>
            <a:pPr lvl="1"/>
            <a:r>
              <a:rPr lang="en-US" i="1" dirty="0"/>
              <a:t>What are you worried about?</a:t>
            </a:r>
          </a:p>
          <a:p>
            <a:pPr lvl="1"/>
            <a:r>
              <a:rPr lang="en-US" i="1" dirty="0"/>
              <a:t>What is the impact on the child? SDM? </a:t>
            </a:r>
          </a:p>
          <a:p>
            <a:pPr lvl="1"/>
            <a:r>
              <a:rPr lang="en-US" i="1" dirty="0"/>
              <a:t>Who will attend the meeting? Support network? Safety issues?</a:t>
            </a:r>
          </a:p>
          <a:p>
            <a:pPr lvl="1"/>
            <a:r>
              <a:rPr lang="en-US" i="1" dirty="0"/>
              <a:t>Cultural considerations</a:t>
            </a:r>
          </a:p>
          <a:p>
            <a:pPr lvl="1"/>
            <a:r>
              <a:rPr lang="en-US" i="1" dirty="0"/>
              <a:t>What are the next recommended steps? </a:t>
            </a:r>
          </a:p>
          <a:p>
            <a:pPr marL="457200" lvl="1" indent="0">
              <a:buNone/>
            </a:pPr>
            <a:endParaRPr lang="en-US" dirty="0"/>
          </a:p>
        </p:txBody>
      </p:sp>
      <p:pic>
        <p:nvPicPr>
          <p:cNvPr id="5" name="Picture 4"/>
          <p:cNvPicPr>
            <a:picLocks noChangeAspect="1"/>
          </p:cNvPicPr>
          <p:nvPr/>
        </p:nvPicPr>
        <p:blipFill>
          <a:blip r:embed="rId3"/>
          <a:stretch>
            <a:fillRect/>
          </a:stretch>
        </p:blipFill>
        <p:spPr>
          <a:xfrm>
            <a:off x="6394554" y="3429000"/>
            <a:ext cx="2209800" cy="1752600"/>
          </a:xfrm>
          <a:prstGeom prst="rect">
            <a:avLst/>
          </a:prstGeom>
        </p:spPr>
      </p:pic>
    </p:spTree>
    <p:extLst>
      <p:ext uri="{BB962C8B-B14F-4D97-AF65-F5344CB8AC3E}">
        <p14:creationId xmlns:p14="http://schemas.microsoft.com/office/powerpoint/2010/main" val="342731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1143000"/>
          </a:xfrm>
        </p:spPr>
        <p:txBody>
          <a:bodyPr/>
          <a:lstStyle/>
          <a:p>
            <a:r>
              <a:rPr lang="en-US" b="1" dirty="0"/>
              <a:t>Case Consultation Discussion</a:t>
            </a:r>
          </a:p>
        </p:txBody>
      </p:sp>
      <p:sp>
        <p:nvSpPr>
          <p:cNvPr id="3" name="Content Placeholder 2"/>
          <p:cNvSpPr>
            <a:spLocks noGrp="1"/>
          </p:cNvSpPr>
          <p:nvPr>
            <p:ph idx="1"/>
          </p:nvPr>
        </p:nvSpPr>
        <p:spPr>
          <a:xfrm>
            <a:off x="33867" y="990600"/>
            <a:ext cx="8991600" cy="5410200"/>
          </a:xfrm>
        </p:spPr>
        <p:txBody>
          <a:bodyPr>
            <a:normAutofit/>
          </a:bodyPr>
          <a:lstStyle/>
          <a:p>
            <a:pPr lvl="1"/>
            <a:endParaRPr lang="en-US" dirty="0"/>
          </a:p>
          <a:p>
            <a:pPr lvl="1"/>
            <a:r>
              <a:rPr lang="en-US" dirty="0"/>
              <a:t>Why is it important to have a structured case consultation process with your supervisor prior to a Family Team Meeting?</a:t>
            </a:r>
          </a:p>
          <a:p>
            <a:pPr lvl="1"/>
            <a:endParaRPr lang="en-US" dirty="0"/>
          </a:p>
          <a:p>
            <a:pPr lvl="1"/>
            <a:r>
              <a:rPr lang="en-US" dirty="0"/>
              <a:t>What are some of the benefits of the case consultation?</a:t>
            </a:r>
          </a:p>
          <a:p>
            <a:pPr lvl="1"/>
            <a:endParaRPr lang="en-US" dirty="0"/>
          </a:p>
          <a:p>
            <a:pPr lvl="1"/>
            <a:r>
              <a:rPr lang="en-US" dirty="0"/>
              <a:t>Any challenges with the case consultation</a:t>
            </a:r>
            <a:r>
              <a:rPr lang="en-US" dirty="0" smtClean="0"/>
              <a:t>?</a:t>
            </a:r>
          </a:p>
          <a:p>
            <a:pPr lvl="1"/>
            <a:endParaRPr lang="en-US" dirty="0" smtClean="0"/>
          </a:p>
          <a:p>
            <a:pPr lvl="1"/>
            <a:r>
              <a:rPr lang="en-US" dirty="0" smtClean="0"/>
              <a:t>How do you do this in your personal practice?</a:t>
            </a:r>
            <a:endParaRPr lang="en-US" dirty="0"/>
          </a:p>
        </p:txBody>
      </p:sp>
    </p:spTree>
    <p:extLst>
      <p:ext uri="{BB962C8B-B14F-4D97-AF65-F5344CB8AC3E}">
        <p14:creationId xmlns:p14="http://schemas.microsoft.com/office/powerpoint/2010/main" val="28932212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0"/>
            <a:ext cx="8915400" cy="914400"/>
          </a:xfrm>
        </p:spPr>
        <p:txBody>
          <a:bodyPr>
            <a:noAutofit/>
          </a:bodyPr>
          <a:lstStyle/>
          <a:p>
            <a:r>
              <a:rPr lang="en-US" b="1" dirty="0"/>
              <a:t>Preparing for </a:t>
            </a:r>
            <a:r>
              <a:rPr lang="en-US" b="1" dirty="0" smtClean="0"/>
              <a:t>a Family Team Meeting</a:t>
            </a:r>
            <a:endParaRPr lang="en-US" b="1" dirty="0"/>
          </a:p>
        </p:txBody>
      </p:sp>
      <p:sp>
        <p:nvSpPr>
          <p:cNvPr id="3" name="Content Placeholder 2"/>
          <p:cNvSpPr>
            <a:spLocks noGrp="1"/>
          </p:cNvSpPr>
          <p:nvPr>
            <p:ph idx="1"/>
          </p:nvPr>
        </p:nvSpPr>
        <p:spPr>
          <a:xfrm>
            <a:off x="76200" y="1066800"/>
            <a:ext cx="8991600" cy="5638800"/>
          </a:xfrm>
        </p:spPr>
        <p:txBody>
          <a:bodyPr>
            <a:normAutofit lnSpcReduction="10000"/>
          </a:bodyPr>
          <a:lstStyle/>
          <a:p>
            <a:r>
              <a:rPr lang="en-US" dirty="0" smtClean="0"/>
              <a:t>Discussion </a:t>
            </a:r>
            <a:r>
              <a:rPr lang="en-US" dirty="0"/>
              <a:t>points during meeting:</a:t>
            </a:r>
          </a:p>
          <a:p>
            <a:pPr lvl="1"/>
            <a:r>
              <a:rPr lang="en-US" dirty="0"/>
              <a:t>Family history and current progress</a:t>
            </a:r>
          </a:p>
          <a:p>
            <a:pPr lvl="1"/>
            <a:r>
              <a:rPr lang="en-US" dirty="0" smtClean="0"/>
              <a:t>Visitation plan</a:t>
            </a:r>
            <a:endParaRPr lang="en-US" dirty="0"/>
          </a:p>
          <a:p>
            <a:pPr lvl="1"/>
            <a:r>
              <a:rPr lang="en-US" dirty="0"/>
              <a:t>Interventions used with the family</a:t>
            </a:r>
          </a:p>
          <a:p>
            <a:pPr lvl="1"/>
            <a:r>
              <a:rPr lang="en-US" dirty="0"/>
              <a:t>Family strengths &amp; protective factors</a:t>
            </a:r>
          </a:p>
          <a:p>
            <a:pPr lvl="1"/>
            <a:r>
              <a:rPr lang="en-US" dirty="0"/>
              <a:t>Structured Decision Making</a:t>
            </a:r>
          </a:p>
          <a:p>
            <a:pPr lvl="1"/>
            <a:r>
              <a:rPr lang="en-US" dirty="0"/>
              <a:t>Current safety behaviors….have the original safety concerns been mitigated?</a:t>
            </a:r>
          </a:p>
          <a:p>
            <a:pPr lvl="1"/>
            <a:r>
              <a:rPr lang="en-US" dirty="0"/>
              <a:t>Family support network and safety </a:t>
            </a:r>
            <a:r>
              <a:rPr lang="en-US" dirty="0" smtClean="0"/>
              <a:t>plan</a:t>
            </a:r>
          </a:p>
          <a:p>
            <a:pPr lvl="1"/>
            <a:r>
              <a:rPr lang="en-US" dirty="0" smtClean="0"/>
              <a:t>Concurrent plan</a:t>
            </a:r>
            <a:endParaRPr lang="en-US" dirty="0"/>
          </a:p>
          <a:p>
            <a:pPr lvl="1"/>
            <a:r>
              <a:rPr lang="en-US" dirty="0"/>
              <a:t>Cultural considerations </a:t>
            </a:r>
          </a:p>
          <a:p>
            <a:pPr lvl="1"/>
            <a:r>
              <a:rPr lang="en-US" dirty="0"/>
              <a:t>What are we worried about?</a:t>
            </a:r>
          </a:p>
        </p:txBody>
      </p:sp>
      <p:pic>
        <p:nvPicPr>
          <p:cNvPr id="4" name="Picture 3"/>
          <p:cNvPicPr>
            <a:picLocks noChangeAspect="1"/>
          </p:cNvPicPr>
          <p:nvPr/>
        </p:nvPicPr>
        <p:blipFill>
          <a:blip r:embed="rId3"/>
          <a:stretch>
            <a:fillRect/>
          </a:stretch>
        </p:blipFill>
        <p:spPr>
          <a:xfrm>
            <a:off x="6427110" y="1752600"/>
            <a:ext cx="2640690" cy="1935162"/>
          </a:xfrm>
          <a:prstGeom prst="rect">
            <a:avLst/>
          </a:prstGeom>
        </p:spPr>
      </p:pic>
    </p:spTree>
    <p:extLst>
      <p:ext uri="{BB962C8B-B14F-4D97-AF65-F5344CB8AC3E}">
        <p14:creationId xmlns:p14="http://schemas.microsoft.com/office/powerpoint/2010/main" val="7705957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5400"/>
            <a:ext cx="8229600" cy="1143000"/>
          </a:xfrm>
        </p:spPr>
        <p:txBody>
          <a:bodyPr>
            <a:noAutofit/>
          </a:bodyPr>
          <a:lstStyle/>
          <a:p>
            <a:r>
              <a:rPr lang="en-US" b="1" dirty="0" smtClean="0"/>
              <a:t>Family Team Meeting Agenda</a:t>
            </a:r>
            <a:endParaRPr lang="en-US" b="1" dirty="0"/>
          </a:p>
        </p:txBody>
      </p:sp>
      <p:sp>
        <p:nvSpPr>
          <p:cNvPr id="3" name="Content Placeholder 2"/>
          <p:cNvSpPr>
            <a:spLocks noGrp="1"/>
          </p:cNvSpPr>
          <p:nvPr>
            <p:ph idx="1"/>
          </p:nvPr>
        </p:nvSpPr>
        <p:spPr>
          <a:xfrm>
            <a:off x="304800" y="1066800"/>
            <a:ext cx="8610600" cy="5582276"/>
          </a:xfrm>
        </p:spPr>
        <p:txBody>
          <a:bodyPr>
            <a:noAutofit/>
          </a:bodyPr>
          <a:lstStyle/>
          <a:p>
            <a:pPr marL="0" indent="0">
              <a:buNone/>
            </a:pPr>
            <a:r>
              <a:rPr lang="en-US" sz="2600" b="1" u="sng" dirty="0"/>
              <a:t>Introductions and identifying the situation</a:t>
            </a:r>
          </a:p>
          <a:p>
            <a:pPr marL="514350" indent="-514350">
              <a:buFont typeface="+mj-lt"/>
              <a:buAutoNum type="arabicPeriod"/>
            </a:pPr>
            <a:r>
              <a:rPr lang="en-US" sz="2400" dirty="0"/>
              <a:t>Introductions/Check-in</a:t>
            </a:r>
          </a:p>
          <a:p>
            <a:pPr marL="514350" indent="-514350">
              <a:buFont typeface="+mj-lt"/>
              <a:buAutoNum type="arabicPeriod"/>
            </a:pPr>
            <a:r>
              <a:rPr lang="en-US" sz="2400" dirty="0"/>
              <a:t>Purpose of this </a:t>
            </a:r>
            <a:r>
              <a:rPr lang="en-US" sz="2400" dirty="0" smtClean="0"/>
              <a:t>meeting</a:t>
            </a:r>
            <a:endParaRPr lang="en-US" sz="2400" dirty="0"/>
          </a:p>
          <a:p>
            <a:pPr marL="514350" indent="-514350">
              <a:buFont typeface="+mj-lt"/>
              <a:buAutoNum type="arabicPeriod"/>
            </a:pPr>
            <a:r>
              <a:rPr lang="en-US" sz="2400" dirty="0"/>
              <a:t>Group Agreements including confidentiality</a:t>
            </a:r>
          </a:p>
          <a:p>
            <a:pPr marL="0" indent="0">
              <a:buNone/>
            </a:pPr>
            <a:r>
              <a:rPr lang="en-US" sz="2600" b="1" u="sng" dirty="0"/>
              <a:t>Assessing the Situation and Developing Ideas </a:t>
            </a:r>
          </a:p>
          <a:p>
            <a:pPr marL="514350" indent="-514350">
              <a:buAutoNum type="arabicPeriod" startAt="4"/>
            </a:pPr>
            <a:r>
              <a:rPr lang="en-US" sz="2400" dirty="0"/>
              <a:t>Family Strengths/What is working</a:t>
            </a:r>
          </a:p>
          <a:p>
            <a:pPr marL="514350" indent="-514350">
              <a:buAutoNum type="arabicPeriod" startAt="4"/>
            </a:pPr>
            <a:r>
              <a:rPr lang="en-US" sz="2400" dirty="0"/>
              <a:t>Family Challenges/Worries</a:t>
            </a:r>
            <a:endParaRPr lang="en-US" sz="3100" dirty="0"/>
          </a:p>
          <a:p>
            <a:pPr marL="0" indent="0">
              <a:buNone/>
            </a:pPr>
            <a:r>
              <a:rPr lang="en-US" sz="2600" b="1" u="sng" dirty="0"/>
              <a:t>Reach a Decision</a:t>
            </a:r>
          </a:p>
          <a:p>
            <a:pPr marL="457200" indent="-457200">
              <a:buAutoNum type="arabicPeriod" startAt="6"/>
            </a:pPr>
            <a:r>
              <a:rPr lang="en-US" sz="2400" dirty="0"/>
              <a:t>Action Planning</a:t>
            </a:r>
          </a:p>
          <a:p>
            <a:pPr marL="457200" indent="-457200">
              <a:buAutoNum type="arabicPeriod" startAt="6"/>
            </a:pPr>
            <a:r>
              <a:rPr lang="en-US" sz="2400" dirty="0"/>
              <a:t>Next Steps</a:t>
            </a:r>
          </a:p>
          <a:p>
            <a:pPr marL="0" indent="0">
              <a:buNone/>
            </a:pPr>
            <a:r>
              <a:rPr lang="en-US" sz="2600" b="1" u="sng" dirty="0"/>
              <a:t>Feedback/Closing</a:t>
            </a:r>
            <a:r>
              <a:rPr lang="en-US" sz="2600" u="sng" dirty="0"/>
              <a:t> </a:t>
            </a:r>
          </a:p>
          <a:p>
            <a:pPr marL="514350" indent="-514350">
              <a:buAutoNum type="arabicPeriod" startAt="8"/>
            </a:pPr>
            <a:r>
              <a:rPr lang="en-US" sz="2400" dirty="0"/>
              <a:t>Plus/Delta and Closing</a:t>
            </a:r>
          </a:p>
          <a:p>
            <a:endParaRPr lang="en-US" sz="2200" dirty="0"/>
          </a:p>
        </p:txBody>
      </p:sp>
      <p:pic>
        <p:nvPicPr>
          <p:cNvPr id="5" name="Picture 4"/>
          <p:cNvPicPr>
            <a:picLocks noChangeAspect="1"/>
          </p:cNvPicPr>
          <p:nvPr/>
        </p:nvPicPr>
        <p:blipFill>
          <a:blip r:embed="rId3"/>
          <a:stretch>
            <a:fillRect/>
          </a:stretch>
        </p:blipFill>
        <p:spPr>
          <a:xfrm>
            <a:off x="5943600" y="3924300"/>
            <a:ext cx="2514600" cy="2724776"/>
          </a:xfrm>
          <a:prstGeom prst="rect">
            <a:avLst/>
          </a:prstGeom>
        </p:spPr>
      </p:pic>
    </p:spTree>
    <p:extLst>
      <p:ext uri="{BB962C8B-B14F-4D97-AF65-F5344CB8AC3E}">
        <p14:creationId xmlns:p14="http://schemas.microsoft.com/office/powerpoint/2010/main" val="6935316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372600" cy="1143000"/>
          </a:xfrm>
        </p:spPr>
        <p:txBody>
          <a:bodyPr>
            <a:normAutofit/>
          </a:bodyPr>
          <a:lstStyle/>
          <a:p>
            <a:r>
              <a:rPr lang="en-US" b="1" dirty="0"/>
              <a:t>Ask </a:t>
            </a:r>
            <a:r>
              <a:rPr lang="en-US" b="1" dirty="0" smtClean="0"/>
              <a:t>The </a:t>
            </a:r>
            <a:r>
              <a:rPr lang="en-US" b="1" dirty="0"/>
              <a:t>T</a:t>
            </a:r>
            <a:r>
              <a:rPr lang="en-US" b="1" dirty="0" smtClean="0"/>
              <a:t>hree </a:t>
            </a:r>
            <a:r>
              <a:rPr lang="en-US" b="1" dirty="0"/>
              <a:t>Q</a:t>
            </a:r>
            <a:r>
              <a:rPr lang="en-US" b="1" dirty="0" smtClean="0"/>
              <a:t>uestions</a:t>
            </a:r>
            <a:r>
              <a:rPr lang="en-US" b="1" dirty="0"/>
              <a:t>…</a:t>
            </a:r>
          </a:p>
        </p:txBody>
      </p:sp>
      <p:sp>
        <p:nvSpPr>
          <p:cNvPr id="3" name="Content Placeholder 2"/>
          <p:cNvSpPr>
            <a:spLocks noGrp="1"/>
          </p:cNvSpPr>
          <p:nvPr>
            <p:ph sz="quarter" idx="1"/>
          </p:nvPr>
        </p:nvSpPr>
        <p:spPr>
          <a:xfrm>
            <a:off x="-2438400" y="1460343"/>
            <a:ext cx="8229600" cy="4525963"/>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0" name="Rectangle 9"/>
          <p:cNvSpPr/>
          <p:nvPr/>
        </p:nvSpPr>
        <p:spPr>
          <a:xfrm>
            <a:off x="789967" y="6287329"/>
            <a:ext cx="7545475" cy="369332"/>
          </a:xfrm>
          <a:prstGeom prst="rect">
            <a:avLst/>
          </a:prstGeom>
        </p:spPr>
        <p:txBody>
          <a:bodyPr wrap="square">
            <a:spAutoFit/>
          </a:bodyPr>
          <a:lstStyle/>
          <a:p>
            <a:pPr algn="ctr"/>
            <a:r>
              <a:rPr lang="en-US" i="1" dirty="0"/>
              <a:t>Three</a:t>
            </a:r>
            <a:r>
              <a:rPr lang="en-US" sz="1600" i="1" dirty="0"/>
              <a:t> Questions, Solution Focused Approach; Insoo Kim Berg, Steve de Shazer  </a:t>
            </a:r>
            <a:endParaRPr lang="en-US" sz="1600" dirty="0"/>
          </a:p>
        </p:txBody>
      </p:sp>
      <p:graphicFrame>
        <p:nvGraphicFramePr>
          <p:cNvPr id="6" name="Diagram 5"/>
          <p:cNvGraphicFramePr/>
          <p:nvPr>
            <p:extLst>
              <p:ext uri="{D42A27DB-BD31-4B8C-83A1-F6EECF244321}">
                <p14:modId xmlns:p14="http://schemas.microsoft.com/office/powerpoint/2010/main" val="4118894283"/>
              </p:ext>
            </p:extLst>
          </p:nvPr>
        </p:nvGraphicFramePr>
        <p:xfrm>
          <a:off x="333604" y="1460343"/>
          <a:ext cx="84582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66034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b="1" dirty="0" smtClean="0"/>
              <a:t>Safety Planning Tool</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44655795"/>
              </p:ext>
            </p:extLst>
          </p:nvPr>
        </p:nvGraphicFramePr>
        <p:xfrm>
          <a:off x="95098" y="854755"/>
          <a:ext cx="8953804" cy="6003246"/>
        </p:xfrm>
        <a:graphic>
          <a:graphicData uri="http://schemas.openxmlformats.org/drawingml/2006/table">
            <a:tbl>
              <a:tblPr firstRow="1" bandRow="1">
                <a:tableStyleId>{5C22544A-7EE6-4342-B048-85BDC9FD1C3A}</a:tableStyleId>
              </a:tblPr>
              <a:tblGrid>
                <a:gridCol w="2534908">
                  <a:extLst>
                    <a:ext uri="{9D8B030D-6E8A-4147-A177-3AD203B41FA5}">
                      <a16:colId xmlns:a16="http://schemas.microsoft.com/office/drawing/2014/main" val="20000"/>
                    </a:ext>
                  </a:extLst>
                </a:gridCol>
                <a:gridCol w="1941994">
                  <a:extLst>
                    <a:ext uri="{9D8B030D-6E8A-4147-A177-3AD203B41FA5}">
                      <a16:colId xmlns:a16="http://schemas.microsoft.com/office/drawing/2014/main" val="20001"/>
                    </a:ext>
                  </a:extLst>
                </a:gridCol>
                <a:gridCol w="2238451">
                  <a:extLst>
                    <a:ext uri="{9D8B030D-6E8A-4147-A177-3AD203B41FA5}">
                      <a16:colId xmlns:a16="http://schemas.microsoft.com/office/drawing/2014/main" val="20002"/>
                    </a:ext>
                  </a:extLst>
                </a:gridCol>
                <a:gridCol w="2238451">
                  <a:extLst>
                    <a:ext uri="{9D8B030D-6E8A-4147-A177-3AD203B41FA5}">
                      <a16:colId xmlns:a16="http://schemas.microsoft.com/office/drawing/2014/main" val="20003"/>
                    </a:ext>
                  </a:extLst>
                </a:gridCol>
              </a:tblGrid>
              <a:tr h="1707272">
                <a:tc gridSpan="2">
                  <a:txBody>
                    <a:bodyPr/>
                    <a:lstStyle/>
                    <a:p>
                      <a:r>
                        <a:rPr lang="en-US" sz="1800" b="1" kern="1200" dirty="0">
                          <a:solidFill>
                            <a:schemeClr val="lt1"/>
                          </a:solidFill>
                          <a:effectLst/>
                          <a:latin typeface="+mn-lt"/>
                          <a:ea typeface="+mn-ea"/>
                          <a:cs typeface="+mn-cs"/>
                        </a:rPr>
                        <a:t>Use these columns to sort the strengths within the family and identify which strengths are directly impacting the child (keeping the child safe)</a:t>
                      </a:r>
                      <a:r>
                        <a:rPr lang="en-US" dirty="0">
                          <a:effectLst/>
                        </a:rPr>
                        <a:t> </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283216">
                <a:tc>
                  <a:txBody>
                    <a:bodyPr/>
                    <a:lstStyle/>
                    <a:p>
                      <a:r>
                        <a:rPr lang="en-US" sz="1800" kern="1200" dirty="0">
                          <a:solidFill>
                            <a:schemeClr val="dk1"/>
                          </a:solidFill>
                          <a:effectLst/>
                          <a:latin typeface="+mn-lt"/>
                          <a:ea typeface="+mn-ea"/>
                          <a:cs typeface="+mn-cs"/>
                        </a:rPr>
                        <a:t>What are some things that are working well in the family?</a:t>
                      </a:r>
                      <a:r>
                        <a:rPr lang="en-US" dirty="0">
                          <a:effectLst/>
                        </a:rPr>
                        <a:t> </a:t>
                      </a:r>
                      <a:endParaRPr lang="en-US" dirty="0"/>
                    </a:p>
                  </a:txBody>
                  <a:tcP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kern="1200" dirty="0">
                          <a:solidFill>
                            <a:schemeClr val="dk1"/>
                          </a:solidFill>
                          <a:effectLst/>
                          <a:latin typeface="+mn-lt"/>
                          <a:ea typeface="+mn-ea"/>
                          <a:cs typeface="+mn-cs"/>
                        </a:rPr>
                        <a:t>Which of these strengths = Protective Capacities that are currently keeping the child safe?</a:t>
                      </a:r>
                      <a:r>
                        <a:rPr lang="en-US" dirty="0">
                          <a:effectLst/>
                        </a:rPr>
                        <a:t> </a:t>
                      </a:r>
                      <a:endParaRPr lang="en-US" dirty="0"/>
                    </a:p>
                  </a:txBody>
                  <a:tcPr>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kern="1200" dirty="0">
                          <a:solidFill>
                            <a:schemeClr val="dk1"/>
                          </a:solidFill>
                          <a:effectLst/>
                          <a:latin typeface="+mn-lt"/>
                          <a:ea typeface="+mn-ea"/>
                          <a:cs typeface="+mn-cs"/>
                        </a:rPr>
                        <a:t>What are the things that worry you?</a:t>
                      </a:r>
                      <a:r>
                        <a:rPr lang="en-US" dirty="0">
                          <a:effectLst/>
                        </a:rPr>
                        <a:t> </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kern="1200" dirty="0">
                          <a:solidFill>
                            <a:schemeClr val="dk1"/>
                          </a:solidFill>
                          <a:effectLst/>
                          <a:latin typeface="+mn-lt"/>
                          <a:ea typeface="+mn-ea"/>
                          <a:cs typeface="+mn-cs"/>
                        </a:rPr>
                        <a:t>Which of these worries have actually impacted/harmed the child as a result of something the caregiver did or didn’t do?</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12758">
                <a:tc gridSpan="4">
                  <a:txBody>
                    <a:bodyPr/>
                    <a:lstStyle/>
                    <a:p>
                      <a:r>
                        <a:rPr lang="en-US" sz="1800" kern="1200" dirty="0">
                          <a:solidFill>
                            <a:schemeClr val="dk1"/>
                          </a:solidFill>
                          <a:effectLst/>
                          <a:latin typeface="+mn-lt"/>
                          <a:ea typeface="+mn-ea"/>
                          <a:cs typeface="+mn-cs"/>
                        </a:rPr>
                        <a:t>What needs to happen next, and by who?</a:t>
                      </a:r>
                    </a:p>
                    <a:p>
                      <a:r>
                        <a:rPr lang="en-US" sz="1800" kern="1200" dirty="0">
                          <a:solidFill>
                            <a:schemeClr val="dk1"/>
                          </a:solidFill>
                          <a:effectLst/>
                          <a:latin typeface="+mn-lt"/>
                          <a:ea typeface="+mn-ea"/>
                          <a:cs typeface="+mn-cs"/>
                        </a:rPr>
                        <a:t>What</a:t>
                      </a:r>
                      <a:r>
                        <a:rPr lang="en-US" sz="1800" kern="1200" baseline="0" dirty="0">
                          <a:solidFill>
                            <a:schemeClr val="dk1"/>
                          </a:solidFill>
                          <a:effectLst/>
                          <a:latin typeface="+mn-lt"/>
                          <a:ea typeface="+mn-ea"/>
                          <a:cs typeface="+mn-cs"/>
                        </a:rPr>
                        <a:t> does SDM say? Cultural Considerations? Support Network?</a:t>
                      </a:r>
                    </a:p>
                    <a:p>
                      <a:endParaRPr lang="en-US" sz="1800" kern="1200" dirty="0">
                        <a:solidFill>
                          <a:schemeClr val="dk1"/>
                        </a:solidFill>
                        <a:effectLst/>
                        <a:latin typeface="+mn-lt"/>
                        <a:ea typeface="+mn-ea"/>
                        <a:cs typeface="+mn-cs"/>
                      </a:endParaRPr>
                    </a:p>
                  </a:txBody>
                  <a:tcPr>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2"/>
                  </a:ext>
                </a:extLst>
              </a:tr>
            </a:tbl>
          </a:graphicData>
        </a:graphic>
      </p:graphicFrame>
      <p:sp>
        <p:nvSpPr>
          <p:cNvPr id="8" name="Rectangle 7"/>
          <p:cNvSpPr/>
          <p:nvPr/>
        </p:nvSpPr>
        <p:spPr>
          <a:xfrm>
            <a:off x="4724400" y="914400"/>
            <a:ext cx="3886200" cy="1200329"/>
          </a:xfrm>
          <a:prstGeom prst="rect">
            <a:avLst/>
          </a:prstGeom>
        </p:spPr>
        <p:txBody>
          <a:bodyPr wrap="square">
            <a:spAutoFit/>
          </a:bodyPr>
          <a:lstStyle/>
          <a:p>
            <a:r>
              <a:rPr lang="en-US" b="1" dirty="0"/>
              <a:t>Use these columns to sort your worries and identify which worries are directly impacting the child (harming the child) </a:t>
            </a:r>
          </a:p>
        </p:txBody>
      </p:sp>
      <p:grpSp>
        <p:nvGrpSpPr>
          <p:cNvPr id="11" name="Group 5"/>
          <p:cNvGrpSpPr>
            <a:grpSpLocks/>
          </p:cNvGrpSpPr>
          <p:nvPr/>
        </p:nvGrpSpPr>
        <p:grpSpPr bwMode="auto">
          <a:xfrm>
            <a:off x="360362" y="6400800"/>
            <a:ext cx="8499475" cy="457200"/>
            <a:chOff x="381000" y="4419600"/>
            <a:chExt cx="8498774" cy="523220"/>
          </a:xfrm>
        </p:grpSpPr>
        <p:sp>
          <p:nvSpPr>
            <p:cNvPr id="12" name="Text Box 5"/>
            <p:cNvSpPr txBox="1">
              <a:spLocks noChangeArrowheads="1"/>
            </p:cNvSpPr>
            <p:nvPr/>
          </p:nvSpPr>
          <p:spPr bwMode="auto">
            <a:xfrm>
              <a:off x="381000" y="4419600"/>
              <a:ext cx="649161" cy="523220"/>
            </a:xfrm>
            <a:prstGeom prst="rect">
              <a:avLst/>
            </a:prstGeom>
            <a:noFill/>
            <a:ln w="9525">
              <a:noFill/>
              <a:miter lim="800000"/>
              <a:headEnd/>
              <a:tailEnd/>
            </a:ln>
            <a:effectLst/>
          </p:spPr>
          <p:txBody>
            <a:bodyPr>
              <a:spAutoFit/>
            </a:bodyPr>
            <a:lstStyle/>
            <a:p>
              <a:pPr algn="ctr" eaLnBrk="1" hangingPunct="1">
                <a:defRPr/>
              </a:pPr>
              <a:r>
                <a:rPr lang="en-US" sz="2800" b="1" dirty="0">
                  <a:effectLst>
                    <a:glow rad="101600">
                      <a:schemeClr val="bg1">
                        <a:alpha val="75000"/>
                      </a:schemeClr>
                    </a:glow>
                  </a:effectLst>
                  <a:latin typeface="+mn-lt"/>
                  <a:ea typeface="ヒラギノ角ゴ ProN W3" charset="-128"/>
                </a:rPr>
                <a:t>0</a:t>
              </a:r>
            </a:p>
          </p:txBody>
        </p:sp>
        <p:sp>
          <p:nvSpPr>
            <p:cNvPr id="13" name="Text Box 5"/>
            <p:cNvSpPr txBox="1">
              <a:spLocks noChangeArrowheads="1"/>
            </p:cNvSpPr>
            <p:nvPr/>
          </p:nvSpPr>
          <p:spPr bwMode="auto">
            <a:xfrm>
              <a:off x="8041574" y="4419600"/>
              <a:ext cx="838200" cy="523220"/>
            </a:xfrm>
            <a:prstGeom prst="rect">
              <a:avLst/>
            </a:prstGeom>
            <a:noFill/>
            <a:ln w="9525">
              <a:noFill/>
              <a:miter lim="800000"/>
              <a:headEnd/>
              <a:tailEnd/>
            </a:ln>
            <a:effectLst/>
          </p:spPr>
          <p:txBody>
            <a:bodyPr>
              <a:spAutoFit/>
            </a:bodyPr>
            <a:lstStyle/>
            <a:p>
              <a:pPr algn="ctr" eaLnBrk="1" hangingPunct="1">
                <a:defRPr/>
              </a:pPr>
              <a:r>
                <a:rPr lang="en-US" sz="2800" b="1" dirty="0">
                  <a:effectLst>
                    <a:glow rad="101600">
                      <a:schemeClr val="bg1">
                        <a:alpha val="75000"/>
                      </a:schemeClr>
                    </a:glow>
                  </a:effectLst>
                  <a:latin typeface="+mn-lt"/>
                  <a:ea typeface="ヒラギノ角ゴ ProN W3" charset="-128"/>
                </a:rPr>
                <a:t>10</a:t>
              </a:r>
            </a:p>
          </p:txBody>
        </p:sp>
        <p:cxnSp>
          <p:nvCxnSpPr>
            <p:cNvPr id="14" name="Straight Arrow Connector 13"/>
            <p:cNvCxnSpPr>
              <a:cxnSpLocks noChangeShapeType="1"/>
              <a:stCxn id="12" idx="3"/>
            </p:cNvCxnSpPr>
            <p:nvPr/>
          </p:nvCxnSpPr>
          <p:spPr bwMode="auto">
            <a:xfrm>
              <a:off x="1030234" y="4681210"/>
              <a:ext cx="7122525" cy="0"/>
            </a:xfrm>
            <a:prstGeom prst="straightConnector1">
              <a:avLst/>
            </a:prstGeom>
            <a:noFill/>
            <a:ln w="38100">
              <a:solidFill>
                <a:srgbClr val="2D2D8A"/>
              </a:solidFill>
              <a:round/>
              <a:headEnd type="arrow" w="med" len="me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514490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Overview of the Day</a:t>
            </a:r>
            <a:endParaRPr lang="en-US" dirty="0"/>
          </a:p>
        </p:txBody>
      </p:sp>
      <p:sp>
        <p:nvSpPr>
          <p:cNvPr id="3" name="Content Placeholder 2"/>
          <p:cNvSpPr>
            <a:spLocks noGrp="1"/>
          </p:cNvSpPr>
          <p:nvPr>
            <p:ph idx="1"/>
          </p:nvPr>
        </p:nvSpPr>
        <p:spPr/>
        <p:txBody>
          <a:bodyPr/>
          <a:lstStyle/>
          <a:p>
            <a:pPr lvl="0"/>
            <a:r>
              <a:rPr lang="en-US" b="1" dirty="0"/>
              <a:t>Welcome and Review of the Agenda</a:t>
            </a:r>
            <a:r>
              <a:rPr lang="en-US" dirty="0"/>
              <a:t>	</a:t>
            </a:r>
          </a:p>
          <a:p>
            <a:pPr lvl="0"/>
            <a:r>
              <a:rPr lang="en-US" b="1" dirty="0"/>
              <a:t>Learning Objectives</a:t>
            </a:r>
          </a:p>
          <a:p>
            <a:pPr lvl="0"/>
            <a:r>
              <a:rPr lang="en-US" b="1" dirty="0" smtClean="0"/>
              <a:t>Review of key concepts</a:t>
            </a:r>
            <a:endParaRPr lang="en-US" b="1" dirty="0"/>
          </a:p>
          <a:p>
            <a:pPr lvl="0"/>
            <a:r>
              <a:rPr lang="en-US" b="1" dirty="0"/>
              <a:t>Polk/Hernandez Vignette </a:t>
            </a:r>
          </a:p>
          <a:p>
            <a:pPr lvl="0"/>
            <a:r>
              <a:rPr lang="en-US" b="1" dirty="0" smtClean="0"/>
              <a:t>Teaming activities</a:t>
            </a:r>
            <a:endParaRPr lang="en-US" b="1" dirty="0"/>
          </a:p>
          <a:p>
            <a:pPr lvl="0"/>
            <a:r>
              <a:rPr lang="en-US" b="1" dirty="0"/>
              <a:t>Putting it all Together </a:t>
            </a:r>
          </a:p>
          <a:p>
            <a:pPr lvl="0"/>
            <a:r>
              <a:rPr lang="en-US" b="1" dirty="0"/>
              <a:t>End of Block Evaluation </a:t>
            </a:r>
          </a:p>
          <a:p>
            <a:endParaRPr lang="en-US" dirty="0"/>
          </a:p>
        </p:txBody>
      </p:sp>
    </p:spTree>
    <p:extLst>
      <p:ext uri="{BB962C8B-B14F-4D97-AF65-F5344CB8AC3E}">
        <p14:creationId xmlns:p14="http://schemas.microsoft.com/office/powerpoint/2010/main" val="7914498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b="1" dirty="0" smtClean="0"/>
              <a:t>Family </a:t>
            </a:r>
            <a:r>
              <a:rPr lang="en-US" b="1" dirty="0"/>
              <a:t>Team Meeting </a:t>
            </a:r>
            <a:r>
              <a:rPr lang="en-US" b="1" dirty="0" smtClean="0"/>
              <a:t>Instructions</a:t>
            </a:r>
            <a:endParaRPr lang="en-US" b="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317673358"/>
              </p:ext>
            </p:extLst>
          </p:nvPr>
        </p:nvGraphicFramePr>
        <p:xfrm>
          <a:off x="0" y="1417638"/>
          <a:ext cx="9144000" cy="5303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22E357DE-2CFF-4E4A-B892-1FAFF8444DB6}" type="slidenum">
              <a:rPr lang="en-US" smtClean="0"/>
              <a:t>30</a:t>
            </a:fld>
            <a:endParaRPr lang="en-US" dirty="0"/>
          </a:p>
        </p:txBody>
      </p:sp>
    </p:spTree>
    <p:extLst>
      <p:ext uri="{BB962C8B-B14F-4D97-AF65-F5344CB8AC3E}">
        <p14:creationId xmlns:p14="http://schemas.microsoft.com/office/powerpoint/2010/main" val="41783926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b="1" dirty="0" smtClean="0"/>
              <a:t>Teaming With the </a:t>
            </a:r>
            <a:br>
              <a:rPr lang="en-US" b="1" dirty="0" smtClean="0"/>
            </a:br>
            <a:r>
              <a:rPr lang="en-US" b="1" dirty="0" smtClean="0"/>
              <a:t>Polk-Hernandez Family</a:t>
            </a:r>
            <a:endParaRPr lang="en-US" b="1"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30638274"/>
              </p:ext>
            </p:extLst>
          </p:nvPr>
        </p:nvGraphicFramePr>
        <p:xfrm>
          <a:off x="0" y="1600200"/>
          <a:ext cx="91440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22E357DE-2CFF-4E4A-B892-1FAFF8444DB6}" type="slidenum">
              <a:rPr lang="en-US" smtClean="0"/>
              <a:t>31</a:t>
            </a:fld>
            <a:endParaRPr lang="en-US" dirty="0"/>
          </a:p>
        </p:txBody>
      </p:sp>
    </p:spTree>
    <p:extLst>
      <p:ext uri="{BB962C8B-B14F-4D97-AF65-F5344CB8AC3E}">
        <p14:creationId xmlns:p14="http://schemas.microsoft.com/office/powerpoint/2010/main" val="12352194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891" y="0"/>
            <a:ext cx="8382000" cy="1143000"/>
          </a:xfrm>
        </p:spPr>
        <p:txBody>
          <a:bodyPr>
            <a:normAutofit/>
          </a:bodyPr>
          <a:lstStyle/>
          <a:p>
            <a:r>
              <a:rPr lang="en-US" b="1" dirty="0"/>
              <a:t>Family Team Meeting Roles</a:t>
            </a:r>
          </a:p>
        </p:txBody>
      </p:sp>
      <p:sp>
        <p:nvSpPr>
          <p:cNvPr id="3" name="Content Placeholder 2"/>
          <p:cNvSpPr>
            <a:spLocks noGrp="1"/>
          </p:cNvSpPr>
          <p:nvPr>
            <p:ph idx="1"/>
          </p:nvPr>
        </p:nvSpPr>
        <p:spPr>
          <a:xfrm>
            <a:off x="152400" y="1371600"/>
            <a:ext cx="8305800" cy="5334000"/>
          </a:xfrm>
        </p:spPr>
        <p:txBody>
          <a:bodyPr>
            <a:normAutofit/>
          </a:bodyPr>
          <a:lstStyle/>
          <a:p>
            <a:pPr marL="514350" indent="-514350">
              <a:buFont typeface="+mj-lt"/>
              <a:buAutoNum type="arabicPeriod"/>
            </a:pPr>
            <a:r>
              <a:rPr lang="en-US" sz="2800" dirty="0"/>
              <a:t>Bill, Social Worker (age 23) &amp; Facilitator of meeting</a:t>
            </a:r>
          </a:p>
          <a:p>
            <a:pPr marL="514350" indent="-514350">
              <a:buFont typeface="+mj-lt"/>
              <a:buAutoNum type="arabicPeriod"/>
            </a:pPr>
            <a:r>
              <a:rPr lang="en-US" sz="2800" dirty="0"/>
              <a:t>Mary, Social Work Supervisor (age 52)</a:t>
            </a:r>
          </a:p>
          <a:p>
            <a:pPr marL="514350" indent="-514350">
              <a:buFont typeface="+mj-lt"/>
              <a:buAutoNum type="arabicPeriod"/>
            </a:pPr>
            <a:r>
              <a:rPr lang="en-US" sz="2800" dirty="0"/>
              <a:t>Gloria, Mother (age </a:t>
            </a:r>
            <a:r>
              <a:rPr lang="en-US" sz="2800" dirty="0" smtClean="0"/>
              <a:t>33)</a:t>
            </a:r>
            <a:endParaRPr lang="en-US" sz="2800" dirty="0"/>
          </a:p>
          <a:p>
            <a:pPr marL="514350" indent="-514350">
              <a:buFont typeface="+mj-lt"/>
              <a:buAutoNum type="arabicPeriod"/>
            </a:pPr>
            <a:r>
              <a:rPr lang="en-US" sz="2800" dirty="0"/>
              <a:t>William, Father (age </a:t>
            </a:r>
            <a:r>
              <a:rPr lang="en-US" sz="2800" dirty="0" smtClean="0"/>
              <a:t>35)</a:t>
            </a:r>
            <a:endParaRPr lang="en-US" sz="2800" dirty="0"/>
          </a:p>
          <a:p>
            <a:pPr marL="514350" indent="-514350">
              <a:buFont typeface="+mj-lt"/>
              <a:buAutoNum type="arabicPeriod"/>
            </a:pPr>
            <a:r>
              <a:rPr lang="en-US" sz="2800" dirty="0"/>
              <a:t>Samantha, Daughter (age </a:t>
            </a:r>
            <a:r>
              <a:rPr lang="en-US" sz="2800" dirty="0" smtClean="0"/>
              <a:t>15)</a:t>
            </a:r>
            <a:endParaRPr lang="en-US" sz="2800" dirty="0"/>
          </a:p>
          <a:p>
            <a:pPr marL="514350" indent="-514350">
              <a:buFont typeface="+mj-lt"/>
              <a:buAutoNum type="arabicPeriod"/>
            </a:pPr>
            <a:r>
              <a:rPr lang="en-US" sz="2800" dirty="0" smtClean="0"/>
              <a:t>Aunt </a:t>
            </a:r>
            <a:r>
              <a:rPr lang="en-US" sz="2800" dirty="0"/>
              <a:t>Leann, </a:t>
            </a:r>
            <a:r>
              <a:rPr lang="en-US" sz="2800" dirty="0" smtClean="0"/>
              <a:t>Resource parent</a:t>
            </a:r>
          </a:p>
          <a:p>
            <a:pPr marL="514350" indent="-514350">
              <a:buFont typeface="+mj-lt"/>
              <a:buAutoNum type="arabicPeriod"/>
            </a:pPr>
            <a:r>
              <a:rPr lang="en-US" sz="2800" dirty="0"/>
              <a:t>Uncle Sal, Paternal </a:t>
            </a:r>
            <a:r>
              <a:rPr lang="en-US" sz="2800" dirty="0" smtClean="0"/>
              <a:t>uncle</a:t>
            </a:r>
          </a:p>
          <a:p>
            <a:pPr marL="514350" indent="-514350">
              <a:buFont typeface="+mj-lt"/>
              <a:buAutoNum type="arabicPeriod"/>
            </a:pPr>
            <a:r>
              <a:rPr lang="en-US" sz="2800" dirty="0" smtClean="0"/>
              <a:t>Observer: Voice </a:t>
            </a:r>
            <a:r>
              <a:rPr lang="en-US" sz="2800" dirty="0"/>
              <a:t>of Structured Decision Making, Trauma Informed Practice, Cultural humility, Best Practices</a:t>
            </a:r>
          </a:p>
          <a:p>
            <a:pPr marL="514350" indent="-514350">
              <a:buFont typeface="+mj-lt"/>
              <a:buAutoNum type="arabicPeriod"/>
            </a:pPr>
            <a:endParaRPr lang="en-US" dirty="0"/>
          </a:p>
          <a:p>
            <a:pPr marL="514350" indent="-514350">
              <a:buFont typeface="+mj-lt"/>
              <a:buAutoNum type="arabicPeriod"/>
            </a:pPr>
            <a:endParaRPr lang="en-US" dirty="0"/>
          </a:p>
          <a:p>
            <a:endParaRPr lang="en-US" dirty="0"/>
          </a:p>
          <a:p>
            <a:endParaRPr lang="en-US" dirty="0"/>
          </a:p>
          <a:p>
            <a:endParaRPr lang="en-US" dirty="0"/>
          </a:p>
          <a:p>
            <a:endParaRPr lang="en-US" dirty="0"/>
          </a:p>
          <a:p>
            <a:endParaRPr lang="en-US" dirty="0"/>
          </a:p>
        </p:txBody>
      </p:sp>
      <p:pic>
        <p:nvPicPr>
          <p:cNvPr id="7" name="Picture 6"/>
          <p:cNvPicPr>
            <a:picLocks noChangeAspect="1"/>
          </p:cNvPicPr>
          <p:nvPr/>
        </p:nvPicPr>
        <p:blipFill>
          <a:blip r:embed="rId3"/>
          <a:stretch>
            <a:fillRect/>
          </a:stretch>
        </p:blipFill>
        <p:spPr>
          <a:xfrm>
            <a:off x="5915618" y="2667000"/>
            <a:ext cx="3228382" cy="2017739"/>
          </a:xfrm>
          <a:prstGeom prst="rect">
            <a:avLst/>
          </a:prstGeom>
        </p:spPr>
      </p:pic>
    </p:spTree>
    <p:extLst>
      <p:ext uri="{BB962C8B-B14F-4D97-AF65-F5344CB8AC3E}">
        <p14:creationId xmlns:p14="http://schemas.microsoft.com/office/powerpoint/2010/main" val="36265715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066800"/>
          </a:xfrm>
        </p:spPr>
        <p:txBody>
          <a:bodyPr>
            <a:normAutofit/>
          </a:bodyPr>
          <a:lstStyle/>
          <a:p>
            <a:r>
              <a:rPr lang="en-US" b="1" dirty="0"/>
              <a:t>Family Team Meeting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9934004"/>
              </p:ext>
            </p:extLst>
          </p:nvPr>
        </p:nvGraphicFramePr>
        <p:xfrm>
          <a:off x="304800" y="838200"/>
          <a:ext cx="86868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09593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b="1" dirty="0"/>
              <a:t>Large </a:t>
            </a:r>
            <a:r>
              <a:rPr lang="en-US" b="1" dirty="0" smtClean="0"/>
              <a:t>Group </a:t>
            </a:r>
            <a:r>
              <a:rPr lang="en-US" b="1" dirty="0"/>
              <a:t>R</a:t>
            </a:r>
            <a:r>
              <a:rPr lang="en-US" b="1" dirty="0" smtClean="0"/>
              <a:t>eport </a:t>
            </a:r>
            <a:r>
              <a:rPr lang="en-US" b="1" dirty="0"/>
              <a:t>O</a:t>
            </a:r>
            <a:r>
              <a:rPr lang="en-US" b="1" dirty="0" smtClean="0"/>
              <a:t>uts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195647"/>
              </p:ext>
            </p:extLst>
          </p:nvPr>
        </p:nvGraphicFramePr>
        <p:xfrm>
          <a:off x="152400" y="1219200"/>
          <a:ext cx="88138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60863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b="1" dirty="0"/>
              <a:t>Putting It All Together: </a:t>
            </a:r>
            <a:br>
              <a:rPr lang="en-US" b="1" dirty="0"/>
            </a:br>
            <a:r>
              <a:rPr lang="en-US" b="1" dirty="0"/>
              <a:t> Personal Learning Plans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3322554"/>
              </p:ext>
            </p:extLst>
          </p:nvPr>
        </p:nvGraphicFramePr>
        <p:xfrm>
          <a:off x="-152400" y="1600200"/>
          <a:ext cx="96012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57800" y="1752600"/>
            <a:ext cx="3248025" cy="1409700"/>
          </a:xfrm>
          <a:prstGeom prst="rect">
            <a:avLst/>
          </a:prstGeom>
        </p:spPr>
      </p:pic>
    </p:spTree>
    <p:extLst>
      <p:ext uri="{BB962C8B-B14F-4D97-AF65-F5344CB8AC3E}">
        <p14:creationId xmlns:p14="http://schemas.microsoft.com/office/powerpoint/2010/main" val="38750799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Autofit/>
          </a:bodyPr>
          <a:lstStyle/>
          <a:p>
            <a:r>
              <a:rPr lang="en-US" b="1" dirty="0"/>
              <a:t>Wrapping </a:t>
            </a:r>
            <a:r>
              <a:rPr lang="en-US" b="1" dirty="0" smtClean="0"/>
              <a:t>Up…. What Are </a:t>
            </a:r>
            <a:r>
              <a:rPr lang="en-US" b="1" dirty="0"/>
              <a:t>Y</a:t>
            </a:r>
            <a:r>
              <a:rPr lang="en-US" b="1" dirty="0" smtClean="0"/>
              <a:t>ou </a:t>
            </a:r>
            <a:r>
              <a:rPr lang="en-US" b="1" dirty="0"/>
              <a:t>E</a:t>
            </a:r>
            <a:r>
              <a:rPr lang="en-US" b="1" dirty="0" smtClean="0"/>
              <a:t>xcited </a:t>
            </a:r>
            <a:r>
              <a:rPr lang="en-US" b="1" dirty="0"/>
              <a:t>T</a:t>
            </a:r>
            <a:r>
              <a:rPr lang="en-US" b="1" dirty="0" smtClean="0"/>
              <a:t>o </a:t>
            </a:r>
            <a:r>
              <a:rPr lang="en-US" b="1" dirty="0"/>
              <a:t>D</a:t>
            </a:r>
            <a:r>
              <a:rPr lang="en-US" b="1" dirty="0" smtClean="0"/>
              <a:t>o</a:t>
            </a:r>
            <a:r>
              <a:rPr lang="en-US" b="1" dirty="0"/>
              <a:t>?</a:t>
            </a:r>
          </a:p>
        </p:txBody>
      </p:sp>
      <p:graphicFrame>
        <p:nvGraphicFramePr>
          <p:cNvPr id="4" name="Content Placeholder 3"/>
          <p:cNvGraphicFramePr>
            <a:graphicFrameLocks noGrp="1"/>
          </p:cNvGraphicFramePr>
          <p:nvPr>
            <p:ph idx="1"/>
            <p:extLst/>
          </p:nvPr>
        </p:nvGraphicFramePr>
        <p:xfrm>
          <a:off x="304800" y="2133601"/>
          <a:ext cx="86868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3916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END OF BLOCK EXAM</a:t>
            </a:r>
          </a:p>
        </p:txBody>
      </p:sp>
      <p:pic>
        <p:nvPicPr>
          <p:cNvPr id="6" name="Content Placeholder 5"/>
          <p:cNvPicPr>
            <a:picLocks noGrp="1" noChangeAspect="1"/>
          </p:cNvPicPr>
          <p:nvPr>
            <p:ph idx="1"/>
          </p:nvPr>
        </p:nvPicPr>
        <p:blipFill>
          <a:blip r:embed="rId3"/>
          <a:stretch>
            <a:fillRect/>
          </a:stretch>
        </p:blipFill>
        <p:spPr>
          <a:xfrm>
            <a:off x="756445" y="1600200"/>
            <a:ext cx="7819291" cy="4419599"/>
          </a:xfrm>
          <a:prstGeom prst="rect">
            <a:avLst/>
          </a:prstGeom>
        </p:spPr>
      </p:pic>
    </p:spTree>
    <p:extLst>
      <p:ext uri="{BB962C8B-B14F-4D97-AF65-F5344CB8AC3E}">
        <p14:creationId xmlns:p14="http://schemas.microsoft.com/office/powerpoint/2010/main" val="268171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393950"/>
          </a:xfrm>
        </p:spPr>
        <p:txBody>
          <a:bodyPr anchor="ctr">
            <a:normAutofit/>
          </a:bodyPr>
          <a:lstStyle/>
          <a:p>
            <a:pPr algn="ctr"/>
            <a:r>
              <a:rPr lang="en-US" sz="4400" dirty="0"/>
              <a:t>Group Agreements</a:t>
            </a:r>
          </a:p>
        </p:txBody>
      </p:sp>
      <p:sp>
        <p:nvSpPr>
          <p:cNvPr id="3" name="Content Placeholder 2"/>
          <p:cNvSpPr>
            <a:spLocks noGrp="1"/>
          </p:cNvSpPr>
          <p:nvPr>
            <p:ph idx="1"/>
          </p:nvPr>
        </p:nvSpPr>
        <p:spPr/>
        <p:txBody>
          <a:bodyPr/>
          <a:lstStyle/>
          <a:p>
            <a:endParaRPr lang="en-US" dirty="0"/>
          </a:p>
          <a:p>
            <a:r>
              <a:rPr lang="en-US" dirty="0"/>
              <a:t>Be collaborative</a:t>
            </a:r>
          </a:p>
          <a:p>
            <a:r>
              <a:rPr lang="en-US" dirty="0"/>
              <a:t>Ask lots of questions – let us know what you think</a:t>
            </a:r>
          </a:p>
          <a:p>
            <a:r>
              <a:rPr lang="en-US" dirty="0"/>
              <a:t>Be open to trying new things</a:t>
            </a:r>
          </a:p>
          <a:p>
            <a:r>
              <a:rPr lang="en-US" dirty="0"/>
              <a:t>Be willing to make mistakes</a:t>
            </a:r>
          </a:p>
          <a:p>
            <a:r>
              <a:rPr lang="en-US" dirty="0"/>
              <a:t>Maintain confidentiality</a:t>
            </a:r>
          </a:p>
          <a:p>
            <a:r>
              <a:rPr lang="en-US" dirty="0"/>
              <a:t>Be responsible for your own learning</a:t>
            </a:r>
          </a:p>
          <a:p>
            <a:endParaRPr lang="en-US" dirty="0"/>
          </a:p>
        </p:txBody>
      </p:sp>
      <p:pic>
        <p:nvPicPr>
          <p:cNvPr id="5" name="Picture 2" descr="C:\Users\Owner\AppData\Local\Microsoft\Windows\Temporary Internet Files\Content.IE5\87PSJEBN\clip-art0020[1].jpg"/>
          <p:cNvPicPr>
            <a:picLocks noGrp="1" noChangeAspect="1" noChangeArrowheads="1"/>
          </p:cNvPicPr>
          <p:nvPr>
            <p:ph idx="1"/>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1419" y="3047999"/>
            <a:ext cx="2964094" cy="2921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031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b="1" dirty="0"/>
              <a:t>Phases of Case Planning</a:t>
            </a:r>
            <a:br>
              <a:rPr lang="en-US" b="1" dirty="0"/>
            </a:br>
            <a:endParaRPr lang="en-US" dirty="0"/>
          </a:p>
        </p:txBody>
      </p:sp>
      <p:graphicFrame>
        <p:nvGraphicFramePr>
          <p:cNvPr id="4" name="Content Placeholder 6"/>
          <p:cNvGraphicFramePr>
            <a:graphicFrameLocks noGrp="1"/>
          </p:cNvGraphicFramePr>
          <p:nvPr>
            <p:ph idx="1"/>
            <p:extLst/>
          </p:nvPr>
        </p:nvGraphicFramePr>
        <p:xfrm>
          <a:off x="304800" y="1417638"/>
          <a:ext cx="8382000" cy="470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209800" y="6290588"/>
            <a:ext cx="5715000" cy="430887"/>
          </a:xfrm>
          <a:prstGeom prst="rect">
            <a:avLst/>
          </a:prstGeom>
          <a:noFill/>
        </p:spPr>
        <p:txBody>
          <a:bodyPr wrap="squar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en-US" altLang="en-US" sz="1100" dirty="0">
                <a:latin typeface="Arial" panose="020B0604020202020204" pitchFamily="34" charset="0"/>
              </a:rPr>
              <a:t>Adapted from Florida’s Center for Child Welfare_OAP_PPT_ Retrieved April, 2016 </a:t>
            </a:r>
          </a:p>
          <a:p>
            <a:pPr algn="r" eaLnBrk="1" hangingPunct="1"/>
            <a:r>
              <a:rPr lang="en-US" altLang="en-US" sz="1100" dirty="0">
                <a:latin typeface="Arial" panose="020B0604020202020204" pitchFamily="34" charset="0"/>
              </a:rPr>
              <a:t>http://centerforchildwelfare.fmhi.usf.edu/preservice/FLTrainingCurr.shtml      </a:t>
            </a:r>
          </a:p>
        </p:txBody>
      </p:sp>
    </p:spTree>
    <p:extLst>
      <p:ext uri="{BB962C8B-B14F-4D97-AF65-F5344CB8AC3E}">
        <p14:creationId xmlns:p14="http://schemas.microsoft.com/office/powerpoint/2010/main" val="1980792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b="1" dirty="0"/>
              <a:t>Best Practices in Child Welfare</a:t>
            </a:r>
          </a:p>
        </p:txBody>
      </p:sp>
      <p:sp>
        <p:nvSpPr>
          <p:cNvPr id="3" name="Content Placeholder 2"/>
          <p:cNvSpPr>
            <a:spLocks noGrp="1"/>
          </p:cNvSpPr>
          <p:nvPr>
            <p:ph idx="1"/>
          </p:nvPr>
        </p:nvSpPr>
        <p:spPr>
          <a:xfrm>
            <a:off x="76200" y="1295400"/>
            <a:ext cx="5410200" cy="5410199"/>
          </a:xfrm>
        </p:spPr>
        <p:txBody>
          <a:bodyPr>
            <a:normAutofit/>
          </a:bodyPr>
          <a:lstStyle/>
          <a:p>
            <a:pPr marL="0" indent="0">
              <a:buNone/>
            </a:pPr>
            <a:r>
              <a:rPr lang="en-US" sz="2800" i="1" dirty="0"/>
              <a:t>Best practice approaches for working with children, youth and families in Child Welfare:</a:t>
            </a:r>
          </a:p>
          <a:p>
            <a:pPr lvl="1"/>
            <a:r>
              <a:rPr lang="en-US" dirty="0"/>
              <a:t>Trauma Informed Practice</a:t>
            </a:r>
          </a:p>
          <a:p>
            <a:pPr lvl="1"/>
            <a:r>
              <a:rPr lang="en-US" dirty="0"/>
              <a:t>Strengths Based </a:t>
            </a:r>
            <a:r>
              <a:rPr lang="en-US" dirty="0" smtClean="0"/>
              <a:t>Practice, solution-focused approach</a:t>
            </a:r>
            <a:endParaRPr lang="en-US" dirty="0"/>
          </a:p>
          <a:p>
            <a:pPr lvl="1"/>
            <a:r>
              <a:rPr lang="en-US" dirty="0" smtClean="0"/>
              <a:t>Appreciative Inquiry</a:t>
            </a:r>
          </a:p>
          <a:p>
            <a:pPr lvl="1"/>
            <a:r>
              <a:rPr lang="en-US" dirty="0"/>
              <a:t>Cultural </a:t>
            </a:r>
            <a:r>
              <a:rPr lang="en-US" dirty="0" smtClean="0"/>
              <a:t>Humility</a:t>
            </a:r>
            <a:endParaRPr lang="en-US" dirty="0"/>
          </a:p>
          <a:p>
            <a:pPr lvl="1"/>
            <a:r>
              <a:rPr lang="en-US" dirty="0" smtClean="0"/>
              <a:t>Teaming</a:t>
            </a:r>
          </a:p>
          <a:p>
            <a:pPr lvl="1"/>
            <a:r>
              <a:rPr lang="en-US" dirty="0" smtClean="0"/>
              <a:t>Use of SDM; California Child Welfare Core Practice Model</a:t>
            </a:r>
            <a:endParaRPr lang="en-US" dirty="0"/>
          </a:p>
        </p:txBody>
      </p:sp>
      <p:pic>
        <p:nvPicPr>
          <p:cNvPr id="4" name="Content Placeholder 4" descr="core_practice_model_packet_p51.pdf"/>
          <p:cNvPicPr/>
          <p:nvPr/>
        </p:nvPicPr>
        <p:blipFill rotWithShape="1">
          <a:blip r:embed="rId3">
            <a:extLst>
              <a:ext uri="{28A0092B-C50C-407E-A947-70E740481C1C}">
                <a14:useLocalDpi xmlns:a14="http://schemas.microsoft.com/office/drawing/2010/main" val="0"/>
              </a:ext>
            </a:extLst>
          </a:blip>
          <a:srcRect l="69964" t="6367" r="989" b="52373"/>
          <a:stretch/>
        </p:blipFill>
        <p:spPr>
          <a:xfrm>
            <a:off x="5486400" y="1981200"/>
            <a:ext cx="3657600" cy="3657600"/>
          </a:xfrm>
          <a:prstGeom prst="rect">
            <a:avLst/>
          </a:prstGeom>
        </p:spPr>
      </p:pic>
    </p:spTree>
    <p:extLst>
      <p:ext uri="{BB962C8B-B14F-4D97-AF65-F5344CB8AC3E}">
        <p14:creationId xmlns:p14="http://schemas.microsoft.com/office/powerpoint/2010/main" val="3039170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Table Talk and Report </a:t>
            </a:r>
            <a:r>
              <a:rPr lang="en-US" b="1" dirty="0"/>
              <a:t>O</a:t>
            </a:r>
            <a:r>
              <a:rPr lang="en-US" b="1" dirty="0" smtClean="0"/>
              <a:t>ut </a:t>
            </a:r>
            <a:endParaRPr lang="en-US" b="1" dirty="0"/>
          </a:p>
        </p:txBody>
      </p:sp>
      <p:sp>
        <p:nvSpPr>
          <p:cNvPr id="3" name="Content Placeholder 2"/>
          <p:cNvSpPr>
            <a:spLocks noGrp="1"/>
          </p:cNvSpPr>
          <p:nvPr>
            <p:ph idx="1"/>
          </p:nvPr>
        </p:nvSpPr>
        <p:spPr>
          <a:xfrm>
            <a:off x="0" y="1858710"/>
            <a:ext cx="7162800" cy="4906963"/>
          </a:xfrm>
        </p:spPr>
        <p:txBody>
          <a:bodyPr>
            <a:normAutofit/>
          </a:bodyPr>
          <a:lstStyle/>
          <a:p>
            <a:pPr marL="0" indent="0">
              <a:buNone/>
            </a:pPr>
            <a:endParaRPr lang="en-US" dirty="0"/>
          </a:p>
          <a:p>
            <a:r>
              <a:rPr lang="en-US" dirty="0"/>
              <a:t>AT YOUR TABLES</a:t>
            </a:r>
          </a:p>
          <a:p>
            <a:pPr lvl="1"/>
            <a:r>
              <a:rPr lang="en-US" dirty="0"/>
              <a:t>Discuss your </a:t>
            </a:r>
            <a:r>
              <a:rPr lang="en-US" dirty="0" smtClean="0"/>
              <a:t>case planning phase</a:t>
            </a:r>
            <a:endParaRPr lang="en-US" dirty="0"/>
          </a:p>
          <a:p>
            <a:pPr lvl="1"/>
            <a:r>
              <a:rPr lang="en-US" dirty="0"/>
              <a:t>What are specific behaviors/actions/activities a social worker could do to accomplish this </a:t>
            </a:r>
            <a:r>
              <a:rPr lang="en-US" dirty="0" smtClean="0"/>
              <a:t>phase of case planning:</a:t>
            </a:r>
          </a:p>
          <a:p>
            <a:pPr lvl="1"/>
            <a:r>
              <a:rPr lang="en-US" dirty="0" smtClean="0"/>
              <a:t>Chart </a:t>
            </a:r>
            <a:r>
              <a:rPr lang="en-US" dirty="0"/>
              <a:t>your answers on the flip chart paper </a:t>
            </a:r>
          </a:p>
          <a:p>
            <a:pPr lvl="1"/>
            <a:r>
              <a:rPr lang="en-US" dirty="0"/>
              <a:t>Report out – share a favorite!</a:t>
            </a:r>
          </a:p>
        </p:txBody>
      </p:sp>
      <p:pic>
        <p:nvPicPr>
          <p:cNvPr id="1026" name="Picture 2" descr="Image result for table tal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2975" y="1676400"/>
            <a:ext cx="2663825" cy="1904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529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Ongoing Assessment Questions</a:t>
            </a:r>
            <a:endParaRPr lang="en-US" dirty="0"/>
          </a:p>
        </p:txBody>
      </p:sp>
      <p:graphicFrame>
        <p:nvGraphicFramePr>
          <p:cNvPr id="4" name="Content Placeholder 6"/>
          <p:cNvGraphicFramePr>
            <a:graphicFrameLocks noGrp="1"/>
          </p:cNvGraphicFramePr>
          <p:nvPr>
            <p:ph idx="1"/>
            <p:extLst/>
          </p:nvPr>
        </p:nvGraphicFramePr>
        <p:xfrm>
          <a:off x="304800" y="1600200"/>
          <a:ext cx="8382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590800" y="6278396"/>
            <a:ext cx="5715000" cy="430887"/>
          </a:xfrm>
          <a:prstGeom prst="rect">
            <a:avLst/>
          </a:prstGeom>
          <a:noFill/>
        </p:spPr>
        <p:txBody>
          <a:bodyPr wrap="squar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en-US" altLang="en-US" sz="1100" dirty="0">
                <a:latin typeface="Arial" panose="020B0604020202020204" pitchFamily="34" charset="0"/>
              </a:rPr>
              <a:t>Adapted from Florida’s Center for Child Welfare_OAP_PPT_ Retrieved April, 2016 </a:t>
            </a:r>
          </a:p>
          <a:p>
            <a:pPr algn="r" eaLnBrk="1" hangingPunct="1"/>
            <a:r>
              <a:rPr lang="en-US" altLang="en-US" sz="1100" dirty="0">
                <a:latin typeface="Arial" panose="020B0604020202020204" pitchFamily="34" charset="0"/>
              </a:rPr>
              <a:t>http://centerforchildwelfare.fmhi.usf.edu/preservice/FLTrainingCurr.shtml      </a:t>
            </a:r>
          </a:p>
        </p:txBody>
      </p:sp>
    </p:spTree>
    <p:extLst>
      <p:ext uri="{BB962C8B-B14F-4D97-AF65-F5344CB8AC3E}">
        <p14:creationId xmlns:p14="http://schemas.microsoft.com/office/powerpoint/2010/main" val="114046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Teaming In </a:t>
            </a:r>
            <a:r>
              <a:rPr lang="en-US" b="1" dirty="0"/>
              <a:t>C</a:t>
            </a:r>
            <a:r>
              <a:rPr lang="en-US" b="1" dirty="0" smtClean="0"/>
              <a:t>hild </a:t>
            </a:r>
            <a:r>
              <a:rPr lang="en-US" b="1" dirty="0"/>
              <a:t>W</a:t>
            </a:r>
            <a:r>
              <a:rPr lang="en-US" b="1" dirty="0" smtClean="0"/>
              <a:t>elfare</a:t>
            </a:r>
            <a:endParaRPr lang="en-US" b="1" dirty="0"/>
          </a:p>
        </p:txBody>
      </p:sp>
      <p:sp>
        <p:nvSpPr>
          <p:cNvPr id="3" name="Content Placeholder 2"/>
          <p:cNvSpPr>
            <a:spLocks noGrp="1"/>
          </p:cNvSpPr>
          <p:nvPr>
            <p:ph idx="1"/>
          </p:nvPr>
        </p:nvSpPr>
        <p:spPr>
          <a:xfrm>
            <a:off x="152400" y="1600200"/>
            <a:ext cx="8763000" cy="5029200"/>
          </a:xfrm>
        </p:spPr>
        <p:txBody>
          <a:bodyPr>
            <a:normAutofit fontScale="85000" lnSpcReduction="20000"/>
          </a:bodyPr>
          <a:lstStyle/>
          <a:p>
            <a:r>
              <a:rPr lang="en-US" dirty="0"/>
              <a:t>What types of teaming do you see in your agency or in your social work practice?</a:t>
            </a:r>
          </a:p>
          <a:p>
            <a:endParaRPr lang="en-US" dirty="0"/>
          </a:p>
          <a:p>
            <a:r>
              <a:rPr lang="en-US" dirty="0"/>
              <a:t>All Social Workers are meeting facilitators</a:t>
            </a:r>
          </a:p>
          <a:p>
            <a:pPr lvl="1"/>
            <a:r>
              <a:rPr lang="en-US" dirty="0"/>
              <a:t>Informal meetings </a:t>
            </a:r>
          </a:p>
          <a:p>
            <a:pPr lvl="2"/>
            <a:r>
              <a:rPr lang="en-US" dirty="0"/>
              <a:t>Monthly visits / check-ins with parents, caregivers, service providers and support networks</a:t>
            </a:r>
          </a:p>
          <a:p>
            <a:pPr lvl="2"/>
            <a:r>
              <a:rPr lang="en-US" dirty="0"/>
              <a:t>Home </a:t>
            </a:r>
            <a:r>
              <a:rPr lang="en-US" dirty="0" smtClean="0"/>
              <a:t>visits </a:t>
            </a:r>
            <a:r>
              <a:rPr lang="en-US" dirty="0"/>
              <a:t>/ Office </a:t>
            </a:r>
            <a:r>
              <a:rPr lang="en-US" dirty="0" smtClean="0"/>
              <a:t>visits </a:t>
            </a:r>
            <a:r>
              <a:rPr lang="en-US" dirty="0"/>
              <a:t>/ Supervised visits</a:t>
            </a:r>
          </a:p>
          <a:p>
            <a:pPr lvl="1"/>
            <a:r>
              <a:rPr lang="en-US" dirty="0"/>
              <a:t>Formal meetings</a:t>
            </a:r>
          </a:p>
          <a:p>
            <a:pPr lvl="2"/>
            <a:r>
              <a:rPr lang="en-US" dirty="0"/>
              <a:t>Case consultation with supervisor and / or unit meetings</a:t>
            </a:r>
          </a:p>
          <a:p>
            <a:pPr lvl="2"/>
            <a:r>
              <a:rPr lang="en-US" dirty="0"/>
              <a:t>Family Team Meetings (FTMs)</a:t>
            </a:r>
          </a:p>
          <a:p>
            <a:pPr lvl="2"/>
            <a:r>
              <a:rPr lang="en-US" dirty="0"/>
              <a:t>Child &amp; Family Team Meetings (CFTs)</a:t>
            </a:r>
          </a:p>
          <a:p>
            <a:pPr lvl="2"/>
            <a:r>
              <a:rPr lang="en-US" dirty="0"/>
              <a:t>Multidisciplinary teams</a:t>
            </a:r>
          </a:p>
          <a:p>
            <a:pPr lvl="2"/>
            <a:r>
              <a:rPr lang="en-US" dirty="0"/>
              <a:t>Independent Living Program meetings</a:t>
            </a:r>
          </a:p>
          <a:p>
            <a:pPr lvl="2"/>
            <a:r>
              <a:rPr lang="en-US" dirty="0"/>
              <a:t>Court hearings</a:t>
            </a:r>
          </a:p>
          <a:p>
            <a:pPr marL="914400" lvl="2" indent="0">
              <a:buNone/>
            </a:pPr>
            <a:endParaRPr lang="en-US" dirty="0"/>
          </a:p>
        </p:txBody>
      </p:sp>
      <p:pic>
        <p:nvPicPr>
          <p:cNvPr id="4" name="Picture 3"/>
          <p:cNvPicPr>
            <a:picLocks noChangeAspect="1"/>
          </p:cNvPicPr>
          <p:nvPr/>
        </p:nvPicPr>
        <p:blipFill>
          <a:blip r:embed="rId3"/>
          <a:stretch>
            <a:fillRect/>
          </a:stretch>
        </p:blipFill>
        <p:spPr>
          <a:xfrm>
            <a:off x="6629400" y="5257800"/>
            <a:ext cx="1905000" cy="1389967"/>
          </a:xfrm>
          <a:prstGeom prst="rect">
            <a:avLst/>
          </a:prstGeom>
        </p:spPr>
      </p:pic>
    </p:spTree>
    <p:extLst>
      <p:ext uri="{BB962C8B-B14F-4D97-AF65-F5344CB8AC3E}">
        <p14:creationId xmlns:p14="http://schemas.microsoft.com/office/powerpoint/2010/main" val="341142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 calcmode="lin" valueType="num">
                                      <p:cBhvr additive="base">
                                        <p:cTn id="4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90&quot;&gt;&lt;object type=&quot;3&quot; unique_id=&quot;10091&quot;&gt;&lt;property id=&quot;20148&quot; value=&quot;5&quot;/&gt;&lt;property id=&quot;20300&quot; value=&quot;Slide 1&quot;/&gt;&lt;property id=&quot;20307&quot; value=&quot;275&quot;/&gt;&lt;/object&gt;&lt;object type=&quot;3&quot; unique_id=&quot;10092&quot;&gt;&lt;property id=&quot;20148&quot; value=&quot;5&quot;/&gt;&lt;property id=&quot;20300&quot; value=&quot;Slide 2 - &amp;quot;Managing the Plan  California Common Core Version 3.0 | 2016&amp;quot;&quot;/&gt;&lt;property id=&quot;20307&quot; value=&quot;256&quot;/&gt;&lt;/object&gt;&lt;object type=&quot;3&quot; unique_id=&quot;10093&quot;&gt;&lt;property id=&quot;20148&quot; value=&quot;5&quot;/&gt;&lt;property id=&quot;20300&quot; value=&quot;Slide 3&quot;/&gt;&lt;property id=&quot;20307&quot; value=&quot;295&quot;/&gt;&lt;/object&gt;&lt;object type=&quot;3&quot; unique_id=&quot;10095&quot;&gt;&lt;property id=&quot;20148&quot; value=&quot;5&quot;/&gt;&lt;property id=&quot;20300&quot; value=&quot;Slide 5 - &amp;quot;Let’s Create Groups!&amp;quot;&quot;/&gt;&lt;property id=&quot;20307&quot; value=&quot;287&quot;/&gt;&lt;/object&gt;&lt;object type=&quot;3&quot; unique_id=&quot;10096&quot;&gt;&lt;property id=&quot;20148&quot; value=&quot;5&quot;/&gt;&lt;property id=&quot;20300&quot; value=&quot;Slide 6 - &amp;quot;Gaining Knowledge and Understanding&amp;quot;&quot;/&gt;&lt;property id=&quot;20307&quot; value=&quot;286&quot;/&gt;&lt;/object&gt;&lt;object type=&quot;3&quot; unique_id=&quot;10097&quot;&gt;&lt;property id=&quot;20148&quot; value=&quot;5&quot;/&gt;&lt;property id=&quot;20300&quot; value=&quot;Slide 7 - &amp;quot;Share Your Answers with Your Group Members&amp;quot;&quot;/&gt;&lt;property id=&quot;20307&quot; value=&quot;289&quot;/&gt;&lt;/object&gt;&lt;object type=&quot;3&quot; unique_id=&quot;10098&quot;&gt;&lt;property id=&quot;20148&quot; value=&quot;5&quot;/&gt;&lt;property id=&quot;20300&quot; value=&quot;Slide 8&quot;/&gt;&lt;property id=&quot;20307&quot; value=&quot;334&quot;/&gt;&lt;/object&gt;&lt;object type=&quot;3&quot; unique_id=&quot;10099&quot;&gt;&lt;property id=&quot;20148&quot; value=&quot;5&quot;/&gt;&lt;property id=&quot;20300&quot; value=&quot;Slide 9 - &amp;quot;Test Debriefing:   What did your group decide? &amp;quot;&quot;/&gt;&lt;property id=&quot;20307&quot; value=&quot;290&quot;/&gt;&lt;/object&gt;&lt;object type=&quot;3&quot; unique_id=&quot;10100&quot;&gt;&lt;property id=&quot;20148&quot; value=&quot;5&quot;/&gt;&lt;property id=&quot;20300&quot; value=&quot;Slide 10 - &amp;quot;Phases of Case Planning &amp;quot;&quot;/&gt;&lt;property id=&quot;20307&quot; value=&quot;320&quot;/&gt;&lt;/object&gt;&lt;object type=&quot;3&quot; unique_id=&quot;10101&quot;&gt;&lt;property id=&quot;20148&quot; value=&quot;5&quot;/&gt;&lt;property id=&quot;20300&quot; value=&quot;Slide 11 - &amp;quot;Purpose of Case Manager Contact&amp;quot;&quot;/&gt;&lt;property id=&quot;20307&quot; value=&quot;332&quot;/&gt;&lt;/object&gt;&lt;object type=&quot;3&quot; unique_id=&quot;10102&quot;&gt;&lt;property id=&quot;20148&quot; value=&quot;5&quot;/&gt;&lt;property id=&quot;20300&quot; value=&quot;Slide 12 - &amp;quot;Ongoing Assessment Tasks&amp;quot;&quot;/&gt;&lt;property id=&quot;20307&quot; value=&quot;321&quot;/&gt;&lt;/object&gt;&lt;object type=&quot;3&quot; unique_id=&quot;10103&quot;&gt;&lt;property id=&quot;20148&quot; value=&quot;5&quot;/&gt;&lt;property id=&quot;20300&quot; value=&quot;Slide 13 - &amp;quot;Ongoing Assessment Questions&amp;quot;&quot;/&gt;&lt;property id=&quot;20307&quot; value=&quot;322&quot;/&gt;&lt;/object&gt;&lt;object type=&quot;3&quot; unique_id=&quot;10104&quot;&gt;&lt;property id=&quot;20148&quot; value=&quot;5&quot;/&gt;&lt;property id=&quot;20300&quot; value=&quot;Slide 14 - &amp;quot;How to organize all of  this information&amp;quot;&quot;/&gt;&lt;property id=&quot;20307&quot; value=&quot;301&quot;/&gt;&lt;/object&gt;&lt;object type=&quot;3&quot; unique_id=&quot;10105&quot;&gt;&lt;property id=&quot;20148&quot; value=&quot;5&quot;/&gt;&lt;property id=&quot;20300&quot; value=&quot;Slide 15 - &amp;quot;Barriers to Successful Progress&amp;quot;&quot;/&gt;&lt;property id=&quot;20307&quot; value=&quot;326&quot;/&gt;&lt;/object&gt;&lt;object type=&quot;3&quot; unique_id=&quot;10106&quot;&gt;&lt;property id=&quot;20148&quot; value=&quot;5&quot;/&gt;&lt;property id=&quot;20300&quot; value=&quot;Slide 16 - &amp;quot;Outcomes &amp;quot;&quot;/&gt;&lt;property id=&quot;20307&quot; value=&quot;330&quot;/&gt;&lt;/object&gt;&lt;object type=&quot;3&quot; unique_id=&quot;10107&quot;&gt;&lt;property id=&quot;20148&quot; value=&quot;5&quot;/&gt;&lt;property id=&quot;20300&quot; value=&quot;Slide 17 - &amp;quot;Is the Permanency Goal still Appropriate?&amp;quot;&quot;/&gt;&lt;property id=&quot;20307&quot; value=&quot;331&quot;/&gt;&lt;/object&gt;&lt;object type=&quot;3&quot; unique_id=&quot;10108&quot;&gt;&lt;property id=&quot;20148&quot; value=&quot;5&quot;/&gt;&lt;property id=&quot;20300&quot; value=&quot;Slide 19 - &amp;quot;Meet the Wilson Family&amp;quot;&quot;/&gt;&lt;property id=&quot;20307&quot; value=&quot;333&quot;/&gt;&lt;/object&gt;&lt;object type=&quot;3&quot; unique_id=&quot;10109&quot;&gt;&lt;property id=&quot;20148&quot; value=&quot;5&quot;/&gt;&lt;property id=&quot;20300&quot; value=&quot;Slide 18 - &amp;quot;BREAK 10 minutes&amp;quot;&quot;/&gt;&lt;property id=&quot;20307&quot; value=&quot;291&quot;/&gt;&lt;/object&gt;&lt;object type=&quot;3&quot; unique_id=&quot;10110&quot;&gt;&lt;property id=&quot;20148&quot; value=&quot;5&quot;/&gt;&lt;property id=&quot;20300&quot; value=&quot;Slide 20 - &amp;quot;Activity&amp;quot;&quot;/&gt;&lt;property id=&quot;20307&quot; value=&quot;312&quot;/&gt;&lt;/object&gt;&lt;object type=&quot;3&quot; unique_id=&quot;10113&quot;&gt;&lt;property id=&quot;20148&quot; value=&quot;5&quot;/&gt;&lt;property id=&quot;20300&quot; value=&quot;Slide 21 - &amp;quot;Let’s Review Wilson Family Progress&amp;quot;&quot;/&gt;&lt;property id=&quot;20307&quot; value=&quot;316&quot;/&gt;&lt;/object&gt;&lt;object type=&quot;3&quot; unique_id=&quot;10114&quot;&gt;&lt;property id=&quot;20148&quot; value=&quot;5&quot;/&gt;&lt;property id=&quot;20300&quot; value=&quot;Slide 23 - &amp;quot;Small Group Activity&amp;quot;&quot;/&gt;&lt;property id=&quot;20307&quot; value=&quot;317&quot;/&gt;&lt;/object&gt;&lt;object type=&quot;3&quot; unique_id=&quot;10115&quot;&gt;&lt;property id=&quot;20148&quot; value=&quot;5&quot;/&gt;&lt;property id=&quot;20300&quot; value=&quot;Slide 24 - &amp;quot; Updating the Wilson family Case Plan &amp;quot;&quot;/&gt;&lt;property id=&quot;20307&quot; value=&quot;318&quot;/&gt;&lt;/object&gt;&lt;object type=&quot;3&quot; unique_id=&quot;10116&quot;&gt;&lt;property id=&quot;20148&quot; value=&quot;5&quot;/&gt;&lt;property id=&quot;20300&quot; value=&quot;Slide 25 - &amp;quot;Large Group Activity&amp;quot;&quot;/&gt;&lt;property id=&quot;20307&quot; value=&quot;319&quot;/&gt;&lt;/object&gt;&lt;object type=&quot;3&quot; unique_id=&quot;10117&quot;&gt;&lt;property id=&quot;20148&quot; value=&quot;5&quot;/&gt;&lt;property id=&quot;20300&quot; value=&quot;Slide 26 - &amp;quot;Wrapping UP….What are you excited to do?&amp;quot;&quot;/&gt;&lt;property id=&quot;20307&quot; value=&quot;294&quot;/&gt;&lt;/object&gt;&lt;object type=&quot;3&quot; unique_id=&quot;10118&quot;&gt;&lt;property id=&quot;20148&quot; value=&quot;5&quot;/&gt;&lt;property id=&quot;20300&quot; value=&quot;Slide 27 - &amp;quot;Wrap up &amp;quot;&quot;/&gt;&lt;property id=&quot;20307&quot; value=&quot;288&quot;/&gt;&lt;/object&gt;&lt;object type=&quot;3&quot; unique_id=&quot;10473&quot;&gt;&lt;property id=&quot;20148&quot; value=&quot;5&quot;/&gt;&lt;property id=&quot;20300&quot; value=&quot;Slide 4 - &amp;quot;Group Agreements&amp;quot;&quot;/&gt;&lt;property id=&quot;20307&quot; value=&quot;335&quot;/&gt;&lt;/object&gt;&lt;object type=&quot;3&quot; unique_id=&quot;10631&quot;&gt;&lt;property id=&quot;20148&quot; value=&quot;5&quot;/&gt;&lt;property id=&quot;20300&quot; value=&quot;Slide 22 - &amp;quot;When reading the assessment information, ask yourself:  Think…&amp;quot;&quot;/&gt;&lt;property id=&quot;20307&quot; value=&quot;336&quot;/&gt;&lt;/object&gt;&lt;/object&gt;&lt;object type=&quot;8&quot; unique_id=&quot;10148&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17379</TotalTime>
  <Words>5527</Words>
  <Application>Microsoft Office PowerPoint</Application>
  <PresentationFormat>On-screen Show (4:3)</PresentationFormat>
  <Paragraphs>862</Paragraphs>
  <Slides>37</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ＭＳ Ｐゴシック</vt:lpstr>
      <vt:lpstr>Arial</vt:lpstr>
      <vt:lpstr>Calibri</vt:lpstr>
      <vt:lpstr>Times New Roman</vt:lpstr>
      <vt:lpstr>Wingdings</vt:lpstr>
      <vt:lpstr>ヒラギノ角ゴ ProN W3</vt:lpstr>
      <vt:lpstr>Office Theme</vt:lpstr>
      <vt:lpstr>PowerPoint Presentation</vt:lpstr>
      <vt:lpstr>Managing Change Knowledge and Skills Reinforcement Lab 200 Level Monitoring &amp; Adapting Block  California Common Core December 31, 2018</vt:lpstr>
      <vt:lpstr>Overview of the Day</vt:lpstr>
      <vt:lpstr>Group Agreements</vt:lpstr>
      <vt:lpstr>Phases of Case Planning </vt:lpstr>
      <vt:lpstr>Best Practices in Child Welfare</vt:lpstr>
      <vt:lpstr>Table Talk and Report Out </vt:lpstr>
      <vt:lpstr>Ongoing Assessment Questions</vt:lpstr>
      <vt:lpstr>Teaming In Child Welfare</vt:lpstr>
      <vt:lpstr>GROUP DISCUSSION</vt:lpstr>
      <vt:lpstr>Polk / Hernandez Activities</vt:lpstr>
      <vt:lpstr>Polk/Hernandez Family</vt:lpstr>
      <vt:lpstr>Review of Polk / Hernandez Family</vt:lpstr>
      <vt:lpstr>Impact of Separation</vt:lpstr>
      <vt:lpstr>Solution Focused Questions</vt:lpstr>
      <vt:lpstr>SDM and Ecomap Activity</vt:lpstr>
      <vt:lpstr>Preparing the Family  for the FTM</vt:lpstr>
      <vt:lpstr>Preparing the Family – Table Talk</vt:lpstr>
      <vt:lpstr>Video: Prepping a Youth for an FTM</vt:lpstr>
      <vt:lpstr>Preparing for Case Consultation</vt:lpstr>
      <vt:lpstr>LUNCH 60 minutes</vt:lpstr>
      <vt:lpstr>Polk/Hernandez 387 Petition</vt:lpstr>
      <vt:lpstr>Safely Planning Tool – Case Consultation</vt:lpstr>
      <vt:lpstr>Case Consultation Activity</vt:lpstr>
      <vt:lpstr>Case Consultation Discussion</vt:lpstr>
      <vt:lpstr>Preparing for a Family Team Meeting</vt:lpstr>
      <vt:lpstr>Family Team Meeting Agenda</vt:lpstr>
      <vt:lpstr>Ask The Three Questions…</vt:lpstr>
      <vt:lpstr>Safety Planning Tool</vt:lpstr>
      <vt:lpstr>Family Team Meeting Instructions</vt:lpstr>
      <vt:lpstr>Teaming With the  Polk-Hernandez Family</vt:lpstr>
      <vt:lpstr>Family Team Meeting Roles</vt:lpstr>
      <vt:lpstr>Family Team Meeting</vt:lpstr>
      <vt:lpstr>Large Group Report Outs</vt:lpstr>
      <vt:lpstr>Putting It All Together:   Personal Learning Plans</vt:lpstr>
      <vt:lpstr>Wrapping Up…. What Are You Excited To Do?</vt:lpstr>
      <vt:lpstr>END OF BLOCK EXAM</vt:lpstr>
    </vt:vector>
  </TitlesOfParts>
  <Company>UC Berkeley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S. Connelly</dc:creator>
  <cp:lastModifiedBy>Esmirna Ramirez</cp:lastModifiedBy>
  <cp:revision>671</cp:revision>
  <cp:lastPrinted>2016-04-29T23:44:23Z</cp:lastPrinted>
  <dcterms:created xsi:type="dcterms:W3CDTF">2013-07-19T18:41:24Z</dcterms:created>
  <dcterms:modified xsi:type="dcterms:W3CDTF">2018-12-29T04:17:56Z</dcterms:modified>
</cp:coreProperties>
</file>