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5"/>
  </p:notesMasterIdLst>
  <p:sldIdLst>
    <p:sldId id="276" r:id="rId2"/>
    <p:sldId id="343" r:id="rId3"/>
    <p:sldId id="277" r:id="rId4"/>
    <p:sldId id="344" r:id="rId5"/>
    <p:sldId id="338" r:id="rId6"/>
    <p:sldId id="339" r:id="rId7"/>
    <p:sldId id="345" r:id="rId8"/>
    <p:sldId id="279" r:id="rId9"/>
    <p:sldId id="357" r:id="rId10"/>
    <p:sldId id="360" r:id="rId11"/>
    <p:sldId id="356" r:id="rId12"/>
    <p:sldId id="369" r:id="rId13"/>
    <p:sldId id="353" r:id="rId14"/>
    <p:sldId id="312" r:id="rId15"/>
    <p:sldId id="282" r:id="rId16"/>
    <p:sldId id="347" r:id="rId17"/>
    <p:sldId id="359" r:id="rId18"/>
    <p:sldId id="350" r:id="rId19"/>
    <p:sldId id="351" r:id="rId20"/>
    <p:sldId id="370" r:id="rId21"/>
    <p:sldId id="348" r:id="rId22"/>
    <p:sldId id="362" r:id="rId23"/>
    <p:sldId id="365" r:id="rId24"/>
    <p:sldId id="363" r:id="rId25"/>
    <p:sldId id="366" r:id="rId26"/>
    <p:sldId id="371" r:id="rId27"/>
    <p:sldId id="367" r:id="rId28"/>
    <p:sldId id="368" r:id="rId29"/>
    <p:sldId id="320" r:id="rId30"/>
    <p:sldId id="361" r:id="rId31"/>
    <p:sldId id="364" r:id="rId32"/>
    <p:sldId id="329" r:id="rId33"/>
    <p:sldId id="32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DE2"/>
    <a:srgbClr val="0000FF"/>
    <a:srgbClr val="00CC00"/>
    <a:srgbClr val="00BFC3"/>
    <a:srgbClr val="CC00FF"/>
    <a:srgbClr val="0070C0"/>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1" autoAdjust="0"/>
    <p:restoredTop sz="72537" autoAdjust="0"/>
  </p:normalViewPr>
  <p:slideViewPr>
    <p:cSldViewPr snapToGrid="0">
      <p:cViewPr varScale="1">
        <p:scale>
          <a:sx n="65" d="100"/>
          <a:sy n="65" d="100"/>
        </p:scale>
        <p:origin x="84" y="132"/>
      </p:cViewPr>
      <p:guideLst>
        <p:guide orient="horz" pos="4152"/>
        <p:guide pos="374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4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6EE80-2B20-4B2E-B97F-F8734C53039E}" type="doc">
      <dgm:prSet loTypeId="urn:microsoft.com/office/officeart/2011/layout/HexagonRadial" loCatId="cycle" qsTypeId="urn:microsoft.com/office/officeart/2005/8/quickstyle/3d1" qsCatId="3D" csTypeId="urn:microsoft.com/office/officeart/2005/8/colors/accent1_4" csCatId="accent1" phldr="1"/>
      <dgm:spPr/>
      <dgm:t>
        <a:bodyPr/>
        <a:lstStyle/>
        <a:p>
          <a:endParaRPr lang="en-US"/>
        </a:p>
      </dgm:t>
    </dgm:pt>
    <dgm:pt modelId="{26D0BE36-7155-48D4-90F7-313382C622B5}">
      <dgm:prSet phldrT="[Text]" custT="1"/>
      <dgm:spPr/>
      <dgm:t>
        <a:bodyPr/>
        <a:lstStyle/>
        <a:p>
          <a:r>
            <a:rPr lang="en-US" sz="1600" b="1" dirty="0" smtClean="0"/>
            <a:t>NOV 2017</a:t>
          </a:r>
        </a:p>
        <a:p>
          <a:r>
            <a:rPr lang="en-US" sz="1600" b="1" dirty="0" smtClean="0"/>
            <a:t>Snapshot Webinar</a:t>
          </a:r>
          <a:endParaRPr lang="en-US" sz="1600" b="1" dirty="0"/>
        </a:p>
      </dgm:t>
    </dgm:pt>
    <dgm:pt modelId="{0270C52A-2FA7-4E49-BE22-8FB6D477A192}" type="parTrans" cxnId="{CBFFF45B-5907-48AE-BE2C-CE838578A8E6}">
      <dgm:prSet/>
      <dgm:spPr/>
      <dgm:t>
        <a:bodyPr/>
        <a:lstStyle/>
        <a:p>
          <a:endParaRPr lang="en-US" sz="1600"/>
        </a:p>
      </dgm:t>
    </dgm:pt>
    <dgm:pt modelId="{61BB8A4E-0D55-4325-9B6B-D940451FCB6C}" type="sibTrans" cxnId="{CBFFF45B-5907-48AE-BE2C-CE838578A8E6}">
      <dgm:prSet/>
      <dgm:spPr/>
      <dgm:t>
        <a:bodyPr/>
        <a:lstStyle/>
        <a:p>
          <a:endParaRPr lang="en-US" sz="1600"/>
        </a:p>
      </dgm:t>
    </dgm:pt>
    <dgm:pt modelId="{83966F97-DE55-4E3A-9AEB-2BAEBFE57ED7}">
      <dgm:prSet phldrT="[Text]" custT="1"/>
      <dgm:spPr/>
      <dgm:t>
        <a:bodyPr/>
        <a:lstStyle/>
        <a:p>
          <a:r>
            <a:rPr lang="en-US" sz="1600" b="1" dirty="0" smtClean="0"/>
            <a:t>Jan 2018</a:t>
          </a:r>
        </a:p>
        <a:p>
          <a:r>
            <a:rPr lang="en-US" sz="1600" b="1" dirty="0" smtClean="0"/>
            <a:t>Messaging Webinar </a:t>
          </a:r>
          <a:endParaRPr lang="en-US" sz="1600" b="1" dirty="0"/>
        </a:p>
      </dgm:t>
    </dgm:pt>
    <dgm:pt modelId="{13C9CE97-5EF8-4868-AE29-918588025CC2}" type="parTrans" cxnId="{2FBC17C1-F31F-4F25-904A-720FDCF39AE4}">
      <dgm:prSet/>
      <dgm:spPr/>
      <dgm:t>
        <a:bodyPr/>
        <a:lstStyle/>
        <a:p>
          <a:endParaRPr lang="en-US" sz="1600"/>
        </a:p>
      </dgm:t>
    </dgm:pt>
    <dgm:pt modelId="{B0275908-8FDA-4294-AA3C-B8551A5878A7}" type="sibTrans" cxnId="{2FBC17C1-F31F-4F25-904A-720FDCF39AE4}">
      <dgm:prSet/>
      <dgm:spPr/>
      <dgm:t>
        <a:bodyPr/>
        <a:lstStyle/>
        <a:p>
          <a:endParaRPr lang="en-US" sz="1600"/>
        </a:p>
      </dgm:t>
    </dgm:pt>
    <dgm:pt modelId="{BDE91F4C-EC83-4CDF-8C04-1EEF89B2E90A}">
      <dgm:prSet phldrT="[Text]" custT="1"/>
      <dgm:spPr/>
      <dgm:t>
        <a:bodyPr/>
        <a:lstStyle/>
        <a:p>
          <a:r>
            <a:rPr lang="en-US" sz="1600" b="1" dirty="0" smtClean="0"/>
            <a:t>Feb 2018</a:t>
          </a:r>
        </a:p>
        <a:p>
          <a:r>
            <a:rPr lang="en-US" sz="1600" b="1" dirty="0" err="1" smtClean="0"/>
            <a:t>Implem</a:t>
          </a:r>
          <a:r>
            <a:rPr lang="en-US" sz="1600" b="1" dirty="0" smtClean="0"/>
            <a:t> Planning</a:t>
          </a:r>
          <a:endParaRPr lang="en-US" sz="1600" b="1" dirty="0"/>
        </a:p>
      </dgm:t>
    </dgm:pt>
    <dgm:pt modelId="{F78621C2-61CD-4D83-B859-F01FAD2E2571}" type="parTrans" cxnId="{6104F25D-7FF7-40C1-B84F-9AB742B6ADA3}">
      <dgm:prSet/>
      <dgm:spPr/>
      <dgm:t>
        <a:bodyPr/>
        <a:lstStyle/>
        <a:p>
          <a:endParaRPr lang="en-US" sz="1600"/>
        </a:p>
      </dgm:t>
    </dgm:pt>
    <dgm:pt modelId="{C4234850-4F7C-4C03-9697-5E0BC8A8288F}" type="sibTrans" cxnId="{6104F25D-7FF7-40C1-B84F-9AB742B6ADA3}">
      <dgm:prSet/>
      <dgm:spPr/>
      <dgm:t>
        <a:bodyPr/>
        <a:lstStyle/>
        <a:p>
          <a:endParaRPr lang="en-US" sz="1600"/>
        </a:p>
      </dgm:t>
    </dgm:pt>
    <dgm:pt modelId="{105DBE29-09D0-456D-9C98-EC7BD8B4ED21}">
      <dgm:prSet phldrT="[Text]" custT="1"/>
      <dgm:spPr/>
      <dgm:t>
        <a:bodyPr/>
        <a:lstStyle/>
        <a:p>
          <a:r>
            <a:rPr lang="en-US" sz="1600" b="1" dirty="0" smtClean="0"/>
            <a:t>Mar 2018</a:t>
          </a:r>
        </a:p>
        <a:p>
          <a:r>
            <a:rPr lang="en-US" sz="1600" b="1" dirty="0" smtClean="0"/>
            <a:t>Org Read </a:t>
          </a:r>
          <a:r>
            <a:rPr lang="en-US" sz="1600" b="1" dirty="0" err="1" smtClean="0"/>
            <a:t>Bldg</a:t>
          </a:r>
          <a:endParaRPr lang="en-US" sz="1600" b="1" dirty="0"/>
        </a:p>
      </dgm:t>
    </dgm:pt>
    <dgm:pt modelId="{0ED2CD1D-30B7-4E2D-A3F9-F1AF245C6D3A}" type="parTrans" cxnId="{CB08605F-E2A9-4C5A-A6FC-E06BD5F85217}">
      <dgm:prSet/>
      <dgm:spPr/>
      <dgm:t>
        <a:bodyPr/>
        <a:lstStyle/>
        <a:p>
          <a:endParaRPr lang="en-US" sz="1600"/>
        </a:p>
      </dgm:t>
    </dgm:pt>
    <dgm:pt modelId="{6A6273E1-0BEA-40D8-AEA4-D345757F43CA}" type="sibTrans" cxnId="{CB08605F-E2A9-4C5A-A6FC-E06BD5F85217}">
      <dgm:prSet/>
      <dgm:spPr/>
      <dgm:t>
        <a:bodyPr/>
        <a:lstStyle/>
        <a:p>
          <a:endParaRPr lang="en-US" sz="1600"/>
        </a:p>
      </dgm:t>
    </dgm:pt>
    <dgm:pt modelId="{B4614E6B-3EDD-44F6-AF6D-B068C882DB9A}">
      <dgm:prSet phldrT="[Text]" custT="1"/>
      <dgm:spPr/>
      <dgm:t>
        <a:bodyPr/>
        <a:lstStyle/>
        <a:p>
          <a:r>
            <a:rPr lang="en-US" sz="1600" i="1" dirty="0" smtClean="0"/>
            <a:t>Apr 2018</a:t>
          </a:r>
          <a:endParaRPr lang="en-US" sz="1600" i="1" dirty="0"/>
        </a:p>
      </dgm:t>
    </dgm:pt>
    <dgm:pt modelId="{954EDDA2-C688-41C3-BD39-75D5C92DE16A}" type="parTrans" cxnId="{A8E36B10-E330-477E-A468-7A3D4D47DD71}">
      <dgm:prSet/>
      <dgm:spPr/>
      <dgm:t>
        <a:bodyPr/>
        <a:lstStyle/>
        <a:p>
          <a:endParaRPr lang="en-US" sz="1600"/>
        </a:p>
      </dgm:t>
    </dgm:pt>
    <dgm:pt modelId="{57E213EB-4393-467B-B338-2EA64B145325}" type="sibTrans" cxnId="{A8E36B10-E330-477E-A468-7A3D4D47DD71}">
      <dgm:prSet/>
      <dgm:spPr/>
      <dgm:t>
        <a:bodyPr/>
        <a:lstStyle/>
        <a:p>
          <a:endParaRPr lang="en-US" sz="1600"/>
        </a:p>
      </dgm:t>
    </dgm:pt>
    <dgm:pt modelId="{04835DCB-D153-4CDE-BA44-9472D98AC629}">
      <dgm:prSet phldrT="[Text]" custT="1"/>
      <dgm:spPr/>
      <dgm:t>
        <a:bodyPr/>
        <a:lstStyle/>
        <a:p>
          <a:r>
            <a:rPr lang="en-US" sz="1600" i="1" dirty="0" smtClean="0"/>
            <a:t>May 2018</a:t>
          </a:r>
          <a:endParaRPr lang="en-US" sz="1600" i="1" dirty="0"/>
        </a:p>
      </dgm:t>
    </dgm:pt>
    <dgm:pt modelId="{83CC7A04-5322-4D69-963D-14E8B3AE06B9}" type="parTrans" cxnId="{37C8CC07-1E85-4BF5-AFD7-1459D2C4EE0D}">
      <dgm:prSet/>
      <dgm:spPr/>
      <dgm:t>
        <a:bodyPr/>
        <a:lstStyle/>
        <a:p>
          <a:endParaRPr lang="en-US" sz="1600"/>
        </a:p>
      </dgm:t>
    </dgm:pt>
    <dgm:pt modelId="{6F120E15-862F-4A78-93B5-3720335DAB53}" type="sibTrans" cxnId="{37C8CC07-1E85-4BF5-AFD7-1459D2C4EE0D}">
      <dgm:prSet/>
      <dgm:spPr/>
      <dgm:t>
        <a:bodyPr/>
        <a:lstStyle/>
        <a:p>
          <a:endParaRPr lang="en-US" sz="1600"/>
        </a:p>
      </dgm:t>
    </dgm:pt>
    <dgm:pt modelId="{C458F850-A7EC-4C2D-8DAF-CB102C2D9362}">
      <dgm:prSet phldrT="[Text]" custT="1"/>
      <dgm:spPr/>
      <dgm:t>
        <a:bodyPr/>
        <a:lstStyle/>
        <a:p>
          <a:r>
            <a:rPr lang="en-US" sz="1600" i="1" dirty="0" smtClean="0"/>
            <a:t>Jun 2018</a:t>
          </a:r>
          <a:endParaRPr lang="en-US" sz="1600" i="1" dirty="0"/>
        </a:p>
      </dgm:t>
    </dgm:pt>
    <dgm:pt modelId="{D2FE10C2-45ED-44D2-8AE8-1991C294DD95}" type="parTrans" cxnId="{495D057B-856E-4C27-97EC-8591A98E1743}">
      <dgm:prSet/>
      <dgm:spPr/>
      <dgm:t>
        <a:bodyPr/>
        <a:lstStyle/>
        <a:p>
          <a:endParaRPr lang="en-US" sz="1600"/>
        </a:p>
      </dgm:t>
    </dgm:pt>
    <dgm:pt modelId="{E1212A21-157D-412D-BA76-5E6C20C8F11D}" type="sibTrans" cxnId="{495D057B-856E-4C27-97EC-8591A98E1743}">
      <dgm:prSet/>
      <dgm:spPr/>
      <dgm:t>
        <a:bodyPr/>
        <a:lstStyle/>
        <a:p>
          <a:endParaRPr lang="en-US" sz="1600"/>
        </a:p>
      </dgm:t>
    </dgm:pt>
    <dgm:pt modelId="{E16BBAA0-8BD2-4FEB-9576-B7E2CEFD59E1}" type="pres">
      <dgm:prSet presAssocID="{1866EE80-2B20-4B2E-B97F-F8734C53039E}" presName="Name0" presStyleCnt="0">
        <dgm:presLayoutVars>
          <dgm:chMax val="1"/>
          <dgm:chPref val="1"/>
          <dgm:dir/>
          <dgm:animOne val="branch"/>
          <dgm:animLvl val="lvl"/>
        </dgm:presLayoutVars>
      </dgm:prSet>
      <dgm:spPr/>
      <dgm:t>
        <a:bodyPr/>
        <a:lstStyle/>
        <a:p>
          <a:endParaRPr lang="en-GB"/>
        </a:p>
      </dgm:t>
    </dgm:pt>
    <dgm:pt modelId="{BB545B5B-F4F2-4553-B155-36CB2BE65AC3}" type="pres">
      <dgm:prSet presAssocID="{26D0BE36-7155-48D4-90F7-313382C622B5}" presName="Parent" presStyleLbl="node0" presStyleIdx="0" presStyleCnt="1">
        <dgm:presLayoutVars>
          <dgm:chMax val="6"/>
          <dgm:chPref val="6"/>
        </dgm:presLayoutVars>
      </dgm:prSet>
      <dgm:spPr/>
      <dgm:t>
        <a:bodyPr/>
        <a:lstStyle/>
        <a:p>
          <a:endParaRPr lang="en-US"/>
        </a:p>
      </dgm:t>
    </dgm:pt>
    <dgm:pt modelId="{F72A685D-7D1F-4ADC-8AE2-090A692CF94F}" type="pres">
      <dgm:prSet presAssocID="{83966F97-DE55-4E3A-9AEB-2BAEBFE57ED7}" presName="Accent1" presStyleCnt="0"/>
      <dgm:spPr/>
    </dgm:pt>
    <dgm:pt modelId="{734701BA-0B38-4A3F-9FF1-D240114C7042}" type="pres">
      <dgm:prSet presAssocID="{83966F97-DE55-4E3A-9AEB-2BAEBFE57ED7}" presName="Accent" presStyleLbl="bgShp" presStyleIdx="0" presStyleCnt="6"/>
      <dgm:spPr/>
    </dgm:pt>
    <dgm:pt modelId="{E0D2F719-A637-4B63-A140-740A09191FA8}" type="pres">
      <dgm:prSet presAssocID="{83966F97-DE55-4E3A-9AEB-2BAEBFE57ED7}" presName="Child1" presStyleLbl="node1" presStyleIdx="0" presStyleCnt="6" custScaleX="107409">
        <dgm:presLayoutVars>
          <dgm:chMax val="0"/>
          <dgm:chPref val="0"/>
          <dgm:bulletEnabled val="1"/>
        </dgm:presLayoutVars>
      </dgm:prSet>
      <dgm:spPr/>
      <dgm:t>
        <a:bodyPr/>
        <a:lstStyle/>
        <a:p>
          <a:endParaRPr lang="en-GB"/>
        </a:p>
      </dgm:t>
    </dgm:pt>
    <dgm:pt modelId="{6773537A-4997-4F5B-A068-AF485EBB4FA4}" type="pres">
      <dgm:prSet presAssocID="{BDE91F4C-EC83-4CDF-8C04-1EEF89B2E90A}" presName="Accent2" presStyleCnt="0"/>
      <dgm:spPr/>
    </dgm:pt>
    <dgm:pt modelId="{50C70BDF-D1EA-4D2B-89FB-FF9EBCDFC680}" type="pres">
      <dgm:prSet presAssocID="{BDE91F4C-EC83-4CDF-8C04-1EEF89B2E90A}" presName="Accent" presStyleLbl="bgShp" presStyleIdx="1" presStyleCnt="6"/>
      <dgm:spPr/>
    </dgm:pt>
    <dgm:pt modelId="{66D85196-523D-484B-AE59-E5E9AD94B1A2}" type="pres">
      <dgm:prSet presAssocID="{BDE91F4C-EC83-4CDF-8C04-1EEF89B2E90A}" presName="Child2" presStyleLbl="node1" presStyleIdx="1" presStyleCnt="6">
        <dgm:presLayoutVars>
          <dgm:chMax val="0"/>
          <dgm:chPref val="0"/>
          <dgm:bulletEnabled val="1"/>
        </dgm:presLayoutVars>
      </dgm:prSet>
      <dgm:spPr/>
      <dgm:t>
        <a:bodyPr/>
        <a:lstStyle/>
        <a:p>
          <a:endParaRPr lang="en-GB"/>
        </a:p>
      </dgm:t>
    </dgm:pt>
    <dgm:pt modelId="{56882091-9D4D-468D-BC85-056AFEB6F041}" type="pres">
      <dgm:prSet presAssocID="{105DBE29-09D0-456D-9C98-EC7BD8B4ED21}" presName="Accent3" presStyleCnt="0"/>
      <dgm:spPr/>
    </dgm:pt>
    <dgm:pt modelId="{4C24EB90-14F1-4A13-8A14-2B21E7A06A9B}" type="pres">
      <dgm:prSet presAssocID="{105DBE29-09D0-456D-9C98-EC7BD8B4ED21}" presName="Accent" presStyleLbl="bgShp" presStyleIdx="2" presStyleCnt="6"/>
      <dgm:spPr/>
    </dgm:pt>
    <dgm:pt modelId="{9B4E36FF-C316-4A77-B7F9-DD71B7438D86}" type="pres">
      <dgm:prSet presAssocID="{105DBE29-09D0-456D-9C98-EC7BD8B4ED21}" presName="Child3" presStyleLbl="node1" presStyleIdx="2" presStyleCnt="6">
        <dgm:presLayoutVars>
          <dgm:chMax val="0"/>
          <dgm:chPref val="0"/>
          <dgm:bulletEnabled val="1"/>
        </dgm:presLayoutVars>
      </dgm:prSet>
      <dgm:spPr/>
      <dgm:t>
        <a:bodyPr/>
        <a:lstStyle/>
        <a:p>
          <a:endParaRPr lang="en-GB"/>
        </a:p>
      </dgm:t>
    </dgm:pt>
    <dgm:pt modelId="{A0661D52-F1C2-4C5A-A0D5-3644FFF34114}" type="pres">
      <dgm:prSet presAssocID="{B4614E6B-3EDD-44F6-AF6D-B068C882DB9A}" presName="Accent4" presStyleCnt="0"/>
      <dgm:spPr/>
    </dgm:pt>
    <dgm:pt modelId="{1603D946-219E-49EC-B095-91CC4A28ED39}" type="pres">
      <dgm:prSet presAssocID="{B4614E6B-3EDD-44F6-AF6D-B068C882DB9A}" presName="Accent" presStyleLbl="bgShp" presStyleIdx="3" presStyleCnt="6"/>
      <dgm:spPr/>
    </dgm:pt>
    <dgm:pt modelId="{60B61ACA-8F69-45FB-B15B-F6B049A845C5}" type="pres">
      <dgm:prSet presAssocID="{B4614E6B-3EDD-44F6-AF6D-B068C882DB9A}" presName="Child4" presStyleLbl="node1" presStyleIdx="3" presStyleCnt="6">
        <dgm:presLayoutVars>
          <dgm:chMax val="0"/>
          <dgm:chPref val="0"/>
          <dgm:bulletEnabled val="1"/>
        </dgm:presLayoutVars>
      </dgm:prSet>
      <dgm:spPr/>
      <dgm:t>
        <a:bodyPr/>
        <a:lstStyle/>
        <a:p>
          <a:endParaRPr lang="en-US"/>
        </a:p>
      </dgm:t>
    </dgm:pt>
    <dgm:pt modelId="{AB90B7AB-539B-4049-89AE-A419202E5E80}" type="pres">
      <dgm:prSet presAssocID="{04835DCB-D153-4CDE-BA44-9472D98AC629}" presName="Accent5" presStyleCnt="0"/>
      <dgm:spPr/>
    </dgm:pt>
    <dgm:pt modelId="{74BE281D-0202-42D2-81B8-86A4317E5017}" type="pres">
      <dgm:prSet presAssocID="{04835DCB-D153-4CDE-BA44-9472D98AC629}" presName="Accent" presStyleLbl="bgShp" presStyleIdx="4" presStyleCnt="6"/>
      <dgm:spPr/>
    </dgm:pt>
    <dgm:pt modelId="{BAB38A5D-EFC7-480F-B47D-DB55998573FD}" type="pres">
      <dgm:prSet presAssocID="{04835DCB-D153-4CDE-BA44-9472D98AC629}" presName="Child5" presStyleLbl="node1" presStyleIdx="4" presStyleCnt="6">
        <dgm:presLayoutVars>
          <dgm:chMax val="0"/>
          <dgm:chPref val="0"/>
          <dgm:bulletEnabled val="1"/>
        </dgm:presLayoutVars>
      </dgm:prSet>
      <dgm:spPr/>
      <dgm:t>
        <a:bodyPr/>
        <a:lstStyle/>
        <a:p>
          <a:endParaRPr lang="en-US"/>
        </a:p>
      </dgm:t>
    </dgm:pt>
    <dgm:pt modelId="{B800831B-1181-430D-B643-863042A397AE}" type="pres">
      <dgm:prSet presAssocID="{C458F850-A7EC-4C2D-8DAF-CB102C2D9362}" presName="Accent6" presStyleCnt="0"/>
      <dgm:spPr/>
    </dgm:pt>
    <dgm:pt modelId="{0C70D551-C6E1-4537-AC91-3289278FF235}" type="pres">
      <dgm:prSet presAssocID="{C458F850-A7EC-4C2D-8DAF-CB102C2D9362}" presName="Accent" presStyleLbl="bgShp" presStyleIdx="5" presStyleCnt="6"/>
      <dgm:spPr/>
    </dgm:pt>
    <dgm:pt modelId="{459371CC-EE70-4888-A7AA-001B24ECB837}" type="pres">
      <dgm:prSet presAssocID="{C458F850-A7EC-4C2D-8DAF-CB102C2D9362}" presName="Child6" presStyleLbl="node1" presStyleIdx="5" presStyleCnt="6">
        <dgm:presLayoutVars>
          <dgm:chMax val="0"/>
          <dgm:chPref val="0"/>
          <dgm:bulletEnabled val="1"/>
        </dgm:presLayoutVars>
      </dgm:prSet>
      <dgm:spPr/>
      <dgm:t>
        <a:bodyPr/>
        <a:lstStyle/>
        <a:p>
          <a:endParaRPr lang="en-US"/>
        </a:p>
      </dgm:t>
    </dgm:pt>
  </dgm:ptLst>
  <dgm:cxnLst>
    <dgm:cxn modelId="{37C8CC07-1E85-4BF5-AFD7-1459D2C4EE0D}" srcId="{26D0BE36-7155-48D4-90F7-313382C622B5}" destId="{04835DCB-D153-4CDE-BA44-9472D98AC629}" srcOrd="4" destOrd="0" parTransId="{83CC7A04-5322-4D69-963D-14E8B3AE06B9}" sibTransId="{6F120E15-862F-4A78-93B5-3720335DAB53}"/>
    <dgm:cxn modelId="{AF012308-E0EE-40E4-B474-C6299882344F}" type="presOf" srcId="{26D0BE36-7155-48D4-90F7-313382C622B5}" destId="{BB545B5B-F4F2-4553-B155-36CB2BE65AC3}" srcOrd="0" destOrd="0" presId="urn:microsoft.com/office/officeart/2011/layout/HexagonRadial"/>
    <dgm:cxn modelId="{2FBC17C1-F31F-4F25-904A-720FDCF39AE4}" srcId="{26D0BE36-7155-48D4-90F7-313382C622B5}" destId="{83966F97-DE55-4E3A-9AEB-2BAEBFE57ED7}" srcOrd="0" destOrd="0" parTransId="{13C9CE97-5EF8-4868-AE29-918588025CC2}" sibTransId="{B0275908-8FDA-4294-AA3C-B8551A5878A7}"/>
    <dgm:cxn modelId="{6104F25D-7FF7-40C1-B84F-9AB742B6ADA3}" srcId="{26D0BE36-7155-48D4-90F7-313382C622B5}" destId="{BDE91F4C-EC83-4CDF-8C04-1EEF89B2E90A}" srcOrd="1" destOrd="0" parTransId="{F78621C2-61CD-4D83-B859-F01FAD2E2571}" sibTransId="{C4234850-4F7C-4C03-9697-5E0BC8A8288F}"/>
    <dgm:cxn modelId="{A8E36B10-E330-477E-A468-7A3D4D47DD71}" srcId="{26D0BE36-7155-48D4-90F7-313382C622B5}" destId="{B4614E6B-3EDD-44F6-AF6D-B068C882DB9A}" srcOrd="3" destOrd="0" parTransId="{954EDDA2-C688-41C3-BD39-75D5C92DE16A}" sibTransId="{57E213EB-4393-467B-B338-2EA64B145325}"/>
    <dgm:cxn modelId="{564D3193-DFFE-4EA3-A48B-7D4F4069462D}" type="presOf" srcId="{C458F850-A7EC-4C2D-8DAF-CB102C2D9362}" destId="{459371CC-EE70-4888-A7AA-001B24ECB837}" srcOrd="0" destOrd="0" presId="urn:microsoft.com/office/officeart/2011/layout/HexagonRadial"/>
    <dgm:cxn modelId="{8FD35C1A-BB5A-4ABA-8B56-3BA5C832B184}" type="presOf" srcId="{105DBE29-09D0-456D-9C98-EC7BD8B4ED21}" destId="{9B4E36FF-C316-4A77-B7F9-DD71B7438D86}" srcOrd="0" destOrd="0" presId="urn:microsoft.com/office/officeart/2011/layout/HexagonRadial"/>
    <dgm:cxn modelId="{4631E79C-A564-442C-974B-F89F07E41B27}" type="presOf" srcId="{04835DCB-D153-4CDE-BA44-9472D98AC629}" destId="{BAB38A5D-EFC7-480F-B47D-DB55998573FD}" srcOrd="0" destOrd="0" presId="urn:microsoft.com/office/officeart/2011/layout/HexagonRadial"/>
    <dgm:cxn modelId="{5B0E611A-0D71-4D52-BED1-3D385F6C5E5A}" type="presOf" srcId="{83966F97-DE55-4E3A-9AEB-2BAEBFE57ED7}" destId="{E0D2F719-A637-4B63-A140-740A09191FA8}" srcOrd="0" destOrd="0" presId="urn:microsoft.com/office/officeart/2011/layout/HexagonRadial"/>
    <dgm:cxn modelId="{F6909E8B-DE59-476D-B734-D996A0184D67}" type="presOf" srcId="{B4614E6B-3EDD-44F6-AF6D-B068C882DB9A}" destId="{60B61ACA-8F69-45FB-B15B-F6B049A845C5}" srcOrd="0" destOrd="0" presId="urn:microsoft.com/office/officeart/2011/layout/HexagonRadial"/>
    <dgm:cxn modelId="{94E945F3-588B-4C9D-852B-65E3A56AC6EE}" type="presOf" srcId="{BDE91F4C-EC83-4CDF-8C04-1EEF89B2E90A}" destId="{66D85196-523D-484B-AE59-E5E9AD94B1A2}" srcOrd="0" destOrd="0" presId="urn:microsoft.com/office/officeart/2011/layout/HexagonRadial"/>
    <dgm:cxn modelId="{495D057B-856E-4C27-97EC-8591A98E1743}" srcId="{26D0BE36-7155-48D4-90F7-313382C622B5}" destId="{C458F850-A7EC-4C2D-8DAF-CB102C2D9362}" srcOrd="5" destOrd="0" parTransId="{D2FE10C2-45ED-44D2-8AE8-1991C294DD95}" sibTransId="{E1212A21-157D-412D-BA76-5E6C20C8F11D}"/>
    <dgm:cxn modelId="{CB08605F-E2A9-4C5A-A6FC-E06BD5F85217}" srcId="{26D0BE36-7155-48D4-90F7-313382C622B5}" destId="{105DBE29-09D0-456D-9C98-EC7BD8B4ED21}" srcOrd="2" destOrd="0" parTransId="{0ED2CD1D-30B7-4E2D-A3F9-F1AF245C6D3A}" sibTransId="{6A6273E1-0BEA-40D8-AEA4-D345757F43CA}"/>
    <dgm:cxn modelId="{CBFFF45B-5907-48AE-BE2C-CE838578A8E6}" srcId="{1866EE80-2B20-4B2E-B97F-F8734C53039E}" destId="{26D0BE36-7155-48D4-90F7-313382C622B5}" srcOrd="0" destOrd="0" parTransId="{0270C52A-2FA7-4E49-BE22-8FB6D477A192}" sibTransId="{61BB8A4E-0D55-4325-9B6B-D940451FCB6C}"/>
    <dgm:cxn modelId="{6E46CDBA-68C9-40BB-A3B7-A266E3280A49}" type="presOf" srcId="{1866EE80-2B20-4B2E-B97F-F8734C53039E}" destId="{E16BBAA0-8BD2-4FEB-9576-B7E2CEFD59E1}" srcOrd="0" destOrd="0" presId="urn:microsoft.com/office/officeart/2011/layout/HexagonRadial"/>
    <dgm:cxn modelId="{7ED26745-8AEA-424C-B7E8-51008F495F56}" type="presParOf" srcId="{E16BBAA0-8BD2-4FEB-9576-B7E2CEFD59E1}" destId="{BB545B5B-F4F2-4553-B155-36CB2BE65AC3}" srcOrd="0" destOrd="0" presId="urn:microsoft.com/office/officeart/2011/layout/HexagonRadial"/>
    <dgm:cxn modelId="{CD62C89D-1B0C-451C-BED3-E512DEF44D58}" type="presParOf" srcId="{E16BBAA0-8BD2-4FEB-9576-B7E2CEFD59E1}" destId="{F72A685D-7D1F-4ADC-8AE2-090A692CF94F}" srcOrd="1" destOrd="0" presId="urn:microsoft.com/office/officeart/2011/layout/HexagonRadial"/>
    <dgm:cxn modelId="{DAEF0BCF-0D53-41E5-8C36-7AF9F0212F7D}" type="presParOf" srcId="{F72A685D-7D1F-4ADC-8AE2-090A692CF94F}" destId="{734701BA-0B38-4A3F-9FF1-D240114C7042}" srcOrd="0" destOrd="0" presId="urn:microsoft.com/office/officeart/2011/layout/HexagonRadial"/>
    <dgm:cxn modelId="{46828F1D-C936-4CCD-8D99-794D3AB35ABD}" type="presParOf" srcId="{E16BBAA0-8BD2-4FEB-9576-B7E2CEFD59E1}" destId="{E0D2F719-A637-4B63-A140-740A09191FA8}" srcOrd="2" destOrd="0" presId="urn:microsoft.com/office/officeart/2011/layout/HexagonRadial"/>
    <dgm:cxn modelId="{BB94A19A-4F31-46A7-A075-0C4D1FFCCEE7}" type="presParOf" srcId="{E16BBAA0-8BD2-4FEB-9576-B7E2CEFD59E1}" destId="{6773537A-4997-4F5B-A068-AF485EBB4FA4}" srcOrd="3" destOrd="0" presId="urn:microsoft.com/office/officeart/2011/layout/HexagonRadial"/>
    <dgm:cxn modelId="{31433023-C3BA-4532-9440-C93C72708BEF}" type="presParOf" srcId="{6773537A-4997-4F5B-A068-AF485EBB4FA4}" destId="{50C70BDF-D1EA-4D2B-89FB-FF9EBCDFC680}" srcOrd="0" destOrd="0" presId="urn:microsoft.com/office/officeart/2011/layout/HexagonRadial"/>
    <dgm:cxn modelId="{222D5BB9-1901-4AE5-83FA-5E8A84DB4E44}" type="presParOf" srcId="{E16BBAA0-8BD2-4FEB-9576-B7E2CEFD59E1}" destId="{66D85196-523D-484B-AE59-E5E9AD94B1A2}" srcOrd="4" destOrd="0" presId="urn:microsoft.com/office/officeart/2011/layout/HexagonRadial"/>
    <dgm:cxn modelId="{383EB22A-6B65-4F6C-B924-0D39455145B5}" type="presParOf" srcId="{E16BBAA0-8BD2-4FEB-9576-B7E2CEFD59E1}" destId="{56882091-9D4D-468D-BC85-056AFEB6F041}" srcOrd="5" destOrd="0" presId="urn:microsoft.com/office/officeart/2011/layout/HexagonRadial"/>
    <dgm:cxn modelId="{7D7A12FE-D5B2-4252-A3F6-D61532A6321E}" type="presParOf" srcId="{56882091-9D4D-468D-BC85-056AFEB6F041}" destId="{4C24EB90-14F1-4A13-8A14-2B21E7A06A9B}" srcOrd="0" destOrd="0" presId="urn:microsoft.com/office/officeart/2011/layout/HexagonRadial"/>
    <dgm:cxn modelId="{8526A238-9B2F-49E0-BC3F-9EB488D8F9BA}" type="presParOf" srcId="{E16BBAA0-8BD2-4FEB-9576-B7E2CEFD59E1}" destId="{9B4E36FF-C316-4A77-B7F9-DD71B7438D86}" srcOrd="6" destOrd="0" presId="urn:microsoft.com/office/officeart/2011/layout/HexagonRadial"/>
    <dgm:cxn modelId="{6ADB6E80-DCAE-48FB-8DBD-95043C12DB5F}" type="presParOf" srcId="{E16BBAA0-8BD2-4FEB-9576-B7E2CEFD59E1}" destId="{A0661D52-F1C2-4C5A-A0D5-3644FFF34114}" srcOrd="7" destOrd="0" presId="urn:microsoft.com/office/officeart/2011/layout/HexagonRadial"/>
    <dgm:cxn modelId="{80C106FF-A912-4006-A07B-364E1B752047}" type="presParOf" srcId="{A0661D52-F1C2-4C5A-A0D5-3644FFF34114}" destId="{1603D946-219E-49EC-B095-91CC4A28ED39}" srcOrd="0" destOrd="0" presId="urn:microsoft.com/office/officeart/2011/layout/HexagonRadial"/>
    <dgm:cxn modelId="{EDA26882-8D89-4B7C-8DEF-16CCDF4026C5}" type="presParOf" srcId="{E16BBAA0-8BD2-4FEB-9576-B7E2CEFD59E1}" destId="{60B61ACA-8F69-45FB-B15B-F6B049A845C5}" srcOrd="8" destOrd="0" presId="urn:microsoft.com/office/officeart/2011/layout/HexagonRadial"/>
    <dgm:cxn modelId="{C1C88891-C321-494E-88B5-2887058D4447}" type="presParOf" srcId="{E16BBAA0-8BD2-4FEB-9576-B7E2CEFD59E1}" destId="{AB90B7AB-539B-4049-89AE-A419202E5E80}" srcOrd="9" destOrd="0" presId="urn:microsoft.com/office/officeart/2011/layout/HexagonRadial"/>
    <dgm:cxn modelId="{414495F0-BACE-4477-8AAD-B570EC702524}" type="presParOf" srcId="{AB90B7AB-539B-4049-89AE-A419202E5E80}" destId="{74BE281D-0202-42D2-81B8-86A4317E5017}" srcOrd="0" destOrd="0" presId="urn:microsoft.com/office/officeart/2011/layout/HexagonRadial"/>
    <dgm:cxn modelId="{827010F8-4497-4867-9EAD-E0110D4D47E2}" type="presParOf" srcId="{E16BBAA0-8BD2-4FEB-9576-B7E2CEFD59E1}" destId="{BAB38A5D-EFC7-480F-B47D-DB55998573FD}" srcOrd="10" destOrd="0" presId="urn:microsoft.com/office/officeart/2011/layout/HexagonRadial"/>
    <dgm:cxn modelId="{C0DB281D-A668-432E-8557-B13EE252A49F}" type="presParOf" srcId="{E16BBAA0-8BD2-4FEB-9576-B7E2CEFD59E1}" destId="{B800831B-1181-430D-B643-863042A397AE}" srcOrd="11" destOrd="0" presId="urn:microsoft.com/office/officeart/2011/layout/HexagonRadial"/>
    <dgm:cxn modelId="{73E3CA0C-1389-4908-A25E-1F5D41495BB5}" type="presParOf" srcId="{B800831B-1181-430D-B643-863042A397AE}" destId="{0C70D551-C6E1-4537-AC91-3289278FF235}" srcOrd="0" destOrd="0" presId="urn:microsoft.com/office/officeart/2011/layout/HexagonRadial"/>
    <dgm:cxn modelId="{4B156FB0-7B20-4E92-AFE6-B9D23D41EC96}" type="presParOf" srcId="{E16BBAA0-8BD2-4FEB-9576-B7E2CEFD59E1}" destId="{459371CC-EE70-4888-A7AA-001B24ECB83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C279155-64A9-488A-B8A1-87AFE8A8A232}"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F6FF5DEC-426B-4F28-9326-990FB46BDA70}">
      <dgm:prSet phldrT="[Text]"/>
      <dgm:spPr>
        <a:xfrm>
          <a:off x="-233274" y="1722877"/>
          <a:ext cx="8128000" cy="1183746"/>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Dedicated people, resources, roles for implementation</a:t>
          </a:r>
          <a:endParaRPr lang="en-US" dirty="0">
            <a:solidFill>
              <a:sysClr val="window" lastClr="FFFFFF"/>
            </a:solidFill>
            <a:latin typeface="Calibri" panose="020F0502020204030204"/>
            <a:ea typeface="+mn-ea"/>
            <a:cs typeface="+mn-cs"/>
          </a:endParaRPr>
        </a:p>
      </dgm:t>
    </dgm:pt>
    <dgm:pt modelId="{F00D69D6-BF6D-4C1B-B6BE-E4BDDF4A930A}" type="parTrans" cxnId="{F789B351-3077-4441-8A5C-54BA63A0814A}">
      <dgm:prSet/>
      <dgm:spPr/>
      <dgm:t>
        <a:bodyPr/>
        <a:lstStyle/>
        <a:p>
          <a:endParaRPr lang="en-US"/>
        </a:p>
      </dgm:t>
    </dgm:pt>
    <dgm:pt modelId="{F8D2B3FF-9294-4300-9FFF-F360694C9253}" type="sibTrans" cxnId="{F789B351-3077-4441-8A5C-54BA63A0814A}">
      <dgm:prSet/>
      <dgm:spPr/>
      <dgm:t>
        <a:bodyPr/>
        <a:lstStyle/>
        <a:p>
          <a:endParaRPr lang="en-US"/>
        </a:p>
      </dgm:t>
    </dgm:pt>
    <dgm:pt modelId="{30567A24-1CA2-4BFE-8A4E-C6B3887FC522}">
      <dgm:prSet phldrT="[Text]"/>
      <dgm:spPr>
        <a:xfrm>
          <a:off x="1610836" y="2157719"/>
          <a:ext cx="6310549" cy="1183746"/>
        </a:xfrm>
        <a:prstGeom prst="rightArrow">
          <a:avLst>
            <a:gd name="adj1" fmla="val 50000"/>
            <a:gd name="adj2" fmla="val 50000"/>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Mapping, messaging, making connections with CPM</a:t>
          </a:r>
          <a:endParaRPr lang="en-US" dirty="0">
            <a:solidFill>
              <a:sysClr val="window" lastClr="FFFFFF"/>
            </a:solidFill>
            <a:latin typeface="Calibri" panose="020F0502020204030204"/>
            <a:ea typeface="+mn-ea"/>
            <a:cs typeface="+mn-cs"/>
          </a:endParaRPr>
        </a:p>
      </dgm:t>
    </dgm:pt>
    <dgm:pt modelId="{BEB16722-7884-4127-8E45-D898006B1711}" type="parTrans" cxnId="{CFDD62AD-2415-4E3C-9A15-F59DF74E8CC7}">
      <dgm:prSet/>
      <dgm:spPr/>
      <dgm:t>
        <a:bodyPr/>
        <a:lstStyle/>
        <a:p>
          <a:endParaRPr lang="en-US"/>
        </a:p>
      </dgm:t>
    </dgm:pt>
    <dgm:pt modelId="{10838D99-B2CE-443B-9A4E-76EB0F74F340}" type="sibTrans" cxnId="{CFDD62AD-2415-4E3C-9A15-F59DF74E8CC7}">
      <dgm:prSet/>
      <dgm:spPr/>
      <dgm:t>
        <a:bodyPr/>
        <a:lstStyle/>
        <a:p>
          <a:endParaRPr lang="en-US"/>
        </a:p>
      </dgm:t>
    </dgm:pt>
    <dgm:pt modelId="{DFF2FD8B-DE49-416F-8536-F62E802DBE76}">
      <dgm:prSet phldrT="[Text]"/>
      <dgm:spPr>
        <a:xfrm>
          <a:off x="3892940" y="2546548"/>
          <a:ext cx="4054251" cy="1183746"/>
        </a:xfrm>
        <a:prstGeom prst="rightArrow">
          <a:avLst>
            <a:gd name="adj1" fmla="val 50000"/>
            <a:gd name="adj2" fmla="val 5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smtClean="0">
              <a:solidFill>
                <a:sysClr val="window" lastClr="FFFFFF"/>
              </a:solidFill>
              <a:latin typeface="Calibri" panose="020F0502020204030204"/>
              <a:ea typeface="+mn-ea"/>
              <a:cs typeface="+mn-cs"/>
            </a:rPr>
            <a:t>Involving, inquiring, facilitating discussion</a:t>
          </a:r>
          <a:endParaRPr lang="en-US" dirty="0">
            <a:solidFill>
              <a:sysClr val="window" lastClr="FFFFFF"/>
            </a:solidFill>
            <a:latin typeface="Calibri" panose="020F0502020204030204"/>
            <a:ea typeface="+mn-ea"/>
            <a:cs typeface="+mn-cs"/>
          </a:endParaRPr>
        </a:p>
      </dgm:t>
    </dgm:pt>
    <dgm:pt modelId="{CE631CCD-DB02-4160-BB4D-2FD14AAB7890}" type="parTrans" cxnId="{C42E79B6-5679-45A7-AE13-34615CDAB426}">
      <dgm:prSet/>
      <dgm:spPr/>
      <dgm:t>
        <a:bodyPr/>
        <a:lstStyle/>
        <a:p>
          <a:endParaRPr lang="en-US"/>
        </a:p>
      </dgm:t>
    </dgm:pt>
    <dgm:pt modelId="{03FB2D8E-1949-4FF6-BE58-139E796C1281}" type="sibTrans" cxnId="{C42E79B6-5679-45A7-AE13-34615CDAB426}">
      <dgm:prSet/>
      <dgm:spPr/>
      <dgm:t>
        <a:bodyPr/>
        <a:lstStyle/>
        <a:p>
          <a:endParaRPr lang="en-US"/>
        </a:p>
      </dgm:t>
    </dgm:pt>
    <dgm:pt modelId="{791B6649-EA2A-44D2-B9FC-04C8E40A128C}" type="pres">
      <dgm:prSet presAssocID="{1C279155-64A9-488A-B8A1-87AFE8A8A232}" presName="Name0" presStyleCnt="0">
        <dgm:presLayoutVars>
          <dgm:chMax val="5"/>
          <dgm:chPref val="5"/>
          <dgm:dir/>
          <dgm:animLvl val="lvl"/>
        </dgm:presLayoutVars>
      </dgm:prSet>
      <dgm:spPr/>
      <dgm:t>
        <a:bodyPr/>
        <a:lstStyle/>
        <a:p>
          <a:endParaRPr lang="en-US"/>
        </a:p>
      </dgm:t>
    </dgm:pt>
    <dgm:pt modelId="{94C72C4A-6644-4258-8B6B-081C74844435}" type="pres">
      <dgm:prSet presAssocID="{F6FF5DEC-426B-4F28-9326-990FB46BDA70}" presName="parentText1" presStyleLbl="node1" presStyleIdx="0" presStyleCnt="3">
        <dgm:presLayoutVars>
          <dgm:chMax/>
          <dgm:chPref val="3"/>
          <dgm:bulletEnabled val="1"/>
        </dgm:presLayoutVars>
      </dgm:prSet>
      <dgm:spPr/>
      <dgm:t>
        <a:bodyPr/>
        <a:lstStyle/>
        <a:p>
          <a:endParaRPr lang="en-US"/>
        </a:p>
      </dgm:t>
    </dgm:pt>
    <dgm:pt modelId="{3B70C3B0-5DA1-4A56-B223-111DD7AD64E2}" type="pres">
      <dgm:prSet presAssocID="{30567A24-1CA2-4BFE-8A4E-C6B3887FC522}" presName="parentText2" presStyleLbl="node1" presStyleIdx="1" presStyleCnt="3" custScaleX="112196" custLinFactNeighborX="-5624" custLinFactNeighborY="3401">
        <dgm:presLayoutVars>
          <dgm:chMax/>
          <dgm:chPref val="3"/>
          <dgm:bulletEnabled val="1"/>
        </dgm:presLayoutVars>
      </dgm:prSet>
      <dgm:spPr/>
      <dgm:t>
        <a:bodyPr/>
        <a:lstStyle/>
        <a:p>
          <a:endParaRPr lang="en-US"/>
        </a:p>
      </dgm:t>
    </dgm:pt>
    <dgm:pt modelId="{DF1FF5B1-3E18-4A57-840B-4ED7FCF18784}" type="pres">
      <dgm:prSet presAssocID="{DFF2FD8B-DE49-416F-8536-F62E802DBE76}" presName="parentText3" presStyleLbl="node1" presStyleIdx="2" presStyleCnt="3" custScaleX="129896" custLinFactNeighborX="-13267" custLinFactNeighborY="2915">
        <dgm:presLayoutVars>
          <dgm:chMax/>
          <dgm:chPref val="3"/>
          <dgm:bulletEnabled val="1"/>
        </dgm:presLayoutVars>
      </dgm:prSet>
      <dgm:spPr/>
      <dgm:t>
        <a:bodyPr/>
        <a:lstStyle/>
        <a:p>
          <a:endParaRPr lang="en-US"/>
        </a:p>
      </dgm:t>
    </dgm:pt>
  </dgm:ptLst>
  <dgm:cxnLst>
    <dgm:cxn modelId="{1C838792-0431-4B70-AA2C-D408C68B9EC2}" type="presOf" srcId="{F6FF5DEC-426B-4F28-9326-990FB46BDA70}" destId="{94C72C4A-6644-4258-8B6B-081C74844435}" srcOrd="0" destOrd="0" presId="urn:microsoft.com/office/officeart/2009/3/layout/IncreasingArrowsProcess"/>
    <dgm:cxn modelId="{C42E79B6-5679-45A7-AE13-34615CDAB426}" srcId="{1C279155-64A9-488A-B8A1-87AFE8A8A232}" destId="{DFF2FD8B-DE49-416F-8536-F62E802DBE76}" srcOrd="2" destOrd="0" parTransId="{CE631CCD-DB02-4160-BB4D-2FD14AAB7890}" sibTransId="{03FB2D8E-1949-4FF6-BE58-139E796C1281}"/>
    <dgm:cxn modelId="{CFDD62AD-2415-4E3C-9A15-F59DF74E8CC7}" srcId="{1C279155-64A9-488A-B8A1-87AFE8A8A232}" destId="{30567A24-1CA2-4BFE-8A4E-C6B3887FC522}" srcOrd="1" destOrd="0" parTransId="{BEB16722-7884-4127-8E45-D898006B1711}" sibTransId="{10838D99-B2CE-443B-9A4E-76EB0F74F340}"/>
    <dgm:cxn modelId="{F789B351-3077-4441-8A5C-54BA63A0814A}" srcId="{1C279155-64A9-488A-B8A1-87AFE8A8A232}" destId="{F6FF5DEC-426B-4F28-9326-990FB46BDA70}" srcOrd="0" destOrd="0" parTransId="{F00D69D6-BF6D-4C1B-B6BE-E4BDDF4A930A}" sibTransId="{F8D2B3FF-9294-4300-9FFF-F360694C9253}"/>
    <dgm:cxn modelId="{386D37F0-0F8D-4F09-898E-01BD5BE365B5}" type="presOf" srcId="{30567A24-1CA2-4BFE-8A4E-C6B3887FC522}" destId="{3B70C3B0-5DA1-4A56-B223-111DD7AD64E2}" srcOrd="0" destOrd="0" presId="urn:microsoft.com/office/officeart/2009/3/layout/IncreasingArrowsProcess"/>
    <dgm:cxn modelId="{438FAE0B-AC41-4CB5-AA6E-6E5CDAD2DE29}" type="presOf" srcId="{DFF2FD8B-DE49-416F-8536-F62E802DBE76}" destId="{DF1FF5B1-3E18-4A57-840B-4ED7FCF18784}" srcOrd="0" destOrd="0" presId="urn:microsoft.com/office/officeart/2009/3/layout/IncreasingArrowsProcess"/>
    <dgm:cxn modelId="{67D87E2A-D7C6-43C8-8698-7535CBF79C1B}" type="presOf" srcId="{1C279155-64A9-488A-B8A1-87AFE8A8A232}" destId="{791B6649-EA2A-44D2-B9FC-04C8E40A128C}" srcOrd="0" destOrd="0" presId="urn:microsoft.com/office/officeart/2009/3/layout/IncreasingArrowsProcess"/>
    <dgm:cxn modelId="{53BA51F4-BCFC-44BD-B32A-7DAFB613A292}" type="presParOf" srcId="{791B6649-EA2A-44D2-B9FC-04C8E40A128C}" destId="{94C72C4A-6644-4258-8B6B-081C74844435}" srcOrd="0" destOrd="0" presId="urn:microsoft.com/office/officeart/2009/3/layout/IncreasingArrowsProcess"/>
    <dgm:cxn modelId="{3E873CD6-B357-4920-958D-3CA9F0E4C101}" type="presParOf" srcId="{791B6649-EA2A-44D2-B9FC-04C8E40A128C}" destId="{3B70C3B0-5DA1-4A56-B223-111DD7AD64E2}" srcOrd="1" destOrd="0" presId="urn:microsoft.com/office/officeart/2009/3/layout/IncreasingArrowsProcess"/>
    <dgm:cxn modelId="{BE6A0049-B0B4-4256-8E67-B3698FB70C73}" type="presParOf" srcId="{791B6649-EA2A-44D2-B9FC-04C8E40A128C}" destId="{DF1FF5B1-3E18-4A57-840B-4ED7FCF18784}"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5B5B-F4F2-4553-B155-36CB2BE65AC3}">
      <dsp:nvSpPr>
        <dsp:cNvPr id="0" name=""/>
        <dsp:cNvSpPr/>
      </dsp:nvSpPr>
      <dsp:spPr>
        <a:xfrm>
          <a:off x="2423778" y="1545395"/>
          <a:ext cx="1964265" cy="1699169"/>
        </a:xfrm>
        <a:prstGeom prst="hexagon">
          <a:avLst>
            <a:gd name="adj" fmla="val 28570"/>
            <a:gd name="vf" fmla="val 115470"/>
          </a:avLst>
        </a:prstGeom>
        <a:gradFill rotWithShape="0">
          <a:gsLst>
            <a:gs pos="0">
              <a:schemeClr val="accent1">
                <a:shade val="60000"/>
                <a:hueOff val="0"/>
                <a:satOff val="0"/>
                <a:lumOff val="0"/>
                <a:alphaOff val="0"/>
                <a:shade val="70000"/>
                <a:satMod val="150000"/>
              </a:schemeClr>
            </a:gs>
            <a:gs pos="34000">
              <a:schemeClr val="accent1">
                <a:shade val="60000"/>
                <a:hueOff val="0"/>
                <a:satOff val="0"/>
                <a:lumOff val="0"/>
                <a:alphaOff val="0"/>
                <a:shade val="70000"/>
                <a:satMod val="140000"/>
              </a:schemeClr>
            </a:gs>
            <a:gs pos="70000">
              <a:schemeClr val="accent1">
                <a:shade val="60000"/>
                <a:hueOff val="0"/>
                <a:satOff val="0"/>
                <a:lumOff val="0"/>
                <a:alphaOff val="0"/>
                <a:tint val="100000"/>
                <a:shade val="90000"/>
                <a:satMod val="140000"/>
              </a:schemeClr>
            </a:gs>
            <a:gs pos="100000">
              <a:schemeClr val="accent1">
                <a:shade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NOV 2017</a:t>
          </a:r>
        </a:p>
        <a:p>
          <a:pPr lvl="0" algn="ctr" defTabSz="711200">
            <a:lnSpc>
              <a:spcPct val="90000"/>
            </a:lnSpc>
            <a:spcBef>
              <a:spcPct val="0"/>
            </a:spcBef>
            <a:spcAft>
              <a:spcPct val="35000"/>
            </a:spcAft>
          </a:pPr>
          <a:r>
            <a:rPr lang="en-US" sz="1600" b="1" kern="1200" dirty="0" smtClean="0"/>
            <a:t>Snapshot Webinar</a:t>
          </a:r>
          <a:endParaRPr lang="en-US" sz="1600" b="1" kern="1200" dirty="0"/>
        </a:p>
      </dsp:txBody>
      <dsp:txXfrm>
        <a:off x="2749284" y="1826971"/>
        <a:ext cx="1313253" cy="1136017"/>
      </dsp:txXfrm>
    </dsp:sp>
    <dsp:sp modelId="{50C70BDF-D1EA-4D2B-89FB-FF9EBCDFC680}">
      <dsp:nvSpPr>
        <dsp:cNvPr id="0" name=""/>
        <dsp:cNvSpPr/>
      </dsp:nvSpPr>
      <dsp:spPr>
        <a:xfrm>
          <a:off x="3653786" y="732458"/>
          <a:ext cx="741111" cy="638565"/>
        </a:xfrm>
        <a:prstGeom prst="hexagon">
          <a:avLst>
            <a:gd name="adj" fmla="val 28900"/>
            <a:gd name="vf" fmla="val 115470"/>
          </a:avLst>
        </a:prstGeom>
        <a:gradFill rotWithShape="0">
          <a:gsLst>
            <a:gs pos="0">
              <a:schemeClr val="accent1">
                <a:tint val="55000"/>
                <a:hueOff val="0"/>
                <a:satOff val="0"/>
                <a:lumOff val="0"/>
                <a:alphaOff val="0"/>
                <a:shade val="70000"/>
                <a:satMod val="150000"/>
              </a:schemeClr>
            </a:gs>
            <a:gs pos="34000">
              <a:schemeClr val="accent1">
                <a:tint val="55000"/>
                <a:hueOff val="0"/>
                <a:satOff val="0"/>
                <a:lumOff val="0"/>
                <a:alphaOff val="0"/>
                <a:shade val="70000"/>
                <a:satMod val="140000"/>
              </a:schemeClr>
            </a:gs>
            <a:gs pos="70000">
              <a:schemeClr val="accent1">
                <a:tint val="55000"/>
                <a:hueOff val="0"/>
                <a:satOff val="0"/>
                <a:lumOff val="0"/>
                <a:alphaOff val="0"/>
                <a:tint val="100000"/>
                <a:shade val="90000"/>
                <a:satMod val="140000"/>
              </a:schemeClr>
            </a:gs>
            <a:gs pos="100000">
              <a:schemeClr val="accent1">
                <a:tint val="55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0D2F719-A637-4B63-A140-740A09191FA8}">
      <dsp:nvSpPr>
        <dsp:cNvPr id="0" name=""/>
        <dsp:cNvSpPr/>
      </dsp:nvSpPr>
      <dsp:spPr>
        <a:xfrm>
          <a:off x="2545084" y="0"/>
          <a:ext cx="1728964" cy="1392580"/>
        </a:xfrm>
        <a:prstGeom prst="hexagon">
          <a:avLst>
            <a:gd name="adj" fmla="val 28570"/>
            <a:gd name="vf" fmla="val 115470"/>
          </a:avLst>
        </a:prstGeom>
        <a:gradFill rotWithShape="0">
          <a:gsLst>
            <a:gs pos="0">
              <a:schemeClr val="accent1">
                <a:shade val="50000"/>
                <a:hueOff val="0"/>
                <a:satOff val="0"/>
                <a:lumOff val="0"/>
                <a:alphaOff val="0"/>
                <a:shade val="70000"/>
                <a:satMod val="150000"/>
              </a:schemeClr>
            </a:gs>
            <a:gs pos="34000">
              <a:schemeClr val="accent1">
                <a:shade val="50000"/>
                <a:hueOff val="0"/>
                <a:satOff val="0"/>
                <a:lumOff val="0"/>
                <a:alphaOff val="0"/>
                <a:shade val="70000"/>
                <a:satMod val="140000"/>
              </a:schemeClr>
            </a:gs>
            <a:gs pos="70000">
              <a:schemeClr val="accent1">
                <a:shade val="50000"/>
                <a:hueOff val="0"/>
                <a:satOff val="0"/>
                <a:lumOff val="0"/>
                <a:alphaOff val="0"/>
                <a:tint val="100000"/>
                <a:shade val="90000"/>
                <a:satMod val="140000"/>
              </a:schemeClr>
            </a:gs>
            <a:gs pos="100000">
              <a:schemeClr val="accent1">
                <a:shade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Jan 2018</a:t>
          </a:r>
        </a:p>
        <a:p>
          <a:pPr lvl="0" algn="ctr" defTabSz="711200">
            <a:lnSpc>
              <a:spcPct val="90000"/>
            </a:lnSpc>
            <a:spcBef>
              <a:spcPct val="0"/>
            </a:spcBef>
            <a:spcAft>
              <a:spcPct val="35000"/>
            </a:spcAft>
          </a:pPr>
          <a:r>
            <a:rPr lang="en-US" sz="1600" b="1" kern="1200" dirty="0" smtClean="0"/>
            <a:t>Messaging Webinar </a:t>
          </a:r>
          <a:endParaRPr lang="en-US" sz="1600" b="1" kern="1200" dirty="0"/>
        </a:p>
      </dsp:txBody>
      <dsp:txXfrm>
        <a:off x="2821784" y="222866"/>
        <a:ext cx="1175564" cy="946848"/>
      </dsp:txXfrm>
    </dsp:sp>
    <dsp:sp modelId="{4C24EB90-14F1-4A13-8A14-2B21E7A06A9B}">
      <dsp:nvSpPr>
        <dsp:cNvPr id="0" name=""/>
        <dsp:cNvSpPr/>
      </dsp:nvSpPr>
      <dsp:spPr>
        <a:xfrm>
          <a:off x="4518721" y="1926235"/>
          <a:ext cx="741111" cy="638565"/>
        </a:xfrm>
        <a:prstGeom prst="hexagon">
          <a:avLst>
            <a:gd name="adj" fmla="val 28900"/>
            <a:gd name="vf" fmla="val 115470"/>
          </a:avLst>
        </a:prstGeom>
        <a:gradFill rotWithShape="0">
          <a:gsLst>
            <a:gs pos="0">
              <a:schemeClr val="accent1">
                <a:tint val="55000"/>
                <a:hueOff val="0"/>
                <a:satOff val="0"/>
                <a:lumOff val="0"/>
                <a:alphaOff val="0"/>
                <a:shade val="70000"/>
                <a:satMod val="150000"/>
              </a:schemeClr>
            </a:gs>
            <a:gs pos="34000">
              <a:schemeClr val="accent1">
                <a:tint val="55000"/>
                <a:hueOff val="0"/>
                <a:satOff val="0"/>
                <a:lumOff val="0"/>
                <a:alphaOff val="0"/>
                <a:shade val="70000"/>
                <a:satMod val="140000"/>
              </a:schemeClr>
            </a:gs>
            <a:gs pos="70000">
              <a:schemeClr val="accent1">
                <a:tint val="55000"/>
                <a:hueOff val="0"/>
                <a:satOff val="0"/>
                <a:lumOff val="0"/>
                <a:alphaOff val="0"/>
                <a:tint val="100000"/>
                <a:shade val="90000"/>
                <a:satMod val="140000"/>
              </a:schemeClr>
            </a:gs>
            <a:gs pos="100000">
              <a:schemeClr val="accent1">
                <a:tint val="55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6D85196-523D-484B-AE59-E5E9AD94B1A2}">
      <dsp:nvSpPr>
        <dsp:cNvPr id="0" name=""/>
        <dsp:cNvSpPr/>
      </dsp:nvSpPr>
      <dsp:spPr>
        <a:xfrm>
          <a:off x="4080999" y="856530"/>
          <a:ext cx="1609701" cy="1392580"/>
        </a:xfrm>
        <a:prstGeom prst="hexagon">
          <a:avLst>
            <a:gd name="adj" fmla="val 28570"/>
            <a:gd name="vf" fmla="val 115470"/>
          </a:avLst>
        </a:prstGeom>
        <a:gradFill rotWithShape="0">
          <a:gsLst>
            <a:gs pos="0">
              <a:schemeClr val="accent1">
                <a:shade val="50000"/>
                <a:hueOff val="-278416"/>
                <a:satOff val="175"/>
                <a:lumOff val="16070"/>
                <a:alphaOff val="0"/>
                <a:shade val="70000"/>
                <a:satMod val="150000"/>
              </a:schemeClr>
            </a:gs>
            <a:gs pos="34000">
              <a:schemeClr val="accent1">
                <a:shade val="50000"/>
                <a:hueOff val="-278416"/>
                <a:satOff val="175"/>
                <a:lumOff val="16070"/>
                <a:alphaOff val="0"/>
                <a:shade val="70000"/>
                <a:satMod val="140000"/>
              </a:schemeClr>
            </a:gs>
            <a:gs pos="70000">
              <a:schemeClr val="accent1">
                <a:shade val="50000"/>
                <a:hueOff val="-278416"/>
                <a:satOff val="175"/>
                <a:lumOff val="16070"/>
                <a:alphaOff val="0"/>
                <a:tint val="100000"/>
                <a:shade val="90000"/>
                <a:satMod val="140000"/>
              </a:schemeClr>
            </a:gs>
            <a:gs pos="100000">
              <a:schemeClr val="accent1">
                <a:shade val="50000"/>
                <a:hueOff val="-278416"/>
                <a:satOff val="175"/>
                <a:lumOff val="1607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Feb 2018</a:t>
          </a:r>
        </a:p>
        <a:p>
          <a:pPr lvl="0" algn="ctr" defTabSz="711200">
            <a:lnSpc>
              <a:spcPct val="90000"/>
            </a:lnSpc>
            <a:spcBef>
              <a:spcPct val="0"/>
            </a:spcBef>
            <a:spcAft>
              <a:spcPct val="35000"/>
            </a:spcAft>
          </a:pPr>
          <a:r>
            <a:rPr lang="en-US" sz="1600" b="1" kern="1200" dirty="0" err="1" smtClean="0"/>
            <a:t>Implem</a:t>
          </a:r>
          <a:r>
            <a:rPr lang="en-US" sz="1600" b="1" kern="1200" dirty="0" smtClean="0"/>
            <a:t> Planning</a:t>
          </a:r>
          <a:endParaRPr lang="en-US" sz="1600" b="1" kern="1200" dirty="0"/>
        </a:p>
      </dsp:txBody>
      <dsp:txXfrm>
        <a:off x="4347761" y="1087310"/>
        <a:ext cx="1076177" cy="931020"/>
      </dsp:txXfrm>
    </dsp:sp>
    <dsp:sp modelId="{1603D946-219E-49EC-B095-91CC4A28ED39}">
      <dsp:nvSpPr>
        <dsp:cNvPr id="0" name=""/>
        <dsp:cNvSpPr/>
      </dsp:nvSpPr>
      <dsp:spPr>
        <a:xfrm>
          <a:off x="3917881" y="3273786"/>
          <a:ext cx="741111" cy="638565"/>
        </a:xfrm>
        <a:prstGeom prst="hexagon">
          <a:avLst>
            <a:gd name="adj" fmla="val 28900"/>
            <a:gd name="vf" fmla="val 115470"/>
          </a:avLst>
        </a:prstGeom>
        <a:gradFill rotWithShape="0">
          <a:gsLst>
            <a:gs pos="0">
              <a:schemeClr val="accent1">
                <a:tint val="55000"/>
                <a:hueOff val="0"/>
                <a:satOff val="0"/>
                <a:lumOff val="0"/>
                <a:alphaOff val="0"/>
                <a:shade val="70000"/>
                <a:satMod val="150000"/>
              </a:schemeClr>
            </a:gs>
            <a:gs pos="34000">
              <a:schemeClr val="accent1">
                <a:tint val="55000"/>
                <a:hueOff val="0"/>
                <a:satOff val="0"/>
                <a:lumOff val="0"/>
                <a:alphaOff val="0"/>
                <a:shade val="70000"/>
                <a:satMod val="140000"/>
              </a:schemeClr>
            </a:gs>
            <a:gs pos="70000">
              <a:schemeClr val="accent1">
                <a:tint val="55000"/>
                <a:hueOff val="0"/>
                <a:satOff val="0"/>
                <a:lumOff val="0"/>
                <a:alphaOff val="0"/>
                <a:tint val="100000"/>
                <a:shade val="90000"/>
                <a:satMod val="140000"/>
              </a:schemeClr>
            </a:gs>
            <a:gs pos="100000">
              <a:schemeClr val="accent1">
                <a:tint val="55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4E36FF-C316-4A77-B7F9-DD71B7438D86}">
      <dsp:nvSpPr>
        <dsp:cNvPr id="0" name=""/>
        <dsp:cNvSpPr/>
      </dsp:nvSpPr>
      <dsp:spPr>
        <a:xfrm>
          <a:off x="4080999" y="2540370"/>
          <a:ext cx="1609701" cy="1392580"/>
        </a:xfrm>
        <a:prstGeom prst="hexagon">
          <a:avLst>
            <a:gd name="adj" fmla="val 28570"/>
            <a:gd name="vf" fmla="val 115470"/>
          </a:avLst>
        </a:prstGeom>
        <a:gradFill rotWithShape="0">
          <a:gsLst>
            <a:gs pos="0">
              <a:schemeClr val="accent1">
                <a:shade val="50000"/>
                <a:hueOff val="-556832"/>
                <a:satOff val="351"/>
                <a:lumOff val="32141"/>
                <a:alphaOff val="0"/>
                <a:shade val="70000"/>
                <a:satMod val="150000"/>
              </a:schemeClr>
            </a:gs>
            <a:gs pos="34000">
              <a:schemeClr val="accent1">
                <a:shade val="50000"/>
                <a:hueOff val="-556832"/>
                <a:satOff val="351"/>
                <a:lumOff val="32141"/>
                <a:alphaOff val="0"/>
                <a:shade val="70000"/>
                <a:satMod val="140000"/>
              </a:schemeClr>
            </a:gs>
            <a:gs pos="70000">
              <a:schemeClr val="accent1">
                <a:shade val="50000"/>
                <a:hueOff val="-556832"/>
                <a:satOff val="351"/>
                <a:lumOff val="32141"/>
                <a:alphaOff val="0"/>
                <a:tint val="100000"/>
                <a:shade val="90000"/>
                <a:satMod val="140000"/>
              </a:schemeClr>
            </a:gs>
            <a:gs pos="100000">
              <a:schemeClr val="accent1">
                <a:shade val="50000"/>
                <a:hueOff val="-556832"/>
                <a:satOff val="351"/>
                <a:lumOff val="3214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Mar 2018</a:t>
          </a:r>
        </a:p>
        <a:p>
          <a:pPr lvl="0" algn="ctr" defTabSz="711200">
            <a:lnSpc>
              <a:spcPct val="90000"/>
            </a:lnSpc>
            <a:spcBef>
              <a:spcPct val="0"/>
            </a:spcBef>
            <a:spcAft>
              <a:spcPct val="35000"/>
            </a:spcAft>
          </a:pPr>
          <a:r>
            <a:rPr lang="en-US" sz="1600" b="1" kern="1200" dirty="0" smtClean="0"/>
            <a:t>Org Read </a:t>
          </a:r>
          <a:r>
            <a:rPr lang="en-US" sz="1600" b="1" kern="1200" dirty="0" err="1" smtClean="0"/>
            <a:t>Bldg</a:t>
          </a:r>
          <a:endParaRPr lang="en-US" sz="1600" b="1" kern="1200" dirty="0"/>
        </a:p>
      </dsp:txBody>
      <dsp:txXfrm>
        <a:off x="4347761" y="2771150"/>
        <a:ext cx="1076177" cy="931020"/>
      </dsp:txXfrm>
    </dsp:sp>
    <dsp:sp modelId="{74BE281D-0202-42D2-81B8-86A4317E5017}">
      <dsp:nvSpPr>
        <dsp:cNvPr id="0" name=""/>
        <dsp:cNvSpPr/>
      </dsp:nvSpPr>
      <dsp:spPr>
        <a:xfrm>
          <a:off x="2427434" y="3413667"/>
          <a:ext cx="741111" cy="638565"/>
        </a:xfrm>
        <a:prstGeom prst="hexagon">
          <a:avLst>
            <a:gd name="adj" fmla="val 28900"/>
            <a:gd name="vf" fmla="val 115470"/>
          </a:avLst>
        </a:prstGeom>
        <a:gradFill rotWithShape="0">
          <a:gsLst>
            <a:gs pos="0">
              <a:schemeClr val="accent1">
                <a:tint val="55000"/>
                <a:hueOff val="0"/>
                <a:satOff val="0"/>
                <a:lumOff val="0"/>
                <a:alphaOff val="0"/>
                <a:shade val="70000"/>
                <a:satMod val="150000"/>
              </a:schemeClr>
            </a:gs>
            <a:gs pos="34000">
              <a:schemeClr val="accent1">
                <a:tint val="55000"/>
                <a:hueOff val="0"/>
                <a:satOff val="0"/>
                <a:lumOff val="0"/>
                <a:alphaOff val="0"/>
                <a:shade val="70000"/>
                <a:satMod val="140000"/>
              </a:schemeClr>
            </a:gs>
            <a:gs pos="70000">
              <a:schemeClr val="accent1">
                <a:tint val="55000"/>
                <a:hueOff val="0"/>
                <a:satOff val="0"/>
                <a:lumOff val="0"/>
                <a:alphaOff val="0"/>
                <a:tint val="100000"/>
                <a:shade val="90000"/>
                <a:satMod val="140000"/>
              </a:schemeClr>
            </a:gs>
            <a:gs pos="100000">
              <a:schemeClr val="accent1">
                <a:tint val="55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0B61ACA-8F69-45FB-B15B-F6B049A845C5}">
      <dsp:nvSpPr>
        <dsp:cNvPr id="0" name=""/>
        <dsp:cNvSpPr/>
      </dsp:nvSpPr>
      <dsp:spPr>
        <a:xfrm>
          <a:off x="2604716" y="3397859"/>
          <a:ext cx="1609701" cy="1392580"/>
        </a:xfrm>
        <a:prstGeom prst="hexagon">
          <a:avLst>
            <a:gd name="adj" fmla="val 28570"/>
            <a:gd name="vf" fmla="val 115470"/>
          </a:avLst>
        </a:prstGeom>
        <a:gradFill rotWithShape="0">
          <a:gsLst>
            <a:gs pos="0">
              <a:schemeClr val="accent1">
                <a:shade val="50000"/>
                <a:hueOff val="-835248"/>
                <a:satOff val="526"/>
                <a:lumOff val="48211"/>
                <a:alphaOff val="0"/>
                <a:shade val="70000"/>
                <a:satMod val="150000"/>
              </a:schemeClr>
            </a:gs>
            <a:gs pos="34000">
              <a:schemeClr val="accent1">
                <a:shade val="50000"/>
                <a:hueOff val="-835248"/>
                <a:satOff val="526"/>
                <a:lumOff val="48211"/>
                <a:alphaOff val="0"/>
                <a:shade val="70000"/>
                <a:satMod val="140000"/>
              </a:schemeClr>
            </a:gs>
            <a:gs pos="70000">
              <a:schemeClr val="accent1">
                <a:shade val="50000"/>
                <a:hueOff val="-835248"/>
                <a:satOff val="526"/>
                <a:lumOff val="48211"/>
                <a:alphaOff val="0"/>
                <a:tint val="100000"/>
                <a:shade val="90000"/>
                <a:satMod val="140000"/>
              </a:schemeClr>
            </a:gs>
            <a:gs pos="100000">
              <a:schemeClr val="accent1">
                <a:shade val="50000"/>
                <a:hueOff val="-835248"/>
                <a:satOff val="526"/>
                <a:lumOff val="4821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i="1" kern="1200" dirty="0" smtClean="0"/>
            <a:t>Apr 2018</a:t>
          </a:r>
          <a:endParaRPr lang="en-US" sz="1600" i="1" kern="1200" dirty="0"/>
        </a:p>
      </dsp:txBody>
      <dsp:txXfrm>
        <a:off x="2871478" y="3628639"/>
        <a:ext cx="1076177" cy="931020"/>
      </dsp:txXfrm>
    </dsp:sp>
    <dsp:sp modelId="{0C70D551-C6E1-4537-AC91-3289278FF235}">
      <dsp:nvSpPr>
        <dsp:cNvPr id="0" name=""/>
        <dsp:cNvSpPr/>
      </dsp:nvSpPr>
      <dsp:spPr>
        <a:xfrm>
          <a:off x="1548335" y="2220368"/>
          <a:ext cx="741111" cy="638565"/>
        </a:xfrm>
        <a:prstGeom prst="hexagon">
          <a:avLst>
            <a:gd name="adj" fmla="val 28900"/>
            <a:gd name="vf" fmla="val 115470"/>
          </a:avLst>
        </a:prstGeom>
        <a:gradFill rotWithShape="0">
          <a:gsLst>
            <a:gs pos="0">
              <a:schemeClr val="accent1">
                <a:tint val="55000"/>
                <a:hueOff val="0"/>
                <a:satOff val="0"/>
                <a:lumOff val="0"/>
                <a:alphaOff val="0"/>
                <a:shade val="70000"/>
                <a:satMod val="150000"/>
              </a:schemeClr>
            </a:gs>
            <a:gs pos="34000">
              <a:schemeClr val="accent1">
                <a:tint val="55000"/>
                <a:hueOff val="0"/>
                <a:satOff val="0"/>
                <a:lumOff val="0"/>
                <a:alphaOff val="0"/>
                <a:shade val="70000"/>
                <a:satMod val="140000"/>
              </a:schemeClr>
            </a:gs>
            <a:gs pos="70000">
              <a:schemeClr val="accent1">
                <a:tint val="55000"/>
                <a:hueOff val="0"/>
                <a:satOff val="0"/>
                <a:lumOff val="0"/>
                <a:alphaOff val="0"/>
                <a:tint val="100000"/>
                <a:shade val="90000"/>
                <a:satMod val="140000"/>
              </a:schemeClr>
            </a:gs>
            <a:gs pos="100000">
              <a:schemeClr val="accent1">
                <a:tint val="55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B38A5D-EFC7-480F-B47D-DB55998573FD}">
      <dsp:nvSpPr>
        <dsp:cNvPr id="0" name=""/>
        <dsp:cNvSpPr/>
      </dsp:nvSpPr>
      <dsp:spPr>
        <a:xfrm>
          <a:off x="1121579" y="2541328"/>
          <a:ext cx="1609701" cy="1392580"/>
        </a:xfrm>
        <a:prstGeom prst="hexagon">
          <a:avLst>
            <a:gd name="adj" fmla="val 28570"/>
            <a:gd name="vf" fmla="val 115470"/>
          </a:avLst>
        </a:prstGeom>
        <a:gradFill rotWithShape="0">
          <a:gsLst>
            <a:gs pos="0">
              <a:schemeClr val="accent1">
                <a:shade val="50000"/>
                <a:hueOff val="-556832"/>
                <a:satOff val="351"/>
                <a:lumOff val="32141"/>
                <a:alphaOff val="0"/>
                <a:shade val="70000"/>
                <a:satMod val="150000"/>
              </a:schemeClr>
            </a:gs>
            <a:gs pos="34000">
              <a:schemeClr val="accent1">
                <a:shade val="50000"/>
                <a:hueOff val="-556832"/>
                <a:satOff val="351"/>
                <a:lumOff val="32141"/>
                <a:alphaOff val="0"/>
                <a:shade val="70000"/>
                <a:satMod val="140000"/>
              </a:schemeClr>
            </a:gs>
            <a:gs pos="70000">
              <a:schemeClr val="accent1">
                <a:shade val="50000"/>
                <a:hueOff val="-556832"/>
                <a:satOff val="351"/>
                <a:lumOff val="32141"/>
                <a:alphaOff val="0"/>
                <a:tint val="100000"/>
                <a:shade val="90000"/>
                <a:satMod val="140000"/>
              </a:schemeClr>
            </a:gs>
            <a:gs pos="100000">
              <a:schemeClr val="accent1">
                <a:shade val="50000"/>
                <a:hueOff val="-556832"/>
                <a:satOff val="351"/>
                <a:lumOff val="3214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i="1" kern="1200" dirty="0" smtClean="0"/>
            <a:t>May 2018</a:t>
          </a:r>
          <a:endParaRPr lang="en-US" sz="1600" i="1" kern="1200" dirty="0"/>
        </a:p>
      </dsp:txBody>
      <dsp:txXfrm>
        <a:off x="1388341" y="2772108"/>
        <a:ext cx="1076177" cy="931020"/>
      </dsp:txXfrm>
    </dsp:sp>
    <dsp:sp modelId="{459371CC-EE70-4888-A7AA-001B24ECB837}">
      <dsp:nvSpPr>
        <dsp:cNvPr id="0" name=""/>
        <dsp:cNvSpPr/>
      </dsp:nvSpPr>
      <dsp:spPr>
        <a:xfrm>
          <a:off x="1121579" y="854614"/>
          <a:ext cx="1609701" cy="1392580"/>
        </a:xfrm>
        <a:prstGeom prst="hexagon">
          <a:avLst>
            <a:gd name="adj" fmla="val 28570"/>
            <a:gd name="vf" fmla="val 115470"/>
          </a:avLst>
        </a:prstGeom>
        <a:gradFill rotWithShape="0">
          <a:gsLst>
            <a:gs pos="0">
              <a:schemeClr val="accent1">
                <a:shade val="50000"/>
                <a:hueOff val="-278416"/>
                <a:satOff val="175"/>
                <a:lumOff val="16070"/>
                <a:alphaOff val="0"/>
                <a:shade val="70000"/>
                <a:satMod val="150000"/>
              </a:schemeClr>
            </a:gs>
            <a:gs pos="34000">
              <a:schemeClr val="accent1">
                <a:shade val="50000"/>
                <a:hueOff val="-278416"/>
                <a:satOff val="175"/>
                <a:lumOff val="16070"/>
                <a:alphaOff val="0"/>
                <a:shade val="70000"/>
                <a:satMod val="140000"/>
              </a:schemeClr>
            </a:gs>
            <a:gs pos="70000">
              <a:schemeClr val="accent1">
                <a:shade val="50000"/>
                <a:hueOff val="-278416"/>
                <a:satOff val="175"/>
                <a:lumOff val="16070"/>
                <a:alphaOff val="0"/>
                <a:tint val="100000"/>
                <a:shade val="90000"/>
                <a:satMod val="140000"/>
              </a:schemeClr>
            </a:gs>
            <a:gs pos="100000">
              <a:schemeClr val="accent1">
                <a:shade val="50000"/>
                <a:hueOff val="-278416"/>
                <a:satOff val="175"/>
                <a:lumOff val="1607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i="1" kern="1200" dirty="0" smtClean="0"/>
            <a:t>Jun 2018</a:t>
          </a:r>
          <a:endParaRPr lang="en-US" sz="1600" i="1" kern="1200" dirty="0"/>
        </a:p>
      </dsp:txBody>
      <dsp:txXfrm>
        <a:off x="1388341" y="1085394"/>
        <a:ext cx="1076177" cy="93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72C4A-6644-4258-8B6B-081C74844435}">
      <dsp:nvSpPr>
        <dsp:cNvPr id="0" name=""/>
        <dsp:cNvSpPr/>
      </dsp:nvSpPr>
      <dsp:spPr>
        <a:xfrm>
          <a:off x="-233274" y="1722877"/>
          <a:ext cx="8128000" cy="1183746"/>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 lastClr="FFFFFF"/>
              </a:solidFill>
              <a:latin typeface="Calibri" panose="020F0502020204030204"/>
              <a:ea typeface="+mn-ea"/>
              <a:cs typeface="+mn-cs"/>
            </a:rPr>
            <a:t>Dedicated people, resources, roles for implementation</a:t>
          </a:r>
          <a:endParaRPr lang="en-US" sz="1600" kern="1200" dirty="0">
            <a:solidFill>
              <a:sysClr val="window" lastClr="FFFFFF"/>
            </a:solidFill>
            <a:latin typeface="Calibri" panose="020F0502020204030204"/>
            <a:ea typeface="+mn-ea"/>
            <a:cs typeface="+mn-cs"/>
          </a:endParaRPr>
        </a:p>
      </dsp:txBody>
      <dsp:txXfrm>
        <a:off x="-233274" y="2018814"/>
        <a:ext cx="7832064" cy="591873"/>
      </dsp:txXfrm>
    </dsp:sp>
    <dsp:sp modelId="{3B70C3B0-5DA1-4A56-B223-111DD7AD64E2}">
      <dsp:nvSpPr>
        <dsp:cNvPr id="0" name=""/>
        <dsp:cNvSpPr/>
      </dsp:nvSpPr>
      <dsp:spPr>
        <a:xfrm>
          <a:off x="1610836" y="2157719"/>
          <a:ext cx="6310549" cy="1183746"/>
        </a:xfrm>
        <a:prstGeom prst="rightArrow">
          <a:avLst>
            <a:gd name="adj1" fmla="val 50000"/>
            <a:gd name="adj2" fmla="val 50000"/>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 lastClr="FFFFFF"/>
              </a:solidFill>
              <a:latin typeface="Calibri" panose="020F0502020204030204"/>
              <a:ea typeface="+mn-ea"/>
              <a:cs typeface="+mn-cs"/>
            </a:rPr>
            <a:t>Mapping, messaging, making connections with CPM</a:t>
          </a:r>
          <a:endParaRPr lang="en-US" sz="1600" kern="1200" dirty="0">
            <a:solidFill>
              <a:sysClr val="window" lastClr="FFFFFF"/>
            </a:solidFill>
            <a:latin typeface="Calibri" panose="020F0502020204030204"/>
            <a:ea typeface="+mn-ea"/>
            <a:cs typeface="+mn-cs"/>
          </a:endParaRPr>
        </a:p>
      </dsp:txBody>
      <dsp:txXfrm>
        <a:off x="1610836" y="2453656"/>
        <a:ext cx="6014613" cy="591873"/>
      </dsp:txXfrm>
    </dsp:sp>
    <dsp:sp modelId="{DF1FF5B1-3E18-4A57-840B-4ED7FCF18784}">
      <dsp:nvSpPr>
        <dsp:cNvPr id="0" name=""/>
        <dsp:cNvSpPr/>
      </dsp:nvSpPr>
      <dsp:spPr>
        <a:xfrm>
          <a:off x="3892940" y="2546548"/>
          <a:ext cx="4054251" cy="1183746"/>
        </a:xfrm>
        <a:prstGeom prst="rightArrow">
          <a:avLst>
            <a:gd name="adj1" fmla="val 50000"/>
            <a:gd name="adj2" fmla="val 5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 lastClr="FFFFFF"/>
              </a:solidFill>
              <a:latin typeface="Calibri" panose="020F0502020204030204"/>
              <a:ea typeface="+mn-ea"/>
              <a:cs typeface="+mn-cs"/>
            </a:rPr>
            <a:t>Involving, inquiring, facilitating discussion</a:t>
          </a:r>
          <a:endParaRPr lang="en-US" sz="1600" kern="1200" dirty="0">
            <a:solidFill>
              <a:sysClr val="window" lastClr="FFFFFF"/>
            </a:solidFill>
            <a:latin typeface="Calibri" panose="020F0502020204030204"/>
            <a:ea typeface="+mn-ea"/>
            <a:cs typeface="+mn-cs"/>
          </a:endParaRPr>
        </a:p>
      </dsp:txBody>
      <dsp:txXfrm>
        <a:off x="3892940" y="2842485"/>
        <a:ext cx="3758315" cy="59187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pPr/>
              <a:t>3/20/2018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pPr/>
              <a:t>‹#›</a:t>
            </a:fld>
            <a:endParaRPr lang="en-US"/>
          </a:p>
        </p:txBody>
      </p:sp>
    </p:spTree>
    <p:extLst>
      <p:ext uri="{BB962C8B-B14F-4D97-AF65-F5344CB8AC3E}">
        <p14:creationId xmlns:p14="http://schemas.microsoft.com/office/powerpoint/2010/main" val="101032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C00000"/>
                </a:solidFill>
              </a:rPr>
              <a:t>Mia </a:t>
            </a:r>
          </a:p>
          <a:p>
            <a:pPr marL="171450" indent="-171450">
              <a:buFont typeface="Arial" panose="020B0604020202020204" pitchFamily="34" charset="0"/>
              <a:buChar char="•"/>
            </a:pPr>
            <a:r>
              <a:rPr lang="en-US" sz="1200" dirty="0">
                <a:solidFill>
                  <a:srgbClr val="C00000"/>
                </a:solidFill>
              </a:rPr>
              <a:t>Reminder to mute phones; use chat feature for questions during presentation</a:t>
            </a:r>
          </a:p>
          <a:p>
            <a:pPr marL="171450" indent="-171450">
              <a:buFont typeface="Arial" panose="020B0604020202020204" pitchFamily="34" charset="0"/>
              <a:buChar char="•"/>
            </a:pPr>
            <a:r>
              <a:rPr lang="en-US" sz="1200" dirty="0">
                <a:solidFill>
                  <a:srgbClr val="C00000"/>
                </a:solidFill>
              </a:rPr>
              <a:t>What happens if disconnected or a technology problem</a:t>
            </a:r>
          </a:p>
          <a:p>
            <a:pPr marL="171450" indent="-171450">
              <a:buFont typeface="Arial" panose="020B0604020202020204" pitchFamily="34" charset="0"/>
              <a:buChar char="•"/>
            </a:pPr>
            <a:r>
              <a:rPr lang="en-US" sz="1200" dirty="0">
                <a:solidFill>
                  <a:srgbClr val="C00000"/>
                </a:solidFill>
              </a:rPr>
              <a:t>Presentation followed by ‘open line’ for Q &amp; A</a:t>
            </a:r>
          </a:p>
          <a:p>
            <a:pPr marL="171450" indent="-171450">
              <a:buFont typeface="Arial" panose="020B0604020202020204" pitchFamily="34" charset="0"/>
              <a:buChar char="•"/>
            </a:pPr>
            <a:r>
              <a:rPr lang="en-US" sz="1200" dirty="0">
                <a:solidFill>
                  <a:srgbClr val="C00000"/>
                </a:solidFill>
              </a:rPr>
              <a:t>Parking Lot for issues/questions needing follow-up</a:t>
            </a:r>
          </a:p>
          <a:p>
            <a:pPr marL="171450" indent="-171450">
              <a:buFont typeface="Arial" panose="020B0604020202020204" pitchFamily="34" charset="0"/>
              <a:buChar char="•"/>
            </a:pPr>
            <a:endParaRPr lang="en-US" sz="1200" dirty="0">
              <a:solidFill>
                <a:srgbClr val="C00000"/>
              </a:solidFill>
            </a:endParaRPr>
          </a:p>
          <a:p>
            <a:pPr marL="0" indent="0">
              <a:buFont typeface="Arial" panose="020B0604020202020204" pitchFamily="34" charset="0"/>
              <a:buNone/>
            </a:pPr>
            <a:r>
              <a:rPr lang="en-US" sz="1200" b="1" dirty="0" smtClean="0">
                <a:solidFill>
                  <a:srgbClr val="C00000"/>
                </a:solidFill>
              </a:rPr>
              <a:t>[announce</a:t>
            </a:r>
            <a:r>
              <a:rPr lang="en-US" sz="1200" b="1" baseline="0" dirty="0" smtClean="0">
                <a:solidFill>
                  <a:srgbClr val="C00000"/>
                </a:solidFill>
              </a:rPr>
              <a:t> and begin </a:t>
            </a:r>
            <a:r>
              <a:rPr lang="en-US" sz="1200" b="1" dirty="0" smtClean="0">
                <a:solidFill>
                  <a:srgbClr val="C00000"/>
                </a:solidFill>
              </a:rPr>
              <a:t>recording</a:t>
            </a:r>
            <a:r>
              <a:rPr lang="en-US" sz="1200" b="1" baseline="0" dirty="0" smtClean="0">
                <a:solidFill>
                  <a:srgbClr val="C00000"/>
                </a:solidFill>
              </a:rPr>
              <a:t> approx. 10:05</a:t>
            </a:r>
            <a:r>
              <a:rPr lang="en-US" sz="1200" b="1" dirty="0" smtClean="0">
                <a:solidFill>
                  <a:srgbClr val="C00000"/>
                </a:solidFill>
              </a:rPr>
              <a:t>)</a:t>
            </a:r>
            <a:endParaRPr lang="en-US" sz="1200" b="1" dirty="0">
              <a:solidFill>
                <a:srgbClr val="C00000"/>
              </a:solidFill>
            </a:endParaRPr>
          </a:p>
          <a:p>
            <a:pPr marL="0" indent="0">
              <a:buFont typeface="Arial" panose="020B0604020202020204" pitchFamily="34" charset="0"/>
              <a:buNone/>
            </a:pPr>
            <a:endParaRPr lang="en-US" sz="1200" dirty="0">
              <a:solidFill>
                <a:srgbClr val="C00000"/>
              </a:solidFill>
            </a:endParaRPr>
          </a:p>
          <a:p>
            <a:pPr marL="0" indent="0">
              <a:buFont typeface="Arial" panose="020B0604020202020204" pitchFamily="34" charset="0"/>
              <a:buNone/>
            </a:pPr>
            <a:r>
              <a:rPr lang="en-US" sz="1200" dirty="0">
                <a:solidFill>
                  <a:srgbClr val="C00000"/>
                </a:solidFill>
              </a:rPr>
              <a:t>Stuart &amp; Danna:  “tees up” Webinar; thanks participants for attending; introduces presenters: </a:t>
            </a:r>
            <a:r>
              <a:rPr lang="en-US" sz="1200" dirty="0" smtClean="0">
                <a:solidFill>
                  <a:srgbClr val="C00000"/>
                </a:solidFill>
              </a:rPr>
              <a:t>(Renee Boothroyd, Andrea Sobrado, Virginia , Karen Gunderson, Mark Lapiz).  </a:t>
            </a:r>
            <a:endParaRPr lang="en-US" dirty="0"/>
          </a:p>
        </p:txBody>
      </p:sp>
      <p:sp>
        <p:nvSpPr>
          <p:cNvPr id="4" name="Header Placeholder 3"/>
          <p:cNvSpPr>
            <a:spLocks noGrp="1"/>
          </p:cNvSpPr>
          <p:nvPr>
            <p:ph type="hdr" sz="quarter" idx="10"/>
          </p:nvPr>
        </p:nvSpPr>
        <p:spPr/>
        <p:txBody>
          <a:bodyPr/>
          <a:lstStyle/>
          <a:p>
            <a:pPr defTabSz="933237">
              <a:defRPr/>
            </a:pPr>
            <a:endParaRPr lang="en-US" sz="1000">
              <a:solidFill>
                <a:prstClr val="black"/>
              </a:solidFill>
              <a:latin typeface="Calibri"/>
            </a:endParaRPr>
          </a:p>
        </p:txBody>
      </p:sp>
      <p:sp>
        <p:nvSpPr>
          <p:cNvPr id="5" name="Footer Placeholder 4"/>
          <p:cNvSpPr>
            <a:spLocks noGrp="1"/>
          </p:cNvSpPr>
          <p:nvPr>
            <p:ph type="ftr" sz="quarter" idx="11"/>
          </p:nvPr>
        </p:nvSpPr>
        <p:spPr/>
        <p:txBody>
          <a:bodyPr/>
          <a:lstStyle/>
          <a:p>
            <a:pPr defTabSz="933237">
              <a:defRPr/>
            </a:pPr>
            <a:r>
              <a:rPr lang="en-US" sz="1000">
                <a:solidFill>
                  <a:prstClr val="black"/>
                </a:solidFill>
                <a:latin typeface="Calibri"/>
              </a:rPr>
              <a:t>Aldridge &amp; Boothroyd (2016, April)</a:t>
            </a:r>
          </a:p>
        </p:txBody>
      </p:sp>
      <p:sp>
        <p:nvSpPr>
          <p:cNvPr id="6" name="Slide Number Placeholder 5"/>
          <p:cNvSpPr>
            <a:spLocks noGrp="1"/>
          </p:cNvSpPr>
          <p:nvPr>
            <p:ph type="sldNum" sz="quarter" idx="12"/>
          </p:nvPr>
        </p:nvSpPr>
        <p:spPr/>
        <p:txBody>
          <a:bodyPr/>
          <a:lstStyle/>
          <a:p>
            <a:pPr defTabSz="933237">
              <a:defRPr/>
            </a:pPr>
            <a:fld id="{50751086-7DE5-584C-9196-DD0F778C4C3A}" type="slidenum">
              <a:rPr lang="en-US" sz="1000">
                <a:solidFill>
                  <a:prstClr val="black"/>
                </a:solidFill>
                <a:latin typeface="Calibri"/>
              </a:rPr>
              <a:pPr defTabSz="933237">
                <a:defRPr/>
              </a:pPr>
              <a:t>1</a:t>
            </a:fld>
            <a:endParaRPr lang="en-US" sz="1000">
              <a:solidFill>
                <a:prstClr val="black"/>
              </a:solidFill>
              <a:latin typeface="Calibri"/>
            </a:endParaRPr>
          </a:p>
        </p:txBody>
      </p:sp>
    </p:spTree>
    <p:extLst>
      <p:ext uri="{BB962C8B-B14F-4D97-AF65-F5344CB8AC3E}">
        <p14:creationId xmlns:p14="http://schemas.microsoft.com/office/powerpoint/2010/main" val="128080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Renee </a:t>
            </a:r>
            <a:endParaRPr lang="en-US" dirty="0"/>
          </a:p>
        </p:txBody>
      </p:sp>
      <p:sp>
        <p:nvSpPr>
          <p:cNvPr id="4" name="Slide Number Placeholder 3"/>
          <p:cNvSpPr>
            <a:spLocks noGrp="1"/>
          </p:cNvSpPr>
          <p:nvPr>
            <p:ph type="sldNum" sz="quarter" idx="10"/>
          </p:nvPr>
        </p:nvSpPr>
        <p:spPr/>
        <p:txBody>
          <a:bodyPr/>
          <a:lstStyle/>
          <a:p>
            <a:fld id="{D0ED655E-2C51-C24F-BF2D-BA85D8388195}" type="slidenum">
              <a:rPr lang="en-US" smtClean="0"/>
              <a:t>10</a:t>
            </a:fld>
            <a:endParaRPr lang="en-US" dirty="0"/>
          </a:p>
        </p:txBody>
      </p:sp>
    </p:spTree>
    <p:extLst>
      <p:ext uri="{BB962C8B-B14F-4D97-AF65-F5344CB8AC3E}">
        <p14:creationId xmlns:p14="http://schemas.microsoft.com/office/powerpoint/2010/main" val="6025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11</a:t>
            </a:fld>
            <a:endParaRPr lang="en-US"/>
          </a:p>
        </p:txBody>
      </p:sp>
    </p:spTree>
    <p:extLst>
      <p:ext uri="{BB962C8B-B14F-4D97-AF65-F5344CB8AC3E}">
        <p14:creationId xmlns:p14="http://schemas.microsoft.com/office/powerpoint/2010/main" val="214991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5325"/>
            <a:ext cx="4656138" cy="3490913"/>
          </a:xfrm>
        </p:spPr>
      </p:sp>
      <p:sp>
        <p:nvSpPr>
          <p:cNvPr id="3" name="Notes Placeholder 2"/>
          <p:cNvSpPr>
            <a:spLocks noGrp="1"/>
          </p:cNvSpPr>
          <p:nvPr>
            <p:ph type="body" idx="1"/>
          </p:nvPr>
        </p:nvSpPr>
        <p:spPr/>
        <p:txBody>
          <a:bodyPr/>
          <a:lstStyle/>
          <a:p>
            <a:pPr marL="457178" indent="-457178">
              <a:spcBef>
                <a:spcPts val="0"/>
              </a:spcBef>
              <a:spcAft>
                <a:spcPts val="600"/>
              </a:spcAft>
              <a:buFont typeface="+mj-lt"/>
              <a:buAutoNum type="alphaUcPeriod"/>
            </a:pPr>
            <a:r>
              <a:rPr lang="en-US" sz="2133" b="1" dirty="0" smtClean="0"/>
              <a:t>Leadership</a:t>
            </a:r>
            <a:r>
              <a:rPr lang="en-US" sz="2133" dirty="0" smtClean="0"/>
              <a:t> (e.g., demonstrated commitment, ongoing support by people to remove barriers, foster pathways, streamline approaches)</a:t>
            </a:r>
          </a:p>
          <a:p>
            <a:pPr marL="457178" indent="-457178">
              <a:spcBef>
                <a:spcPts val="0"/>
              </a:spcBef>
              <a:spcAft>
                <a:spcPts val="600"/>
              </a:spcAft>
              <a:buFont typeface="+mj-lt"/>
              <a:buAutoNum type="alphaUcPeriod"/>
            </a:pPr>
            <a:r>
              <a:rPr lang="en-US" sz="2133" b="1" dirty="0" smtClean="0"/>
              <a:t>Communications</a:t>
            </a:r>
            <a:r>
              <a:rPr lang="en-US" sz="2133" dirty="0" smtClean="0"/>
              <a:t> (defined feed-forward and feed-back loops among multiple groups for specific reasons)</a:t>
            </a:r>
          </a:p>
          <a:p>
            <a:pPr marL="457178" indent="-457178">
              <a:spcBef>
                <a:spcPts val="0"/>
              </a:spcBef>
              <a:spcAft>
                <a:spcPts val="600"/>
              </a:spcAft>
              <a:buFont typeface="+mj-lt"/>
              <a:buAutoNum type="alphaUcPeriod"/>
            </a:pPr>
            <a:r>
              <a:rPr lang="en-US" sz="2133" b="1" dirty="0" smtClean="0"/>
              <a:t>Using Data </a:t>
            </a:r>
            <a:r>
              <a:rPr lang="en-US" sz="2133" dirty="0" smtClean="0"/>
              <a:t>for Understanding and Improvement</a:t>
            </a:r>
          </a:p>
          <a:p>
            <a:pPr marL="457178" indent="-457178">
              <a:spcBef>
                <a:spcPts val="0"/>
              </a:spcBef>
              <a:spcAft>
                <a:spcPts val="600"/>
              </a:spcAft>
              <a:buFont typeface="+mj-lt"/>
              <a:buAutoNum type="alphaUcPeriod"/>
            </a:pPr>
            <a:r>
              <a:rPr lang="en-US" sz="2133" b="1" dirty="0" smtClean="0"/>
              <a:t>Functional Team Structures and Processes</a:t>
            </a:r>
          </a:p>
          <a:p>
            <a:pPr marL="457178" indent="-457178">
              <a:spcBef>
                <a:spcPts val="0"/>
              </a:spcBef>
              <a:spcAft>
                <a:spcPts val="600"/>
              </a:spcAft>
              <a:buFont typeface="+mj-lt"/>
              <a:buAutoNum type="alphaUcPeriod"/>
            </a:pPr>
            <a:r>
              <a:rPr lang="en-US" sz="2133" b="1" dirty="0" smtClean="0"/>
              <a:t>Organizational Culture and Climate </a:t>
            </a:r>
          </a:p>
          <a:p>
            <a:pPr lvl="1">
              <a:spcBef>
                <a:spcPts val="0"/>
              </a:spcBef>
              <a:spcAft>
                <a:spcPts val="600"/>
              </a:spcAft>
            </a:pPr>
            <a:r>
              <a:rPr lang="en-US" sz="2133" dirty="0" smtClean="0"/>
              <a:t>Values, assumptions (importance of innovation in practice, confidence in own skills, leadership support for change)</a:t>
            </a:r>
          </a:p>
          <a:p>
            <a:pPr lvl="1">
              <a:spcBef>
                <a:spcPts val="0"/>
              </a:spcBef>
              <a:spcAft>
                <a:spcPts val="600"/>
              </a:spcAft>
            </a:pPr>
            <a:r>
              <a:rPr lang="en-US" sz="2133" dirty="0" smtClean="0"/>
              <a:t>Policies, practices, procedures, behaviors, resources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12</a:t>
            </a:fld>
            <a:endParaRPr lang="en-US"/>
          </a:p>
        </p:txBody>
      </p:sp>
    </p:spTree>
    <p:extLst>
      <p:ext uri="{BB962C8B-B14F-4D97-AF65-F5344CB8AC3E}">
        <p14:creationId xmlns:p14="http://schemas.microsoft.com/office/powerpoint/2010/main" val="1200202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to be here by about 10:20]  The poll and processing</a:t>
            </a:r>
            <a:r>
              <a:rPr lang="en-US" baseline="0" dirty="0" smtClean="0"/>
              <a:t> should take about 10 </a:t>
            </a:r>
            <a:r>
              <a:rPr lang="en-US" baseline="0" dirty="0" err="1" smtClean="0"/>
              <a:t>mins</a:t>
            </a:r>
            <a:r>
              <a:rPr lang="en-US" baseline="0" dirty="0" smtClean="0"/>
              <a:t>, until 10:30.</a:t>
            </a:r>
            <a:endParaRPr lang="en-US" dirty="0" smtClean="0"/>
          </a:p>
          <a:p>
            <a:endParaRPr lang="en-US" dirty="0" smtClean="0"/>
          </a:p>
          <a:p>
            <a:r>
              <a:rPr lang="en-US" dirty="0" smtClean="0"/>
              <a:t>Mark</a:t>
            </a:r>
            <a:endParaRPr lang="en-US" dirty="0"/>
          </a:p>
          <a:p>
            <a:endParaRPr lang="en-US" dirty="0"/>
          </a:p>
          <a:p>
            <a:r>
              <a:rPr lang="en-US" dirty="0" smtClean="0"/>
              <a:t>[intro blurb]</a:t>
            </a:r>
            <a:endParaRPr lang="en-US" dirty="0"/>
          </a:p>
          <a:p>
            <a:endParaRPr lang="en-US" dirty="0"/>
          </a:p>
          <a:p>
            <a:r>
              <a:rPr lang="en-US" i="0" dirty="0"/>
              <a:t>[MIA: ADD THESE </a:t>
            </a:r>
            <a:r>
              <a:rPr lang="en-US" i="0" dirty="0" smtClean="0"/>
              <a:t>SELECTIONS</a:t>
            </a:r>
            <a:r>
              <a:rPr lang="en-US" i="0" baseline="0" dirty="0" smtClean="0"/>
              <a:t> </a:t>
            </a:r>
            <a:r>
              <a:rPr lang="en-US" i="0" dirty="0" smtClean="0"/>
              <a:t>TO </a:t>
            </a:r>
            <a:r>
              <a:rPr lang="en-US" i="0" dirty="0"/>
              <a:t>THE </a:t>
            </a:r>
            <a:r>
              <a:rPr lang="en-US" i="0" dirty="0" smtClean="0"/>
              <a:t>QUESTION </a:t>
            </a:r>
            <a:r>
              <a:rPr lang="en-US" i="0" dirty="0"/>
              <a:t>IN THE </a:t>
            </a:r>
            <a:r>
              <a:rPr lang="en-US" i="0" dirty="0" smtClean="0"/>
              <a:t>POLL, allow to only pick</a:t>
            </a:r>
            <a:r>
              <a:rPr lang="en-US" i="0" baseline="0" dirty="0" smtClean="0"/>
              <a:t> one</a:t>
            </a:r>
            <a:r>
              <a:rPr lang="en-US" i="0" dirty="0" smtClean="0"/>
              <a:t>]</a:t>
            </a:r>
          </a:p>
          <a:p>
            <a:endParaRPr lang="en-US" i="0" dirty="0" smtClean="0"/>
          </a:p>
          <a:p>
            <a:r>
              <a:rPr lang="en-US" i="0" dirty="0" smtClean="0"/>
              <a:t>[Virginia, behind</a:t>
            </a:r>
            <a:r>
              <a:rPr lang="en-US" i="0" baseline="0" dirty="0" smtClean="0"/>
              <a:t> the scenes, please write down a few descriptors of the poll spread as you will bring them back into the process for POLL II</a:t>
            </a:r>
            <a:endParaRPr lang="en-US" i="0" dirty="0" smtClean="0"/>
          </a:p>
          <a:p>
            <a:endParaRPr lang="en-US" i="0" dirty="0" smtClean="0"/>
          </a:p>
          <a:p>
            <a:r>
              <a:rPr lang="en-US" i="0" dirty="0" smtClean="0"/>
              <a:t>Mark - Make some comments based on the spread . . . . Then segue</a:t>
            </a:r>
            <a:r>
              <a:rPr lang="en-US" i="0" baseline="0" dirty="0" smtClean="0"/>
              <a:t> in us “making things more concrete.”</a:t>
            </a:r>
            <a:endParaRPr lang="en-US" i="0" dirty="0" smtClean="0"/>
          </a:p>
          <a:p>
            <a:endParaRPr lang="en-US" i="0" dirty="0"/>
          </a:p>
          <a:p>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14</a:t>
            </a:fld>
            <a:endParaRPr lang="en-US"/>
          </a:p>
        </p:txBody>
      </p:sp>
    </p:spTree>
    <p:extLst>
      <p:ext uri="{BB962C8B-B14F-4D97-AF65-F5344CB8AC3E}">
        <p14:creationId xmlns:p14="http://schemas.microsoft.com/office/powerpoint/2010/main" val="391765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 here by about 10:30 </a:t>
            </a:r>
            <a:r>
              <a:rPr lang="en-US" b="1" dirty="0"/>
              <a:t>-- (</a:t>
            </a:r>
            <a:r>
              <a:rPr lang="en-US" b="1" dirty="0" smtClean="0"/>
              <a:t>20 minutes)</a:t>
            </a:r>
            <a:endParaRPr lang="en-US" b="1" dirty="0"/>
          </a:p>
          <a:p>
            <a:endParaRPr lang="en-US" dirty="0"/>
          </a:p>
          <a:p>
            <a:r>
              <a:rPr lang="en-US" dirty="0" smtClean="0"/>
              <a:t>Andrea (and Lucia)</a:t>
            </a:r>
          </a:p>
          <a:p>
            <a:endParaRPr lang="en-US" dirty="0" smtClean="0"/>
          </a:p>
          <a:p>
            <a:r>
              <a:rPr lang="en-US" dirty="0" smtClean="0"/>
              <a:t>Prompts TBD</a:t>
            </a:r>
          </a:p>
          <a:p>
            <a:endParaRPr lang="en-US" dirty="0" smtClean="0"/>
          </a:p>
          <a:p>
            <a:r>
              <a:rPr lang="en-US" dirty="0" smtClean="0"/>
              <a:t>NOTE: Virginia</a:t>
            </a:r>
            <a:r>
              <a:rPr lang="en-US" baseline="0" dirty="0" smtClean="0"/>
              <a:t> regularly reviews CHAT to lift up feedback and questions from participants</a:t>
            </a:r>
            <a:r>
              <a:rPr lang="en-US" dirty="0" smtClean="0"/>
              <a:t>.</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15</a:t>
            </a:fld>
            <a:endParaRPr lang="en-US"/>
          </a:p>
        </p:txBody>
      </p:sp>
    </p:spTree>
    <p:extLst>
      <p:ext uri="{BB962C8B-B14F-4D97-AF65-F5344CB8AC3E}">
        <p14:creationId xmlns:p14="http://schemas.microsoft.com/office/powerpoint/2010/main" val="118593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Andrea</a:t>
            </a:r>
          </a:p>
          <a:p>
            <a:endParaRPr lang="en-US" dirty="0" smtClean="0"/>
          </a:p>
          <a:p>
            <a:r>
              <a:rPr lang="en-US" dirty="0" smtClean="0"/>
              <a:t>Prompt</a:t>
            </a:r>
            <a:r>
              <a:rPr lang="en-US" baseline="0" dirty="0" smtClean="0"/>
              <a:t> notes</a:t>
            </a:r>
            <a:r>
              <a:rPr lang="en-US" dirty="0" smtClean="0"/>
              <a:t> TBD</a:t>
            </a:r>
          </a:p>
          <a:p>
            <a:endParaRPr lang="en-US" dirty="0" smtClean="0"/>
          </a:p>
          <a:p>
            <a:r>
              <a:rPr lang="en-US" dirty="0" smtClean="0"/>
              <a:t>Ask participants</a:t>
            </a:r>
            <a:r>
              <a:rPr lang="en-US" baseline="0" dirty="0" smtClean="0"/>
              <a:t> to share their thoughts in chat – or can raise their hand to add verbally!  </a:t>
            </a:r>
            <a:r>
              <a:rPr lang="en-US" baseline="0" dirty="0" smtClean="0">
                <a:sym typeface="Wingdings" panose="05000000000000000000" pitchFamily="2" charset="2"/>
              </a:rPr>
              <a:t> Ventura will raise </a:t>
            </a:r>
            <a:r>
              <a:rPr lang="en-US" baseline="0" smtClean="0">
                <a:sym typeface="Wingdings" panose="05000000000000000000" pitchFamily="2" charset="2"/>
              </a:rPr>
              <a:t>their hand!  </a:t>
            </a:r>
            <a:endParaRPr lang="en-US" dirty="0" smtClean="0"/>
          </a:p>
          <a:p>
            <a:endParaRPr lang="en-US" dirty="0" smtClean="0"/>
          </a:p>
          <a:p>
            <a:r>
              <a:rPr lang="en-US" dirty="0" smtClean="0"/>
              <a:t>NOTE:</a:t>
            </a:r>
            <a:r>
              <a:rPr lang="en-US" baseline="0" dirty="0" smtClean="0"/>
              <a:t> can lift up previous county feedback to fill in some space, prompt people . . . . we asked the ORB DC this same question is 2017.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people asking questions; teams structures are in place; engage staff, leadership – define what this really means, allowing and encouraging voice; identify fit; dedicated staff; plan-</a:t>
            </a:r>
            <a:r>
              <a:rPr lang="en-US" sz="1200" dirty="0" err="1" smtClean="0"/>
              <a:t>ful</a:t>
            </a:r>
            <a:r>
              <a:rPr lang="en-US" sz="1200" dirty="0" smtClean="0"/>
              <a:t> and ongoing feedback; practices that strengthen climate for implementation – break down </a:t>
            </a:r>
            <a:r>
              <a:rPr lang="en-US" sz="1200" dirty="0" err="1" smtClean="0"/>
              <a:t>heirarchy</a:t>
            </a:r>
            <a:r>
              <a:rPr lang="en-US" sz="1200" dirty="0" smtClean="0"/>
              <a:t> via how hold and facilitate meetings, etc. – your actions as a leader; leadership and management understand “it” (&amp; how it fits) first in order to message and model; defining what progress, success (i.e., accountability) look like from multiple perspectives (staff, leaders, partners, </a:t>
            </a:r>
            <a:r>
              <a:rPr lang="en-US" sz="1200" dirty="0" err="1" smtClean="0"/>
              <a:t>etc</a:t>
            </a:r>
            <a:r>
              <a:rPr lang="en-US" sz="1200" dirty="0" smtClean="0"/>
              <a:t>) (managers ask sups, sups ask workers); clarify shared expectations; being able to describe what “this” looks like (lots of “this’s”) (link to communication)</a:t>
            </a:r>
            <a:endParaRPr lang="en-US" dirty="0" smtClean="0"/>
          </a:p>
          <a:p>
            <a:endParaRPr lang="en-US" baseline="0" dirty="0" smtClean="0"/>
          </a:p>
          <a:p>
            <a:r>
              <a:rPr lang="en-US" baseline="0" dirty="0" smtClean="0"/>
              <a:t>Based on participant feedback, you can generate and verbally share 2-3 brief examples of what ORB looks like.  Then use this to kick off Lucia leveraging feedback from county profiles/ORB DC experiences.</a:t>
            </a:r>
            <a:endParaRPr lang="en-US" dirty="0" smtClean="0"/>
          </a:p>
        </p:txBody>
      </p:sp>
      <p:sp>
        <p:nvSpPr>
          <p:cNvPr id="4" name="Slide Number Placeholder 3"/>
          <p:cNvSpPr>
            <a:spLocks noGrp="1"/>
          </p:cNvSpPr>
          <p:nvPr>
            <p:ph type="sldNum" sz="quarter" idx="10"/>
          </p:nvPr>
        </p:nvSpPr>
        <p:spPr/>
        <p:txBody>
          <a:bodyPr/>
          <a:lstStyle/>
          <a:p>
            <a:fld id="{E0746DE6-3336-457D-A091-FA20AC1C536E}" type="slidenum">
              <a:rPr lang="en-US" smtClean="0"/>
              <a:pPr/>
              <a:t>16</a:t>
            </a:fld>
            <a:endParaRPr lang="en-US"/>
          </a:p>
        </p:txBody>
      </p:sp>
    </p:spTree>
    <p:extLst>
      <p:ext uri="{BB962C8B-B14F-4D97-AF65-F5344CB8AC3E}">
        <p14:creationId xmlns:p14="http://schemas.microsoft.com/office/powerpoint/2010/main" val="201969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Lucia</a:t>
            </a:r>
          </a:p>
          <a:p>
            <a:endParaRPr lang="en-US" dirty="0" smtClean="0"/>
          </a:p>
          <a:p>
            <a:r>
              <a:rPr lang="en-US" dirty="0" smtClean="0"/>
              <a:t>Grateful for involvement from</a:t>
            </a:r>
            <a:r>
              <a:rPr lang="en-US" baseline="0" dirty="0" smtClean="0"/>
              <a:t> and involvement with ORB County Teams. </a:t>
            </a:r>
          </a:p>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17</a:t>
            </a:fld>
            <a:endParaRPr lang="en-US"/>
          </a:p>
        </p:txBody>
      </p:sp>
    </p:spTree>
    <p:extLst>
      <p:ext uri="{BB962C8B-B14F-4D97-AF65-F5344CB8AC3E}">
        <p14:creationId xmlns:p14="http://schemas.microsoft.com/office/powerpoint/2010/main" val="81477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Lucia</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18</a:t>
            </a:fld>
            <a:endParaRPr lang="en-US"/>
          </a:p>
        </p:txBody>
      </p:sp>
    </p:spTree>
    <p:extLst>
      <p:ext uri="{BB962C8B-B14F-4D97-AF65-F5344CB8AC3E}">
        <p14:creationId xmlns:p14="http://schemas.microsoft.com/office/powerpoint/2010/main" val="115479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Lucia</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19</a:t>
            </a:fld>
            <a:endParaRPr lang="en-US"/>
          </a:p>
        </p:txBody>
      </p:sp>
    </p:spTree>
    <p:extLst>
      <p:ext uri="{BB962C8B-B14F-4D97-AF65-F5344CB8AC3E}">
        <p14:creationId xmlns:p14="http://schemas.microsoft.com/office/powerpoint/2010/main" val="424891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Lucia</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20</a:t>
            </a:fld>
            <a:endParaRPr lang="en-US"/>
          </a:p>
        </p:txBody>
      </p:sp>
    </p:spTree>
    <p:extLst>
      <p:ext uri="{BB962C8B-B14F-4D97-AF65-F5344CB8AC3E}">
        <p14:creationId xmlns:p14="http://schemas.microsoft.com/office/powerpoint/2010/main" val="318862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Stuart</a:t>
            </a:r>
            <a:r>
              <a:rPr lang="en-US" baseline="0" dirty="0" smtClean="0"/>
              <a:t> or Danna</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a:t>
            </a:fld>
            <a:endParaRPr lang="en-US"/>
          </a:p>
        </p:txBody>
      </p:sp>
    </p:spTree>
    <p:extLst>
      <p:ext uri="{BB962C8B-B14F-4D97-AF65-F5344CB8AC3E}">
        <p14:creationId xmlns:p14="http://schemas.microsoft.com/office/powerpoint/2010/main" val="173161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here by 10:50?] 10 min total</a:t>
            </a:r>
            <a:endParaRPr lang="en-US" dirty="0" smtClean="0"/>
          </a:p>
          <a:p>
            <a:endParaRPr lang="en-US" dirty="0" smtClean="0"/>
          </a:p>
          <a:p>
            <a:r>
              <a:rPr lang="en-US" dirty="0" smtClean="0"/>
              <a:t>Karen (5 min)</a:t>
            </a:r>
            <a:endParaRPr lang="en-US" dirty="0"/>
          </a:p>
          <a:p>
            <a:endParaRPr lang="en-US" dirty="0"/>
          </a:p>
          <a:p>
            <a:r>
              <a:rPr lang="en-US" dirty="0" smtClean="0"/>
              <a:t>[intro blurb]</a:t>
            </a:r>
            <a:endParaRPr lang="en-US" dirty="0"/>
          </a:p>
          <a:p>
            <a:endParaRPr lang="en-US" dirty="0"/>
          </a:p>
          <a:p>
            <a:r>
              <a:rPr lang="en-US" i="0" dirty="0"/>
              <a:t>[MIA: ADD THESE </a:t>
            </a:r>
            <a:r>
              <a:rPr lang="en-US" i="0" dirty="0" smtClean="0"/>
              <a:t>SELECTIONS</a:t>
            </a:r>
            <a:r>
              <a:rPr lang="en-US" i="0" baseline="0" dirty="0" smtClean="0"/>
              <a:t> </a:t>
            </a:r>
            <a:r>
              <a:rPr lang="en-US" i="0" dirty="0" smtClean="0"/>
              <a:t>TO </a:t>
            </a:r>
            <a:r>
              <a:rPr lang="en-US" i="0" dirty="0"/>
              <a:t>THE </a:t>
            </a:r>
            <a:r>
              <a:rPr lang="en-US" i="0" dirty="0" smtClean="0"/>
              <a:t>QUESTION </a:t>
            </a:r>
            <a:r>
              <a:rPr lang="en-US" i="0" dirty="0"/>
              <a:t>IN THE </a:t>
            </a:r>
            <a:r>
              <a:rPr lang="en-US" i="0" dirty="0" smtClean="0"/>
              <a:t>POLL, allow to only pick</a:t>
            </a:r>
            <a:r>
              <a:rPr lang="en-US" i="0" baseline="0" dirty="0" smtClean="0"/>
              <a:t> one</a:t>
            </a:r>
            <a:r>
              <a:rPr lang="en-US" i="0" dirty="0" smtClean="0"/>
              <a:t>]</a:t>
            </a:r>
          </a:p>
          <a:p>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Virginia, based</a:t>
            </a:r>
            <a:r>
              <a:rPr lang="en-US" i="0" baseline="0" dirty="0" smtClean="0"/>
              <a:t> on your notes/descriptors of the previous POLL I spread, share a few thoughts about what you see now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[Coordinate</a:t>
            </a:r>
            <a:r>
              <a:rPr lang="en-US" i="0" baseline="0" dirty="0" smtClean="0"/>
              <a:t> this with Mia] </a:t>
            </a:r>
            <a:r>
              <a:rPr lang="en-US" sz="1200" kern="1200" dirty="0" smtClean="0">
                <a:solidFill>
                  <a:schemeClr val="tx1"/>
                </a:solidFill>
                <a:effectLst/>
                <a:latin typeface="+mn-lt"/>
                <a:ea typeface="+mn-ea"/>
                <a:cs typeface="+mn-cs"/>
              </a:rPr>
              <a:t>Ask participants to raise their hand (a) if they selected the </a:t>
            </a:r>
            <a:r>
              <a:rPr lang="en-US" sz="1200" u="sng" kern="1200" dirty="0" smtClean="0">
                <a:solidFill>
                  <a:schemeClr val="tx1"/>
                </a:solidFill>
                <a:effectLst/>
                <a:latin typeface="+mn-lt"/>
                <a:ea typeface="+mn-ea"/>
                <a:cs typeface="+mn-cs"/>
              </a:rPr>
              <a:t>same option</a:t>
            </a:r>
            <a:r>
              <a:rPr lang="en-US" sz="1200" kern="1200" dirty="0" smtClean="0">
                <a:solidFill>
                  <a:schemeClr val="tx1"/>
                </a:solidFill>
                <a:effectLst/>
                <a:latin typeface="+mn-lt"/>
                <a:ea typeface="+mn-ea"/>
                <a:cs typeface="+mn-cs"/>
              </a:rPr>
              <a:t>; clear raised hands; then ask participants to raise their hand if (b) they selected a </a:t>
            </a:r>
            <a:r>
              <a:rPr lang="en-US" sz="1200" u="sng" kern="1200" dirty="0" smtClean="0">
                <a:solidFill>
                  <a:schemeClr val="tx1"/>
                </a:solidFill>
                <a:effectLst/>
                <a:latin typeface="+mn-lt"/>
                <a:ea typeface="+mn-ea"/>
                <a:cs typeface="+mn-cs"/>
              </a:rPr>
              <a:t>different option</a:t>
            </a:r>
            <a:r>
              <a:rPr lang="en-US" sz="1200" kern="1200" dirty="0" smtClean="0">
                <a:solidFill>
                  <a:schemeClr val="tx1"/>
                </a:solidFill>
                <a:effectLst/>
                <a:latin typeface="+mn-lt"/>
                <a:ea typeface="+mn-ea"/>
                <a:cs typeface="+mn-cs"/>
              </a:rPr>
              <a:t>.  Share any reflections</a:t>
            </a:r>
            <a:r>
              <a:rPr lang="en-US" i="0" baseline="0" dirty="0" smtClean="0"/>
              <a:t> </a:t>
            </a:r>
            <a:endParaRPr lang="en-US" i="0" dirty="0" smtClean="0"/>
          </a:p>
          <a:p>
            <a:endParaRPr lang="en-US" i="0" dirty="0" smtClean="0"/>
          </a:p>
          <a:p>
            <a:endParaRPr lang="en-US" i="0" dirty="0" smtClean="0"/>
          </a:p>
          <a:p>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21</a:t>
            </a:fld>
            <a:endParaRPr lang="en-US"/>
          </a:p>
        </p:txBody>
      </p:sp>
    </p:spTree>
    <p:extLst>
      <p:ext uri="{BB962C8B-B14F-4D97-AF65-F5344CB8AC3E}">
        <p14:creationId xmlns:p14="http://schemas.microsoft.com/office/powerpoint/2010/main" val="411209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Andrea</a:t>
            </a:r>
          </a:p>
          <a:p>
            <a:endParaRPr lang="en-US" dirty="0" smtClean="0"/>
          </a:p>
          <a:p>
            <a:r>
              <a:rPr lang="en-US" dirty="0" smtClean="0"/>
              <a:t>Aim to start here at 11:00 (15 min)</a:t>
            </a:r>
          </a:p>
          <a:p>
            <a:endParaRPr lang="en-US" dirty="0" smtClean="0"/>
          </a:p>
          <a:p>
            <a:r>
              <a:rPr lang="en-US" dirty="0" smtClean="0"/>
              <a:t>Brief</a:t>
            </a:r>
            <a:r>
              <a:rPr lang="en-US" baseline="0" dirty="0" smtClean="0"/>
              <a:t> comments about process for developing tools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22</a:t>
            </a:fld>
            <a:endParaRPr lang="en-US"/>
          </a:p>
        </p:txBody>
      </p:sp>
    </p:spTree>
    <p:extLst>
      <p:ext uri="{BB962C8B-B14F-4D97-AF65-F5344CB8AC3E}">
        <p14:creationId xmlns:p14="http://schemas.microsoft.com/office/powerpoint/2010/main" val="426416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 to get</a:t>
            </a:r>
            <a:r>
              <a:rPr lang="en-US" baseline="0" dirty="0" smtClean="0"/>
              <a:t> here by 11:15?]</a:t>
            </a:r>
            <a:endParaRPr lang="en-US" dirty="0" smtClean="0"/>
          </a:p>
          <a:p>
            <a:endParaRPr lang="en-US" dirty="0" smtClean="0"/>
          </a:p>
          <a:p>
            <a:r>
              <a:rPr lang="en-US" dirty="0" smtClean="0"/>
              <a:t>Renee (2 min) set up</a:t>
            </a:r>
          </a:p>
          <a:p>
            <a:endParaRPr lang="en-US" dirty="0" smtClean="0"/>
          </a:p>
          <a:p>
            <a:r>
              <a:rPr lang="en-US" dirty="0" smtClean="0"/>
              <a:t>Refer back to fit of ORB Assessment into SNAPSHOT (tools and processes) and the Implementation Plan Template. </a:t>
            </a:r>
          </a:p>
          <a:p>
            <a:r>
              <a:rPr lang="en-US" dirty="0" smtClean="0"/>
              <a:t>Revisit how attention to ORB adds value, reinforce will things may fit with county CPM implementation assessment and planning</a:t>
            </a:r>
          </a:p>
        </p:txBody>
      </p:sp>
      <p:sp>
        <p:nvSpPr>
          <p:cNvPr id="4" name="Slide Number Placeholder 3"/>
          <p:cNvSpPr>
            <a:spLocks noGrp="1"/>
          </p:cNvSpPr>
          <p:nvPr>
            <p:ph type="sldNum" sz="quarter" idx="10"/>
          </p:nvPr>
        </p:nvSpPr>
        <p:spPr/>
        <p:txBody>
          <a:bodyPr/>
          <a:lstStyle/>
          <a:p>
            <a:fld id="{E0746DE6-3336-457D-A091-FA20AC1C536E}" type="slidenum">
              <a:rPr lang="en-US" smtClean="0"/>
              <a:pPr/>
              <a:t>27</a:t>
            </a:fld>
            <a:endParaRPr lang="en-US"/>
          </a:p>
        </p:txBody>
      </p:sp>
    </p:spTree>
    <p:extLst>
      <p:ext uri="{BB962C8B-B14F-4D97-AF65-F5344CB8AC3E}">
        <p14:creationId xmlns:p14="http://schemas.microsoft.com/office/powerpoint/2010/main" val="20724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here by 11:17?] 5 min total</a:t>
            </a:r>
            <a:endParaRPr lang="en-US" dirty="0" smtClean="0"/>
          </a:p>
          <a:p>
            <a:endParaRPr lang="en-US" dirty="0" smtClean="0"/>
          </a:p>
          <a:p>
            <a:endParaRPr lang="en-US" dirty="0"/>
          </a:p>
          <a:p>
            <a:r>
              <a:rPr lang="en-US" i="0" dirty="0"/>
              <a:t>[MIA: ADD THESE </a:t>
            </a:r>
            <a:r>
              <a:rPr lang="en-US" i="0" dirty="0" smtClean="0"/>
              <a:t>SELECTIONS</a:t>
            </a:r>
            <a:r>
              <a:rPr lang="en-US" i="0" baseline="0" dirty="0" smtClean="0"/>
              <a:t> </a:t>
            </a:r>
            <a:r>
              <a:rPr lang="en-US" i="0" dirty="0" smtClean="0"/>
              <a:t>TO </a:t>
            </a:r>
            <a:r>
              <a:rPr lang="en-US" i="0" dirty="0"/>
              <a:t>THE </a:t>
            </a:r>
            <a:r>
              <a:rPr lang="en-US" i="0" dirty="0" smtClean="0"/>
              <a:t>QUESTION </a:t>
            </a:r>
            <a:r>
              <a:rPr lang="en-US" i="0" dirty="0"/>
              <a:t>IN THE </a:t>
            </a:r>
            <a:r>
              <a:rPr lang="en-US" i="0" dirty="0" smtClean="0"/>
              <a:t>POLL, scaling]</a:t>
            </a:r>
          </a:p>
          <a:p>
            <a:endParaRPr lang="en-US" sz="2200" i="0" dirty="0" smtClean="0"/>
          </a:p>
          <a:p>
            <a:r>
              <a:rPr lang="en-US" sz="2200" dirty="0" smtClean="0"/>
              <a:t>Mark – Remember, each of you are likely in very different stages of this ORB work, and all that makes complete sense based on your own local context.</a:t>
            </a:r>
          </a:p>
          <a:p>
            <a:endParaRPr lang="en-US" sz="2200" dirty="0" smtClean="0"/>
          </a:p>
          <a:p>
            <a:r>
              <a:rPr lang="en-US" sz="2200" dirty="0" smtClean="0"/>
              <a:t>Do question 1</a:t>
            </a:r>
          </a:p>
          <a:p>
            <a:r>
              <a:rPr lang="en-US" sz="2200" dirty="0" smtClean="0"/>
              <a:t>Do question 2</a:t>
            </a:r>
          </a:p>
          <a:p>
            <a:endParaRPr lang="en-US" sz="2200" dirty="0" smtClean="0"/>
          </a:p>
          <a:p>
            <a:r>
              <a:rPr lang="en-US" sz="2200" dirty="0" smtClean="0"/>
              <a:t>THEN ASK</a:t>
            </a:r>
          </a:p>
          <a:p>
            <a:r>
              <a:rPr lang="en-US" sz="2200" dirty="0" smtClean="0"/>
              <a:t>What do you see as your role in supporting your county’s CPM implementation planning?  [have participants type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Then Do Question 3 (we need to determine choices, then have participants identify</a:t>
            </a:r>
            <a:r>
              <a:rPr lang="en-US" i="0" baseline="0" dirty="0" smtClean="0"/>
              <a:t> top 2</a:t>
            </a:r>
            <a:r>
              <a:rPr lang="en-US" i="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[Coordinate</a:t>
            </a:r>
            <a:r>
              <a:rPr lang="en-US" i="0" baseline="0" dirty="0" smtClean="0"/>
              <a:t> this with Mia] </a:t>
            </a:r>
            <a:r>
              <a:rPr lang="en-US" sz="1200" kern="1200" dirty="0" smtClean="0">
                <a:solidFill>
                  <a:schemeClr val="tx1"/>
                </a:solidFill>
                <a:effectLst/>
                <a:latin typeface="+mn-lt"/>
                <a:ea typeface="+mn-ea"/>
                <a:cs typeface="+mn-cs"/>
              </a:rPr>
              <a:t>Ask participants to raise their hand (a) if they selected the </a:t>
            </a:r>
            <a:r>
              <a:rPr lang="en-US" sz="1200" u="sng" kern="1200" dirty="0" smtClean="0">
                <a:solidFill>
                  <a:schemeClr val="tx1"/>
                </a:solidFill>
                <a:effectLst/>
                <a:latin typeface="+mn-lt"/>
                <a:ea typeface="+mn-ea"/>
                <a:cs typeface="+mn-cs"/>
              </a:rPr>
              <a:t>same option</a:t>
            </a:r>
            <a:r>
              <a:rPr lang="en-US" sz="1200" kern="1200" dirty="0" smtClean="0">
                <a:solidFill>
                  <a:schemeClr val="tx1"/>
                </a:solidFill>
                <a:effectLst/>
                <a:latin typeface="+mn-lt"/>
                <a:ea typeface="+mn-ea"/>
                <a:cs typeface="+mn-cs"/>
              </a:rPr>
              <a:t>; clear raised hands; then ask participants to raise their hand if (b) they selected a </a:t>
            </a:r>
            <a:r>
              <a:rPr lang="en-US" sz="1200" u="sng" kern="1200" dirty="0" smtClean="0">
                <a:solidFill>
                  <a:schemeClr val="tx1"/>
                </a:solidFill>
                <a:effectLst/>
                <a:latin typeface="+mn-lt"/>
                <a:ea typeface="+mn-ea"/>
                <a:cs typeface="+mn-cs"/>
              </a:rPr>
              <a:t>different option</a:t>
            </a:r>
            <a:r>
              <a:rPr lang="en-US" sz="1200" kern="1200" dirty="0" smtClean="0">
                <a:solidFill>
                  <a:schemeClr val="tx1"/>
                </a:solidFill>
                <a:effectLst/>
                <a:latin typeface="+mn-lt"/>
                <a:ea typeface="+mn-ea"/>
                <a:cs typeface="+mn-cs"/>
              </a:rPr>
              <a:t>.  Share any reflections</a:t>
            </a:r>
            <a:r>
              <a:rPr lang="en-US" i="0" baseline="0" dirty="0" smtClean="0"/>
              <a:t> </a:t>
            </a:r>
            <a:endParaRPr lang="en-US" i="0" dirty="0" smtClean="0"/>
          </a:p>
          <a:p>
            <a:endParaRPr lang="en-US" i="0" dirty="0" smtClean="0"/>
          </a:p>
          <a:p>
            <a:endParaRPr lang="en-US" i="0" dirty="0" smtClean="0"/>
          </a:p>
          <a:p>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28</a:t>
            </a:fld>
            <a:endParaRPr lang="en-US"/>
          </a:p>
        </p:txBody>
      </p:sp>
    </p:spTree>
    <p:extLst>
      <p:ext uri="{BB962C8B-B14F-4D97-AF65-F5344CB8AC3E}">
        <p14:creationId xmlns:p14="http://schemas.microsoft.com/office/powerpoint/2010/main" val="95274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 participants to type in the chat box . . . </a:t>
            </a:r>
          </a:p>
          <a:p>
            <a:endParaRPr lang="en-US" i="1" dirty="0" smtClean="0"/>
          </a:p>
          <a:p>
            <a:r>
              <a:rPr lang="en-US" i="1" dirty="0" smtClean="0"/>
              <a:t>Reinforce that readiness is part</a:t>
            </a:r>
            <a:r>
              <a:rPr lang="en-US" i="1" baseline="0" dirty="0" smtClean="0"/>
              <a:t> of the process of implementation.</a:t>
            </a:r>
          </a:p>
          <a:p>
            <a:endParaRPr lang="en-US" i="1" baseline="0" dirty="0" smtClean="0"/>
          </a:p>
          <a:p>
            <a:r>
              <a:rPr lang="en-US" i="1" baseline="0" dirty="0" smtClean="0"/>
              <a:t>Getting engaged in this is actually getting started with implementing CPM – doing so extends beyond the line level of practice to include a huge organizational role to support practice. </a:t>
            </a:r>
            <a:endParaRPr lang="en-US" i="1"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29</a:t>
            </a:fld>
            <a:endParaRPr lang="en-US"/>
          </a:p>
        </p:txBody>
      </p:sp>
    </p:spTree>
    <p:extLst>
      <p:ext uri="{BB962C8B-B14F-4D97-AF65-F5344CB8AC3E}">
        <p14:creationId xmlns:p14="http://schemas.microsoft.com/office/powerpoint/2010/main" val="1587593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here by 11:20?] 5 min total</a:t>
            </a:r>
            <a:endParaRPr lang="en-US" dirty="0" smtClean="0"/>
          </a:p>
          <a:p>
            <a:endParaRPr lang="en-US" dirty="0" smtClean="0"/>
          </a:p>
          <a:p>
            <a:endParaRPr lang="en-US" dirty="0"/>
          </a:p>
          <a:p>
            <a:r>
              <a:rPr lang="en-US" i="0" dirty="0"/>
              <a:t>[MIA: ADD THESE </a:t>
            </a:r>
            <a:r>
              <a:rPr lang="en-US" i="0" dirty="0" smtClean="0"/>
              <a:t>SELECTIONS</a:t>
            </a:r>
            <a:r>
              <a:rPr lang="en-US" i="0" baseline="0" dirty="0" smtClean="0"/>
              <a:t> </a:t>
            </a:r>
            <a:r>
              <a:rPr lang="en-US" i="0" dirty="0" smtClean="0"/>
              <a:t>TO </a:t>
            </a:r>
            <a:r>
              <a:rPr lang="en-US" i="0" dirty="0"/>
              <a:t>THE </a:t>
            </a:r>
            <a:r>
              <a:rPr lang="en-US" i="0" dirty="0" smtClean="0"/>
              <a:t>QUESTION </a:t>
            </a:r>
            <a:r>
              <a:rPr lang="en-US" i="0" dirty="0"/>
              <a:t>IN THE </a:t>
            </a:r>
            <a:r>
              <a:rPr lang="en-US" i="0" dirty="0" smtClean="0"/>
              <a:t>POLL, scaling]</a:t>
            </a:r>
          </a:p>
          <a:p>
            <a:endParaRPr lang="en-US" sz="2200" i="0" dirty="0" smtClean="0"/>
          </a:p>
          <a:p>
            <a:r>
              <a:rPr lang="en-US" sz="2200" dirty="0" smtClean="0"/>
              <a:t>Mark – Remember, each of you are likely in very different stages of this ORB work, and all that makes complete sense based on your own local context.</a:t>
            </a:r>
          </a:p>
          <a:p>
            <a:endParaRPr lang="en-US" sz="2200" dirty="0" smtClean="0"/>
          </a:p>
          <a:p>
            <a:r>
              <a:rPr lang="en-US" sz="2200" dirty="0" smtClean="0"/>
              <a:t>Do question 1</a:t>
            </a:r>
          </a:p>
          <a:p>
            <a:r>
              <a:rPr lang="en-US" sz="2200" dirty="0" smtClean="0"/>
              <a:t>Do question 2</a:t>
            </a:r>
          </a:p>
          <a:p>
            <a:endParaRPr lang="en-US" sz="2200" dirty="0" smtClean="0"/>
          </a:p>
          <a:p>
            <a:r>
              <a:rPr lang="en-US" sz="2200" dirty="0" smtClean="0"/>
              <a:t>THEN ASK</a:t>
            </a:r>
          </a:p>
          <a:p>
            <a:r>
              <a:rPr lang="en-US" sz="2200" dirty="0" smtClean="0"/>
              <a:t>What do you see as your role in supporting your county’s CPM implementation planning?  [have participants type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Then Do Question 3 (we need to determine choices, then have participants identify</a:t>
            </a:r>
            <a:r>
              <a:rPr lang="en-US" i="0" baseline="0" dirty="0" smtClean="0"/>
              <a:t> top 2</a:t>
            </a:r>
            <a:r>
              <a:rPr lang="en-US" i="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[Coordinate</a:t>
            </a:r>
            <a:r>
              <a:rPr lang="en-US" i="0" baseline="0" dirty="0" smtClean="0"/>
              <a:t> this with Mia] </a:t>
            </a:r>
            <a:r>
              <a:rPr lang="en-US" sz="1200" kern="1200" dirty="0" smtClean="0">
                <a:solidFill>
                  <a:schemeClr val="tx1"/>
                </a:solidFill>
                <a:effectLst/>
                <a:latin typeface="+mn-lt"/>
                <a:ea typeface="+mn-ea"/>
                <a:cs typeface="+mn-cs"/>
              </a:rPr>
              <a:t>Ask participants to raise their hand (a) if they selected the </a:t>
            </a:r>
            <a:r>
              <a:rPr lang="en-US" sz="1200" u="sng" kern="1200" dirty="0" smtClean="0">
                <a:solidFill>
                  <a:schemeClr val="tx1"/>
                </a:solidFill>
                <a:effectLst/>
                <a:latin typeface="+mn-lt"/>
                <a:ea typeface="+mn-ea"/>
                <a:cs typeface="+mn-cs"/>
              </a:rPr>
              <a:t>same option</a:t>
            </a:r>
            <a:r>
              <a:rPr lang="en-US" sz="1200" kern="1200" dirty="0" smtClean="0">
                <a:solidFill>
                  <a:schemeClr val="tx1"/>
                </a:solidFill>
                <a:effectLst/>
                <a:latin typeface="+mn-lt"/>
                <a:ea typeface="+mn-ea"/>
                <a:cs typeface="+mn-cs"/>
              </a:rPr>
              <a:t>; clear raised hands; then ask participants to raise their hand if (b) they selected a </a:t>
            </a:r>
            <a:r>
              <a:rPr lang="en-US" sz="1200" u="sng" kern="1200" dirty="0" smtClean="0">
                <a:solidFill>
                  <a:schemeClr val="tx1"/>
                </a:solidFill>
                <a:effectLst/>
                <a:latin typeface="+mn-lt"/>
                <a:ea typeface="+mn-ea"/>
                <a:cs typeface="+mn-cs"/>
              </a:rPr>
              <a:t>different option</a:t>
            </a:r>
            <a:r>
              <a:rPr lang="en-US" sz="1200" kern="1200" dirty="0" smtClean="0">
                <a:solidFill>
                  <a:schemeClr val="tx1"/>
                </a:solidFill>
                <a:effectLst/>
                <a:latin typeface="+mn-lt"/>
                <a:ea typeface="+mn-ea"/>
                <a:cs typeface="+mn-cs"/>
              </a:rPr>
              <a:t>.  Share any reflections</a:t>
            </a:r>
            <a:r>
              <a:rPr lang="en-US" i="0" baseline="0" dirty="0" smtClean="0"/>
              <a:t> </a:t>
            </a:r>
            <a:endParaRPr lang="en-US" i="0" dirty="0" smtClean="0"/>
          </a:p>
          <a:p>
            <a:endParaRPr lang="en-US" i="0" dirty="0" smtClean="0"/>
          </a:p>
          <a:p>
            <a:endParaRPr lang="en-US" i="0" dirty="0" smtClean="0"/>
          </a:p>
          <a:p>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30</a:t>
            </a:fld>
            <a:endParaRPr lang="en-US"/>
          </a:p>
        </p:txBody>
      </p:sp>
    </p:spTree>
    <p:extLst>
      <p:ext uri="{BB962C8B-B14F-4D97-AF65-F5344CB8AC3E}">
        <p14:creationId xmlns:p14="http://schemas.microsoft.com/office/powerpoint/2010/main" val="80986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smtClean="0"/>
              <a:t>Renee</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31</a:t>
            </a:fld>
            <a:endParaRPr lang="en-US"/>
          </a:p>
        </p:txBody>
      </p:sp>
    </p:spTree>
    <p:extLst>
      <p:ext uri="{BB962C8B-B14F-4D97-AF65-F5344CB8AC3E}">
        <p14:creationId xmlns:p14="http://schemas.microsoft.com/office/powerpoint/2010/main" val="1924518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Renee</a:t>
            </a:r>
            <a:r>
              <a:rPr lang="en-US" baseline="0" dirty="0" smtClean="0"/>
              <a:t> or Andrea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we discussed today is easily accessible on the </a:t>
            </a:r>
            <a:r>
              <a:rPr lang="en-US" dirty="0" err="1"/>
              <a:t>CalSWEC</a:t>
            </a:r>
            <a:r>
              <a:rPr lang="en-US" dirty="0"/>
              <a:t> website. You can either download a PDF of the Guide with all its hyperlinks to the documents listed here (and more), or you can page through the CPM Implementation Planning pages on the </a:t>
            </a:r>
            <a:r>
              <a:rPr lang="en-US" dirty="0" err="1"/>
              <a:t>CalSWEC</a:t>
            </a:r>
            <a:r>
              <a:rPr lang="en-US" dirty="0"/>
              <a:t> website to find everything you need.</a:t>
            </a:r>
          </a:p>
          <a:p>
            <a:endParaRPr lang="en-US" dirty="0"/>
          </a:p>
          <a:p>
            <a:r>
              <a:rPr lang="en-US" dirty="0"/>
              <a:t>Special thanks to Karen Ringette and Virginia Rondero Hernandez of </a:t>
            </a:r>
            <a:r>
              <a:rPr lang="en-US" dirty="0" err="1"/>
              <a:t>CalSWEC</a:t>
            </a:r>
            <a:r>
              <a:rPr lang="en-US" dirty="0"/>
              <a:t> for providing this on-line platform for easier access and sharing of these materials across the CPM learning community. </a:t>
            </a:r>
          </a:p>
        </p:txBody>
      </p:sp>
      <p:sp>
        <p:nvSpPr>
          <p:cNvPr id="4" name="Slide Number Placeholder 3"/>
          <p:cNvSpPr>
            <a:spLocks noGrp="1"/>
          </p:cNvSpPr>
          <p:nvPr>
            <p:ph type="sldNum" sz="quarter" idx="10"/>
          </p:nvPr>
        </p:nvSpPr>
        <p:spPr/>
        <p:txBody>
          <a:bodyPr/>
          <a:lstStyle/>
          <a:p>
            <a:fld id="{E0746DE6-3336-457D-A091-FA20AC1C536E}" type="slidenum">
              <a:rPr lang="en-US" smtClean="0"/>
              <a:pPr/>
              <a:t>32</a:t>
            </a:fld>
            <a:endParaRPr lang="en-US"/>
          </a:p>
        </p:txBody>
      </p:sp>
    </p:spTree>
    <p:extLst>
      <p:ext uri="{BB962C8B-B14F-4D97-AF65-F5344CB8AC3E}">
        <p14:creationId xmlns:p14="http://schemas.microsoft.com/office/powerpoint/2010/main" val="3335786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 Danna</a:t>
            </a:r>
          </a:p>
        </p:txBody>
      </p:sp>
      <p:sp>
        <p:nvSpPr>
          <p:cNvPr id="4" name="Slide Number Placeholder 3"/>
          <p:cNvSpPr>
            <a:spLocks noGrp="1"/>
          </p:cNvSpPr>
          <p:nvPr>
            <p:ph type="sldNum" sz="quarter" idx="10"/>
          </p:nvPr>
        </p:nvSpPr>
        <p:spPr/>
        <p:txBody>
          <a:bodyPr/>
          <a:lstStyle/>
          <a:p>
            <a:fld id="{E0746DE6-3336-457D-A091-FA20AC1C536E}" type="slidenum">
              <a:rPr lang="en-US" smtClean="0"/>
              <a:pPr/>
              <a:t>33</a:t>
            </a:fld>
            <a:endParaRPr lang="en-US"/>
          </a:p>
        </p:txBody>
      </p:sp>
    </p:spTree>
    <p:extLst>
      <p:ext uri="{BB962C8B-B14F-4D97-AF65-F5344CB8AC3E}">
        <p14:creationId xmlns:p14="http://schemas.microsoft.com/office/powerpoint/2010/main" val="208464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or Danna</a:t>
            </a:r>
          </a:p>
          <a:p>
            <a:endParaRPr lang="en-US" dirty="0"/>
          </a:p>
          <a:p>
            <a:r>
              <a:rPr lang="en-US" i="1" dirty="0"/>
              <a:t>Turn over to </a:t>
            </a:r>
            <a:r>
              <a:rPr lang="en-US" i="1" dirty="0" smtClean="0"/>
              <a:t>Renee</a:t>
            </a:r>
            <a:r>
              <a:rPr lang="en-US" i="1" baseline="0" dirty="0" smtClean="0"/>
              <a:t> </a:t>
            </a:r>
            <a:r>
              <a:rPr lang="en-US" i="1" dirty="0" smtClean="0"/>
              <a:t>…</a:t>
            </a:r>
            <a:endParaRPr lang="en-US" i="1"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3</a:t>
            </a:fld>
            <a:endParaRPr lang="en-US"/>
          </a:p>
        </p:txBody>
      </p:sp>
    </p:spTree>
    <p:extLst>
      <p:ext uri="{BB962C8B-B14F-4D97-AF65-F5344CB8AC3E}">
        <p14:creationId xmlns:p14="http://schemas.microsoft.com/office/powerpoint/2010/main" val="148942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[hope to be</a:t>
            </a:r>
            <a:r>
              <a:rPr lang="en-US" b="0" baseline="0" dirty="0" smtClean="0"/>
              <a:t> here by 10:10]</a:t>
            </a:r>
          </a:p>
          <a:p>
            <a:endParaRPr lang="en-US" b="0" dirty="0"/>
          </a:p>
          <a:p>
            <a:r>
              <a:rPr lang="en-US" b="0" dirty="0" smtClean="0"/>
              <a:t>Renee</a:t>
            </a:r>
            <a:r>
              <a:rPr lang="en-US" b="0" baseline="0" dirty="0" smtClean="0"/>
              <a:t> </a:t>
            </a:r>
          </a:p>
          <a:p>
            <a:endParaRPr lang="en-US" b="0" baseline="0" dirty="0" smtClean="0"/>
          </a:p>
          <a:p>
            <a:r>
              <a:rPr lang="en-US" sz="1200" kern="1200" dirty="0" smtClean="0">
                <a:solidFill>
                  <a:schemeClr val="tx1"/>
                </a:solidFill>
                <a:effectLst/>
                <a:latin typeface="+mn-lt"/>
                <a:ea typeface="+mn-ea"/>
                <a:cs typeface="+mn-cs"/>
              </a:rPr>
              <a:t>Overall - focus is not content, per se, but bringing people together across the agency and community to stimulate local thinking and action</a:t>
            </a:r>
            <a:endParaRPr lang="en-US" b="0"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4</a:t>
            </a:fld>
            <a:endParaRPr lang="en-US"/>
          </a:p>
        </p:txBody>
      </p:sp>
    </p:spTree>
    <p:extLst>
      <p:ext uri="{BB962C8B-B14F-4D97-AF65-F5344CB8AC3E}">
        <p14:creationId xmlns:p14="http://schemas.microsoft.com/office/powerpoint/2010/main" val="317913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smtClean="0"/>
              <a:t>[Renee</a:t>
            </a:r>
            <a:r>
              <a:rPr lang="en-US" b="0" i="0" baseline="0" dirty="0" smtClean="0"/>
              <a:t> comment on what </a:t>
            </a:r>
            <a:r>
              <a:rPr lang="en-US" b="0" i="0" dirty="0" smtClean="0"/>
              <a:t>Jennifer had shared before]</a:t>
            </a:r>
            <a:endParaRPr lang="en-US" b="0" i="0" dirty="0"/>
          </a:p>
          <a:p>
            <a:pPr marL="0" indent="0">
              <a:buFont typeface="Arial" panose="020B0604020202020204" pitchFamily="34" charset="0"/>
              <a:buNone/>
            </a:pPr>
            <a:endParaRPr lang="en-US" b="0" i="0" dirty="0"/>
          </a:p>
          <a:p>
            <a:pPr marL="171450" indent="-171450">
              <a:buFont typeface="Arial" panose="020B0604020202020204" pitchFamily="34" charset="0"/>
              <a:buChar char="•"/>
            </a:pPr>
            <a:r>
              <a:rPr lang="en-US" dirty="0"/>
              <a:t>Identify a set of individuals who have the authority and perspective within your agency to help you think through the decisions, opportunities and activities that are involved with the Snapshot self-assessment process.</a:t>
            </a:r>
          </a:p>
          <a:p>
            <a:pPr marL="171450" indent="-171450">
              <a:buFont typeface="Arial" panose="020B0604020202020204" pitchFamily="34" charset="0"/>
              <a:buChar char="•"/>
            </a:pPr>
            <a:r>
              <a:rPr lang="en-US" dirty="0"/>
              <a:t>Talk with those on your planning team and others about how to apply the Snapshot and how it can be useful (both the process and findings) to your local CPM implementation planning efforts.</a:t>
            </a:r>
          </a:p>
          <a:p>
            <a:pPr marL="171450" indent="-171450">
              <a:buFont typeface="Arial" panose="020B0604020202020204" pitchFamily="34" charset="0"/>
              <a:buChar char="•"/>
            </a:pPr>
            <a:r>
              <a:rPr lang="en-US" dirty="0"/>
              <a:t>Reach out to the staff from your agency who have served on the Directors’ Institute Development Circles. They played key roles in describing the capacities contained in the Snapshot assessment questions and can help guide local next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Snapshot is purposefully designed to be flexible (e.g., adjust language—not meaning—of the questions to resonate with your community, every respondent doesn’t have to answer the entire questionnaire—parse out sub-sets of questions that best fit for the audience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 different groups/stakeholders together and use this process to surface various perspectives on answering the question, “Where are we now in implementing CPM?”. Use this range of views to shape ideas for moving ahead.</a:t>
            </a:r>
          </a:p>
          <a:p>
            <a:pPr marL="171450" indent="-171450">
              <a:buFont typeface="Arial" panose="020B0604020202020204" pitchFamily="34" charset="0"/>
              <a:buChar char="•"/>
            </a:pPr>
            <a:r>
              <a:rPr lang="en-US" dirty="0"/>
              <a:t>Embarking on preparing for CPM implementation requires teaming, inquiry, engagement, communication and other leadership behaviors. </a:t>
            </a:r>
          </a:p>
        </p:txBody>
      </p:sp>
      <p:sp>
        <p:nvSpPr>
          <p:cNvPr id="4" name="Slide Number Placeholder 3"/>
          <p:cNvSpPr>
            <a:spLocks noGrp="1"/>
          </p:cNvSpPr>
          <p:nvPr>
            <p:ph type="sldNum" sz="quarter" idx="10"/>
          </p:nvPr>
        </p:nvSpPr>
        <p:spPr/>
        <p:txBody>
          <a:bodyPr/>
          <a:lstStyle/>
          <a:p>
            <a:fld id="{E0746DE6-3336-457D-A091-FA20AC1C536E}" type="slidenum">
              <a:rPr lang="en-US" smtClean="0"/>
              <a:pPr/>
              <a:t>5</a:t>
            </a:fld>
            <a:endParaRPr lang="en-US"/>
          </a:p>
        </p:txBody>
      </p:sp>
    </p:spTree>
    <p:extLst>
      <p:ext uri="{BB962C8B-B14F-4D97-AF65-F5344CB8AC3E}">
        <p14:creationId xmlns:p14="http://schemas.microsoft.com/office/powerpoint/2010/main" val="247696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smtClean="0"/>
              <a:t>Renee</a:t>
            </a:r>
            <a:r>
              <a:rPr lang="en-US" i="0" baseline="0" dirty="0" smtClean="0"/>
              <a:t> </a:t>
            </a:r>
            <a:r>
              <a:rPr lang="en-US" i="0" dirty="0" smtClean="0"/>
              <a:t>   </a:t>
            </a: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p>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6</a:t>
            </a:fld>
            <a:endParaRPr lang="en-US"/>
          </a:p>
        </p:txBody>
      </p:sp>
    </p:spTree>
    <p:extLst>
      <p:ext uri="{BB962C8B-B14F-4D97-AF65-F5344CB8AC3E}">
        <p14:creationId xmlns:p14="http://schemas.microsoft.com/office/powerpoint/2010/main" val="332884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Renee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7</a:t>
            </a:fld>
            <a:endParaRPr lang="en-US"/>
          </a:p>
        </p:txBody>
      </p:sp>
    </p:spTree>
    <p:extLst>
      <p:ext uri="{BB962C8B-B14F-4D97-AF65-F5344CB8AC3E}">
        <p14:creationId xmlns:p14="http://schemas.microsoft.com/office/powerpoint/2010/main" val="29861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Start here by 10:15?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Renee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(5 </a:t>
            </a:r>
            <a:r>
              <a:rPr lang="en-US" b="1" dirty="0"/>
              <a:t>minutes for </a:t>
            </a:r>
            <a:r>
              <a:rPr lang="en-US" b="1" dirty="0" smtClean="0"/>
              <a:t>slides 8-13)</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pPr/>
              <a:t>8</a:t>
            </a:fld>
            <a:endParaRPr lang="en-US"/>
          </a:p>
        </p:txBody>
      </p:sp>
    </p:spTree>
    <p:extLst>
      <p:ext uri="{BB962C8B-B14F-4D97-AF65-F5344CB8AC3E}">
        <p14:creationId xmlns:p14="http://schemas.microsoft.com/office/powerpoint/2010/main" val="341275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s</a:t>
            </a:r>
            <a:r>
              <a:rPr lang="en-US" dirty="0" smtClean="0"/>
              <a:t>tart with definition to remind all</a:t>
            </a:r>
            <a:r>
              <a:rPr lang="en-US" baseline="0" dirty="0" smtClean="0"/>
              <a:t> of us</a:t>
            </a:r>
            <a:r>
              <a:rPr lang="en-US" dirty="0" smtClean="0"/>
              <a:t> of why</a:t>
            </a:r>
            <a:r>
              <a:rPr lang="en-US" baseline="0" dirty="0" smtClean="0"/>
              <a:t> we have been addressing ORB.</a:t>
            </a:r>
          </a:p>
          <a:p>
            <a:endParaRPr lang="en-US" baseline="0" dirty="0" smtClean="0"/>
          </a:p>
          <a:p>
            <a:r>
              <a:rPr lang="en-US" baseline="0" dirty="0" smtClean="0"/>
              <a:t>[refer to both boxes on the slide and their emphasis points underlined]</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Aldridge &amp; Boothroyd (2016, April)</a:t>
            </a:r>
            <a:endParaRPr lang="en-US"/>
          </a:p>
        </p:txBody>
      </p:sp>
      <p:sp>
        <p:nvSpPr>
          <p:cNvPr id="6" name="Slide Number Placeholder 5"/>
          <p:cNvSpPr>
            <a:spLocks noGrp="1"/>
          </p:cNvSpPr>
          <p:nvPr>
            <p:ph type="sldNum" sz="quarter" idx="12"/>
          </p:nvPr>
        </p:nvSpPr>
        <p:spPr/>
        <p:txBody>
          <a:bodyPr/>
          <a:lstStyle/>
          <a:p>
            <a:fld id="{50751086-7DE5-584C-9196-DD0F778C4C3A}" type="slidenum">
              <a:rPr lang="en-US" smtClean="0"/>
              <a:t>9</a:t>
            </a:fld>
            <a:endParaRPr lang="en-US"/>
          </a:p>
        </p:txBody>
      </p:sp>
    </p:spTree>
    <p:extLst>
      <p:ext uri="{BB962C8B-B14F-4D97-AF65-F5344CB8AC3E}">
        <p14:creationId xmlns:p14="http://schemas.microsoft.com/office/powerpoint/2010/main" val="2826587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b="1"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pPr/>
              <a:t>Tuesday, March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8552168" y="18288"/>
            <a:ext cx="444500" cy="329184"/>
          </a:xfr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109" y="6284145"/>
            <a:ext cx="1943098" cy="414528"/>
          </a:xfrm>
          <a:prstGeom prst="rect">
            <a:avLst/>
          </a:prstGeom>
        </p:spPr>
      </p:pic>
    </p:spTree>
    <p:extLst>
      <p:ext uri="{BB962C8B-B14F-4D97-AF65-F5344CB8AC3E}">
        <p14:creationId xmlns:p14="http://schemas.microsoft.com/office/powerpoint/2010/main" val="235815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Tuesday, March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72760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Tuesday, March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8767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457200" y="1600200"/>
            <a:ext cx="8229600" cy="4900613"/>
          </a:xfrm>
        </p:spPr>
        <p:txBody>
          <a:bodyPr>
            <a:normAutofit/>
          </a:bodyPr>
          <a:lstStyle>
            <a:lvl1pPr marL="298450" indent="-298450">
              <a:tabLst/>
              <a:defRPr sz="2800"/>
            </a:lvl1pPr>
            <a:lvl2pPr marL="461963" indent="-255588">
              <a:tabLst/>
              <a:defRPr sz="2400"/>
            </a:lvl2pPr>
            <a:lvl3pPr marL="685800" indent="-274638">
              <a:tabLst/>
              <a:defRPr sz="2000"/>
            </a:lvl3pPr>
            <a:lvl4pPr marL="865188" indent="-247650">
              <a:tabLst/>
              <a:defRPr sz="1600"/>
            </a:lvl4pPr>
            <a:lvl5pPr marL="985838" indent="-1968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01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Tuesday, March 20,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6412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Tuesday, March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8535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Tuesday, March 20,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7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Tuesday, March 20,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3298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Tuesday, March 20,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4484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Tuesday, March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3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Tuesday, March 20,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932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fpic.org/index.ht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A80CB818-7379-467D-8E76-EF9D9074A26C}" type="datetime2">
              <a:rPr lang="en-US" smtClean="0"/>
              <a:pPr/>
              <a:t>Tuesday, March 20,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8737600" y="6477000"/>
            <a:ext cx="444500" cy="329184"/>
          </a:xfrm>
          <a:prstGeom prst="rect">
            <a:avLst/>
          </a:prstGeom>
        </p:spPr>
        <p:txBody>
          <a:bodyPr vert="horz" lIns="91440" tIns="45720" rIns="91440" bIns="45720" rtlCol="0" anchor="ctr"/>
          <a:lstStyle>
            <a:lvl1pPr algn="l">
              <a:defRPr sz="1050" b="1">
                <a:solidFill>
                  <a:srgbClr val="404040"/>
                </a:solidFill>
              </a:defRPr>
            </a:lvl1pPr>
          </a:lstStyle>
          <a:p>
            <a:fld id="{0CFEC368-1D7A-4F81-ABF6-AE0E36BAF64C}"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089" y="6284145"/>
            <a:ext cx="1943098" cy="414528"/>
          </a:xfrm>
          <a:prstGeom prst="rect">
            <a:avLst/>
          </a:prstGeom>
        </p:spPr>
      </p:pic>
      <p:pic>
        <p:nvPicPr>
          <p:cNvPr id="11" name="Picture 10" descr="CFPIC | Child &amp; Family Policy Institute of California">
            <a:hlinkClick r:id="rId14"/>
          </p:cNvPr>
          <p:cNvPicPr/>
          <p:nvPr userDrawn="1"/>
        </p:nvPicPr>
        <p:blipFill rotWithShape="1">
          <a:blip r:embed="rId15" cstate="print">
            <a:extLst>
              <a:ext uri="{28A0092B-C50C-407E-A947-70E740481C1C}">
                <a14:useLocalDpi xmlns:a14="http://schemas.microsoft.com/office/drawing/2010/main" val="0"/>
              </a:ext>
            </a:extLst>
          </a:blip>
          <a:srcRect t="11750" b="19112"/>
          <a:stretch/>
        </p:blipFill>
        <p:spPr bwMode="auto">
          <a:xfrm>
            <a:off x="6160957" y="6235908"/>
            <a:ext cx="2908094" cy="522725"/>
          </a:xfrm>
          <a:prstGeom prst="rect">
            <a:avLst/>
          </a:prstGeom>
          <a:noFill/>
          <a:ln>
            <a:noFill/>
          </a:ln>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47383" y="5949790"/>
            <a:ext cx="1103285" cy="907310"/>
          </a:xfrm>
          <a:prstGeom prst="rect">
            <a:avLst/>
          </a:prstGeom>
        </p:spPr>
      </p:pic>
    </p:spTree>
    <p:extLst>
      <p:ext uri="{BB962C8B-B14F-4D97-AF65-F5344CB8AC3E}">
        <p14:creationId xmlns:p14="http://schemas.microsoft.com/office/powerpoint/2010/main" val="24153432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alswec.berkeley.edu/cpm-implementation-planning-material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267" y="1632857"/>
            <a:ext cx="8957733" cy="2878667"/>
          </a:xfrm>
        </p:spPr>
        <p:txBody>
          <a:bodyPr>
            <a:noAutofit/>
          </a:bodyPr>
          <a:lstStyle/>
          <a:p>
            <a:pPr algn="ctr">
              <a:lnSpc>
                <a:spcPct val="100000"/>
              </a:lnSpc>
              <a:spcAft>
                <a:spcPts val="1800"/>
              </a:spcAft>
            </a:pPr>
            <a:r>
              <a:rPr lang="en-US" sz="2800" cap="none" dirty="0" smtClean="0"/>
              <a:t>CA Child Welfare Core Practice Model (CPM) </a:t>
            </a:r>
            <a:br>
              <a:rPr lang="en-US" sz="2800" cap="none" dirty="0" smtClean="0"/>
            </a:br>
            <a:r>
              <a:rPr lang="en-US" sz="2800" cap="none" dirty="0" smtClean="0"/>
              <a:t>Directors Institute Webinar</a:t>
            </a:r>
            <a:br>
              <a:rPr lang="en-US" sz="2800" cap="none" dirty="0" smtClean="0"/>
            </a:br>
            <a:r>
              <a:rPr lang="en-US" sz="2800" cap="none" dirty="0" smtClean="0"/>
              <a:t/>
            </a:r>
            <a:br>
              <a:rPr lang="en-US" sz="2800" cap="none" dirty="0" smtClean="0"/>
            </a:br>
            <a:r>
              <a:rPr lang="en-US" dirty="0" smtClean="0"/>
              <a:t>Organizational Readiness Building </a:t>
            </a:r>
            <a:r>
              <a:rPr lang="en-US" dirty="0"/>
              <a:t/>
            </a:r>
            <a:br>
              <a:rPr lang="en-US" dirty="0"/>
            </a:br>
            <a:r>
              <a:rPr lang="en-US" dirty="0"/>
              <a:t/>
            </a:r>
            <a:br>
              <a:rPr lang="en-US" dirty="0"/>
            </a:br>
            <a:r>
              <a:rPr lang="en-US" cap="none" dirty="0" smtClean="0"/>
              <a:t>What It Is &amp; Why It Matters!</a:t>
            </a:r>
            <a:endParaRPr lang="en-US" dirty="0"/>
          </a:p>
        </p:txBody>
      </p:sp>
      <p:sp>
        <p:nvSpPr>
          <p:cNvPr id="5" name="Subtitle 4"/>
          <p:cNvSpPr>
            <a:spLocks noGrp="1"/>
          </p:cNvSpPr>
          <p:nvPr>
            <p:ph type="subTitle" idx="1"/>
          </p:nvPr>
        </p:nvSpPr>
        <p:spPr>
          <a:xfrm>
            <a:off x="685800" y="5023104"/>
            <a:ext cx="7848600" cy="573024"/>
          </a:xfrm>
        </p:spPr>
        <p:txBody>
          <a:bodyPr/>
          <a:lstStyle/>
          <a:p>
            <a:pPr algn="ctr"/>
            <a:r>
              <a:rPr lang="en-US" dirty="0"/>
              <a:t>Thursday, </a:t>
            </a:r>
            <a:r>
              <a:rPr lang="en-US" dirty="0" smtClean="0"/>
              <a:t>March </a:t>
            </a:r>
            <a:r>
              <a:rPr lang="en-US" dirty="0"/>
              <a:t>15 | 10am </a:t>
            </a:r>
            <a:r>
              <a:rPr lang="mr-IN" dirty="0"/>
              <a:t>–</a:t>
            </a:r>
            <a:r>
              <a:rPr lang="en-US" dirty="0"/>
              <a:t> 11:30am</a:t>
            </a:r>
          </a:p>
        </p:txBody>
      </p:sp>
    </p:spTree>
    <p:extLst>
      <p:ext uri="{BB962C8B-B14F-4D97-AF65-F5344CB8AC3E}">
        <p14:creationId xmlns:p14="http://schemas.microsoft.com/office/powerpoint/2010/main" val="92489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60" y="719165"/>
            <a:ext cx="6935602" cy="533165"/>
          </a:xfrm>
        </p:spPr>
        <p:txBody>
          <a:bodyPr>
            <a:noAutofit/>
          </a:bodyPr>
          <a:lstStyle/>
          <a:p>
            <a:r>
              <a:rPr lang="en-US" sz="2800" b="1" spc="130" dirty="0" smtClean="0">
                <a:solidFill>
                  <a:srgbClr val="008000"/>
                </a:solidFill>
                <a:latin typeface="+mn-lt"/>
              </a:rPr>
              <a:t>Organizational Readiness Building</a:t>
            </a:r>
            <a:endParaRPr lang="en-US" sz="2800" b="1" spc="130" dirty="0">
              <a:solidFill>
                <a:srgbClr val="008000"/>
              </a:solidFill>
              <a:latin typeface="+mn-lt"/>
            </a:endParaRPr>
          </a:p>
        </p:txBody>
      </p:sp>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7163" y="548374"/>
            <a:ext cx="1177055" cy="774343"/>
          </a:xfrm>
          <a:prstGeom prst="rect">
            <a:avLst/>
          </a:prstGeom>
          <a:noFill/>
          <a:ln>
            <a:noFill/>
          </a:ln>
        </p:spPr>
      </p:pic>
      <p:sp>
        <p:nvSpPr>
          <p:cNvPr id="11" name="Content Placeholder 2"/>
          <p:cNvSpPr>
            <a:spLocks noGrp="1"/>
          </p:cNvSpPr>
          <p:nvPr>
            <p:ph idx="1"/>
          </p:nvPr>
        </p:nvSpPr>
        <p:spPr>
          <a:xfrm>
            <a:off x="2165730" y="1412981"/>
            <a:ext cx="6387236" cy="1366383"/>
          </a:xfrm>
        </p:spPr>
        <p:txBody>
          <a:bodyPr>
            <a:noAutofit/>
          </a:bodyPr>
          <a:lstStyle/>
          <a:p>
            <a:pPr marL="0" indent="0">
              <a:lnSpc>
                <a:spcPct val="120000"/>
              </a:lnSpc>
              <a:spcBef>
                <a:spcPts val="0"/>
              </a:spcBef>
              <a:buNone/>
              <a:tabLst>
                <a:tab pos="1143000" algn="l"/>
              </a:tabLst>
            </a:pPr>
            <a:r>
              <a:rPr lang="en-US" sz="2400" u="sng" dirty="0" smtClean="0"/>
              <a:t>The Big Idea</a:t>
            </a:r>
            <a:r>
              <a:rPr lang="en-US" sz="2400" dirty="0" smtClean="0"/>
              <a:t>:	Implementation is a process of </a:t>
            </a:r>
            <a:r>
              <a:rPr lang="en-US" sz="2400" i="1" dirty="0" smtClean="0"/>
              <a:t>collective action </a:t>
            </a:r>
            <a:r>
              <a:rPr lang="en-US" sz="2400" dirty="0" smtClean="0"/>
              <a:t>by </a:t>
            </a:r>
            <a:r>
              <a:rPr lang="en-US" sz="2400" u="sng" dirty="0" smtClean="0"/>
              <a:t>people and organizations</a:t>
            </a:r>
            <a:r>
              <a:rPr lang="en-US" sz="2400" dirty="0" smtClean="0"/>
              <a:t>. Lack of attention to organizational </a:t>
            </a:r>
            <a:r>
              <a:rPr lang="en-US" sz="2400" dirty="0"/>
              <a:t>behavior is </a:t>
            </a:r>
            <a:r>
              <a:rPr lang="en-US" sz="2400" dirty="0" smtClean="0"/>
              <a:t>a major </a:t>
            </a:r>
            <a:r>
              <a:rPr lang="en-US" sz="2400" dirty="0"/>
              <a:t>gap </a:t>
            </a:r>
            <a:r>
              <a:rPr lang="en-US" sz="2400" dirty="0" smtClean="0"/>
              <a:t>in </a:t>
            </a:r>
            <a:r>
              <a:rPr lang="en-US" sz="2400" dirty="0"/>
              <a:t>the process of implementation. </a:t>
            </a:r>
          </a:p>
        </p:txBody>
      </p:sp>
      <p:pic>
        <p:nvPicPr>
          <p:cNvPr id="3" name="Picture 2" descr="Le invenzioni del 2016: un bilancio - La Stamp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40" y="1441986"/>
            <a:ext cx="1759226" cy="1759226"/>
          </a:xfrm>
          <a:prstGeom prst="rect">
            <a:avLst/>
          </a:prstGeom>
        </p:spPr>
      </p:pic>
      <p:sp>
        <p:nvSpPr>
          <p:cNvPr id="10" name="Content Placeholder 2"/>
          <p:cNvSpPr txBox="1">
            <a:spLocks/>
          </p:cNvSpPr>
          <p:nvPr/>
        </p:nvSpPr>
        <p:spPr>
          <a:xfrm>
            <a:off x="460826" y="3748677"/>
            <a:ext cx="8166339" cy="1366383"/>
          </a:xfrm>
          <a:prstGeom prst="rect">
            <a:avLst/>
          </a:prstGeom>
        </p:spPr>
        <p:txBody>
          <a:bodyPr vert="horz" lIns="91440" tIns="45720" rIns="91440" bIns="45720" rtlCol="0">
            <a:noAutofit/>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0" indent="0">
              <a:lnSpc>
                <a:spcPct val="120000"/>
              </a:lnSpc>
              <a:spcBef>
                <a:spcPts val="1200"/>
              </a:spcBef>
              <a:spcAft>
                <a:spcPts val="1200"/>
              </a:spcAft>
              <a:buFont typeface="Arial" pitchFamily="34" charset="0"/>
              <a:buNone/>
            </a:pPr>
            <a:r>
              <a:rPr lang="en-US" sz="2000" dirty="0" smtClean="0"/>
              <a:t>The process of implementation happens within and is influenced by the agency and community environments in which it occurs.  We tend to focus mostly on the “package” or model and the individuals doing it, and forget about how people, teams, and practices of the organization may be helping or get in the way of effective implementation.  </a:t>
            </a:r>
          </a:p>
          <a:p>
            <a:pPr marL="0" indent="0">
              <a:lnSpc>
                <a:spcPct val="120000"/>
              </a:lnSpc>
              <a:spcBef>
                <a:spcPts val="1200"/>
              </a:spcBef>
              <a:spcAft>
                <a:spcPts val="1200"/>
              </a:spcAft>
              <a:buFont typeface="Arial" pitchFamily="34" charset="0"/>
              <a:buNone/>
            </a:pPr>
            <a:endParaRPr lang="en-US" sz="2000" dirty="0"/>
          </a:p>
        </p:txBody>
      </p:sp>
    </p:spTree>
    <p:extLst>
      <p:ext uri="{BB962C8B-B14F-4D97-AF65-F5344CB8AC3E}">
        <p14:creationId xmlns:p14="http://schemas.microsoft.com/office/powerpoint/2010/main" val="29336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62" y="128607"/>
            <a:ext cx="7886700" cy="1325563"/>
          </a:xfrm>
        </p:spPr>
        <p:txBody>
          <a:bodyPr>
            <a:normAutofit/>
          </a:bodyPr>
          <a:lstStyle/>
          <a:p>
            <a:r>
              <a:rPr lang="en-US" sz="2325" cap="small" dirty="0">
                <a:solidFill>
                  <a:srgbClr val="00BFC3"/>
                </a:solidFill>
              </a:rPr>
              <a:t>Directors Institute Development Circles</a:t>
            </a:r>
            <a:r>
              <a:rPr lang="en-US" dirty="0"/>
              <a:t/>
            </a:r>
            <a:br>
              <a:rPr lang="en-US" dirty="0"/>
            </a:br>
            <a:r>
              <a:rPr lang="en-US" dirty="0" smtClean="0"/>
              <a:t>Organizational Readiness Building</a:t>
            </a:r>
            <a:endParaRPr lang="en-US" dirty="0"/>
          </a:p>
        </p:txBody>
      </p:sp>
      <p:sp>
        <p:nvSpPr>
          <p:cNvPr id="3" name="Content Placeholder 2"/>
          <p:cNvSpPr>
            <a:spLocks noGrp="1"/>
          </p:cNvSpPr>
          <p:nvPr>
            <p:ph idx="1"/>
          </p:nvPr>
        </p:nvSpPr>
        <p:spPr>
          <a:xfrm>
            <a:off x="334362" y="1454170"/>
            <a:ext cx="5770486" cy="2476500"/>
          </a:xfrm>
        </p:spPr>
        <p:txBody>
          <a:bodyPr>
            <a:noAutofit/>
          </a:bodyPr>
          <a:lstStyle/>
          <a:p>
            <a:pPr marL="0" indent="0">
              <a:lnSpc>
                <a:spcPct val="110000"/>
              </a:lnSpc>
              <a:spcBef>
                <a:spcPts val="451"/>
              </a:spcBef>
              <a:buNone/>
            </a:pPr>
            <a:r>
              <a:rPr lang="en-US" sz="2400" dirty="0"/>
              <a:t>VISION</a:t>
            </a:r>
          </a:p>
          <a:p>
            <a:pPr>
              <a:lnSpc>
                <a:spcPct val="110000"/>
              </a:lnSpc>
              <a:spcBef>
                <a:spcPts val="451"/>
              </a:spcBef>
            </a:pPr>
            <a:r>
              <a:rPr lang="en-US" sz="2400" dirty="0"/>
              <a:t>People specifically resourced and tasked to come together, attend to day-to-day tasks of implementing the CPM</a:t>
            </a:r>
          </a:p>
          <a:p>
            <a:pPr>
              <a:lnSpc>
                <a:spcPct val="110000"/>
              </a:lnSpc>
              <a:spcBef>
                <a:spcPts val="451"/>
              </a:spcBef>
            </a:pPr>
            <a:r>
              <a:rPr lang="en-US" sz="2400" dirty="0"/>
              <a:t>Teams of executive leaders, staff, and partners have functional roles and dedicated resources for implementation</a:t>
            </a:r>
          </a:p>
        </p:txBody>
      </p:sp>
      <p:pic>
        <p:nvPicPr>
          <p:cNvPr id="7" name="Picture 6"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3249" y="1748475"/>
            <a:ext cx="2037719" cy="1358480"/>
          </a:xfrm>
          <a:prstGeom prst="rect">
            <a:avLst/>
          </a:prstGeom>
        </p:spPr>
      </p:pic>
      <p:sp>
        <p:nvSpPr>
          <p:cNvPr id="8" name="Content Placeholder 2"/>
          <p:cNvSpPr txBox="1">
            <a:spLocks/>
          </p:cNvSpPr>
          <p:nvPr/>
        </p:nvSpPr>
        <p:spPr>
          <a:xfrm>
            <a:off x="334362" y="4885161"/>
            <a:ext cx="8177904" cy="901460"/>
          </a:xfrm>
          <a:prstGeom prst="rect">
            <a:avLst/>
          </a:prstGeom>
        </p:spPr>
        <p:txBody>
          <a:bodyPr vert="horz" lIns="68580" tIns="34291" rIns="68580" bIns="34291"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pPr>
            <a:r>
              <a:rPr lang="en-US" dirty="0"/>
              <a:t>Organizational practices create a climate that facilitates progress and problem-solves challenges to improve CPM implementation</a:t>
            </a:r>
          </a:p>
        </p:txBody>
      </p:sp>
    </p:spTree>
    <p:extLst>
      <p:ext uri="{BB962C8B-B14F-4D97-AF65-F5344CB8AC3E}">
        <p14:creationId xmlns:p14="http://schemas.microsoft.com/office/powerpoint/2010/main" val="1929703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97040" y="1118932"/>
            <a:ext cx="5604800" cy="5070217"/>
          </a:xfrm>
          <a:prstGeom prst="rect">
            <a:avLst/>
          </a:prstGeom>
        </p:spPr>
      </p:pic>
      <p:sp>
        <p:nvSpPr>
          <p:cNvPr id="2" name="Title 1"/>
          <p:cNvSpPr>
            <a:spLocks noGrp="1"/>
          </p:cNvSpPr>
          <p:nvPr>
            <p:ph type="title"/>
          </p:nvPr>
        </p:nvSpPr>
        <p:spPr>
          <a:xfrm>
            <a:off x="108809" y="304544"/>
            <a:ext cx="9035191" cy="814388"/>
          </a:xfrm>
        </p:spPr>
        <p:txBody>
          <a:bodyPr>
            <a:normAutofit/>
          </a:bodyPr>
          <a:lstStyle/>
          <a:p>
            <a:pPr algn="l">
              <a:lnSpc>
                <a:spcPct val="100000"/>
              </a:lnSpc>
            </a:pPr>
            <a:r>
              <a:rPr lang="en-US" dirty="0" smtClean="0"/>
              <a:t>Organizational Readiness: Key Elements</a:t>
            </a:r>
            <a:endParaRPr lang="en-US" dirty="0"/>
          </a:p>
        </p:txBody>
      </p:sp>
      <p:sp>
        <p:nvSpPr>
          <p:cNvPr id="4" name="Rectangle 3"/>
          <p:cNvSpPr/>
          <p:nvPr/>
        </p:nvSpPr>
        <p:spPr>
          <a:xfrm>
            <a:off x="3863340" y="1101532"/>
            <a:ext cx="3855720" cy="99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02580" y="2133600"/>
            <a:ext cx="2156460" cy="99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9726989">
            <a:off x="6808470" y="2937531"/>
            <a:ext cx="1043940" cy="99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ipart - &lt;strong&gt;Repeat&lt;/strong&gt;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40" y="815340"/>
            <a:ext cx="5909170" cy="5918504"/>
          </a:xfrm>
          <a:prstGeom prst="rect">
            <a:avLst/>
          </a:prstGeom>
        </p:spPr>
      </p:pic>
      <p:graphicFrame>
        <p:nvGraphicFramePr>
          <p:cNvPr id="9" name="Diagram 8"/>
          <p:cNvGraphicFramePr/>
          <p:nvPr>
            <p:extLst>
              <p:ext uri="{D42A27DB-BD31-4B8C-83A1-F6EECF244321}">
                <p14:modId xmlns:p14="http://schemas.microsoft.com/office/powerpoint/2010/main" val="1518948167"/>
              </p:ext>
            </p:extLst>
          </p:nvPr>
        </p:nvGraphicFramePr>
        <p:xfrm>
          <a:off x="457200" y="10930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397267" y="1268038"/>
            <a:ext cx="2367135" cy="1631216"/>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INSTALL: Strengthen system resources and abilities to support CPM implementation</a:t>
            </a:r>
          </a:p>
        </p:txBody>
      </p:sp>
      <p:sp>
        <p:nvSpPr>
          <p:cNvPr id="11" name="TextBox 10"/>
          <p:cNvSpPr txBox="1"/>
          <p:nvPr/>
        </p:nvSpPr>
        <p:spPr>
          <a:xfrm>
            <a:off x="7258649" y="4908718"/>
            <a:ext cx="1414733" cy="523220"/>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panose="020F0502020204030204"/>
              </a:rPr>
              <a:t>LEARN</a:t>
            </a:r>
          </a:p>
        </p:txBody>
      </p:sp>
      <p:sp>
        <p:nvSpPr>
          <p:cNvPr id="2" name="Title 1"/>
          <p:cNvSpPr>
            <a:spLocks noGrp="1"/>
          </p:cNvSpPr>
          <p:nvPr>
            <p:ph type="title"/>
          </p:nvPr>
        </p:nvSpPr>
        <p:spPr>
          <a:xfrm>
            <a:off x="297180" y="208740"/>
            <a:ext cx="8709660" cy="990600"/>
          </a:xfrm>
        </p:spPr>
        <p:txBody>
          <a:bodyPr>
            <a:normAutofit fontScale="90000"/>
          </a:bodyPr>
          <a:lstStyle/>
          <a:p>
            <a:r>
              <a:rPr lang="en-US" dirty="0" smtClean="0"/>
              <a:t>To support practice with Children &amp; Families</a:t>
            </a:r>
            <a:endParaRPr lang="en-US" dirty="0"/>
          </a:p>
        </p:txBody>
      </p:sp>
    </p:spTree>
    <p:extLst>
      <p:ext uri="{BB962C8B-B14F-4D97-AF65-F5344CB8AC3E}">
        <p14:creationId xmlns:p14="http://schemas.microsoft.com/office/powerpoint/2010/main" val="24835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457200" y="241663"/>
            <a:ext cx="8229600" cy="990600"/>
          </a:xfrm>
        </p:spPr>
        <p:txBody>
          <a:bodyPr/>
          <a:lstStyle/>
          <a:p>
            <a:r>
              <a:rPr lang="en-US" dirty="0"/>
              <a:t>Come to the Polls!</a:t>
            </a:r>
          </a:p>
        </p:txBody>
      </p:sp>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34290" y="2225040"/>
            <a:ext cx="9212580" cy="3703320"/>
          </a:xfrm>
        </p:spPr>
        <p:txBody>
          <a:bodyPr>
            <a:noAutofit/>
          </a:bodyPr>
          <a:lstStyle/>
          <a:p>
            <a:pPr marL="174625" lvl="2" indent="0">
              <a:lnSpc>
                <a:spcPct val="103000"/>
              </a:lnSpc>
              <a:spcBef>
                <a:spcPts val="600"/>
              </a:spcBef>
              <a:spcAft>
                <a:spcPts val="600"/>
              </a:spcAft>
              <a:buNone/>
            </a:pPr>
            <a:r>
              <a:rPr lang="en-US" sz="2200" i="1" dirty="0"/>
              <a:t>Right now</a:t>
            </a:r>
            <a:r>
              <a:rPr lang="en-US" sz="2200" dirty="0"/>
              <a:t>, what do you think is the </a:t>
            </a:r>
            <a:r>
              <a:rPr lang="en-US" sz="2200" u="sng" dirty="0"/>
              <a:t>most important thing</a:t>
            </a:r>
            <a:r>
              <a:rPr lang="en-US" sz="2200" dirty="0"/>
              <a:t> to “get right” in </a:t>
            </a:r>
            <a:r>
              <a:rPr lang="en-US" sz="2200" i="1" dirty="0"/>
              <a:t>your county</a:t>
            </a:r>
            <a:r>
              <a:rPr lang="en-US" sz="2200" dirty="0"/>
              <a:t> for CPM implementation? (pick one</a:t>
            </a:r>
            <a:r>
              <a:rPr lang="en-US" sz="2200" dirty="0" smtClean="0"/>
              <a:t>)</a:t>
            </a:r>
          </a:p>
          <a:p>
            <a:pPr marL="974725" lvl="3" indent="-342900">
              <a:lnSpc>
                <a:spcPct val="103000"/>
              </a:lnSpc>
              <a:spcBef>
                <a:spcPts val="600"/>
              </a:spcBef>
              <a:buFont typeface="+mj-lt"/>
              <a:buAutoNum type="alphaLcPeriod"/>
            </a:pPr>
            <a:r>
              <a:rPr lang="en-US" sz="2200" dirty="0" smtClean="0"/>
              <a:t>Workers trained in the CPM </a:t>
            </a:r>
            <a:r>
              <a:rPr lang="en-US" sz="2200" dirty="0"/>
              <a:t>on the line-level</a:t>
            </a:r>
          </a:p>
          <a:p>
            <a:pPr marL="974725" lvl="3" indent="-342900">
              <a:lnSpc>
                <a:spcPct val="103000"/>
              </a:lnSpc>
              <a:spcBef>
                <a:spcPts val="600"/>
              </a:spcBef>
              <a:buFont typeface="+mj-lt"/>
              <a:buAutoNum type="alphaLcPeriod"/>
            </a:pPr>
            <a:r>
              <a:rPr lang="en-US" sz="2200" dirty="0"/>
              <a:t>Demonstrated leadership buy-in and involvement</a:t>
            </a:r>
          </a:p>
          <a:p>
            <a:pPr marL="974725" lvl="3" indent="-342900">
              <a:lnSpc>
                <a:spcPct val="103000"/>
              </a:lnSpc>
              <a:spcBef>
                <a:spcPts val="600"/>
              </a:spcBef>
              <a:buFont typeface="+mj-lt"/>
              <a:buAutoNum type="alphaLcPeriod"/>
            </a:pPr>
            <a:r>
              <a:rPr lang="en-US" sz="2200" dirty="0"/>
              <a:t>Clear messaging about the “CPM” and “implementing the CPM”</a:t>
            </a:r>
          </a:p>
          <a:p>
            <a:pPr marL="974725" lvl="3" indent="-342900">
              <a:lnSpc>
                <a:spcPct val="103000"/>
              </a:lnSpc>
              <a:spcBef>
                <a:spcPts val="600"/>
              </a:spcBef>
              <a:buFont typeface="+mj-lt"/>
              <a:buAutoNum type="alphaLcPeriod"/>
            </a:pPr>
            <a:r>
              <a:rPr lang="en-US" sz="2200" dirty="0" smtClean="0"/>
              <a:t>Early &amp; follow-up </a:t>
            </a:r>
            <a:r>
              <a:rPr lang="en-US" sz="2200" dirty="0"/>
              <a:t>ways to measure, understand, and improve it</a:t>
            </a:r>
          </a:p>
          <a:p>
            <a:pPr marL="974725" lvl="3" indent="-342900">
              <a:lnSpc>
                <a:spcPct val="103000"/>
              </a:lnSpc>
              <a:spcBef>
                <a:spcPts val="600"/>
              </a:spcBef>
              <a:buFont typeface="+mj-lt"/>
              <a:buAutoNum type="alphaLcPeriod"/>
            </a:pPr>
            <a:r>
              <a:rPr lang="en-US" sz="2200" dirty="0"/>
              <a:t>Having teams and communication processes to keep people engaged, connected, and </a:t>
            </a:r>
            <a:r>
              <a:rPr lang="en-US" sz="2200" dirty="0" smtClean="0"/>
              <a:t>informed</a:t>
            </a:r>
            <a:endParaRPr lang="en-US" sz="2200" dirty="0"/>
          </a:p>
        </p:txBody>
      </p:sp>
      <p:sp>
        <p:nvSpPr>
          <p:cNvPr id="4" name="Rectangle 3">
            <a:extLst>
              <a:ext uri="{FF2B5EF4-FFF2-40B4-BE49-F238E27FC236}">
                <a16:creationId xmlns:a16="http://schemas.microsoft.com/office/drawing/2014/main" id="{91F488B4-BC19-DC49-833B-7A7D38411F1C}"/>
              </a:ext>
            </a:extLst>
          </p:cNvPr>
          <p:cNvSpPr/>
          <p:nvPr/>
        </p:nvSpPr>
        <p:spPr>
          <a:xfrm>
            <a:off x="192628" y="1143001"/>
            <a:ext cx="7366412"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Use the polling feature you’ll see on your </a:t>
            </a:r>
            <a:r>
              <a:rPr lang="en-US" sz="2200" dirty="0" smtClean="0"/>
              <a:t>screen. If you’re</a:t>
            </a:r>
          </a:p>
          <a:p>
            <a:r>
              <a:rPr lang="en-US" sz="2200" dirty="0" smtClean="0"/>
              <a:t>sitting </a:t>
            </a:r>
            <a:r>
              <a:rPr lang="en-US" sz="2200" dirty="0"/>
              <a:t>with a number of people, answer as a collective</a:t>
            </a:r>
          </a:p>
        </p:txBody>
      </p:sp>
      <p:pic>
        <p:nvPicPr>
          <p:cNvPr id="5" name="Picture 4" descr="The Show Me Librarian: YA Friday: Teen Volunteers in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281" y="419102"/>
            <a:ext cx="1615440" cy="1615440"/>
          </a:xfrm>
          <a:prstGeom prst="rect">
            <a:avLst/>
          </a:prstGeom>
        </p:spPr>
      </p:pic>
    </p:spTree>
    <p:extLst>
      <p:ext uri="{BB962C8B-B14F-4D97-AF65-F5344CB8AC3E}">
        <p14:creationId xmlns:p14="http://schemas.microsoft.com/office/powerpoint/2010/main" val="30928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Making Organizational Readiness Building </a:t>
            </a:r>
            <a:r>
              <a:rPr lang="en-US" sz="5400" dirty="0" smtClean="0"/>
              <a:t>Tangible</a:t>
            </a:r>
            <a:endParaRPr lang="en-US" sz="5400" dirty="0"/>
          </a:p>
        </p:txBody>
      </p:sp>
      <p:pic>
        <p:nvPicPr>
          <p:cNvPr id="4" name="Picture 3" descr="Child And &lt;strong&gt;Binoculars&lt;/strong&g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543" y="2925509"/>
            <a:ext cx="3332798" cy="2205608"/>
          </a:xfrm>
          <a:prstGeom prst="rect">
            <a:avLst/>
          </a:prstGeom>
        </p:spPr>
      </p:pic>
    </p:spTree>
    <p:extLst>
      <p:ext uri="{BB962C8B-B14F-4D97-AF65-F5344CB8AC3E}">
        <p14:creationId xmlns:p14="http://schemas.microsoft.com/office/powerpoint/2010/main" val="114529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your own story . . . </a:t>
            </a:r>
            <a:endParaRPr lang="en-US" dirty="0"/>
          </a:p>
        </p:txBody>
      </p:sp>
      <p:sp>
        <p:nvSpPr>
          <p:cNvPr id="4" name="Round Diagonal Corner Rectangle 3"/>
          <p:cNvSpPr/>
          <p:nvPr/>
        </p:nvSpPr>
        <p:spPr>
          <a:xfrm>
            <a:off x="565517" y="1742661"/>
            <a:ext cx="8121283" cy="4003827"/>
          </a:xfrm>
          <a:prstGeom prst="round2DiagRect">
            <a:avLst/>
          </a:prstGeo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3200" dirty="0" smtClean="0"/>
              <a:t>Think </a:t>
            </a:r>
            <a:r>
              <a:rPr lang="en-US" sz="3200" dirty="0"/>
              <a:t>about </a:t>
            </a:r>
            <a:r>
              <a:rPr lang="en-US" sz="3200" dirty="0" smtClean="0"/>
              <a:t>a time when your organization was “ready” for change, and the change process was successful (even on the smallest scale) . . .</a:t>
            </a:r>
          </a:p>
          <a:p>
            <a:pPr>
              <a:spcAft>
                <a:spcPts val="600"/>
              </a:spcAft>
            </a:pPr>
            <a:r>
              <a:rPr lang="en-US" sz="3200" dirty="0" smtClean="0"/>
              <a:t>What things, factors, conditions, actions, contributed to that change being successful?  </a:t>
            </a:r>
            <a:r>
              <a:rPr lang="en-US" sz="3200" i="1" dirty="0" smtClean="0"/>
              <a:t>What did you notice?</a:t>
            </a:r>
            <a:endParaRPr lang="en-US" sz="3200" i="1" dirty="0"/>
          </a:p>
        </p:txBody>
      </p:sp>
      <p:pic>
        <p:nvPicPr>
          <p:cNvPr id="3" name="Picture 2" descr="Christian Salmon Storytelling et l'invention du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899" y="443740"/>
            <a:ext cx="1905000" cy="1895475"/>
          </a:xfrm>
          <a:prstGeom prst="rect">
            <a:avLst/>
          </a:prstGeom>
        </p:spPr>
      </p:pic>
    </p:spTree>
    <p:extLst>
      <p:ext uri="{BB962C8B-B14F-4D97-AF65-F5344CB8AC3E}">
        <p14:creationId xmlns:p14="http://schemas.microsoft.com/office/powerpoint/2010/main" val="41470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848"/>
            <a:ext cx="7886700" cy="1325563"/>
          </a:xfrm>
        </p:spPr>
        <p:txBody>
          <a:bodyPr>
            <a:normAutofit fontScale="90000"/>
          </a:bodyPr>
          <a:lstStyle/>
          <a:p>
            <a:r>
              <a:rPr lang="en-US" sz="2325" cap="small" dirty="0">
                <a:solidFill>
                  <a:srgbClr val="00BFC3"/>
                </a:solidFill>
              </a:rPr>
              <a:t>Directors Institute Development Circles</a:t>
            </a:r>
            <a:r>
              <a:rPr lang="en-US" dirty="0"/>
              <a:t/>
            </a:r>
            <a:br>
              <a:rPr lang="en-US" dirty="0"/>
            </a:br>
            <a:r>
              <a:rPr lang="en-US" sz="4267" dirty="0"/>
              <a:t>Organizational Readiness Building</a:t>
            </a:r>
          </a:p>
        </p:txBody>
      </p:sp>
      <p:pic>
        <p:nvPicPr>
          <p:cNvPr id="7" name="Picture 6" descr="&lt;strong&gt;organizational-behavior&lt;/strong&gt;-4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14734" y="367527"/>
            <a:ext cx="1185833" cy="790556"/>
          </a:xfrm>
          <a:prstGeom prst="rect">
            <a:avLst/>
          </a:prstGeom>
        </p:spPr>
      </p:pic>
      <p:graphicFrame>
        <p:nvGraphicFramePr>
          <p:cNvPr id="6" name="Table 5"/>
          <p:cNvGraphicFramePr>
            <a:graphicFrameLocks noGrp="1"/>
          </p:cNvGraphicFramePr>
          <p:nvPr>
            <p:extLst/>
          </p:nvPr>
        </p:nvGraphicFramePr>
        <p:xfrm>
          <a:off x="1058261" y="1597495"/>
          <a:ext cx="7061200" cy="4267200"/>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451360892"/>
                    </a:ext>
                  </a:extLst>
                </a:gridCol>
                <a:gridCol w="3530600">
                  <a:extLst>
                    <a:ext uri="{9D8B030D-6E8A-4147-A177-3AD203B41FA5}">
                      <a16:colId xmlns:a16="http://schemas.microsoft.com/office/drawing/2014/main" val="2206765072"/>
                    </a:ext>
                  </a:extLst>
                </a:gridCol>
              </a:tblGrid>
              <a:tr h="528320">
                <a:tc>
                  <a:txBody>
                    <a:bodyPr/>
                    <a:lstStyle/>
                    <a:p>
                      <a:r>
                        <a:rPr lang="en-US" sz="2700" dirty="0" smtClean="0"/>
                        <a:t>Testing County</a:t>
                      </a:r>
                      <a:endParaRPr lang="en-US" sz="2700" dirty="0"/>
                    </a:p>
                  </a:txBody>
                  <a:tcPr marL="121920" marR="121920" marT="60960" marB="60960"/>
                </a:tc>
                <a:tc>
                  <a:txBody>
                    <a:bodyPr/>
                    <a:lstStyle/>
                    <a:p>
                      <a:r>
                        <a:rPr lang="en-US" sz="2700" dirty="0" smtClean="0"/>
                        <a:t>Buddy County</a:t>
                      </a:r>
                      <a:endParaRPr lang="en-US" sz="2700" dirty="0"/>
                    </a:p>
                  </a:txBody>
                  <a:tcPr marL="121920" marR="121920" marT="60960" marB="60960"/>
                </a:tc>
                <a:extLst>
                  <a:ext uri="{0D108BD9-81ED-4DB2-BD59-A6C34878D82A}">
                    <a16:rowId xmlns:a16="http://schemas.microsoft.com/office/drawing/2014/main" val="2396786464"/>
                  </a:ext>
                </a:extLst>
              </a:tr>
              <a:tr h="528320">
                <a:tc>
                  <a:txBody>
                    <a:bodyPr/>
                    <a:lstStyle/>
                    <a:p>
                      <a:r>
                        <a:rPr lang="en-US" sz="2700" dirty="0" smtClean="0"/>
                        <a:t>Calaveras</a:t>
                      </a:r>
                      <a:endParaRPr lang="en-US" sz="2700" dirty="0"/>
                    </a:p>
                  </a:txBody>
                  <a:tcPr marL="121920" marR="121920" marT="60960" marB="60960"/>
                </a:tc>
                <a:tc>
                  <a:txBody>
                    <a:bodyPr/>
                    <a:lstStyle/>
                    <a:p>
                      <a:r>
                        <a:rPr lang="en-US" sz="2700" dirty="0" smtClean="0"/>
                        <a:t>Stanislaus</a:t>
                      </a:r>
                      <a:endParaRPr lang="en-US" sz="2700" dirty="0"/>
                    </a:p>
                  </a:txBody>
                  <a:tcPr marL="121920" marR="121920" marT="60960" marB="60960"/>
                </a:tc>
                <a:extLst>
                  <a:ext uri="{0D108BD9-81ED-4DB2-BD59-A6C34878D82A}">
                    <a16:rowId xmlns:a16="http://schemas.microsoft.com/office/drawing/2014/main" val="3331072899"/>
                  </a:ext>
                </a:extLst>
              </a:tr>
              <a:tr h="528320">
                <a:tc>
                  <a:txBody>
                    <a:bodyPr/>
                    <a:lstStyle/>
                    <a:p>
                      <a:r>
                        <a:rPr lang="en-US" sz="2700" dirty="0" smtClean="0"/>
                        <a:t>Kings</a:t>
                      </a:r>
                      <a:endParaRPr lang="en-US" sz="2700" dirty="0"/>
                    </a:p>
                  </a:txBody>
                  <a:tcPr marL="121920" marR="121920" marT="60960" marB="60960"/>
                </a:tc>
                <a:tc>
                  <a:txBody>
                    <a:bodyPr/>
                    <a:lstStyle/>
                    <a:p>
                      <a:r>
                        <a:rPr lang="en-US" sz="2700" dirty="0" smtClean="0"/>
                        <a:t>Alameda</a:t>
                      </a:r>
                      <a:endParaRPr lang="en-US" sz="2700" dirty="0"/>
                    </a:p>
                  </a:txBody>
                  <a:tcPr marL="121920" marR="121920" marT="60960" marB="60960"/>
                </a:tc>
                <a:extLst>
                  <a:ext uri="{0D108BD9-81ED-4DB2-BD59-A6C34878D82A}">
                    <a16:rowId xmlns:a16="http://schemas.microsoft.com/office/drawing/2014/main" val="921713699"/>
                  </a:ext>
                </a:extLst>
              </a:tr>
              <a:tr h="528320">
                <a:tc>
                  <a:txBody>
                    <a:bodyPr/>
                    <a:lstStyle/>
                    <a:p>
                      <a:r>
                        <a:rPr lang="en-US" sz="2700" dirty="0" smtClean="0"/>
                        <a:t>Los</a:t>
                      </a:r>
                      <a:r>
                        <a:rPr lang="en-US" sz="2700" baseline="0" dirty="0" smtClean="0"/>
                        <a:t> Angeles</a:t>
                      </a:r>
                      <a:endParaRPr lang="en-US" sz="2700" dirty="0"/>
                    </a:p>
                  </a:txBody>
                  <a:tcPr marL="121920" marR="121920" marT="60960" marB="60960"/>
                </a:tc>
                <a:tc>
                  <a:txBody>
                    <a:bodyPr/>
                    <a:lstStyle/>
                    <a:p>
                      <a:r>
                        <a:rPr lang="en-US" sz="2700" dirty="0" smtClean="0"/>
                        <a:t>Santa Clara</a:t>
                      </a:r>
                      <a:endParaRPr lang="en-US" sz="2700" dirty="0"/>
                    </a:p>
                  </a:txBody>
                  <a:tcPr marL="121920" marR="121920" marT="60960" marB="60960"/>
                </a:tc>
                <a:extLst>
                  <a:ext uri="{0D108BD9-81ED-4DB2-BD59-A6C34878D82A}">
                    <a16:rowId xmlns:a16="http://schemas.microsoft.com/office/drawing/2014/main" val="1410177336"/>
                  </a:ext>
                </a:extLst>
              </a:tr>
              <a:tr h="528320">
                <a:tc>
                  <a:txBody>
                    <a:bodyPr/>
                    <a:lstStyle/>
                    <a:p>
                      <a:r>
                        <a:rPr lang="en-US" sz="2700" dirty="0" smtClean="0"/>
                        <a:t>Orange</a:t>
                      </a:r>
                      <a:endParaRPr lang="en-US" sz="2700" dirty="0"/>
                    </a:p>
                  </a:txBody>
                  <a:tcPr marL="121920" marR="121920" marT="60960" marB="60960"/>
                </a:tc>
                <a:tc>
                  <a:txBody>
                    <a:bodyPr/>
                    <a:lstStyle/>
                    <a:p>
                      <a:r>
                        <a:rPr lang="en-US" sz="2700" dirty="0" smtClean="0"/>
                        <a:t>Ventura</a:t>
                      </a:r>
                      <a:endParaRPr lang="en-US" sz="2700" dirty="0"/>
                    </a:p>
                  </a:txBody>
                  <a:tcPr marL="121920" marR="121920" marT="60960" marB="60960"/>
                </a:tc>
                <a:extLst>
                  <a:ext uri="{0D108BD9-81ED-4DB2-BD59-A6C34878D82A}">
                    <a16:rowId xmlns:a16="http://schemas.microsoft.com/office/drawing/2014/main" val="1461069752"/>
                  </a:ext>
                </a:extLst>
              </a:tr>
              <a:tr h="528320">
                <a:tc>
                  <a:txBody>
                    <a:bodyPr/>
                    <a:lstStyle/>
                    <a:p>
                      <a:r>
                        <a:rPr lang="en-US" sz="2700" dirty="0" smtClean="0"/>
                        <a:t>Sacramento</a:t>
                      </a:r>
                      <a:endParaRPr lang="en-US" sz="2700" dirty="0"/>
                    </a:p>
                  </a:txBody>
                  <a:tcPr marL="121920" marR="121920" marT="60960" marB="60960"/>
                </a:tc>
                <a:tc>
                  <a:txBody>
                    <a:bodyPr/>
                    <a:lstStyle/>
                    <a:p>
                      <a:r>
                        <a:rPr lang="en-US" sz="2700" dirty="0" smtClean="0"/>
                        <a:t>Sonoma</a:t>
                      </a:r>
                      <a:endParaRPr lang="en-US" sz="2700" dirty="0"/>
                    </a:p>
                  </a:txBody>
                  <a:tcPr marL="121920" marR="121920" marT="60960" marB="60960"/>
                </a:tc>
                <a:extLst>
                  <a:ext uri="{0D108BD9-81ED-4DB2-BD59-A6C34878D82A}">
                    <a16:rowId xmlns:a16="http://schemas.microsoft.com/office/drawing/2014/main" val="3193407021"/>
                  </a:ext>
                </a:extLst>
              </a:tr>
              <a:tr h="528320">
                <a:tc>
                  <a:txBody>
                    <a:bodyPr/>
                    <a:lstStyle/>
                    <a:p>
                      <a:r>
                        <a:rPr lang="en-US" sz="2700" dirty="0" smtClean="0"/>
                        <a:t>Shasta</a:t>
                      </a:r>
                      <a:endParaRPr lang="en-US" sz="2700" dirty="0"/>
                    </a:p>
                  </a:txBody>
                  <a:tcPr marL="121920" marR="121920" marT="60960" marB="60960"/>
                </a:tc>
                <a:tc>
                  <a:txBody>
                    <a:bodyPr/>
                    <a:lstStyle/>
                    <a:p>
                      <a:r>
                        <a:rPr lang="en-US" sz="2700" dirty="0" smtClean="0"/>
                        <a:t>San</a:t>
                      </a:r>
                      <a:r>
                        <a:rPr lang="en-US" sz="2700" baseline="0" dirty="0" smtClean="0"/>
                        <a:t> Francisco</a:t>
                      </a:r>
                      <a:endParaRPr lang="en-US" sz="2700" dirty="0"/>
                    </a:p>
                  </a:txBody>
                  <a:tcPr marL="121920" marR="121920" marT="60960" marB="60960"/>
                </a:tc>
                <a:extLst>
                  <a:ext uri="{0D108BD9-81ED-4DB2-BD59-A6C34878D82A}">
                    <a16:rowId xmlns:a16="http://schemas.microsoft.com/office/drawing/2014/main" val="860603822"/>
                  </a:ext>
                </a:extLst>
              </a:tr>
              <a:tr h="528320">
                <a:tc>
                  <a:txBody>
                    <a:bodyPr/>
                    <a:lstStyle/>
                    <a:p>
                      <a:r>
                        <a:rPr lang="en-US" sz="2700" dirty="0" smtClean="0"/>
                        <a:t>Sonoma</a:t>
                      </a:r>
                      <a:endParaRPr lang="en-US" sz="2700" dirty="0"/>
                    </a:p>
                  </a:txBody>
                  <a:tcPr marL="121920" marR="121920" marT="60960" marB="60960"/>
                </a:tc>
                <a:tc>
                  <a:txBody>
                    <a:bodyPr/>
                    <a:lstStyle/>
                    <a:p>
                      <a:r>
                        <a:rPr lang="en-US" sz="2700" dirty="0" smtClean="0"/>
                        <a:t>Sacramento</a:t>
                      </a:r>
                      <a:endParaRPr lang="en-US" sz="2700" dirty="0"/>
                    </a:p>
                  </a:txBody>
                  <a:tcPr marL="121920" marR="121920" marT="60960" marB="60960"/>
                </a:tc>
                <a:extLst>
                  <a:ext uri="{0D108BD9-81ED-4DB2-BD59-A6C34878D82A}">
                    <a16:rowId xmlns:a16="http://schemas.microsoft.com/office/drawing/2014/main" val="3170799586"/>
                  </a:ext>
                </a:extLst>
              </a:tr>
            </a:tbl>
          </a:graphicData>
        </a:graphic>
      </p:graphicFrame>
    </p:spTree>
    <p:extLst>
      <p:ext uri="{BB962C8B-B14F-4D97-AF65-F5344CB8AC3E}">
        <p14:creationId xmlns:p14="http://schemas.microsoft.com/office/powerpoint/2010/main" val="2185659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フリー画像素材] 人物, 男性, ビジネスマン, ビジネス, 聞く, 耳を傾ける, 外国人男性 ID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1277" y="525780"/>
            <a:ext cx="2529840" cy="1686560"/>
          </a:xfrm>
          <a:prstGeom prst="rect">
            <a:avLst/>
          </a:prstGeom>
        </p:spPr>
      </p:pic>
      <p:sp>
        <p:nvSpPr>
          <p:cNvPr id="2" name="Title 1"/>
          <p:cNvSpPr>
            <a:spLocks noGrp="1"/>
          </p:cNvSpPr>
          <p:nvPr>
            <p:ph type="title"/>
          </p:nvPr>
        </p:nvSpPr>
        <p:spPr>
          <a:xfrm>
            <a:off x="228600" y="419100"/>
            <a:ext cx="8686800" cy="1059180"/>
          </a:xfrm>
        </p:spPr>
        <p:txBody>
          <a:bodyPr>
            <a:normAutofit fontScale="90000"/>
          </a:bodyPr>
          <a:lstStyle/>
          <a:p>
            <a:r>
              <a:rPr lang="en-US" dirty="0" smtClean="0"/>
              <a:t>Building Organizational Readiness </a:t>
            </a:r>
            <a:br>
              <a:rPr lang="en-US" dirty="0" smtClean="0"/>
            </a:br>
            <a:r>
              <a:rPr lang="en-US" dirty="0" smtClean="0"/>
              <a:t>for Implementing CPM</a:t>
            </a:r>
            <a:endParaRPr lang="en-US" dirty="0"/>
          </a:p>
        </p:txBody>
      </p:sp>
      <p:pic>
        <p:nvPicPr>
          <p:cNvPr id="4" name="Picture 3" descr="Geography Blog: &lt;strong&gt;California&lt;/strong&gt; Ma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94" y="1821322"/>
            <a:ext cx="3575124" cy="4351020"/>
          </a:xfrm>
          <a:prstGeom prst="rect">
            <a:avLst/>
          </a:prstGeom>
        </p:spPr>
      </p:pic>
      <p:pic>
        <p:nvPicPr>
          <p:cNvPr id="10" name="Picture 9" descr="Nextel y su mal servic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556" y="1905684"/>
            <a:ext cx="4199886" cy="3207335"/>
          </a:xfrm>
          <a:prstGeom prst="rect">
            <a:avLst/>
          </a:prstGeom>
        </p:spPr>
      </p:pic>
    </p:spTree>
    <p:extLst>
      <p:ext uri="{BB962C8B-B14F-4D97-AF65-F5344CB8AC3E}">
        <p14:creationId xmlns:p14="http://schemas.microsoft.com/office/powerpoint/2010/main" val="283618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569"/>
            <a:ext cx="8686800" cy="739140"/>
          </a:xfrm>
        </p:spPr>
        <p:txBody>
          <a:bodyPr>
            <a:normAutofit/>
          </a:bodyPr>
          <a:lstStyle/>
          <a:p>
            <a:r>
              <a:rPr lang="en-US" dirty="0" smtClean="0"/>
              <a:t>Some ORB Approaches . . . .</a:t>
            </a:r>
            <a:endParaRPr lang="en-US" dirty="0"/>
          </a:p>
        </p:txBody>
      </p:sp>
      <p:sp>
        <p:nvSpPr>
          <p:cNvPr id="3" name="Content Placeholder 2"/>
          <p:cNvSpPr>
            <a:spLocks noGrp="1"/>
          </p:cNvSpPr>
          <p:nvPr>
            <p:ph idx="1"/>
          </p:nvPr>
        </p:nvSpPr>
        <p:spPr>
          <a:xfrm>
            <a:off x="189071" y="1121648"/>
            <a:ext cx="6571298" cy="2169041"/>
          </a:xfrm>
        </p:spPr>
        <p:txBody>
          <a:bodyPr>
            <a:normAutofit/>
          </a:bodyPr>
          <a:lstStyle/>
          <a:p>
            <a:pPr>
              <a:lnSpc>
                <a:spcPct val="110000"/>
              </a:lnSpc>
              <a:spcBef>
                <a:spcPts val="0"/>
              </a:spcBef>
            </a:pPr>
            <a:r>
              <a:rPr lang="en-US" sz="2400" u="sng" dirty="0" smtClean="0"/>
              <a:t>Calaveras</a:t>
            </a:r>
            <a:r>
              <a:rPr lang="en-US" sz="2400" dirty="0" smtClean="0"/>
              <a:t>: CFT with staff group to develop goals for where to start</a:t>
            </a:r>
          </a:p>
          <a:p>
            <a:pPr>
              <a:spcBef>
                <a:spcPts val="0"/>
              </a:spcBef>
            </a:pPr>
            <a:r>
              <a:rPr lang="en-US" sz="2400" u="sng" dirty="0" smtClean="0"/>
              <a:t>Kings</a:t>
            </a:r>
            <a:r>
              <a:rPr lang="en-US" sz="2400" dirty="0" smtClean="0"/>
              <a:t>: 8-person focus group with staff at multiple levels to gather feedback</a:t>
            </a:r>
          </a:p>
        </p:txBody>
      </p:sp>
      <p:pic>
        <p:nvPicPr>
          <p:cNvPr id="6" name="Picture 5" descr="Room4Sunnynook - Writer's &lt;strong&gt;Toolbox&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597019"/>
            <a:ext cx="2587942" cy="1784233"/>
          </a:xfrm>
          <a:prstGeom prst="rect">
            <a:avLst/>
          </a:prstGeom>
        </p:spPr>
      </p:pic>
      <p:sp>
        <p:nvSpPr>
          <p:cNvPr id="7" name="Content Placeholder 2"/>
          <p:cNvSpPr txBox="1">
            <a:spLocks/>
          </p:cNvSpPr>
          <p:nvPr/>
        </p:nvSpPr>
        <p:spPr>
          <a:xfrm>
            <a:off x="189070" y="2670812"/>
            <a:ext cx="8833010" cy="2996614"/>
          </a:xfrm>
          <a:prstGeom prst="rect">
            <a:avLst/>
          </a:prstGeom>
        </p:spPr>
        <p:txBody>
          <a:bodyPr vert="horz" lIns="91440" tIns="45720" rIns="91440" bIns="45720" rtlCol="0">
            <a:noAutofit/>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a:spcBef>
                <a:spcPts val="0"/>
              </a:spcBef>
            </a:pPr>
            <a:r>
              <a:rPr lang="en-US" sz="2400" u="sng" dirty="0" smtClean="0"/>
              <a:t>Sonoma</a:t>
            </a:r>
            <a:r>
              <a:rPr lang="en-US" sz="2400" dirty="0" smtClean="0"/>
              <a:t>: Engaged management team in mapping current practices related to CPM values</a:t>
            </a:r>
          </a:p>
          <a:p>
            <a:pPr>
              <a:spcBef>
                <a:spcPts val="0"/>
              </a:spcBef>
            </a:pPr>
            <a:r>
              <a:rPr lang="en-US" sz="2400" u="sng" dirty="0" smtClean="0"/>
              <a:t>Shasta</a:t>
            </a:r>
            <a:r>
              <a:rPr lang="en-US" sz="2400" dirty="0" smtClean="0"/>
              <a:t>: Co-created CPM vision embodied at all levels of the organization and community</a:t>
            </a:r>
          </a:p>
          <a:p>
            <a:pPr>
              <a:spcBef>
                <a:spcPts val="0"/>
              </a:spcBef>
            </a:pPr>
            <a:r>
              <a:rPr lang="en-US" sz="2400" u="sng" dirty="0" smtClean="0"/>
              <a:t>LA/El Monte Office</a:t>
            </a:r>
            <a:r>
              <a:rPr lang="en-US" sz="2400" dirty="0" smtClean="0"/>
              <a:t>: Discussion/feedback with staff subgroups</a:t>
            </a:r>
          </a:p>
          <a:p>
            <a:pPr>
              <a:spcBef>
                <a:spcPts val="0"/>
              </a:spcBef>
            </a:pPr>
            <a:r>
              <a:rPr lang="en-US" sz="2400" u="sng" dirty="0" smtClean="0"/>
              <a:t>Orange</a:t>
            </a:r>
            <a:r>
              <a:rPr lang="en-US" sz="2400" dirty="0" smtClean="0"/>
              <a:t>: Narrowed assessment and asked 3 questions per element using online survey</a:t>
            </a:r>
          </a:p>
          <a:p>
            <a:pPr>
              <a:spcBef>
                <a:spcPts val="0"/>
              </a:spcBef>
            </a:pPr>
            <a:r>
              <a:rPr lang="en-US" sz="2400" u="sng" dirty="0" smtClean="0"/>
              <a:t>Sacramento</a:t>
            </a:r>
            <a:r>
              <a:rPr lang="en-US" sz="2400" dirty="0" smtClean="0"/>
              <a:t>: Division Managers model and “call out” leadership behaviors with each other</a:t>
            </a:r>
          </a:p>
        </p:txBody>
      </p:sp>
    </p:spTree>
    <p:extLst>
      <p:ext uri="{BB962C8B-B14F-4D97-AF65-F5344CB8AC3E}">
        <p14:creationId xmlns:p14="http://schemas.microsoft.com/office/powerpoint/2010/main" val="403212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3234660"/>
            <a:ext cx="7894320" cy="3339376"/>
          </a:xfrm>
          <a:prstGeom prst="rect">
            <a:avLst/>
          </a:prstGeom>
        </p:spPr>
        <p:txBody>
          <a:bodyPr wrap="square">
            <a:spAutoFit/>
          </a:bodyPr>
          <a:lstStyle/>
          <a:p>
            <a:pPr>
              <a:spcAft>
                <a:spcPts val="1800"/>
              </a:spcAft>
            </a:pPr>
            <a:r>
              <a:rPr lang="en-US" sz="2800" i="1" dirty="0" smtClean="0">
                <a:solidFill>
                  <a:srgbClr val="000000"/>
                </a:solidFill>
                <a:latin typeface="Calibri Light" panose="020F0302020204030204" pitchFamily="34" charset="0"/>
                <a:cs typeface="Calibri Light" panose="020F0302020204030204" pitchFamily="34" charset="0"/>
              </a:rPr>
              <a:t>“As </a:t>
            </a:r>
            <a:r>
              <a:rPr lang="en-US" sz="2800" i="1" dirty="0">
                <a:solidFill>
                  <a:srgbClr val="000000"/>
                </a:solidFill>
                <a:latin typeface="Calibri Light" panose="020F0302020204030204" pitchFamily="34" charset="0"/>
                <a:cs typeface="Calibri Light" panose="020F0302020204030204" pitchFamily="34" charset="0"/>
              </a:rPr>
              <a:t>an organization, how do we understand and address our own strengths and areas of need for supporting use of the CPM? </a:t>
            </a:r>
            <a:endParaRPr lang="en-US" sz="2800" i="1" dirty="0" smtClean="0">
              <a:solidFill>
                <a:srgbClr val="000000"/>
              </a:solidFill>
              <a:latin typeface="Calibri Light" panose="020F0302020204030204" pitchFamily="34" charset="0"/>
              <a:cs typeface="Calibri Light" panose="020F0302020204030204" pitchFamily="34" charset="0"/>
            </a:endParaRPr>
          </a:p>
          <a:p>
            <a:pPr algn="r"/>
            <a:r>
              <a:rPr lang="en-US" sz="2800" i="1" dirty="0" smtClean="0">
                <a:solidFill>
                  <a:srgbClr val="000000"/>
                </a:solidFill>
                <a:latin typeface="Calibri Light" panose="020F0302020204030204" pitchFamily="34" charset="0"/>
                <a:cs typeface="Calibri Light" panose="020F0302020204030204" pitchFamily="34" charset="0"/>
              </a:rPr>
              <a:t>What is my role in CPM implementation, </a:t>
            </a:r>
          </a:p>
          <a:p>
            <a:pPr algn="r"/>
            <a:r>
              <a:rPr lang="en-US" sz="2800" i="1" dirty="0" smtClean="0">
                <a:solidFill>
                  <a:srgbClr val="000000"/>
                </a:solidFill>
                <a:latin typeface="Calibri Light" panose="020F0302020204030204" pitchFamily="34" charset="0"/>
                <a:cs typeface="Calibri Light" panose="020F0302020204030204" pitchFamily="34" charset="0"/>
              </a:rPr>
              <a:t>even if I am not directly serving children and families?</a:t>
            </a:r>
          </a:p>
          <a:p>
            <a:endParaRPr lang="en-US" sz="2800" i="1" dirty="0">
              <a:solidFill>
                <a:srgbClr val="000000"/>
              </a:solidFill>
              <a:latin typeface="Calibri Light" panose="020F0302020204030204" pitchFamily="34" charset="0"/>
              <a:cs typeface="Calibri Light" panose="020F0302020204030204" pitchFamily="34" charset="0"/>
            </a:endParaRPr>
          </a:p>
          <a:p>
            <a:endParaRPr lang="en-US" sz="2800" i="1" dirty="0">
              <a:latin typeface="Calibri Light" panose="020F0302020204030204" pitchFamily="34" charset="0"/>
              <a:cs typeface="Calibri Light" panose="020F0302020204030204" pitchFamily="34" charset="0"/>
            </a:endParaRPr>
          </a:p>
        </p:txBody>
      </p:sp>
      <p:pic>
        <p:nvPicPr>
          <p:cNvPr id="3" name="Picture 2" descr="&lt;strong&gt;organizational-behavior&lt;/strong&gt;-49.jpg">
            <a:extLst>
              <a:ext uri="{FF2B5EF4-FFF2-40B4-BE49-F238E27FC236}">
                <a16:creationId xmlns:a16="http://schemas.microsoft.com/office/drawing/2014/main" id="{3C2455CD-0431-4F81-B526-2470E23943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9271" y="495710"/>
            <a:ext cx="3982693" cy="2655130"/>
          </a:xfrm>
          <a:prstGeom prst="rect">
            <a:avLst/>
          </a:prstGeom>
        </p:spPr>
      </p:pic>
    </p:spTree>
    <p:extLst>
      <p:ext uri="{BB962C8B-B14F-4D97-AF65-F5344CB8AC3E}">
        <p14:creationId xmlns:p14="http://schemas.microsoft.com/office/powerpoint/2010/main" val="322421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LeadershipWiki - seek first to understand, then to be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90592" y="2309079"/>
            <a:ext cx="2936288" cy="2392461"/>
          </a:xfrm>
          <a:prstGeom prst="rect">
            <a:avLst/>
          </a:prstGeom>
        </p:spPr>
      </p:pic>
      <p:sp>
        <p:nvSpPr>
          <p:cNvPr id="2" name="Title 1"/>
          <p:cNvSpPr>
            <a:spLocks noGrp="1"/>
          </p:cNvSpPr>
          <p:nvPr>
            <p:ph type="title"/>
          </p:nvPr>
        </p:nvSpPr>
        <p:spPr>
          <a:xfrm>
            <a:off x="205740" y="303649"/>
            <a:ext cx="8686800" cy="739140"/>
          </a:xfrm>
        </p:spPr>
        <p:txBody>
          <a:bodyPr>
            <a:normAutofit/>
          </a:bodyPr>
          <a:lstStyle/>
          <a:p>
            <a:r>
              <a:rPr lang="en-US" dirty="0" smtClean="0"/>
              <a:t>Some Reflections &amp; Highlights . . . </a:t>
            </a:r>
            <a:endParaRPr lang="en-US" dirty="0"/>
          </a:p>
        </p:txBody>
      </p:sp>
      <p:sp>
        <p:nvSpPr>
          <p:cNvPr id="3" name="Content Placeholder 2"/>
          <p:cNvSpPr>
            <a:spLocks noGrp="1"/>
          </p:cNvSpPr>
          <p:nvPr>
            <p:ph idx="1"/>
          </p:nvPr>
        </p:nvSpPr>
        <p:spPr>
          <a:xfrm>
            <a:off x="264160" y="2806004"/>
            <a:ext cx="6379894" cy="2996614"/>
          </a:xfrm>
        </p:spPr>
        <p:txBody>
          <a:bodyPr>
            <a:normAutofit/>
          </a:bodyPr>
          <a:lstStyle/>
          <a:p>
            <a:pPr>
              <a:spcBef>
                <a:spcPts val="0"/>
              </a:spcBef>
            </a:pPr>
            <a:r>
              <a:rPr lang="en-US" dirty="0" smtClean="0"/>
              <a:t>“Tag” and “name” Leadership Behaviors when you see them naturally active in real-time</a:t>
            </a:r>
          </a:p>
          <a:p>
            <a:pPr>
              <a:spcBef>
                <a:spcPts val="0"/>
              </a:spcBef>
            </a:pPr>
            <a:r>
              <a:rPr lang="en-US" dirty="0" smtClean="0"/>
              <a:t>Reduce number of questions to tailor ORB assessment to county culture, climate, and priorities</a:t>
            </a:r>
          </a:p>
        </p:txBody>
      </p:sp>
      <p:sp>
        <p:nvSpPr>
          <p:cNvPr id="5" name="Content Placeholder 2"/>
          <p:cNvSpPr txBox="1">
            <a:spLocks/>
          </p:cNvSpPr>
          <p:nvPr/>
        </p:nvSpPr>
        <p:spPr>
          <a:xfrm>
            <a:off x="264160" y="1042789"/>
            <a:ext cx="8229600" cy="5319911"/>
          </a:xfrm>
          <a:prstGeom prst="rect">
            <a:avLst/>
          </a:prstGeom>
        </p:spPr>
        <p:txBody>
          <a:bodyPr vert="horz" lIns="91440" tIns="45720" rIns="91440" bIns="45720" rtlCol="0">
            <a:normAutofit/>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r>
              <a:rPr lang="en-US" dirty="0" smtClean="0"/>
              <a:t>Engage diverse groups (staff, communities, Board of Supervisors) with prompts (e.g., “I Believe” video) to start conversations, gather feedback, share messages</a:t>
            </a:r>
          </a:p>
          <a:p>
            <a:endParaRPr lang="en-US" dirty="0" smtClean="0"/>
          </a:p>
          <a:p>
            <a:endParaRPr lang="en-US" dirty="0"/>
          </a:p>
          <a:p>
            <a:endParaRPr lang="en-US" dirty="0" smtClean="0"/>
          </a:p>
          <a:p>
            <a:endParaRPr lang="en-US" dirty="0"/>
          </a:p>
          <a:p>
            <a:endParaRPr lang="en-US" dirty="0" smtClean="0"/>
          </a:p>
          <a:p>
            <a:r>
              <a:rPr lang="en-US" dirty="0" smtClean="0"/>
              <a:t>Co-create messages that speak to all staff, including clerical</a:t>
            </a:r>
            <a:endParaRPr lang="en-US" dirty="0"/>
          </a:p>
        </p:txBody>
      </p:sp>
    </p:spTree>
    <p:extLst>
      <p:ext uri="{BB962C8B-B14F-4D97-AF65-F5344CB8AC3E}">
        <p14:creationId xmlns:p14="http://schemas.microsoft.com/office/powerpoint/2010/main" val="3767817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457200" y="211183"/>
            <a:ext cx="8229600" cy="990600"/>
          </a:xfrm>
        </p:spPr>
        <p:txBody>
          <a:bodyPr/>
          <a:lstStyle/>
          <a:p>
            <a:r>
              <a:rPr lang="en-US" dirty="0" smtClean="0"/>
              <a:t>Let’s Go </a:t>
            </a:r>
            <a:r>
              <a:rPr lang="en-US" i="1" dirty="0" smtClean="0"/>
              <a:t>Back</a:t>
            </a:r>
            <a:r>
              <a:rPr lang="en-US" dirty="0" smtClean="0"/>
              <a:t> to the </a:t>
            </a:r>
            <a:r>
              <a:rPr lang="en-US" dirty="0"/>
              <a:t>Polls!</a:t>
            </a:r>
          </a:p>
        </p:txBody>
      </p:sp>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0" y="2186941"/>
            <a:ext cx="9178290" cy="3703320"/>
          </a:xfrm>
        </p:spPr>
        <p:txBody>
          <a:bodyPr>
            <a:noAutofit/>
          </a:bodyPr>
          <a:lstStyle/>
          <a:p>
            <a:pPr marL="174625" lvl="2" indent="0">
              <a:lnSpc>
                <a:spcPct val="103000"/>
              </a:lnSpc>
              <a:spcBef>
                <a:spcPts val="600"/>
              </a:spcBef>
              <a:spcAft>
                <a:spcPts val="600"/>
              </a:spcAft>
              <a:buNone/>
            </a:pPr>
            <a:r>
              <a:rPr lang="en-US" sz="2200" i="1" dirty="0" smtClean="0"/>
              <a:t>Now that you heard some ORB learning from your peers . . . . At this point, </a:t>
            </a:r>
            <a:r>
              <a:rPr lang="en-US" sz="2200" dirty="0" smtClean="0"/>
              <a:t>what do you think is the </a:t>
            </a:r>
            <a:r>
              <a:rPr lang="en-US" sz="2200" u="sng" dirty="0" smtClean="0"/>
              <a:t>most </a:t>
            </a:r>
            <a:r>
              <a:rPr lang="en-US" sz="2200" u="sng" dirty="0"/>
              <a:t>important thing</a:t>
            </a:r>
            <a:r>
              <a:rPr lang="en-US" sz="2200" dirty="0"/>
              <a:t> </a:t>
            </a:r>
            <a:r>
              <a:rPr lang="en-US" sz="2200" dirty="0" smtClean="0"/>
              <a:t>to pay attention to in your county’s CPM </a:t>
            </a:r>
            <a:r>
              <a:rPr lang="en-US" sz="2200" dirty="0"/>
              <a:t>implementation? (pick one</a:t>
            </a:r>
            <a:r>
              <a:rPr lang="en-US" sz="2200" dirty="0" smtClean="0"/>
              <a:t>)</a:t>
            </a:r>
          </a:p>
          <a:p>
            <a:pPr marL="974725" lvl="3" indent="-342900">
              <a:lnSpc>
                <a:spcPct val="103000"/>
              </a:lnSpc>
              <a:spcBef>
                <a:spcPts val="1200"/>
              </a:spcBef>
              <a:buFont typeface="+mj-lt"/>
              <a:buAutoNum type="alphaLcPeriod"/>
            </a:pPr>
            <a:r>
              <a:rPr lang="en-US" sz="2200" dirty="0"/>
              <a:t>Workers trained in the CPM on the line-level</a:t>
            </a:r>
          </a:p>
          <a:p>
            <a:pPr marL="974725" lvl="3" indent="-342900">
              <a:lnSpc>
                <a:spcPct val="103000"/>
              </a:lnSpc>
              <a:spcBef>
                <a:spcPts val="600"/>
              </a:spcBef>
              <a:buFont typeface="+mj-lt"/>
              <a:buAutoNum type="alphaLcPeriod"/>
            </a:pPr>
            <a:r>
              <a:rPr lang="en-US" sz="2200" dirty="0" smtClean="0"/>
              <a:t>Demonstrated </a:t>
            </a:r>
            <a:r>
              <a:rPr lang="en-US" sz="2200" dirty="0"/>
              <a:t>leadership buy-in and involvement</a:t>
            </a:r>
          </a:p>
          <a:p>
            <a:pPr marL="974725" lvl="3" indent="-342900">
              <a:lnSpc>
                <a:spcPct val="103000"/>
              </a:lnSpc>
              <a:spcBef>
                <a:spcPts val="600"/>
              </a:spcBef>
              <a:buFont typeface="+mj-lt"/>
              <a:buAutoNum type="alphaLcPeriod"/>
            </a:pPr>
            <a:r>
              <a:rPr lang="en-US" sz="2200" dirty="0"/>
              <a:t>Clear messaging about the “CPM” and “implementing the CPM”</a:t>
            </a:r>
          </a:p>
          <a:p>
            <a:pPr marL="974725" lvl="3" indent="-342900">
              <a:lnSpc>
                <a:spcPct val="103000"/>
              </a:lnSpc>
              <a:spcBef>
                <a:spcPts val="600"/>
              </a:spcBef>
              <a:buFont typeface="+mj-lt"/>
              <a:buAutoNum type="alphaLcPeriod"/>
            </a:pPr>
            <a:r>
              <a:rPr lang="en-US" sz="2200" dirty="0" smtClean="0"/>
              <a:t>Early &amp; follow-up </a:t>
            </a:r>
            <a:r>
              <a:rPr lang="en-US" sz="2200" dirty="0"/>
              <a:t>ways to measure, understand, and improve it</a:t>
            </a:r>
          </a:p>
          <a:p>
            <a:pPr marL="974725" lvl="3" indent="-342900">
              <a:lnSpc>
                <a:spcPct val="103000"/>
              </a:lnSpc>
              <a:spcBef>
                <a:spcPts val="600"/>
              </a:spcBef>
              <a:buFont typeface="+mj-lt"/>
              <a:buAutoNum type="alphaLcPeriod"/>
            </a:pPr>
            <a:r>
              <a:rPr lang="en-US" sz="2200" dirty="0"/>
              <a:t>Having teams and communication processes to keep people engaged, connected, and </a:t>
            </a:r>
            <a:r>
              <a:rPr lang="en-US" sz="2200" dirty="0" smtClean="0"/>
              <a:t>informed</a:t>
            </a:r>
            <a:endParaRPr lang="en-US" sz="2200" dirty="0"/>
          </a:p>
        </p:txBody>
      </p:sp>
      <p:sp>
        <p:nvSpPr>
          <p:cNvPr id="4" name="Rectangle 3">
            <a:extLst>
              <a:ext uri="{FF2B5EF4-FFF2-40B4-BE49-F238E27FC236}">
                <a16:creationId xmlns:a16="http://schemas.microsoft.com/office/drawing/2014/main" id="{91F488B4-BC19-DC49-833B-7A7D38411F1C}"/>
              </a:ext>
            </a:extLst>
          </p:cNvPr>
          <p:cNvSpPr/>
          <p:nvPr/>
        </p:nvSpPr>
        <p:spPr>
          <a:xfrm>
            <a:off x="276447" y="1066801"/>
            <a:ext cx="7327043"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Use the polling feature you’ll see on your </a:t>
            </a:r>
            <a:r>
              <a:rPr lang="en-US" sz="2200" dirty="0" smtClean="0"/>
              <a:t>screen. If you’re</a:t>
            </a:r>
          </a:p>
          <a:p>
            <a:r>
              <a:rPr lang="en-US" sz="2200" dirty="0" smtClean="0"/>
              <a:t>sitting </a:t>
            </a:r>
            <a:r>
              <a:rPr lang="en-US" sz="2200" dirty="0"/>
              <a:t>with a number of people, answer as a collective</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87310" y="975360"/>
            <a:ext cx="1456690" cy="967741"/>
          </a:xfrm>
          <a:prstGeom prst="rect">
            <a:avLst/>
          </a:prstGeom>
        </p:spPr>
      </p:pic>
    </p:spTree>
    <p:extLst>
      <p:ext uri="{BB962C8B-B14F-4D97-AF65-F5344CB8AC3E}">
        <p14:creationId xmlns:p14="http://schemas.microsoft.com/office/powerpoint/2010/main" val="37953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95" y="388620"/>
            <a:ext cx="5076945" cy="745280"/>
          </a:xfrm>
        </p:spPr>
        <p:txBody>
          <a:bodyPr>
            <a:normAutofit/>
          </a:bodyPr>
          <a:lstStyle/>
          <a:p>
            <a:pPr algn="l">
              <a:lnSpc>
                <a:spcPct val="100000"/>
              </a:lnSpc>
            </a:pPr>
            <a:r>
              <a:rPr lang="en-US" sz="3200" dirty="0" smtClean="0"/>
              <a:t>ORB Resources and Tools</a:t>
            </a:r>
            <a:endParaRPr lang="en-US" sz="3200" dirty="0">
              <a:solidFill>
                <a:schemeClr val="tx1"/>
              </a:solidFill>
            </a:endParaRPr>
          </a:p>
        </p:txBody>
      </p:sp>
      <p:sp>
        <p:nvSpPr>
          <p:cNvPr id="3" name="Content Placeholder 2"/>
          <p:cNvSpPr>
            <a:spLocks noGrp="1"/>
          </p:cNvSpPr>
          <p:nvPr>
            <p:ph idx="1"/>
          </p:nvPr>
        </p:nvSpPr>
        <p:spPr>
          <a:xfrm>
            <a:off x="205962" y="1290099"/>
            <a:ext cx="8846598" cy="3843234"/>
          </a:xfrm>
          <a:solidFill>
            <a:schemeClr val="bg1"/>
          </a:solidFill>
        </p:spPr>
        <p:txBody>
          <a:bodyPr>
            <a:noAutofit/>
          </a:bodyPr>
          <a:lstStyle/>
          <a:p>
            <a:pPr marL="457200" indent="-457200">
              <a:buFont typeface="+mj-lt"/>
              <a:buAutoNum type="alphaUcPeriod"/>
            </a:pPr>
            <a:r>
              <a:rPr lang="en-US" sz="2400" u="sng" dirty="0"/>
              <a:t>Communication for Engagement Strategies/Resources</a:t>
            </a:r>
          </a:p>
          <a:p>
            <a:pPr lvl="1">
              <a:buFont typeface="Symbol" panose="05050102010706020507" pitchFamily="18" charset="2"/>
              <a:buChar char="-"/>
            </a:pPr>
            <a:r>
              <a:rPr lang="en-US" dirty="0"/>
              <a:t>Key messages, messaging approaches, </a:t>
            </a:r>
            <a:r>
              <a:rPr lang="en-US" dirty="0" smtClean="0"/>
              <a:t>feedback </a:t>
            </a:r>
            <a:r>
              <a:rPr lang="en-US" dirty="0"/>
              <a:t>loops for the CPM </a:t>
            </a:r>
            <a:r>
              <a:rPr lang="en-US" b="1" i="1" u="sng" dirty="0"/>
              <a:t>and</a:t>
            </a:r>
            <a:r>
              <a:rPr lang="en-US" dirty="0"/>
              <a:t> how the organization is actively </a:t>
            </a:r>
            <a:r>
              <a:rPr lang="en-US" dirty="0" smtClean="0"/>
              <a:t>       supporting </a:t>
            </a:r>
            <a:r>
              <a:rPr lang="en-US" dirty="0"/>
              <a:t>it with implementation best practices</a:t>
            </a:r>
          </a:p>
          <a:p>
            <a:pPr lvl="1">
              <a:buFont typeface="Symbol" panose="05050102010706020507" pitchFamily="18" charset="2"/>
              <a:buChar char="-"/>
            </a:pPr>
            <a:r>
              <a:rPr lang="en-US" dirty="0"/>
              <a:t>Keeping people engaged and connected</a:t>
            </a:r>
          </a:p>
          <a:p>
            <a:pPr marL="457200" indent="-457200">
              <a:buFont typeface="+mj-lt"/>
              <a:buAutoNum type="alphaUcPeriod"/>
            </a:pPr>
            <a:r>
              <a:rPr lang="en-US" sz="2400" u="sng" dirty="0" smtClean="0"/>
              <a:t>ORB Assessment </a:t>
            </a:r>
            <a:r>
              <a:rPr lang="en-US" sz="2400" dirty="0" smtClean="0"/>
              <a:t> </a:t>
            </a:r>
            <a:r>
              <a:rPr lang="en-US" sz="2400" dirty="0"/>
              <a:t>(hear from multiple voices)</a:t>
            </a:r>
          </a:p>
          <a:p>
            <a:pPr marL="685800">
              <a:spcBef>
                <a:spcPts val="500"/>
              </a:spcBef>
              <a:buFont typeface="Symbol" panose="05050102010706020507" pitchFamily="18" charset="2"/>
              <a:buChar char=""/>
            </a:pPr>
            <a:r>
              <a:rPr lang="en-US" sz="2400" dirty="0"/>
              <a:t>to measure elements of organizational readiness to implement </a:t>
            </a:r>
            <a:r>
              <a:rPr lang="en-US" sz="2400" dirty="0" smtClean="0"/>
              <a:t>change</a:t>
            </a:r>
          </a:p>
          <a:p>
            <a:pPr marL="457200" indent="-457200">
              <a:buFont typeface="+mj-lt"/>
              <a:buAutoNum type="alphaUcPeriod" startAt="3"/>
            </a:pPr>
            <a:r>
              <a:rPr lang="en-US" sz="2400" u="sng" dirty="0" smtClean="0"/>
              <a:t>Planning </a:t>
            </a:r>
            <a:r>
              <a:rPr lang="en-US" sz="2400" u="sng" dirty="0"/>
              <a:t>Strategies/Resources</a:t>
            </a:r>
            <a:r>
              <a:rPr lang="en-US" sz="2400" dirty="0"/>
              <a:t> (to use assessment findings</a:t>
            </a:r>
            <a:r>
              <a:rPr lang="en-US" sz="2400" dirty="0" smtClean="0"/>
              <a:t>)</a:t>
            </a:r>
          </a:p>
          <a:p>
            <a:pPr marL="685800" lvl="0">
              <a:spcBef>
                <a:spcPts val="500"/>
              </a:spcBef>
              <a:buClr>
                <a:srgbClr val="FF7F01"/>
              </a:buClr>
              <a:buFont typeface="Symbol" panose="05050102010706020507" pitchFamily="18" charset="2"/>
              <a:buChar char=""/>
            </a:pPr>
            <a:r>
              <a:rPr lang="en-US" sz="2400" i="1" dirty="0" smtClean="0"/>
              <a:t>“What </a:t>
            </a:r>
            <a:r>
              <a:rPr lang="en-US" sz="2400" i="1" dirty="0"/>
              <a:t>do we do now based on what we just learned? Where can we start</a:t>
            </a:r>
            <a:r>
              <a:rPr lang="en-US" sz="2400" i="1" dirty="0" smtClean="0"/>
              <a:t>?”</a:t>
            </a:r>
            <a:endParaRPr lang="en-US" sz="2400" dirty="0" smtClean="0"/>
          </a:p>
          <a:p>
            <a:pPr marL="457200" indent="-457200">
              <a:buFont typeface="+mj-lt"/>
              <a:buAutoNum type="alphaUcPeriod" startAt="4"/>
            </a:pPr>
            <a:r>
              <a:rPr lang="en-US" sz="2400" u="sng" dirty="0" smtClean="0"/>
              <a:t>County Profiles</a:t>
            </a:r>
            <a:endParaRPr lang="en-US" sz="2400" u="sng" dirty="0"/>
          </a:p>
          <a:p>
            <a:pPr lvl="1">
              <a:buFont typeface="Symbol" panose="05050102010706020507" pitchFamily="18" charset="2"/>
              <a:buChar char="-"/>
            </a:pPr>
            <a:endParaRPr lang="en-US" i="1" dirty="0"/>
          </a:p>
        </p:txBody>
      </p:sp>
      <p:pic>
        <p:nvPicPr>
          <p:cNvPr id="5" name="Picture 4" descr="Region 7 Professional Development Support - Power in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9860" y="0"/>
            <a:ext cx="1364140" cy="1335819"/>
          </a:xfrm>
          <a:prstGeom prst="rect">
            <a:avLst/>
          </a:prstGeom>
        </p:spPr>
      </p:pic>
    </p:spTree>
    <p:extLst>
      <p:ext uri="{BB962C8B-B14F-4D97-AF65-F5344CB8AC3E}">
        <p14:creationId xmlns:p14="http://schemas.microsoft.com/office/powerpoint/2010/main" val="326424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342900"/>
            <a:ext cx="8229600" cy="1097280"/>
          </a:xfrm>
        </p:spPr>
        <p:txBody>
          <a:bodyPr>
            <a:normAutofit fontScale="90000"/>
          </a:bodyPr>
          <a:lstStyle/>
          <a:p>
            <a:r>
              <a:rPr lang="en-US" dirty="0" smtClean="0"/>
              <a:t>OBB Assessment: “Deeper dive” from more general, cross-cutting Snapshot</a:t>
            </a:r>
            <a:endParaRPr lang="en-US" dirty="0"/>
          </a:p>
        </p:txBody>
      </p:sp>
      <p:pic>
        <p:nvPicPr>
          <p:cNvPr id="5" name="Picture 4"/>
          <p:cNvPicPr>
            <a:picLocks noChangeAspect="1"/>
          </p:cNvPicPr>
          <p:nvPr/>
        </p:nvPicPr>
        <p:blipFill>
          <a:blip r:embed="rId2"/>
          <a:stretch>
            <a:fillRect/>
          </a:stretch>
        </p:blipFill>
        <p:spPr>
          <a:xfrm>
            <a:off x="152400" y="1526208"/>
            <a:ext cx="6801054" cy="1987224"/>
          </a:xfrm>
          <a:prstGeom prst="rect">
            <a:avLst/>
          </a:prstGeom>
        </p:spPr>
      </p:pic>
      <p:pic>
        <p:nvPicPr>
          <p:cNvPr id="9" name="Picture 8"/>
          <p:cNvPicPr>
            <a:picLocks noChangeAspect="1"/>
          </p:cNvPicPr>
          <p:nvPr/>
        </p:nvPicPr>
        <p:blipFill>
          <a:blip r:embed="rId3"/>
          <a:stretch>
            <a:fillRect/>
          </a:stretch>
        </p:blipFill>
        <p:spPr>
          <a:xfrm>
            <a:off x="2167496" y="3513432"/>
            <a:ext cx="6486317" cy="2700849"/>
          </a:xfrm>
          <a:prstGeom prst="rect">
            <a:avLst/>
          </a:prstGeom>
        </p:spPr>
      </p:pic>
      <p:sp>
        <p:nvSpPr>
          <p:cNvPr id="7" name="Oval Callout 6"/>
          <p:cNvSpPr/>
          <p:nvPr/>
        </p:nvSpPr>
        <p:spPr>
          <a:xfrm>
            <a:off x="1005840" y="1851660"/>
            <a:ext cx="1737360" cy="982980"/>
          </a:xfrm>
          <a:prstGeom prst="wedgeEllipseCallout">
            <a:avLst>
              <a:gd name="adj1" fmla="val 19517"/>
              <a:gd name="adj2" fmla="val 239244"/>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9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808332"/>
            <a:ext cx="6486317" cy="2700849"/>
          </a:xfrm>
          <a:prstGeom prst="rect">
            <a:avLst/>
          </a:prstGeom>
        </p:spPr>
      </p:pic>
      <p:pic>
        <p:nvPicPr>
          <p:cNvPr id="9" name="Picture 8"/>
          <p:cNvPicPr>
            <a:picLocks noChangeAspect="1"/>
          </p:cNvPicPr>
          <p:nvPr/>
        </p:nvPicPr>
        <p:blipFill>
          <a:blip r:embed="rId3"/>
          <a:stretch>
            <a:fillRect/>
          </a:stretch>
        </p:blipFill>
        <p:spPr>
          <a:xfrm>
            <a:off x="122301" y="3573780"/>
            <a:ext cx="5867019" cy="3227241"/>
          </a:xfrm>
          <a:prstGeom prst="rect">
            <a:avLst/>
          </a:prstGeom>
        </p:spPr>
      </p:pic>
      <p:pic>
        <p:nvPicPr>
          <p:cNvPr id="7" name="Picture 6"/>
          <p:cNvPicPr>
            <a:picLocks noChangeAspect="1"/>
          </p:cNvPicPr>
          <p:nvPr/>
        </p:nvPicPr>
        <p:blipFill>
          <a:blip r:embed="rId4"/>
          <a:stretch>
            <a:fillRect/>
          </a:stretch>
        </p:blipFill>
        <p:spPr>
          <a:xfrm>
            <a:off x="3719087" y="3509181"/>
            <a:ext cx="5424913" cy="3276876"/>
          </a:xfrm>
          <a:prstGeom prst="rect">
            <a:avLst/>
          </a:prstGeom>
        </p:spPr>
      </p:pic>
      <p:pic>
        <p:nvPicPr>
          <p:cNvPr id="10" name="Picture 9"/>
          <p:cNvPicPr>
            <a:picLocks noChangeAspect="1"/>
          </p:cNvPicPr>
          <p:nvPr/>
        </p:nvPicPr>
        <p:blipFill>
          <a:blip r:embed="rId5"/>
          <a:stretch>
            <a:fillRect/>
          </a:stretch>
        </p:blipFill>
        <p:spPr>
          <a:xfrm>
            <a:off x="4434840" y="432737"/>
            <a:ext cx="4744037" cy="2799690"/>
          </a:xfrm>
          <a:prstGeom prst="rect">
            <a:avLst/>
          </a:prstGeom>
        </p:spPr>
      </p:pic>
      <p:sp>
        <p:nvSpPr>
          <p:cNvPr id="6" name="Title 5"/>
          <p:cNvSpPr>
            <a:spLocks noGrp="1"/>
          </p:cNvSpPr>
          <p:nvPr>
            <p:ph type="title"/>
          </p:nvPr>
        </p:nvSpPr>
        <p:spPr>
          <a:xfrm>
            <a:off x="254876" y="210736"/>
            <a:ext cx="4179964" cy="990600"/>
          </a:xfrm>
        </p:spPr>
        <p:txBody>
          <a:bodyPr>
            <a:normAutofit/>
          </a:bodyPr>
          <a:lstStyle/>
          <a:p>
            <a:r>
              <a:rPr lang="en-US" sz="2800" dirty="0" smtClean="0"/>
              <a:t>ORB Resources &amp; Tools</a:t>
            </a:r>
            <a:endParaRPr lang="en-US" sz="2800" dirty="0"/>
          </a:p>
        </p:txBody>
      </p:sp>
    </p:spTree>
    <p:extLst>
      <p:ext uri="{BB962C8B-B14F-4D97-AF65-F5344CB8AC3E}">
        <p14:creationId xmlns:p14="http://schemas.microsoft.com/office/powerpoint/2010/main" val="14305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0020" y="1469273"/>
            <a:ext cx="6513685" cy="4964645"/>
          </a:xfrm>
          <a:prstGeom prst="rect">
            <a:avLst/>
          </a:prstGeom>
        </p:spPr>
      </p:pic>
      <p:sp>
        <p:nvSpPr>
          <p:cNvPr id="2" name="Title 1"/>
          <p:cNvSpPr>
            <a:spLocks noGrp="1"/>
          </p:cNvSpPr>
          <p:nvPr>
            <p:ph type="title"/>
          </p:nvPr>
        </p:nvSpPr>
        <p:spPr>
          <a:xfrm>
            <a:off x="160020" y="120710"/>
            <a:ext cx="8229600" cy="990600"/>
          </a:xfrm>
        </p:spPr>
        <p:txBody>
          <a:bodyPr>
            <a:normAutofit fontScale="90000"/>
          </a:bodyPr>
          <a:lstStyle/>
          <a:p>
            <a:r>
              <a:rPr lang="en-US" dirty="0" smtClean="0"/>
              <a:t>ORB Assessment: Key Element Excerpts</a:t>
            </a:r>
            <a:endParaRPr lang="en-US" dirty="0"/>
          </a:p>
        </p:txBody>
      </p:sp>
      <p:sp>
        <p:nvSpPr>
          <p:cNvPr id="3" name="Content Placeholder 2"/>
          <p:cNvSpPr>
            <a:spLocks noGrp="1"/>
          </p:cNvSpPr>
          <p:nvPr>
            <p:ph idx="1"/>
          </p:nvPr>
        </p:nvSpPr>
        <p:spPr>
          <a:xfrm>
            <a:off x="160020" y="844788"/>
            <a:ext cx="8229600" cy="914848"/>
          </a:xfrm>
          <a:solidFill>
            <a:schemeClr val="tx1">
              <a:lumMod val="10000"/>
              <a:lumOff val="90000"/>
            </a:schemeClr>
          </a:solidFill>
        </p:spPr>
        <p:txBody>
          <a:bodyPr>
            <a:normAutofit lnSpcReduction="10000"/>
          </a:bodyPr>
          <a:lstStyle/>
          <a:p>
            <a:pPr marL="0" indent="0">
              <a:buNone/>
            </a:pPr>
            <a:r>
              <a:rPr lang="en-US" dirty="0" smtClean="0"/>
              <a:t>Check-In: Where are we in </a:t>
            </a:r>
            <a:r>
              <a:rPr lang="en-US" i="1" u="sng" dirty="0" smtClean="0"/>
              <a:t>our</a:t>
            </a:r>
            <a:r>
              <a:rPr lang="en-US" dirty="0" smtClean="0"/>
              <a:t> county CPM implementation planning process (including ORB)?</a:t>
            </a:r>
          </a:p>
        </p:txBody>
      </p:sp>
      <p:pic>
        <p:nvPicPr>
          <p:cNvPr id="5" name="Picture 4"/>
          <p:cNvPicPr>
            <a:picLocks noChangeAspect="1"/>
          </p:cNvPicPr>
          <p:nvPr/>
        </p:nvPicPr>
        <p:blipFill>
          <a:blip r:embed="rId3"/>
          <a:stretch>
            <a:fillRect/>
          </a:stretch>
        </p:blipFill>
        <p:spPr>
          <a:xfrm>
            <a:off x="4122420" y="2940736"/>
            <a:ext cx="6431580" cy="4810994"/>
          </a:xfrm>
          <a:prstGeom prst="rect">
            <a:avLst/>
          </a:prstGeom>
        </p:spPr>
      </p:pic>
    </p:spTree>
    <p:extLst>
      <p:ext uri="{BB962C8B-B14F-4D97-AF65-F5344CB8AC3E}">
        <p14:creationId xmlns:p14="http://schemas.microsoft.com/office/powerpoint/2010/main" val="31367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 y="487680"/>
            <a:ext cx="8229600" cy="990600"/>
          </a:xfrm>
        </p:spPr>
        <p:txBody>
          <a:bodyPr>
            <a:normAutofit fontScale="90000"/>
          </a:bodyPr>
          <a:lstStyle/>
          <a:p>
            <a:r>
              <a:rPr lang="en-US" dirty="0"/>
              <a:t>ORB Assessment: Key Element Excerpts</a:t>
            </a:r>
          </a:p>
        </p:txBody>
      </p:sp>
      <p:sp>
        <p:nvSpPr>
          <p:cNvPr id="3" name="Content Placeholder 2"/>
          <p:cNvSpPr>
            <a:spLocks noGrp="1"/>
          </p:cNvSpPr>
          <p:nvPr>
            <p:ph idx="1"/>
          </p:nvPr>
        </p:nvSpPr>
        <p:spPr>
          <a:xfrm>
            <a:off x="266700" y="1280160"/>
            <a:ext cx="5791200" cy="4900613"/>
          </a:xfrm>
        </p:spPr>
        <p:txBody>
          <a:bodyPr>
            <a:normAutofit/>
          </a:bodyPr>
          <a:lstStyle/>
          <a:p>
            <a:r>
              <a:rPr lang="en-US" sz="3200" dirty="0" smtClean="0"/>
              <a:t>Follow-up questions</a:t>
            </a:r>
          </a:p>
          <a:p>
            <a:pPr lvl="1"/>
            <a:r>
              <a:rPr lang="en-US" sz="3200" dirty="0"/>
              <a:t>What </a:t>
            </a:r>
            <a:r>
              <a:rPr lang="en-US" sz="3200" dirty="0" smtClean="0"/>
              <a:t>ideas or actions </a:t>
            </a:r>
            <a:r>
              <a:rPr lang="en-US" sz="3200" dirty="0"/>
              <a:t>surfaced in your conversation?</a:t>
            </a:r>
          </a:p>
          <a:p>
            <a:pPr lvl="1"/>
            <a:r>
              <a:rPr lang="en-US" sz="3200" dirty="0" smtClean="0"/>
              <a:t>Who else needs to be involved in this kind of conversation?</a:t>
            </a:r>
          </a:p>
          <a:p>
            <a:pPr lvl="1"/>
            <a:r>
              <a:rPr lang="en-US" sz="3200" dirty="0" smtClean="0"/>
              <a:t>What may be a smart next step for you?</a:t>
            </a:r>
            <a:endParaRPr lang="en-US" sz="3200" dirty="0"/>
          </a:p>
        </p:txBody>
      </p:sp>
      <p:pic>
        <p:nvPicPr>
          <p:cNvPr id="4" name="Picture 3" descr="How To Exploit An Unparalleled Bunch Of Raving Fa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607" y="1554480"/>
            <a:ext cx="3171825" cy="3171825"/>
          </a:xfrm>
          <a:prstGeom prst="rect">
            <a:avLst/>
          </a:prstGeom>
        </p:spPr>
      </p:pic>
    </p:spTree>
    <p:extLst>
      <p:ext uri="{BB962C8B-B14F-4D97-AF65-F5344CB8AC3E}">
        <p14:creationId xmlns:p14="http://schemas.microsoft.com/office/powerpoint/2010/main" val="2018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990600"/>
          </a:xfrm>
        </p:spPr>
        <p:txBody>
          <a:bodyPr>
            <a:normAutofit fontScale="90000"/>
          </a:bodyPr>
          <a:lstStyle/>
          <a:p>
            <a:r>
              <a:rPr lang="en-US" dirty="0" smtClean="0"/>
              <a:t>Connections Across Snapshot, ORB Assessment, and Implementation Plan</a:t>
            </a:r>
            <a:endParaRPr lang="en-US" dirty="0"/>
          </a:p>
        </p:txBody>
      </p:sp>
      <p:pic>
        <p:nvPicPr>
          <p:cNvPr id="9" name="Picture 8"/>
          <p:cNvPicPr>
            <a:picLocks noChangeAspect="1"/>
          </p:cNvPicPr>
          <p:nvPr/>
        </p:nvPicPr>
        <p:blipFill>
          <a:blip r:embed="rId3"/>
          <a:stretch>
            <a:fillRect/>
          </a:stretch>
        </p:blipFill>
        <p:spPr>
          <a:xfrm>
            <a:off x="53340" y="1359709"/>
            <a:ext cx="6801054" cy="1987224"/>
          </a:xfrm>
          <a:prstGeom prst="rect">
            <a:avLst/>
          </a:prstGeom>
        </p:spPr>
      </p:pic>
      <p:pic>
        <p:nvPicPr>
          <p:cNvPr id="10" name="Picture 9"/>
          <p:cNvPicPr>
            <a:picLocks noChangeAspect="1"/>
          </p:cNvPicPr>
          <p:nvPr/>
        </p:nvPicPr>
        <p:blipFill>
          <a:blip r:embed="rId4"/>
          <a:stretch>
            <a:fillRect/>
          </a:stretch>
        </p:blipFill>
        <p:spPr>
          <a:xfrm>
            <a:off x="825861" y="3591508"/>
            <a:ext cx="5438891" cy="2264709"/>
          </a:xfrm>
          <a:prstGeom prst="rect">
            <a:avLst/>
          </a:prstGeom>
        </p:spPr>
      </p:pic>
      <p:sp>
        <p:nvSpPr>
          <p:cNvPr id="11" name="Oval Callout 10"/>
          <p:cNvSpPr/>
          <p:nvPr/>
        </p:nvSpPr>
        <p:spPr>
          <a:xfrm>
            <a:off x="825861" y="1731444"/>
            <a:ext cx="1737360" cy="982980"/>
          </a:xfrm>
          <a:prstGeom prst="wedgeEllipseCallout">
            <a:avLst>
              <a:gd name="adj1" fmla="val -62501"/>
              <a:gd name="adj2" fmla="val 31676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62105" y="2904876"/>
            <a:ext cx="4784577" cy="3238931"/>
            <a:chOff x="960239" y="1102812"/>
            <a:chExt cx="7223521" cy="5147676"/>
          </a:xfrm>
        </p:grpSpPr>
        <p:pic>
          <p:nvPicPr>
            <p:cNvPr id="5" name="Picture 4" descr="Screen Clipping">
              <a:extLst>
                <a:ext uri="{FF2B5EF4-FFF2-40B4-BE49-F238E27FC236}">
                  <a16:creationId xmlns:a16="http://schemas.microsoft.com/office/drawing/2014/main" id="{C5291C65-6E0C-4DE1-B3FA-401CE4C6ED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239" y="1102812"/>
              <a:ext cx="7223521" cy="5147676"/>
            </a:xfrm>
            <a:prstGeom prst="rect">
              <a:avLst/>
            </a:prstGeom>
          </p:spPr>
        </p:pic>
        <p:sp>
          <p:nvSpPr>
            <p:cNvPr id="6" name="TextBox 5">
              <a:extLst>
                <a:ext uri="{FF2B5EF4-FFF2-40B4-BE49-F238E27FC236}">
                  <a16:creationId xmlns:a16="http://schemas.microsoft.com/office/drawing/2014/main" id="{014B4EB3-FAA3-4CA9-844C-964A5AD7EDE0}"/>
                </a:ext>
              </a:extLst>
            </p:cNvPr>
            <p:cNvSpPr txBox="1"/>
            <p:nvPr/>
          </p:nvSpPr>
          <p:spPr>
            <a:xfrm>
              <a:off x="1799302" y="1986228"/>
              <a:ext cx="320040" cy="415498"/>
            </a:xfrm>
            <a:prstGeom prst="rect">
              <a:avLst/>
            </a:prstGeom>
            <a:noFill/>
          </p:spPr>
          <p:txBody>
            <a:bodyPr wrap="square" rtlCol="0">
              <a:spAutoFit/>
            </a:bodyPr>
            <a:lstStyle/>
            <a:p>
              <a:r>
                <a:rPr lang="en-US" sz="2100" b="1" dirty="0">
                  <a:solidFill>
                    <a:srgbClr val="FF0000"/>
                  </a:solidFill>
                </a:rPr>
                <a:t>X</a:t>
              </a:r>
            </a:p>
          </p:txBody>
        </p:sp>
        <p:sp>
          <p:nvSpPr>
            <p:cNvPr id="7" name="TextBox 6">
              <a:extLst>
                <a:ext uri="{FF2B5EF4-FFF2-40B4-BE49-F238E27FC236}">
                  <a16:creationId xmlns:a16="http://schemas.microsoft.com/office/drawing/2014/main" id="{B0C3F915-709F-4AA6-B2BA-8BA14E9E16B3}"/>
                </a:ext>
              </a:extLst>
            </p:cNvPr>
            <p:cNvSpPr txBox="1"/>
            <p:nvPr/>
          </p:nvSpPr>
          <p:spPr>
            <a:xfrm>
              <a:off x="1799302" y="2401726"/>
              <a:ext cx="320040" cy="415498"/>
            </a:xfrm>
            <a:prstGeom prst="rect">
              <a:avLst/>
            </a:prstGeom>
            <a:noFill/>
          </p:spPr>
          <p:txBody>
            <a:bodyPr wrap="square" rtlCol="0">
              <a:spAutoFit/>
            </a:bodyPr>
            <a:lstStyle/>
            <a:p>
              <a:r>
                <a:rPr lang="en-US" sz="2100" b="1" dirty="0">
                  <a:solidFill>
                    <a:srgbClr val="FF0000"/>
                  </a:solidFill>
                </a:rPr>
                <a:t>X</a:t>
              </a:r>
            </a:p>
          </p:txBody>
        </p:sp>
        <p:sp>
          <p:nvSpPr>
            <p:cNvPr id="8" name="TextBox 7">
              <a:extLst>
                <a:ext uri="{FF2B5EF4-FFF2-40B4-BE49-F238E27FC236}">
                  <a16:creationId xmlns:a16="http://schemas.microsoft.com/office/drawing/2014/main" id="{674F497C-00F4-440D-8308-AFD573340405}"/>
                </a:ext>
              </a:extLst>
            </p:cNvPr>
            <p:cNvSpPr txBox="1"/>
            <p:nvPr/>
          </p:nvSpPr>
          <p:spPr>
            <a:xfrm rot="10800000" flipH="1" flipV="1">
              <a:off x="1799302" y="2863316"/>
              <a:ext cx="388307" cy="415498"/>
            </a:xfrm>
            <a:prstGeom prst="rect">
              <a:avLst/>
            </a:prstGeom>
            <a:noFill/>
          </p:spPr>
          <p:txBody>
            <a:bodyPr wrap="square" rtlCol="0">
              <a:spAutoFit/>
            </a:bodyPr>
            <a:lstStyle/>
            <a:p>
              <a:r>
                <a:rPr lang="en-US" sz="2100" b="1" dirty="0">
                  <a:solidFill>
                    <a:srgbClr val="FF0000"/>
                  </a:solidFill>
                </a:rPr>
                <a:t>X</a:t>
              </a:r>
            </a:p>
          </p:txBody>
        </p:sp>
      </p:grpSp>
    </p:spTree>
    <p:extLst>
      <p:ext uri="{BB962C8B-B14F-4D97-AF65-F5344CB8AC3E}">
        <p14:creationId xmlns:p14="http://schemas.microsoft.com/office/powerpoint/2010/main" val="25671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BB6D-9C7F-EB4F-BA74-6182152E14A8}"/>
              </a:ext>
            </a:extLst>
          </p:cNvPr>
          <p:cNvSpPr>
            <a:spLocks noGrp="1"/>
          </p:cNvSpPr>
          <p:nvPr>
            <p:ph type="title"/>
          </p:nvPr>
        </p:nvSpPr>
        <p:spPr>
          <a:xfrm>
            <a:off x="457200" y="151548"/>
            <a:ext cx="8229600" cy="990600"/>
          </a:xfrm>
        </p:spPr>
        <p:txBody>
          <a:bodyPr/>
          <a:lstStyle/>
          <a:p>
            <a:r>
              <a:rPr lang="en-US" dirty="0" smtClean="0"/>
              <a:t>Let’s Go Back to the </a:t>
            </a:r>
            <a:r>
              <a:rPr lang="en-US" dirty="0"/>
              <a:t>Polls!</a:t>
            </a:r>
          </a:p>
        </p:txBody>
      </p:sp>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152400" y="4358641"/>
            <a:ext cx="8845826" cy="1463039"/>
          </a:xfrm>
        </p:spPr>
        <p:txBody>
          <a:bodyPr>
            <a:noAutofit/>
          </a:bodyPr>
          <a:lstStyle/>
          <a:p>
            <a:pPr marL="1089025" lvl="3" indent="-457200">
              <a:lnSpc>
                <a:spcPct val="103000"/>
              </a:lnSpc>
              <a:spcBef>
                <a:spcPts val="600"/>
              </a:spcBef>
              <a:spcAft>
                <a:spcPts val="600"/>
              </a:spcAft>
              <a:buFont typeface="+mj-lt"/>
              <a:buAutoNum type="arabicPeriod" startAt="2"/>
            </a:pPr>
            <a:r>
              <a:rPr lang="en-US" sz="2400" dirty="0" smtClean="0"/>
              <a:t>To what extent did you hear something that affirms or gives you ideas about your role in addressing ORB to support CPM implementation?</a:t>
            </a:r>
            <a:endParaRPr lang="en-US" sz="2400" dirty="0"/>
          </a:p>
        </p:txBody>
      </p:sp>
      <p:sp>
        <p:nvSpPr>
          <p:cNvPr id="4" name="Rectangle 3">
            <a:extLst>
              <a:ext uri="{FF2B5EF4-FFF2-40B4-BE49-F238E27FC236}">
                <a16:creationId xmlns:a16="http://schemas.microsoft.com/office/drawing/2014/main" id="{91F488B4-BC19-DC49-833B-7A7D38411F1C}"/>
              </a:ext>
            </a:extLst>
          </p:cNvPr>
          <p:cNvSpPr/>
          <p:nvPr/>
        </p:nvSpPr>
        <p:spPr>
          <a:xfrm>
            <a:off x="276447" y="1066801"/>
            <a:ext cx="7327043"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Use the polling feature you’ll see on your </a:t>
            </a:r>
            <a:r>
              <a:rPr lang="en-US" sz="2200" dirty="0" smtClean="0"/>
              <a:t>screen. If you’re</a:t>
            </a:r>
          </a:p>
          <a:p>
            <a:r>
              <a:rPr lang="en-US" sz="2200" dirty="0" smtClean="0"/>
              <a:t>sitting </a:t>
            </a:r>
            <a:r>
              <a:rPr lang="en-US" sz="2200" dirty="0"/>
              <a:t>with a number of people, answer as a collective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577" y="-20750"/>
            <a:ext cx="2617279" cy="933496"/>
          </a:xfrm>
          <a:prstGeom prst="rect">
            <a:avLst/>
          </a:prstGeom>
        </p:spPr>
      </p:pic>
      <p:sp>
        <p:nvSpPr>
          <p:cNvPr id="7" name="Content Placeholder 2">
            <a:extLst>
              <a:ext uri="{FF2B5EF4-FFF2-40B4-BE49-F238E27FC236}">
                <a16:creationId xmlns:a16="http://schemas.microsoft.com/office/drawing/2014/main" id="{66507AA7-54F9-924D-BB72-690D85BC5BE7}"/>
              </a:ext>
            </a:extLst>
          </p:cNvPr>
          <p:cNvSpPr txBox="1">
            <a:spLocks/>
          </p:cNvSpPr>
          <p:nvPr/>
        </p:nvSpPr>
        <p:spPr>
          <a:xfrm>
            <a:off x="152400" y="2438401"/>
            <a:ext cx="8845826" cy="3703320"/>
          </a:xfrm>
          <a:prstGeom prst="rect">
            <a:avLst/>
          </a:prstGeom>
        </p:spPr>
        <p:txBody>
          <a:bodyPr vert="horz" lIns="91440" tIns="45720" rIns="91440" bIns="45720" rtlCol="0">
            <a:noAutofit/>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174625" lvl="2" indent="0">
              <a:lnSpc>
                <a:spcPct val="103000"/>
              </a:lnSpc>
              <a:spcBef>
                <a:spcPts val="600"/>
              </a:spcBef>
              <a:spcAft>
                <a:spcPts val="600"/>
              </a:spcAft>
              <a:buFont typeface="Arial" pitchFamily="34" charset="0"/>
              <a:buNone/>
            </a:pPr>
            <a:r>
              <a:rPr lang="en-US" sz="2400" i="1" dirty="0" smtClean="0"/>
              <a:t>At this point . . . </a:t>
            </a:r>
            <a:endParaRPr lang="en-US" sz="2400" dirty="0" smtClean="0"/>
          </a:p>
          <a:p>
            <a:pPr marL="1089025" lvl="3" indent="-457200">
              <a:lnSpc>
                <a:spcPct val="103000"/>
              </a:lnSpc>
              <a:spcBef>
                <a:spcPts val="600"/>
              </a:spcBef>
              <a:spcAft>
                <a:spcPts val="600"/>
              </a:spcAft>
              <a:buFont typeface="+mj-lt"/>
              <a:buAutoNum type="arabicPeriod"/>
            </a:pPr>
            <a:r>
              <a:rPr lang="en-US" sz="2400" dirty="0" smtClean="0"/>
              <a:t>To what extent are you taking away more than when you started this webinar about what organizational readiness means and why it is important?</a:t>
            </a:r>
          </a:p>
        </p:txBody>
      </p:sp>
    </p:spTree>
    <p:extLst>
      <p:ext uri="{BB962C8B-B14F-4D97-AF65-F5344CB8AC3E}">
        <p14:creationId xmlns:p14="http://schemas.microsoft.com/office/powerpoint/2010/main" val="32859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EE0B-7500-BA46-8331-C3188B477340}"/>
              </a:ext>
            </a:extLst>
          </p:cNvPr>
          <p:cNvSpPr>
            <a:spLocks noGrp="1"/>
          </p:cNvSpPr>
          <p:nvPr>
            <p:ph type="title"/>
          </p:nvPr>
        </p:nvSpPr>
        <p:spPr>
          <a:xfrm>
            <a:off x="457200" y="502920"/>
            <a:ext cx="8229600" cy="990600"/>
          </a:xfrm>
        </p:spPr>
        <p:txBody>
          <a:bodyPr/>
          <a:lstStyle/>
          <a:p>
            <a:r>
              <a:rPr lang="en-US" dirty="0" smtClean="0"/>
              <a:t>What is </a:t>
            </a:r>
            <a:r>
              <a:rPr lang="en-US" dirty="0"/>
              <a:t>M</a:t>
            </a:r>
            <a:r>
              <a:rPr lang="en-US" dirty="0" smtClean="0"/>
              <a:t>y Role in ORB?</a:t>
            </a:r>
            <a:endParaRPr lang="en-US" dirty="0"/>
          </a:p>
        </p:txBody>
      </p:sp>
      <p:pic>
        <p:nvPicPr>
          <p:cNvPr id="11" name="Picture 10" descr="Ms Sihly's Literacy Resource Center - h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043" y="645424"/>
            <a:ext cx="1510748" cy="1572327"/>
          </a:xfrm>
          <a:prstGeom prst="rect">
            <a:avLst/>
          </a:prstGeom>
        </p:spPr>
      </p:pic>
      <p:grpSp>
        <p:nvGrpSpPr>
          <p:cNvPr id="14" name="Group 13"/>
          <p:cNvGrpSpPr/>
          <p:nvPr/>
        </p:nvGrpSpPr>
        <p:grpSpPr>
          <a:xfrm>
            <a:off x="623304" y="1431587"/>
            <a:ext cx="2703443" cy="4572286"/>
            <a:chOff x="5814391" y="1182757"/>
            <a:chExt cx="3024809" cy="4949973"/>
          </a:xfrm>
        </p:grpSpPr>
        <p:pic>
          <p:nvPicPr>
            <p:cNvPr id="10" name="Picture 9" descr="macademy » learning. more accessi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710" y="3355240"/>
              <a:ext cx="2777490" cy="2777490"/>
            </a:xfrm>
            <a:prstGeom prst="rect">
              <a:avLst/>
            </a:prstGeom>
          </p:spPr>
        </p:pic>
        <p:sp>
          <p:nvSpPr>
            <p:cNvPr id="13" name="Cloud Callout 12"/>
            <p:cNvSpPr/>
            <p:nvPr/>
          </p:nvSpPr>
          <p:spPr>
            <a:xfrm>
              <a:off x="5814391" y="1182757"/>
              <a:ext cx="2306661" cy="1759226"/>
            </a:xfrm>
            <a:prstGeom prst="cloudCallout">
              <a:avLst>
                <a:gd name="adj1" fmla="val 26458"/>
                <a:gd name="adj2" fmla="val 9300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2325A13-3B1F-7C4B-8F9E-3C6E0B8D285A}"/>
              </a:ext>
            </a:extLst>
          </p:cNvPr>
          <p:cNvSpPr>
            <a:spLocks noGrp="1"/>
          </p:cNvSpPr>
          <p:nvPr>
            <p:ph idx="1"/>
          </p:nvPr>
        </p:nvSpPr>
        <p:spPr>
          <a:xfrm>
            <a:off x="3064791" y="2599476"/>
            <a:ext cx="5622009" cy="2604052"/>
          </a:xfrm>
        </p:spPr>
        <p:txBody>
          <a:bodyPr>
            <a:normAutofit/>
          </a:bodyPr>
          <a:lstStyle/>
          <a:p>
            <a:pPr>
              <a:spcAft>
                <a:spcPts val="1200"/>
              </a:spcAft>
            </a:pPr>
            <a:r>
              <a:rPr lang="en-US" sz="3200" dirty="0" smtClean="0"/>
              <a:t>How might you describe your role in building and maintaining organizational readiness for CPM implementation?</a:t>
            </a:r>
            <a:endParaRPr lang="en-US" sz="3200" dirty="0"/>
          </a:p>
        </p:txBody>
      </p:sp>
    </p:spTree>
    <p:extLst>
      <p:ext uri="{BB962C8B-B14F-4D97-AF65-F5344CB8AC3E}">
        <p14:creationId xmlns:p14="http://schemas.microsoft.com/office/powerpoint/2010/main" val="502683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18" y="387927"/>
            <a:ext cx="8411380" cy="990600"/>
          </a:xfrm>
        </p:spPr>
        <p:txBody>
          <a:bodyPr/>
          <a:lstStyle/>
          <a:p>
            <a:r>
              <a:rPr lang="en-US" dirty="0"/>
              <a:t>Learning Objectives</a:t>
            </a:r>
          </a:p>
        </p:txBody>
      </p:sp>
      <p:sp>
        <p:nvSpPr>
          <p:cNvPr id="3" name="Content Placeholder 2"/>
          <p:cNvSpPr>
            <a:spLocks noGrp="1"/>
          </p:cNvSpPr>
          <p:nvPr>
            <p:ph idx="1"/>
          </p:nvPr>
        </p:nvSpPr>
        <p:spPr>
          <a:xfrm>
            <a:off x="275418" y="1210887"/>
            <a:ext cx="8593160" cy="4876800"/>
          </a:xfrm>
        </p:spPr>
        <p:txBody>
          <a:bodyPr>
            <a:normAutofit fontScale="92500"/>
          </a:bodyPr>
          <a:lstStyle/>
          <a:p>
            <a:r>
              <a:rPr lang="en-US" dirty="0" smtClean="0"/>
              <a:t>Understand key </a:t>
            </a:r>
            <a:r>
              <a:rPr lang="en-US" dirty="0"/>
              <a:t>elements of organizational readiness building </a:t>
            </a:r>
            <a:r>
              <a:rPr lang="en-US" dirty="0" smtClean="0"/>
              <a:t>(ORB)</a:t>
            </a:r>
            <a:endParaRPr lang="en-US" dirty="0"/>
          </a:p>
          <a:p>
            <a:r>
              <a:rPr lang="en-US" dirty="0" smtClean="0"/>
              <a:t>Identify what </a:t>
            </a:r>
            <a:r>
              <a:rPr lang="en-US" dirty="0"/>
              <a:t>they currently look like </a:t>
            </a:r>
            <a:r>
              <a:rPr lang="en-US" i="1" dirty="0"/>
              <a:t>(yes! You are already doing great at some of them!) </a:t>
            </a:r>
          </a:p>
          <a:p>
            <a:r>
              <a:rPr lang="en-US" dirty="0" smtClean="0"/>
              <a:t>See the value </a:t>
            </a:r>
            <a:r>
              <a:rPr lang="en-US" dirty="0"/>
              <a:t>of a local planning team taking a deeper dive for understanding ORB’s key elements </a:t>
            </a:r>
            <a:r>
              <a:rPr lang="en-US" dirty="0" smtClean="0"/>
              <a:t>“here”</a:t>
            </a:r>
            <a:endParaRPr lang="en-US" dirty="0"/>
          </a:p>
          <a:p>
            <a:r>
              <a:rPr lang="en-US" dirty="0" smtClean="0"/>
              <a:t>Connect how this ORB “deeper </a:t>
            </a:r>
            <a:r>
              <a:rPr lang="en-US" dirty="0"/>
              <a:t>dive” fits into the overall SNAPSHOT tool for CPM implementation </a:t>
            </a:r>
            <a:r>
              <a:rPr lang="en-US" dirty="0" smtClean="0"/>
              <a:t>planning; and </a:t>
            </a:r>
            <a:endParaRPr lang="en-US" dirty="0"/>
          </a:p>
          <a:p>
            <a:r>
              <a:rPr lang="en-US" dirty="0" smtClean="0"/>
              <a:t>Explore lessons </a:t>
            </a:r>
            <a:r>
              <a:rPr lang="en-US" dirty="0"/>
              <a:t>from each other about taking action and using what you learn to address ORB factors </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09" y="6284145"/>
            <a:ext cx="1943098" cy="414528"/>
          </a:xfrm>
          <a:prstGeom prst="rect">
            <a:avLst/>
          </a:prstGeom>
        </p:spPr>
      </p:pic>
    </p:spTree>
    <p:extLst>
      <p:ext uri="{BB962C8B-B14F-4D97-AF65-F5344CB8AC3E}">
        <p14:creationId xmlns:p14="http://schemas.microsoft.com/office/powerpoint/2010/main" val="1455633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07AA7-54F9-924D-BB72-690D85BC5BE7}"/>
              </a:ext>
            </a:extLst>
          </p:cNvPr>
          <p:cNvSpPr>
            <a:spLocks noGrp="1"/>
          </p:cNvSpPr>
          <p:nvPr>
            <p:ph idx="1"/>
          </p:nvPr>
        </p:nvSpPr>
        <p:spPr>
          <a:xfrm>
            <a:off x="213360" y="1455420"/>
            <a:ext cx="8845826" cy="3703320"/>
          </a:xfrm>
        </p:spPr>
        <p:txBody>
          <a:bodyPr>
            <a:noAutofit/>
          </a:bodyPr>
          <a:lstStyle/>
          <a:p>
            <a:pPr marL="174625" lvl="2" indent="0">
              <a:lnSpc>
                <a:spcPct val="103000"/>
              </a:lnSpc>
              <a:spcBef>
                <a:spcPts val="600"/>
              </a:spcBef>
              <a:buNone/>
            </a:pPr>
            <a:r>
              <a:rPr lang="en-US" sz="2400" i="1" dirty="0" smtClean="0"/>
              <a:t>As your SNAPSHOT suggests taking a deeper dive into ORB resources and abilities for . . . .</a:t>
            </a:r>
            <a:endParaRPr lang="en-US" sz="2400" dirty="0" smtClean="0"/>
          </a:p>
          <a:p>
            <a:pPr marL="1089025" lvl="3" indent="-457200">
              <a:lnSpc>
                <a:spcPct val="103000"/>
              </a:lnSpc>
              <a:spcBef>
                <a:spcPts val="600"/>
              </a:spcBef>
              <a:buFont typeface="Wingdings" panose="05000000000000000000" pitchFamily="2" charset="2"/>
              <a:buChar char="Ø"/>
            </a:pPr>
            <a:r>
              <a:rPr lang="en-US" sz="2400" dirty="0" smtClean="0"/>
              <a:t>Understanding and Messaging the CPM and its implementation</a:t>
            </a:r>
          </a:p>
          <a:p>
            <a:pPr marL="1089025" lvl="3" indent="-457200">
              <a:lnSpc>
                <a:spcPct val="103000"/>
              </a:lnSpc>
              <a:spcBef>
                <a:spcPts val="600"/>
              </a:spcBef>
              <a:buFont typeface="Wingdings" panose="05000000000000000000" pitchFamily="2" charset="2"/>
              <a:buChar char="Ø"/>
            </a:pPr>
            <a:r>
              <a:rPr lang="en-US" sz="2400" dirty="0" smtClean="0"/>
              <a:t>Demonstrated Leadership Support</a:t>
            </a:r>
          </a:p>
          <a:p>
            <a:pPr marL="1089025" lvl="3" indent="-457200">
              <a:lnSpc>
                <a:spcPct val="103000"/>
              </a:lnSpc>
              <a:spcBef>
                <a:spcPts val="600"/>
              </a:spcBef>
              <a:buFont typeface="Wingdings" panose="05000000000000000000" pitchFamily="2" charset="2"/>
              <a:buChar char="Ø"/>
            </a:pPr>
            <a:r>
              <a:rPr lang="en-US" sz="2400" dirty="0" smtClean="0"/>
              <a:t>Defined Communication &amp; Feedback Loops</a:t>
            </a:r>
            <a:endParaRPr lang="en-US" sz="2400" dirty="0"/>
          </a:p>
          <a:p>
            <a:pPr marL="1089025" lvl="3" indent="-457200">
              <a:lnSpc>
                <a:spcPct val="103000"/>
              </a:lnSpc>
              <a:spcBef>
                <a:spcPts val="600"/>
              </a:spcBef>
              <a:buFont typeface="Wingdings" panose="05000000000000000000" pitchFamily="2" charset="2"/>
              <a:buChar char="Ø"/>
            </a:pPr>
            <a:r>
              <a:rPr lang="en-US" sz="2400" dirty="0" smtClean="0"/>
              <a:t>Processes for Understanding and Using Data for Ongoing Improvement</a:t>
            </a:r>
          </a:p>
          <a:p>
            <a:pPr marL="1089025" lvl="3" indent="-457200">
              <a:lnSpc>
                <a:spcPct val="103000"/>
              </a:lnSpc>
              <a:spcBef>
                <a:spcPts val="600"/>
              </a:spcBef>
              <a:buFont typeface="Wingdings" panose="05000000000000000000" pitchFamily="2" charset="2"/>
              <a:buChar char="Ø"/>
            </a:pPr>
            <a:r>
              <a:rPr lang="en-US" sz="2400" dirty="0" smtClean="0"/>
              <a:t>Functional Leadership and Implementation Teams and Processes</a:t>
            </a:r>
          </a:p>
          <a:p>
            <a:pPr marL="1089025" lvl="3" indent="-457200">
              <a:lnSpc>
                <a:spcPct val="103000"/>
              </a:lnSpc>
              <a:spcBef>
                <a:spcPts val="600"/>
              </a:spcBef>
              <a:buFont typeface="Wingdings" panose="05000000000000000000" pitchFamily="2" charset="2"/>
              <a:buChar char="Ø"/>
            </a:pPr>
            <a:r>
              <a:rPr lang="en-US" sz="2400" dirty="0" smtClean="0"/>
              <a:t>Ensuring organizational climate to host implementation</a:t>
            </a:r>
          </a:p>
          <a:p>
            <a:pPr marL="1089025" lvl="3" indent="-457200">
              <a:lnSpc>
                <a:spcPct val="103000"/>
              </a:lnSpc>
              <a:spcBef>
                <a:spcPts val="600"/>
              </a:spcBef>
              <a:buFont typeface="Wingdings" panose="05000000000000000000" pitchFamily="2" charset="2"/>
              <a:buChar char="Ø"/>
            </a:pPr>
            <a:endParaRPr lang="en-US" sz="2400" dirty="0" smtClean="0"/>
          </a:p>
        </p:txBody>
      </p:sp>
      <p:sp>
        <p:nvSpPr>
          <p:cNvPr id="5" name="Title 4"/>
          <p:cNvSpPr>
            <a:spLocks noGrp="1"/>
          </p:cNvSpPr>
          <p:nvPr>
            <p:ph type="title"/>
          </p:nvPr>
        </p:nvSpPr>
        <p:spPr>
          <a:xfrm>
            <a:off x="213360" y="464820"/>
            <a:ext cx="8229600" cy="990600"/>
          </a:xfrm>
        </p:spPr>
        <p:txBody>
          <a:bodyPr/>
          <a:lstStyle/>
          <a:p>
            <a:r>
              <a:rPr lang="en-US" dirty="0" smtClean="0"/>
              <a:t>RTAs want to help!</a:t>
            </a:r>
            <a:endParaRPr lang="en-US" dirty="0"/>
          </a:p>
        </p:txBody>
      </p:sp>
      <p:pic>
        <p:nvPicPr>
          <p:cNvPr id="7" name="Picture 6" descr="Italy Wins 2012 Honda &lt;strong&gt;Celebration&lt;/strong&gt; of Light Fireworks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23854" y="552450"/>
            <a:ext cx="1202567" cy="815340"/>
          </a:xfrm>
          <a:prstGeom prst="rect">
            <a:avLst/>
          </a:prstGeom>
        </p:spPr>
      </p:pic>
      <p:pic>
        <p:nvPicPr>
          <p:cNvPr id="8" name="Picture 7" descr="The Longest &lt;strong&gt;Cartwheel&lt;/strong&gt;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460" y="44744"/>
            <a:ext cx="2415540" cy="1410676"/>
          </a:xfrm>
          <a:prstGeom prst="rect">
            <a:avLst/>
          </a:prstGeom>
        </p:spPr>
      </p:pic>
    </p:spTree>
    <p:extLst>
      <p:ext uri="{BB962C8B-B14F-4D97-AF65-F5344CB8AC3E}">
        <p14:creationId xmlns:p14="http://schemas.microsoft.com/office/powerpoint/2010/main" val="13844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9E20-E6AF-46C1-94C9-0AA2198169BE}"/>
              </a:ext>
            </a:extLst>
          </p:cNvPr>
          <p:cNvSpPr>
            <a:spLocks noGrp="1"/>
          </p:cNvSpPr>
          <p:nvPr>
            <p:ph type="title"/>
          </p:nvPr>
        </p:nvSpPr>
        <p:spPr>
          <a:xfrm>
            <a:off x="457200" y="357187"/>
            <a:ext cx="8229600" cy="990600"/>
          </a:xfrm>
        </p:spPr>
        <p:txBody>
          <a:bodyPr>
            <a:normAutofit fontScale="90000"/>
          </a:bodyPr>
          <a:lstStyle/>
          <a:p>
            <a:r>
              <a:rPr lang="en-US" dirty="0" smtClean="0"/>
              <a:t>Organizational Readiness Building (ORB)  </a:t>
            </a:r>
            <a:r>
              <a:rPr lang="en-US" dirty="0"/>
              <a:t>Webinar </a:t>
            </a:r>
            <a:r>
              <a:rPr lang="en-US" dirty="0" smtClean="0"/>
              <a:t>Take-</a:t>
            </a:r>
            <a:r>
              <a:rPr lang="en-US" dirty="0" err="1" smtClean="0"/>
              <a:t>Aways</a:t>
            </a:r>
            <a:r>
              <a:rPr lang="en-US" dirty="0" smtClean="0"/>
              <a:t> </a:t>
            </a:r>
            <a:endParaRPr lang="en-US" dirty="0"/>
          </a:p>
        </p:txBody>
      </p:sp>
      <p:sp>
        <p:nvSpPr>
          <p:cNvPr id="3" name="Content Placeholder 2">
            <a:extLst>
              <a:ext uri="{FF2B5EF4-FFF2-40B4-BE49-F238E27FC236}">
                <a16:creationId xmlns:a16="http://schemas.microsoft.com/office/drawing/2014/main" id="{8D13F124-DD32-48A8-9BBC-1E7CAA8A5953}"/>
              </a:ext>
            </a:extLst>
          </p:cNvPr>
          <p:cNvSpPr>
            <a:spLocks noGrp="1"/>
          </p:cNvSpPr>
          <p:nvPr>
            <p:ph idx="1"/>
          </p:nvPr>
        </p:nvSpPr>
        <p:spPr>
          <a:xfrm>
            <a:off x="281940" y="1469707"/>
            <a:ext cx="8229600" cy="4665387"/>
          </a:xfrm>
        </p:spPr>
        <p:txBody>
          <a:bodyPr>
            <a:normAutofit lnSpcReduction="10000"/>
          </a:bodyPr>
          <a:lstStyle/>
          <a:p>
            <a:pPr>
              <a:spcAft>
                <a:spcPts val="600"/>
              </a:spcAft>
            </a:pPr>
            <a:r>
              <a:rPr lang="en-US" dirty="0" smtClean="0"/>
              <a:t>Pay attention to ORB because it paves            the way and supports actual practice.</a:t>
            </a:r>
          </a:p>
          <a:p>
            <a:pPr>
              <a:spcAft>
                <a:spcPts val="600"/>
              </a:spcAft>
            </a:pPr>
            <a:r>
              <a:rPr lang="en-US" dirty="0" smtClean="0"/>
              <a:t>Explore and reach out to others to assess and build readiness. This work involves all of us.</a:t>
            </a:r>
          </a:p>
          <a:p>
            <a:pPr>
              <a:spcAft>
                <a:spcPts val="600"/>
              </a:spcAft>
            </a:pPr>
            <a:r>
              <a:rPr lang="en-US" dirty="0" smtClean="0"/>
              <a:t>Integrate a “deeper dive” into ORB factors in ways that make sense to you.  Make the process your own! (who, what, how much, how)</a:t>
            </a:r>
          </a:p>
          <a:p>
            <a:pPr>
              <a:spcAft>
                <a:spcPts val="600"/>
              </a:spcAft>
            </a:pPr>
            <a:r>
              <a:rPr lang="en-US" dirty="0" smtClean="0"/>
              <a:t>Start with and keep a focus on using what your learn to guide planning priorities</a:t>
            </a:r>
          </a:p>
          <a:p>
            <a:pPr>
              <a:spcAft>
                <a:spcPts val="600"/>
              </a:spcAft>
            </a:pPr>
            <a:r>
              <a:rPr lang="en-US" dirty="0" smtClean="0"/>
              <a:t>Attention to readiness is ongoing!</a:t>
            </a:r>
          </a:p>
          <a:p>
            <a:pPr>
              <a:spcAft>
                <a:spcPts val="600"/>
              </a:spcAft>
            </a:pPr>
            <a:endParaRPr lang="en-US" dirty="0" smtClean="0"/>
          </a:p>
          <a:p>
            <a:pPr marL="0" indent="0">
              <a:spcAft>
                <a:spcPts val="600"/>
              </a:spcAft>
              <a:buNone/>
            </a:pPr>
            <a:endParaRPr lang="en-US" dirty="0" smtClean="0"/>
          </a:p>
          <a:p>
            <a:pPr>
              <a:spcAft>
                <a:spcPts val="600"/>
              </a:spcAft>
            </a:pPr>
            <a:endParaRPr lang="en-US" dirty="0" smtClean="0"/>
          </a:p>
          <a:p>
            <a:pPr lvl="1">
              <a:spcAft>
                <a:spcPts val="600"/>
              </a:spcAft>
            </a:pPr>
            <a:endParaRPr lang="en-US" dirty="0"/>
          </a:p>
        </p:txBody>
      </p:sp>
      <p:pic>
        <p:nvPicPr>
          <p:cNvPr id="4" name="Picture 3" descr="Free photo: &lt;strong&gt;Bird&lt;/strong&gt;, &lt;strong&gt;Fly&lt;/strong&gt;, Plumage, Flight, Feather - Free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76109" y="960120"/>
            <a:ext cx="1987391" cy="1324927"/>
          </a:xfrm>
          <a:prstGeom prst="rect">
            <a:avLst/>
          </a:prstGeom>
        </p:spPr>
      </p:pic>
    </p:spTree>
    <p:extLst>
      <p:ext uri="{BB962C8B-B14F-4D97-AF65-F5344CB8AC3E}">
        <p14:creationId xmlns:p14="http://schemas.microsoft.com/office/powerpoint/2010/main" val="42544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7A74-8671-974F-BC8E-650986070089}"/>
              </a:ext>
            </a:extLst>
          </p:cNvPr>
          <p:cNvSpPr>
            <a:spLocks noGrp="1"/>
          </p:cNvSpPr>
          <p:nvPr>
            <p:ph type="title"/>
          </p:nvPr>
        </p:nvSpPr>
        <p:spPr>
          <a:xfrm>
            <a:off x="457200" y="533400"/>
            <a:ext cx="8229600" cy="890666"/>
          </a:xfrm>
        </p:spPr>
        <p:txBody>
          <a:bodyPr>
            <a:normAutofit/>
          </a:bodyPr>
          <a:lstStyle/>
          <a:p>
            <a:r>
              <a:rPr lang="en-US" sz="3600" b="1" dirty="0"/>
              <a:t>Finding What You Need</a:t>
            </a:r>
          </a:p>
        </p:txBody>
      </p:sp>
      <p:sp>
        <p:nvSpPr>
          <p:cNvPr id="3" name="Content Placeholder 2">
            <a:extLst>
              <a:ext uri="{FF2B5EF4-FFF2-40B4-BE49-F238E27FC236}">
                <a16:creationId xmlns:a16="http://schemas.microsoft.com/office/drawing/2014/main" id="{8876BD9C-BABF-8D4C-AD7A-94008C90B85F}"/>
              </a:ext>
            </a:extLst>
          </p:cNvPr>
          <p:cNvSpPr>
            <a:spLocks noGrp="1"/>
          </p:cNvSpPr>
          <p:nvPr>
            <p:ph sz="half" idx="1"/>
          </p:nvPr>
        </p:nvSpPr>
        <p:spPr>
          <a:xfrm>
            <a:off x="457199" y="1673352"/>
            <a:ext cx="5194093" cy="3483264"/>
          </a:xfrm>
        </p:spPr>
        <p:txBody>
          <a:bodyPr>
            <a:normAutofit lnSpcReduction="10000"/>
          </a:bodyPr>
          <a:lstStyle/>
          <a:p>
            <a:pPr marL="344488" indent="-344488">
              <a:spcAft>
                <a:spcPts val="1200"/>
              </a:spcAft>
            </a:pPr>
            <a:r>
              <a:rPr lang="en-US" dirty="0"/>
              <a:t>Implementation Planning Guide</a:t>
            </a:r>
          </a:p>
          <a:p>
            <a:pPr marL="344488" indent="-344488">
              <a:spcAft>
                <a:spcPts val="1200"/>
              </a:spcAft>
            </a:pPr>
            <a:r>
              <a:rPr lang="en-US" dirty="0"/>
              <a:t>CPM Implementation Snapshot</a:t>
            </a:r>
          </a:p>
          <a:p>
            <a:pPr marL="344488" indent="-344488">
              <a:spcAft>
                <a:spcPts val="1200"/>
              </a:spcAft>
            </a:pPr>
            <a:r>
              <a:rPr lang="en-US" dirty="0"/>
              <a:t>CPM Survey</a:t>
            </a:r>
          </a:p>
          <a:p>
            <a:pPr marL="344488" indent="-344488">
              <a:spcAft>
                <a:spcPts val="1200"/>
              </a:spcAft>
            </a:pPr>
            <a:r>
              <a:rPr lang="en-US" dirty="0"/>
              <a:t>CPM Implementation Plan Template</a:t>
            </a:r>
          </a:p>
          <a:p>
            <a:pPr marL="344488" indent="-344488">
              <a:spcAft>
                <a:spcPts val="1200"/>
              </a:spcAft>
            </a:pPr>
            <a:r>
              <a:rPr lang="en-US" dirty="0"/>
              <a:t>Webinar Recordings</a:t>
            </a:r>
          </a:p>
          <a:p>
            <a:pPr marL="344488" indent="-344488">
              <a:spcAft>
                <a:spcPts val="1200"/>
              </a:spcAft>
            </a:pPr>
            <a:r>
              <a:rPr lang="en-US" b="1" dirty="0"/>
              <a:t>Additional </a:t>
            </a:r>
            <a:r>
              <a:rPr lang="en-US" b="1" dirty="0" smtClean="0"/>
              <a:t>Resources (including resources and tools from the Directors Institute)</a:t>
            </a:r>
            <a:endParaRPr lang="en-US" b="1" dirty="0"/>
          </a:p>
        </p:txBody>
      </p:sp>
      <p:sp>
        <p:nvSpPr>
          <p:cNvPr id="4" name="Content Placeholder 3">
            <a:extLst>
              <a:ext uri="{FF2B5EF4-FFF2-40B4-BE49-F238E27FC236}">
                <a16:creationId xmlns:a16="http://schemas.microsoft.com/office/drawing/2014/main" id="{C092C956-64B7-D040-AFEE-636BDD3F9C1D}"/>
              </a:ext>
            </a:extLst>
          </p:cNvPr>
          <p:cNvSpPr>
            <a:spLocks noGrp="1"/>
          </p:cNvSpPr>
          <p:nvPr>
            <p:ph sz="half" idx="2"/>
          </p:nvPr>
        </p:nvSpPr>
        <p:spPr>
          <a:xfrm>
            <a:off x="453126" y="5433927"/>
            <a:ext cx="8229600" cy="571575"/>
          </a:xfrm>
        </p:spPr>
        <p:txBody>
          <a:bodyPr>
            <a:normAutofit lnSpcReduction="10000"/>
          </a:bodyPr>
          <a:lstStyle/>
          <a:p>
            <a:pPr marL="0" indent="0">
              <a:buNone/>
            </a:pPr>
            <a:r>
              <a:rPr lang="en-US" dirty="0">
                <a:solidFill>
                  <a:srgbClr val="FF0000"/>
                </a:solidFill>
                <a:hlinkClick r:id="rId3"/>
              </a:rPr>
              <a:t>http://calswec.berkeley.edu/cpm-implementation-planning-materials</a:t>
            </a:r>
            <a:r>
              <a:rPr lang="en-US" dirty="0">
                <a:solidFill>
                  <a:srgbClr val="FF0000"/>
                </a:solidFill>
              </a:rPr>
              <a:t> </a:t>
            </a:r>
            <a:endParaRPr lang="en-US" dirty="0"/>
          </a:p>
        </p:txBody>
      </p:sp>
      <p:pic>
        <p:nvPicPr>
          <p:cNvPr id="6" name="Picture 5" descr="Screen Clipping">
            <a:extLst>
              <a:ext uri="{FF2B5EF4-FFF2-40B4-BE49-F238E27FC236}">
                <a16:creationId xmlns:a16="http://schemas.microsoft.com/office/drawing/2014/main" id="{FD976B63-CAE6-4802-9B0C-81EE5960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036" y="3050832"/>
            <a:ext cx="3067478" cy="895475"/>
          </a:xfrm>
          <a:prstGeom prst="rect">
            <a:avLst/>
          </a:prstGeom>
        </p:spPr>
      </p:pic>
      <p:sp>
        <p:nvSpPr>
          <p:cNvPr id="7" name="Right Brace 6">
            <a:extLst>
              <a:ext uri="{FF2B5EF4-FFF2-40B4-BE49-F238E27FC236}">
                <a16:creationId xmlns:a16="http://schemas.microsoft.com/office/drawing/2014/main" id="{6BB2AC16-5FEE-4443-84D2-8C0285A25266}"/>
              </a:ext>
            </a:extLst>
          </p:cNvPr>
          <p:cNvSpPr/>
          <p:nvPr/>
        </p:nvSpPr>
        <p:spPr>
          <a:xfrm>
            <a:off x="5261547" y="1701377"/>
            <a:ext cx="779489" cy="3594387"/>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4390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899"/>
            <a:ext cx="8686800" cy="990600"/>
          </a:xfrm>
        </p:spPr>
        <p:txBody>
          <a:bodyPr>
            <a:normAutofit/>
          </a:bodyPr>
          <a:lstStyle/>
          <a:p>
            <a:pPr algn="ctr"/>
            <a:r>
              <a:rPr lang="en-US" dirty="0"/>
              <a:t>Next Webinar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09" y="6284145"/>
            <a:ext cx="1943098" cy="414528"/>
          </a:xfrm>
          <a:prstGeom prst="rect">
            <a:avLst/>
          </a:prstGeom>
        </p:spPr>
      </p:pic>
      <p:sp>
        <p:nvSpPr>
          <p:cNvPr id="3" name="Content Placeholder 2"/>
          <p:cNvSpPr>
            <a:spLocks noGrp="1"/>
          </p:cNvSpPr>
          <p:nvPr>
            <p:ph idx="1"/>
          </p:nvPr>
        </p:nvSpPr>
        <p:spPr/>
        <p:txBody>
          <a:bodyPr>
            <a:normAutofit/>
          </a:bodyPr>
          <a:lstStyle/>
          <a:p>
            <a:r>
              <a:rPr lang="en-US" sz="3200" dirty="0"/>
              <a:t>A Closer Look at CPM Toolkit:</a:t>
            </a:r>
          </a:p>
          <a:p>
            <a:pPr marL="577850" lvl="1" indent="0">
              <a:buNone/>
            </a:pPr>
            <a:r>
              <a:rPr lang="en-US" sz="3200" i="1" dirty="0" smtClean="0"/>
              <a:t>CPM Logic Modeling</a:t>
            </a:r>
            <a:endParaRPr lang="en-US" sz="3200" i="1" dirty="0"/>
          </a:p>
          <a:p>
            <a:pPr marL="577850" lvl="1" indent="0">
              <a:buNone/>
            </a:pPr>
            <a:r>
              <a:rPr lang="en-US" sz="3200" b="1" dirty="0" smtClean="0"/>
              <a:t>Wednesday</a:t>
            </a:r>
            <a:r>
              <a:rPr lang="en-US" sz="3200" b="1" dirty="0"/>
              <a:t>, </a:t>
            </a:r>
            <a:r>
              <a:rPr lang="en-US" sz="3200" b="1" dirty="0" smtClean="0"/>
              <a:t>April 18 </a:t>
            </a:r>
            <a:r>
              <a:rPr lang="en-US" sz="3200" b="1" dirty="0">
                <a:solidFill>
                  <a:schemeClr val="bg2">
                    <a:lumMod val="75000"/>
                  </a:schemeClr>
                </a:solidFill>
              </a:rPr>
              <a:t>|</a:t>
            </a:r>
            <a:r>
              <a:rPr lang="en-US" sz="3200" b="1" dirty="0"/>
              <a:t> 10am </a:t>
            </a:r>
            <a:r>
              <a:rPr lang="mr-IN" sz="3200" b="1" dirty="0"/>
              <a:t>–</a:t>
            </a:r>
            <a:r>
              <a:rPr lang="en-US" sz="3200" b="1" dirty="0"/>
              <a:t> 11:30am</a:t>
            </a:r>
          </a:p>
          <a:p>
            <a:pPr marL="206375" lvl="1" indent="0">
              <a:buNone/>
            </a:pPr>
            <a:endParaRPr lang="en-US" sz="3200" dirty="0"/>
          </a:p>
        </p:txBody>
      </p:sp>
    </p:spTree>
    <p:extLst>
      <p:ext uri="{BB962C8B-B14F-4D97-AF65-F5344CB8AC3E}">
        <p14:creationId xmlns:p14="http://schemas.microsoft.com/office/powerpoint/2010/main" val="7881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FF7F01"/>
                                        </p:clrVal>
                                      </p:to>
                                    </p:set>
                                    <p:set>
                                      <p:cBhvr>
                                        <p:cTn id="7" dur="500" fill="hold"/>
                                        <p:tgtEl>
                                          <p:spTgt spid="3">
                                            <p:txEl>
                                              <p:pRg st="1" end="1"/>
                                            </p:txEl>
                                          </p:spTgt>
                                        </p:tgtEl>
                                        <p:attrNameLst>
                                          <p:attrName>fillcolor</p:attrName>
                                        </p:attrNameLst>
                                      </p:cBhvr>
                                      <p:to>
                                        <p:clrVal>
                                          <a:srgbClr val="FF7F01"/>
                                        </p:clrVal>
                                      </p:to>
                                    </p:set>
                                    <p:set>
                                      <p:cBhvr>
                                        <p:cTn id="8" dur="500" fill="hold"/>
                                        <p:tgtEl>
                                          <p:spTgt spid="3">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style.color</p:attrName>
                                        </p:attrNameLst>
                                      </p:cBhvr>
                                      <p:to>
                                        <p:clrVal>
                                          <a:srgbClr val="FF7F01"/>
                                        </p:clrVal>
                                      </p:to>
                                    </p:set>
                                    <p:set>
                                      <p:cBhvr>
                                        <p:cTn id="11" dur="500" fill="hold"/>
                                        <p:tgtEl>
                                          <p:spTgt spid="3">
                                            <p:txEl>
                                              <p:pRg st="2" end="2"/>
                                            </p:txEl>
                                          </p:spTgt>
                                        </p:tgtEl>
                                        <p:attrNameLst>
                                          <p:attrName>fillcolor</p:attrName>
                                        </p:attrNameLst>
                                      </p:cBhvr>
                                      <p:to>
                                        <p:clrVal>
                                          <a:srgbClr val="FF7F01"/>
                                        </p:clrVal>
                                      </p:to>
                                    </p:set>
                                    <p:set>
                                      <p:cBhvr>
                                        <p:cTn id="12"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077-E55F-274A-AC3E-32B61726DA3F}"/>
              </a:ext>
            </a:extLst>
          </p:cNvPr>
          <p:cNvSpPr>
            <a:spLocks noGrp="1"/>
          </p:cNvSpPr>
          <p:nvPr>
            <p:ph type="title"/>
          </p:nvPr>
        </p:nvSpPr>
        <p:spPr>
          <a:xfrm>
            <a:off x="152400" y="68580"/>
            <a:ext cx="9120553" cy="1066952"/>
          </a:xfrm>
        </p:spPr>
        <p:txBody>
          <a:bodyPr>
            <a:noAutofit/>
          </a:bodyPr>
          <a:lstStyle/>
          <a:p>
            <a:r>
              <a:rPr lang="en-US" dirty="0" smtClean="0"/>
              <a:t>Organizational Readiness Building (ORB) for CPM Implementation</a:t>
            </a:r>
            <a:endParaRPr lang="en-US" dirty="0"/>
          </a:p>
        </p:txBody>
      </p:sp>
      <p:sp>
        <p:nvSpPr>
          <p:cNvPr id="14" name="Content Placeholder 2">
            <a:extLst>
              <a:ext uri="{FF2B5EF4-FFF2-40B4-BE49-F238E27FC236}">
                <a16:creationId xmlns:a16="http://schemas.microsoft.com/office/drawing/2014/main" id="{4B5B563D-D588-4AE5-BB74-DF53FB2AB543}"/>
              </a:ext>
            </a:extLst>
          </p:cNvPr>
          <p:cNvSpPr txBox="1">
            <a:spLocks/>
          </p:cNvSpPr>
          <p:nvPr/>
        </p:nvSpPr>
        <p:spPr>
          <a:xfrm>
            <a:off x="5237165" y="3856389"/>
            <a:ext cx="3684097" cy="1780024"/>
          </a:xfrm>
          <a:prstGeom prst="rect">
            <a:avLst/>
          </a:prstGeom>
        </p:spPr>
        <p:txBody>
          <a:bodyPr vert="horz" lIns="91440" tIns="45720" rIns="91440" bIns="45720" rtlCol="0">
            <a:normAutofit fontScale="92500"/>
          </a:bodyPr>
          <a:lstStyle>
            <a:lvl1pPr marL="298450" indent="-298450" algn="l" defTabSz="685800" rtl="0" eaLnBrk="1" latinLnBrk="0" hangingPunct="1">
              <a:spcBef>
                <a:spcPct val="20000"/>
              </a:spcBef>
              <a:buClr>
                <a:schemeClr val="accent1"/>
              </a:buClr>
              <a:buSzPct val="85000"/>
              <a:buFont typeface="Arial" pitchFamily="34" charset="0"/>
              <a:buChar char="•"/>
              <a:tabLst/>
              <a:defRPr sz="2800" kern="1200">
                <a:solidFill>
                  <a:schemeClr val="tx1"/>
                </a:solidFill>
                <a:latin typeface="+mn-lt"/>
                <a:ea typeface="+mn-ea"/>
                <a:cs typeface="+mn-cs"/>
              </a:defRPr>
            </a:lvl1pPr>
            <a:lvl2pPr marL="461963" indent="-255588" algn="l" defTabSz="685800" rtl="0" eaLnBrk="1" latinLnBrk="0" hangingPunct="1">
              <a:spcBef>
                <a:spcPct val="20000"/>
              </a:spcBef>
              <a:buClr>
                <a:schemeClr val="accent1"/>
              </a:buClr>
              <a:buSzPct val="85000"/>
              <a:buFont typeface="Arial" pitchFamily="34" charset="0"/>
              <a:buChar char="•"/>
              <a:tabLst/>
              <a:defRPr sz="2400" kern="1200">
                <a:solidFill>
                  <a:schemeClr val="tx1"/>
                </a:solidFill>
                <a:latin typeface="+mn-lt"/>
                <a:ea typeface="+mn-ea"/>
                <a:cs typeface="+mn-cs"/>
              </a:defRPr>
            </a:lvl2pPr>
            <a:lvl3pPr marL="685800" indent="-274638" algn="l" defTabSz="685800" rtl="0" eaLnBrk="1" latinLnBrk="0" hangingPunct="1">
              <a:spcBef>
                <a:spcPct val="20000"/>
              </a:spcBef>
              <a:buClr>
                <a:schemeClr val="accent1"/>
              </a:buClr>
              <a:buSzPct val="90000"/>
              <a:buFont typeface="Arial" pitchFamily="34" charset="0"/>
              <a:buChar char="•"/>
              <a:tabLst/>
              <a:defRPr sz="2000" kern="1200">
                <a:solidFill>
                  <a:schemeClr val="tx1"/>
                </a:solidFill>
                <a:latin typeface="+mn-lt"/>
                <a:ea typeface="+mn-ea"/>
                <a:cs typeface="+mn-cs"/>
              </a:defRPr>
            </a:lvl3pPr>
            <a:lvl4pPr marL="865188" indent="-247650" algn="l" defTabSz="685800" rtl="0" eaLnBrk="1" latinLnBrk="0" hangingPunct="1">
              <a:spcBef>
                <a:spcPct val="20000"/>
              </a:spcBef>
              <a:buClr>
                <a:schemeClr val="accent1"/>
              </a:buClr>
              <a:buFont typeface="Arial" pitchFamily="34" charset="0"/>
              <a:buChar char="•"/>
              <a:tabLst/>
              <a:defRPr sz="1600" kern="1200">
                <a:solidFill>
                  <a:schemeClr val="tx1"/>
                </a:solidFill>
                <a:latin typeface="+mn-lt"/>
                <a:ea typeface="+mn-ea"/>
                <a:cs typeface="+mn-cs"/>
              </a:defRPr>
            </a:lvl4pPr>
            <a:lvl5pPr marL="985838" indent="-196850" algn="l" defTabSz="685800" rtl="0" eaLnBrk="1" latinLnBrk="0" hangingPunct="1">
              <a:spcBef>
                <a:spcPct val="20000"/>
              </a:spcBef>
              <a:buClr>
                <a:schemeClr val="accent1"/>
              </a:buClr>
              <a:buSzPct val="100000"/>
              <a:buFont typeface="Arial" pitchFamily="34" charset="0"/>
              <a:buChar char="•"/>
              <a:tabLst/>
              <a:defRPr sz="14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a:spcAft>
                <a:spcPts val="1800"/>
              </a:spcAft>
            </a:pPr>
            <a:r>
              <a:rPr lang="en-US" sz="3000" dirty="0"/>
              <a:t>Today’s webinar builds on content from past webinars</a:t>
            </a:r>
          </a:p>
          <a:p>
            <a:endParaRPr lang="en-US" dirty="0"/>
          </a:p>
        </p:txBody>
      </p:sp>
      <p:graphicFrame>
        <p:nvGraphicFramePr>
          <p:cNvPr id="4" name="Diagram 3"/>
          <p:cNvGraphicFramePr/>
          <p:nvPr>
            <p:extLst>
              <p:ext uri="{D42A27DB-BD31-4B8C-83A1-F6EECF244321}">
                <p14:modId xmlns:p14="http://schemas.microsoft.com/office/powerpoint/2010/main" val="2676148478"/>
              </p:ext>
            </p:extLst>
          </p:nvPr>
        </p:nvGraphicFramePr>
        <p:xfrm>
          <a:off x="-640080" y="1320800"/>
          <a:ext cx="6812280" cy="47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7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9E20-E6AF-46C1-94C9-0AA2198169BE}"/>
              </a:ext>
            </a:extLst>
          </p:cNvPr>
          <p:cNvSpPr>
            <a:spLocks noGrp="1"/>
          </p:cNvSpPr>
          <p:nvPr>
            <p:ph type="title"/>
          </p:nvPr>
        </p:nvSpPr>
        <p:spPr>
          <a:xfrm>
            <a:off x="457200" y="357187"/>
            <a:ext cx="8229600" cy="990600"/>
          </a:xfrm>
        </p:spPr>
        <p:txBody>
          <a:bodyPr>
            <a:normAutofit fontScale="90000"/>
          </a:bodyPr>
          <a:lstStyle/>
          <a:p>
            <a:r>
              <a:rPr lang="en-US" dirty="0"/>
              <a:t>Snapshot Webinar </a:t>
            </a:r>
            <a:r>
              <a:rPr lang="en-US" dirty="0" smtClean="0"/>
              <a:t>Take-</a:t>
            </a:r>
            <a:r>
              <a:rPr lang="en-US" dirty="0" err="1" smtClean="0"/>
              <a:t>Aways</a:t>
            </a:r>
            <a:r>
              <a:rPr lang="en-US" dirty="0" smtClean="0"/>
              <a:t> (Nov. 2017)</a:t>
            </a:r>
            <a:endParaRPr lang="en-US" dirty="0"/>
          </a:p>
        </p:txBody>
      </p:sp>
      <p:sp>
        <p:nvSpPr>
          <p:cNvPr id="3" name="Content Placeholder 2">
            <a:extLst>
              <a:ext uri="{FF2B5EF4-FFF2-40B4-BE49-F238E27FC236}">
                <a16:creationId xmlns:a16="http://schemas.microsoft.com/office/drawing/2014/main" id="{8D13F124-DD32-48A8-9BBC-1E7CAA8A5953}"/>
              </a:ext>
            </a:extLst>
          </p:cNvPr>
          <p:cNvSpPr>
            <a:spLocks noGrp="1"/>
          </p:cNvSpPr>
          <p:nvPr>
            <p:ph idx="1"/>
          </p:nvPr>
        </p:nvSpPr>
        <p:spPr>
          <a:xfrm>
            <a:off x="457200" y="1347787"/>
            <a:ext cx="8229600" cy="5153026"/>
          </a:xfrm>
        </p:spPr>
        <p:txBody>
          <a:bodyPr>
            <a:normAutofit/>
          </a:bodyPr>
          <a:lstStyle/>
          <a:p>
            <a:pPr>
              <a:spcAft>
                <a:spcPts val="600"/>
              </a:spcAft>
            </a:pPr>
            <a:r>
              <a:rPr lang="en-US" dirty="0"/>
              <a:t>Empower a planning team to help you steer the process</a:t>
            </a:r>
          </a:p>
          <a:p>
            <a:pPr>
              <a:spcAft>
                <a:spcPts val="600"/>
              </a:spcAft>
            </a:pPr>
            <a:r>
              <a:rPr lang="en-US" dirty="0"/>
              <a:t>Engage with others from the start</a:t>
            </a:r>
          </a:p>
          <a:p>
            <a:pPr>
              <a:spcAft>
                <a:spcPts val="600"/>
              </a:spcAft>
            </a:pPr>
            <a:r>
              <a:rPr lang="en-US" dirty="0"/>
              <a:t>Involve agency staff who have served on the Development Circles </a:t>
            </a:r>
          </a:p>
          <a:p>
            <a:pPr>
              <a:spcAft>
                <a:spcPts val="600"/>
              </a:spcAft>
            </a:pPr>
            <a:r>
              <a:rPr lang="en-US" dirty="0"/>
              <a:t>Make the Snapshot work for your local context</a:t>
            </a:r>
          </a:p>
          <a:p>
            <a:pPr>
              <a:spcAft>
                <a:spcPts val="600"/>
              </a:spcAft>
            </a:pPr>
            <a:r>
              <a:rPr lang="en-US" dirty="0"/>
              <a:t>Seek a 360 degree view of “where we are now”</a:t>
            </a:r>
          </a:p>
          <a:p>
            <a:pPr>
              <a:spcAft>
                <a:spcPts val="600"/>
              </a:spcAft>
            </a:pPr>
            <a:r>
              <a:rPr lang="en-US" dirty="0"/>
              <a:t>Model CPM Leadership Behaviors</a:t>
            </a:r>
          </a:p>
        </p:txBody>
      </p:sp>
    </p:spTree>
    <p:extLst>
      <p:ext uri="{BB962C8B-B14F-4D97-AF65-F5344CB8AC3E}">
        <p14:creationId xmlns:p14="http://schemas.microsoft.com/office/powerpoint/2010/main" val="768828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9E20-E6AF-46C1-94C9-0AA2198169BE}"/>
              </a:ext>
            </a:extLst>
          </p:cNvPr>
          <p:cNvSpPr>
            <a:spLocks noGrp="1"/>
          </p:cNvSpPr>
          <p:nvPr>
            <p:ph type="title"/>
          </p:nvPr>
        </p:nvSpPr>
        <p:spPr>
          <a:xfrm>
            <a:off x="457200" y="357187"/>
            <a:ext cx="8229600" cy="990600"/>
          </a:xfrm>
        </p:spPr>
        <p:txBody>
          <a:bodyPr>
            <a:normAutofit/>
          </a:bodyPr>
          <a:lstStyle/>
          <a:p>
            <a:r>
              <a:rPr lang="en-US" dirty="0"/>
              <a:t>Messaging Webinar </a:t>
            </a:r>
            <a:r>
              <a:rPr lang="en-US" dirty="0" smtClean="0"/>
              <a:t>Take-</a:t>
            </a:r>
            <a:r>
              <a:rPr lang="en-US" dirty="0" err="1" smtClean="0"/>
              <a:t>Aways</a:t>
            </a:r>
            <a:endParaRPr lang="en-US" dirty="0"/>
          </a:p>
        </p:txBody>
      </p:sp>
      <p:sp>
        <p:nvSpPr>
          <p:cNvPr id="3" name="Content Placeholder 2">
            <a:extLst>
              <a:ext uri="{FF2B5EF4-FFF2-40B4-BE49-F238E27FC236}">
                <a16:creationId xmlns:a16="http://schemas.microsoft.com/office/drawing/2014/main" id="{8D13F124-DD32-48A8-9BBC-1E7CAA8A5953}"/>
              </a:ext>
            </a:extLst>
          </p:cNvPr>
          <p:cNvSpPr>
            <a:spLocks noGrp="1"/>
          </p:cNvSpPr>
          <p:nvPr>
            <p:ph idx="1"/>
          </p:nvPr>
        </p:nvSpPr>
        <p:spPr>
          <a:xfrm>
            <a:off x="457200" y="1406036"/>
            <a:ext cx="8229600" cy="4982675"/>
          </a:xfrm>
        </p:spPr>
        <p:txBody>
          <a:bodyPr>
            <a:normAutofit/>
          </a:bodyPr>
          <a:lstStyle/>
          <a:p>
            <a:pPr>
              <a:spcAft>
                <a:spcPts val="1200"/>
              </a:spcAft>
            </a:pPr>
            <a:r>
              <a:rPr lang="en-US" dirty="0"/>
              <a:t>Understand strategies for targeting messages to specific audiences</a:t>
            </a:r>
          </a:p>
          <a:p>
            <a:pPr>
              <a:spcAft>
                <a:spcPts val="1200"/>
              </a:spcAft>
            </a:pPr>
            <a:r>
              <a:rPr lang="en-US" dirty="0"/>
              <a:t>Use resources from Development Circles</a:t>
            </a:r>
          </a:p>
          <a:p>
            <a:pPr>
              <a:spcAft>
                <a:spcPts val="1200"/>
              </a:spcAft>
            </a:pPr>
            <a:r>
              <a:rPr lang="en-US" dirty="0"/>
              <a:t>Apply important features of effective communication, including feedback loops</a:t>
            </a:r>
          </a:p>
        </p:txBody>
      </p:sp>
    </p:spTree>
    <p:extLst>
      <p:ext uri="{BB962C8B-B14F-4D97-AF65-F5344CB8AC3E}">
        <p14:creationId xmlns:p14="http://schemas.microsoft.com/office/powerpoint/2010/main" val="2579222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B15C-8DBE-445E-80E3-44153999C149}"/>
              </a:ext>
            </a:extLst>
          </p:cNvPr>
          <p:cNvSpPr>
            <a:spLocks noGrp="1"/>
          </p:cNvSpPr>
          <p:nvPr>
            <p:ph type="title"/>
          </p:nvPr>
        </p:nvSpPr>
        <p:spPr/>
        <p:txBody>
          <a:bodyPr>
            <a:normAutofit fontScale="90000"/>
          </a:bodyPr>
          <a:lstStyle/>
          <a:p>
            <a:r>
              <a:rPr lang="en-US" dirty="0"/>
              <a:t>CPM Implementation Planning </a:t>
            </a:r>
            <a:r>
              <a:rPr lang="en-US" dirty="0" smtClean="0"/>
              <a:t>Take-</a:t>
            </a:r>
            <a:r>
              <a:rPr lang="en-US" dirty="0" err="1" smtClean="0"/>
              <a:t>Aways</a:t>
            </a:r>
            <a:r>
              <a:rPr lang="en-US" dirty="0" smtClean="0"/>
              <a:t> </a:t>
            </a:r>
            <a:endParaRPr lang="en-US" dirty="0"/>
          </a:p>
        </p:txBody>
      </p:sp>
      <p:sp>
        <p:nvSpPr>
          <p:cNvPr id="3" name="Content Placeholder 2">
            <a:extLst>
              <a:ext uri="{FF2B5EF4-FFF2-40B4-BE49-F238E27FC236}">
                <a16:creationId xmlns:a16="http://schemas.microsoft.com/office/drawing/2014/main" id="{642BD038-D601-42B8-96F0-92765F34ED34}"/>
              </a:ext>
            </a:extLst>
          </p:cNvPr>
          <p:cNvSpPr>
            <a:spLocks noGrp="1"/>
          </p:cNvSpPr>
          <p:nvPr>
            <p:ph idx="1"/>
          </p:nvPr>
        </p:nvSpPr>
        <p:spPr/>
        <p:txBody>
          <a:bodyPr/>
          <a:lstStyle/>
          <a:p>
            <a:r>
              <a:rPr lang="en-US" dirty="0"/>
              <a:t>Build momentum from wherever you are and begin with the end in mind</a:t>
            </a:r>
          </a:p>
          <a:p>
            <a:r>
              <a:rPr lang="en-US" dirty="0"/>
              <a:t>Let your Snapshot priorities set the focus for your plan of action</a:t>
            </a:r>
          </a:p>
          <a:p>
            <a:r>
              <a:rPr lang="en-US" dirty="0"/>
              <a:t>Local planning teams strengthen your plan, extend your leadership reach, and build buy-in</a:t>
            </a:r>
          </a:p>
          <a:p>
            <a:r>
              <a:rPr lang="en-US" dirty="0"/>
              <a:t>Utilize available supports along the </a:t>
            </a:r>
            <a:r>
              <a:rPr lang="en-US" dirty="0" smtClean="0"/>
              <a:t>way</a:t>
            </a:r>
            <a:endParaRPr lang="en-US" i="1" dirty="0"/>
          </a:p>
          <a:p>
            <a:endParaRPr lang="en-US" dirty="0"/>
          </a:p>
          <a:p>
            <a:endParaRPr lang="en-US" dirty="0"/>
          </a:p>
        </p:txBody>
      </p:sp>
    </p:spTree>
    <p:extLst>
      <p:ext uri="{BB962C8B-B14F-4D97-AF65-F5344CB8AC3E}">
        <p14:creationId xmlns:p14="http://schemas.microsoft.com/office/powerpoint/2010/main" val="246791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8458200" cy="1927225"/>
          </a:xfrm>
        </p:spPr>
        <p:txBody>
          <a:bodyPr/>
          <a:lstStyle/>
          <a:p>
            <a:r>
              <a:rPr lang="en-US" b="1" dirty="0" smtClean="0"/>
              <a:t>Organizational Readiness building (ORB)</a:t>
            </a:r>
            <a:endParaRPr lang="en-US" b="1" dirty="0"/>
          </a:p>
        </p:txBody>
      </p:sp>
      <p:sp>
        <p:nvSpPr>
          <p:cNvPr id="3" name="Subtitle 2"/>
          <p:cNvSpPr>
            <a:spLocks noGrp="1"/>
          </p:cNvSpPr>
          <p:nvPr>
            <p:ph type="subTitle" idx="1"/>
          </p:nvPr>
        </p:nvSpPr>
        <p:spPr>
          <a:xfrm>
            <a:off x="685800" y="4072860"/>
            <a:ext cx="7080337" cy="1752600"/>
          </a:xfrm>
        </p:spPr>
        <p:txBody>
          <a:bodyPr>
            <a:normAutofit/>
          </a:bodyPr>
          <a:lstStyle/>
          <a:p>
            <a:r>
              <a:rPr lang="en-US" sz="2800" dirty="0" smtClean="0"/>
              <a:t>What It Is &amp; Why It Matters</a:t>
            </a:r>
            <a:endParaRPr lang="en-US" sz="2800" dirty="0"/>
          </a:p>
        </p:txBody>
      </p:sp>
      <p:pic>
        <p:nvPicPr>
          <p:cNvPr id="4" name="Picture 3" descr="&lt;strong&gt;organizational-behavior&lt;/strong&gt;-49.jpg">
            <a:extLst>
              <a:ext uri="{FF2B5EF4-FFF2-40B4-BE49-F238E27FC236}">
                <a16:creationId xmlns:a16="http://schemas.microsoft.com/office/drawing/2014/main" id="{3C2455CD-0431-4F81-B526-2470E23943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9632" y="3672840"/>
            <a:ext cx="3228928" cy="2152620"/>
          </a:xfrm>
          <a:prstGeom prst="rect">
            <a:avLst/>
          </a:prstGeom>
        </p:spPr>
      </p:pic>
    </p:spTree>
    <p:extLst>
      <p:ext uri="{BB962C8B-B14F-4D97-AF65-F5344CB8AC3E}">
        <p14:creationId xmlns:p14="http://schemas.microsoft.com/office/powerpoint/2010/main" val="977262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04472" y="514905"/>
            <a:ext cx="8308569" cy="2096331"/>
          </a:xfrm>
          <a:prstGeom prst="round2DiagRect">
            <a:avLst/>
          </a:prstGeom>
          <a:solidFill>
            <a:schemeClr val="tx1">
              <a:lumMod val="65000"/>
              <a:lumOff val="3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b="1" dirty="0"/>
              <a:t>“Readiness”</a:t>
            </a:r>
            <a:r>
              <a:rPr lang="en-US" sz="2400" dirty="0"/>
              <a:t> </a:t>
            </a:r>
            <a:r>
              <a:rPr lang="en-US" sz="2000" dirty="0"/>
              <a:t>is a developmental point at which a person, organization, or system has the capacity and willingness to engage in a particular activity.  It is </a:t>
            </a:r>
            <a:r>
              <a:rPr lang="en-US" sz="2000" i="1" u="sng" dirty="0"/>
              <a:t>not</a:t>
            </a:r>
            <a:r>
              <a:rPr lang="en-US" sz="2000" dirty="0"/>
              <a:t> a pre-existing condition waiting to be found or an enduring aspect of a person. </a:t>
            </a:r>
            <a:r>
              <a:rPr lang="en-US" sz="2000" u="sng" dirty="0"/>
              <a:t>It needs active support to be developed, nurtured, and sustained</a:t>
            </a:r>
            <a:r>
              <a:rPr lang="en-US" sz="2000" dirty="0"/>
              <a:t>.  </a:t>
            </a:r>
          </a:p>
        </p:txBody>
      </p:sp>
      <p:sp>
        <p:nvSpPr>
          <p:cNvPr id="5" name="Round Diagonal Corner Rectangle 4"/>
          <p:cNvSpPr/>
          <p:nvPr/>
        </p:nvSpPr>
        <p:spPr>
          <a:xfrm>
            <a:off x="551123" y="2802431"/>
            <a:ext cx="8347652" cy="2790501"/>
          </a:xfrm>
          <a:prstGeom prst="round2DiagRect">
            <a:avLst/>
          </a:prstGeom>
          <a:solidFill>
            <a:srgbClr val="A5002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600"/>
              </a:spcAft>
            </a:pPr>
            <a:r>
              <a:rPr lang="en-US" sz="2400" b="1" dirty="0"/>
              <a:t>“Organizational readiness” </a:t>
            </a:r>
            <a:r>
              <a:rPr lang="en-US" sz="2000" dirty="0"/>
              <a:t>refers to ‘the extent to which organizational members are </a:t>
            </a:r>
            <a:r>
              <a:rPr lang="en-US" sz="2000" dirty="0">
                <a:solidFill>
                  <a:srgbClr val="FFFF00"/>
                </a:solidFill>
              </a:rPr>
              <a:t>psychologically and behaviorally prepared and supported </a:t>
            </a:r>
            <a:r>
              <a:rPr lang="en-US" sz="2000" dirty="0"/>
              <a:t>to implement organizational change.’</a:t>
            </a:r>
          </a:p>
          <a:p>
            <a:pPr>
              <a:spcAft>
                <a:spcPts val="600"/>
              </a:spcAft>
            </a:pPr>
            <a:r>
              <a:rPr lang="en-US" sz="2000" i="1" u="sng" dirty="0"/>
              <a:t>HIGH</a:t>
            </a:r>
            <a:r>
              <a:rPr lang="en-US" sz="2000" dirty="0"/>
              <a:t>: More likely to initiate change, exert greater effort, exhibit greater persistence, and display more cooperative behavior.</a:t>
            </a:r>
          </a:p>
          <a:p>
            <a:r>
              <a:rPr lang="en-US" sz="2000" i="1" u="sng" dirty="0"/>
              <a:t>LOW</a:t>
            </a:r>
            <a:r>
              <a:rPr lang="en-US" sz="2000" dirty="0"/>
              <a:t>: More likely to view the change as undesirable, so avoid, or even resist, planning for the effort and participating in the change process.</a:t>
            </a:r>
          </a:p>
        </p:txBody>
      </p:sp>
    </p:spTree>
    <p:extLst>
      <p:ext uri="{BB962C8B-B14F-4D97-AF65-F5344CB8AC3E}">
        <p14:creationId xmlns:p14="http://schemas.microsoft.com/office/powerpoint/2010/main" val="16006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Web9A71</Template>
  <TotalTime>9482</TotalTime>
  <Words>3149</Words>
  <Application>Microsoft Office PowerPoint</Application>
  <PresentationFormat>On-screen Show (4:3)</PresentationFormat>
  <Paragraphs>368</Paragraphs>
  <Slides>33</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Mangal</vt:lpstr>
      <vt:lpstr>Symbol</vt:lpstr>
      <vt:lpstr>Wingdings</vt:lpstr>
      <vt:lpstr>Clarity</vt:lpstr>
      <vt:lpstr>CA Child Welfare Core Practice Model (CPM)  Directors Institute Webinar  Organizational Readiness Building   What It Is &amp; Why It Matters!</vt:lpstr>
      <vt:lpstr>PowerPoint Presentation</vt:lpstr>
      <vt:lpstr>Learning Objectives</vt:lpstr>
      <vt:lpstr>Organizational Readiness Building (ORB) for CPM Implementation</vt:lpstr>
      <vt:lpstr>Snapshot Webinar Take-Aways (Nov. 2017)</vt:lpstr>
      <vt:lpstr>Messaging Webinar Take-Aways</vt:lpstr>
      <vt:lpstr>CPM Implementation Planning Take-Aways </vt:lpstr>
      <vt:lpstr>Organizational Readiness building (ORB)</vt:lpstr>
      <vt:lpstr>PowerPoint Presentation</vt:lpstr>
      <vt:lpstr>Organizational Readiness Building</vt:lpstr>
      <vt:lpstr>Directors Institute Development Circles Organizational Readiness Building</vt:lpstr>
      <vt:lpstr>Organizational Readiness: Key Elements</vt:lpstr>
      <vt:lpstr>To support practice with Children &amp; Families</vt:lpstr>
      <vt:lpstr>Come to the Polls!</vt:lpstr>
      <vt:lpstr>Making Organizational Readiness Building Tangible</vt:lpstr>
      <vt:lpstr>Think about your own story . . . </vt:lpstr>
      <vt:lpstr>Directors Institute Development Circles Organizational Readiness Building</vt:lpstr>
      <vt:lpstr>Building Organizational Readiness  for Implementing CPM</vt:lpstr>
      <vt:lpstr>Some ORB Approaches . . . .</vt:lpstr>
      <vt:lpstr>Some Reflections &amp; Highlights . . . </vt:lpstr>
      <vt:lpstr>Let’s Go Back to the Polls!</vt:lpstr>
      <vt:lpstr>ORB Resources and Tools</vt:lpstr>
      <vt:lpstr>OBB Assessment: “Deeper dive” from more general, cross-cutting Snapshot</vt:lpstr>
      <vt:lpstr>ORB Resources &amp; Tools</vt:lpstr>
      <vt:lpstr>ORB Assessment: Key Element Excerpts</vt:lpstr>
      <vt:lpstr>ORB Assessment: Key Element Excerpts</vt:lpstr>
      <vt:lpstr>Connections Across Snapshot, ORB Assessment, and Implementation Plan</vt:lpstr>
      <vt:lpstr>Let’s Go Back to the Polls!</vt:lpstr>
      <vt:lpstr>What is My Role in ORB?</vt:lpstr>
      <vt:lpstr>RTAs want to help!</vt:lpstr>
      <vt:lpstr>Organizational Readiness Building (ORB)  Webinar Take-Aways </vt:lpstr>
      <vt:lpstr>Finding What You Need</vt:lpstr>
      <vt:lpstr>Next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Leslie Ann Hay</dc:creator>
  <cp:lastModifiedBy>EEI</cp:lastModifiedBy>
  <cp:revision>225</cp:revision>
  <dcterms:created xsi:type="dcterms:W3CDTF">2018-01-24T00:41:07Z</dcterms:created>
  <dcterms:modified xsi:type="dcterms:W3CDTF">2018-03-20T21:50:06Z</dcterms:modified>
</cp:coreProperties>
</file>