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1"/>
  </p:notesMasterIdLst>
  <p:handoutMasterIdLst>
    <p:handoutMasterId r:id="rId52"/>
  </p:handoutMasterIdLst>
  <p:sldIdLst>
    <p:sldId id="256" r:id="rId2"/>
    <p:sldId id="322" r:id="rId3"/>
    <p:sldId id="307" r:id="rId4"/>
    <p:sldId id="323" r:id="rId5"/>
    <p:sldId id="308" r:id="rId6"/>
    <p:sldId id="312" r:id="rId7"/>
    <p:sldId id="310" r:id="rId8"/>
    <p:sldId id="313" r:id="rId9"/>
    <p:sldId id="314" r:id="rId10"/>
    <p:sldId id="315" r:id="rId11"/>
    <p:sldId id="316" r:id="rId12"/>
    <p:sldId id="317" r:id="rId13"/>
    <p:sldId id="318" r:id="rId14"/>
    <p:sldId id="319" r:id="rId15"/>
    <p:sldId id="320" r:id="rId16"/>
    <p:sldId id="263" r:id="rId17"/>
    <p:sldId id="324" r:id="rId18"/>
    <p:sldId id="264" r:id="rId19"/>
    <p:sldId id="265" r:id="rId20"/>
    <p:sldId id="326" r:id="rId21"/>
    <p:sldId id="327" r:id="rId22"/>
    <p:sldId id="294" r:id="rId23"/>
    <p:sldId id="295" r:id="rId24"/>
    <p:sldId id="268" r:id="rId25"/>
    <p:sldId id="274" r:id="rId26"/>
    <p:sldId id="275" r:id="rId27"/>
    <p:sldId id="292" r:id="rId28"/>
    <p:sldId id="269" r:id="rId29"/>
    <p:sldId id="270" r:id="rId30"/>
    <p:sldId id="271" r:id="rId31"/>
    <p:sldId id="272" r:id="rId32"/>
    <p:sldId id="273" r:id="rId33"/>
    <p:sldId id="276" r:id="rId34"/>
    <p:sldId id="277" r:id="rId35"/>
    <p:sldId id="279" r:id="rId36"/>
    <p:sldId id="328" r:id="rId37"/>
    <p:sldId id="329" r:id="rId38"/>
    <p:sldId id="280" r:id="rId39"/>
    <p:sldId id="281" r:id="rId40"/>
    <p:sldId id="283" r:id="rId41"/>
    <p:sldId id="284" r:id="rId42"/>
    <p:sldId id="285" r:id="rId43"/>
    <p:sldId id="282" r:id="rId44"/>
    <p:sldId id="286" r:id="rId45"/>
    <p:sldId id="287" r:id="rId46"/>
    <p:sldId id="288" r:id="rId47"/>
    <p:sldId id="289" r:id="rId48"/>
    <p:sldId id="290" r:id="rId49"/>
    <p:sldId id="33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76B1"/>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81562" autoAdjust="0"/>
  </p:normalViewPr>
  <p:slideViewPr>
    <p:cSldViewPr>
      <p:cViewPr varScale="1">
        <p:scale>
          <a:sx n="40" d="100"/>
          <a:sy n="40" d="100"/>
        </p:scale>
        <p:origin x="-632" y="-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68" y="-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Column3</c:v>
                </c:pt>
              </c:strCache>
            </c:strRef>
          </c:tx>
          <c:cat>
            <c:strRef>
              <c:f>Sheet1!$A$2:$A$5</c:f>
              <c:strCache>
                <c:ptCount val="4"/>
                <c:pt idx="0">
                  <c:v>Children in FC</c:v>
                </c:pt>
                <c:pt idx="1">
                  <c:v>Entered FC</c:v>
                </c:pt>
                <c:pt idx="2">
                  <c:v>Exited FC</c:v>
                </c:pt>
                <c:pt idx="3">
                  <c:v>Waiting for Adoption</c:v>
                </c:pt>
              </c:strCache>
            </c:strRef>
          </c:cat>
          <c:val>
            <c:numRef>
              <c:f>Sheet1!$B$2:$B$5</c:f>
              <c:numCache>
                <c:formatCode>#,##0</c:formatCode>
                <c:ptCount val="4"/>
                <c:pt idx="0">
                  <c:v>427910</c:v>
                </c:pt>
                <c:pt idx="1">
                  <c:v>269509</c:v>
                </c:pt>
                <c:pt idx="2">
                  <c:v>243060</c:v>
                </c:pt>
                <c:pt idx="3">
                  <c:v>111820</c:v>
                </c:pt>
              </c:numCache>
            </c:numRef>
          </c:val>
        </c:ser>
        <c:ser>
          <c:idx val="1"/>
          <c:order val="1"/>
          <c:tx>
            <c:strRef>
              <c:f>Sheet1!$C$1</c:f>
              <c:strCache>
                <c:ptCount val="1"/>
                <c:pt idx="0">
                  <c:v>Column2</c:v>
                </c:pt>
              </c:strCache>
            </c:strRef>
          </c:tx>
          <c:cat>
            <c:strRef>
              <c:f>Sheet1!$A$2:$A$5</c:f>
              <c:strCache>
                <c:ptCount val="4"/>
                <c:pt idx="0">
                  <c:v>Children in FC</c:v>
                </c:pt>
                <c:pt idx="1">
                  <c:v>Entered FC</c:v>
                </c:pt>
                <c:pt idx="2">
                  <c:v>Exited FC</c:v>
                </c:pt>
                <c:pt idx="3">
                  <c:v>Waiting for Adoption</c:v>
                </c:pt>
              </c:strCache>
            </c:strRef>
          </c:cat>
          <c:val>
            <c:numRef>
              <c:f>Sheet1!$C$2:$C$5</c:f>
              <c:numCache>
                <c:formatCode>General</c:formatCode>
                <c:ptCount val="4"/>
                <c:pt idx="1">
                  <c:v>4.4000000000000004</c:v>
                </c:pt>
                <c:pt idx="2">
                  <c:v>1.8</c:v>
                </c:pt>
                <c:pt idx="3">
                  <c:v>2.8</c:v>
                </c:pt>
              </c:numCache>
            </c:numRef>
          </c:val>
        </c:ser>
        <c:ser>
          <c:idx val="2"/>
          <c:order val="2"/>
          <c:tx>
            <c:strRef>
              <c:f>Sheet1!$D$1</c:f>
              <c:strCache>
                <c:ptCount val="1"/>
                <c:pt idx="0">
                  <c:v>Column1</c:v>
                </c:pt>
              </c:strCache>
            </c:strRef>
          </c:tx>
          <c:cat>
            <c:strRef>
              <c:f>Sheet1!$A$2:$A$5</c:f>
              <c:strCache>
                <c:ptCount val="4"/>
                <c:pt idx="0">
                  <c:v>Children in FC</c:v>
                </c:pt>
                <c:pt idx="1">
                  <c:v>Entered FC</c:v>
                </c:pt>
                <c:pt idx="2">
                  <c:v>Exited FC</c:v>
                </c:pt>
                <c:pt idx="3">
                  <c:v>Waiting for Adoption</c:v>
                </c:pt>
              </c:strCache>
            </c:strRef>
          </c:cat>
          <c:val>
            <c:numRef>
              <c:f>Sheet1!$D$2:$D$5</c:f>
              <c:numCache>
                <c:formatCode>General</c:formatCode>
                <c:ptCount val="4"/>
                <c:pt idx="0">
                  <c:v>2</c:v>
                </c:pt>
                <c:pt idx="1">
                  <c:v>2</c:v>
                </c:pt>
                <c:pt idx="2">
                  <c:v>3</c:v>
                </c:pt>
                <c:pt idx="3">
                  <c:v>5</c:v>
                </c:pt>
              </c:numCache>
            </c:numRef>
          </c:val>
        </c:ser>
        <c:axId val="48775168"/>
        <c:axId val="48776704"/>
      </c:barChart>
      <c:catAx>
        <c:axId val="48775168"/>
        <c:scaling>
          <c:orientation val="minMax"/>
        </c:scaling>
        <c:axPos val="b"/>
        <c:tickLblPos val="nextTo"/>
        <c:crossAx val="48776704"/>
        <c:crosses val="autoZero"/>
        <c:auto val="1"/>
        <c:lblAlgn val="ctr"/>
        <c:lblOffset val="100"/>
      </c:catAx>
      <c:valAx>
        <c:axId val="48776704"/>
        <c:scaling>
          <c:orientation val="minMax"/>
        </c:scaling>
        <c:axPos val="l"/>
        <c:majorGridlines/>
        <c:numFmt formatCode="#,##0" sourceLinked="1"/>
        <c:tickLblPos val="nextTo"/>
        <c:crossAx val="48775168"/>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29070C-0CCB-4C16-8D72-75C2039CC8FE}" type="datetimeFigureOut">
              <a:rPr lang="en-US" smtClean="0"/>
              <a:pPr/>
              <a:t>9/14/2017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30CDB-22A8-4BF9-9180-6971C0BC7AB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AFEC4-12DC-458D-BDD2-416C2AA0F105}" type="datetimeFigureOut">
              <a:rPr lang="en-US" smtClean="0"/>
              <a:pPr/>
              <a:t>9/14/2017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E06C1-C549-4378-8570-7B8A2D97D46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agenda.</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chart to demonstrate to applicants that we are increasing relative/NREFM placements/ and want to continue increasing and also want to increase county RFA home placements.</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chart to show how long are children are staying in foster care and can correlate to the legal timeframes</a:t>
            </a:r>
            <a:r>
              <a:rPr lang="en-US" baseline="0" dirty="0" smtClean="0"/>
              <a:t> for reunification</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chart to provide information to applicants about permanency outcomes for our children after 1 year of coming into FC. Ensure to mention</a:t>
            </a:r>
            <a:r>
              <a:rPr lang="en-US" baseline="0" dirty="0" smtClean="0"/>
              <a:t> permanency is either reunification/adoption/guardianship</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chart to show applicants</a:t>
            </a:r>
            <a:r>
              <a:rPr lang="en-US" baseline="0" dirty="0" smtClean="0"/>
              <a:t> the outcomes for permanency after 1-2 years of coming into FC</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a:t>
            </a:r>
            <a:r>
              <a:rPr lang="en-US" baseline="0" dirty="0" smtClean="0"/>
              <a:t> chart to demonstrate how permanency outcomes significantly decrease after 2 years or more…</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chart to show the number</a:t>
            </a:r>
            <a:r>
              <a:rPr lang="en-US" baseline="0" dirty="0" smtClean="0"/>
              <a:t> of placement changes per day for our children. </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47108" name="Slide Number Placeholder 3"/>
          <p:cNvSpPr>
            <a:spLocks noGrp="1"/>
          </p:cNvSpPr>
          <p:nvPr>
            <p:ph type="sldNum" sz="quarter" idx="5"/>
          </p:nvPr>
        </p:nvSpPr>
        <p:spPr>
          <a:noFill/>
          <a:ln>
            <a:miter lim="800000"/>
            <a:headEnd/>
            <a:tailEnd/>
          </a:ln>
        </p:spPr>
        <p:txBody>
          <a:bodyPr/>
          <a:lstStyle/>
          <a:p>
            <a:pPr defTabSz="912829"/>
            <a:fld id="{32B41207-84C1-4EF6-954C-A29C24B87289}" type="slidenum">
              <a:rPr lang="en-US" altLang="en-US" smtClean="0"/>
              <a:pPr defTabSz="912829"/>
              <a:t>29</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48132" name="Slide Number Placeholder 3"/>
          <p:cNvSpPr>
            <a:spLocks noGrp="1"/>
          </p:cNvSpPr>
          <p:nvPr>
            <p:ph type="sldNum" sz="quarter" idx="5"/>
          </p:nvPr>
        </p:nvSpPr>
        <p:spPr>
          <a:noFill/>
          <a:ln>
            <a:miter lim="800000"/>
            <a:headEnd/>
            <a:tailEnd/>
          </a:ln>
        </p:spPr>
        <p:txBody>
          <a:bodyPr/>
          <a:lstStyle/>
          <a:p>
            <a:pPr defTabSz="912829"/>
            <a:fld id="{C4E1263B-E673-44C2-8C98-37263810F892}" type="slidenum">
              <a:rPr lang="en-US" altLang="en-US" smtClean="0"/>
              <a:pPr defTabSz="912829"/>
              <a:t>30</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and the next 3 present nationwide data about FC system so that applicants can understand the magnitude of FC and this info can be related to specific Sac County numbers.</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a:noFill/>
          <a:ln>
            <a:miter lim="800000"/>
            <a:headEnd/>
            <a:tailEnd/>
          </a:ln>
        </p:spPr>
        <p:txBody>
          <a:bodyPr/>
          <a:lstStyle/>
          <a:p>
            <a:pPr defTabSz="912829"/>
            <a:fld id="{B1A84519-DFB3-42F5-8ED2-320A79F243DC}" type="slidenum">
              <a:rPr lang="en-US" altLang="en-US" smtClean="0"/>
              <a:pPr defTabSz="912829"/>
              <a:t>31</a:t>
            </a:fld>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50180" name="Slide Number Placeholder 3"/>
          <p:cNvSpPr>
            <a:spLocks noGrp="1"/>
          </p:cNvSpPr>
          <p:nvPr>
            <p:ph type="sldNum" sz="quarter" idx="5"/>
          </p:nvPr>
        </p:nvSpPr>
        <p:spPr>
          <a:noFill/>
          <a:ln>
            <a:miter lim="800000"/>
            <a:headEnd/>
            <a:tailEnd/>
          </a:ln>
        </p:spPr>
        <p:txBody>
          <a:bodyPr/>
          <a:lstStyle/>
          <a:p>
            <a:pPr defTabSz="912829"/>
            <a:fld id="{5E33CF07-C730-4D4B-86D0-4734CF8D434D}" type="slidenum">
              <a:rPr lang="en-US" altLang="en-US" smtClean="0"/>
              <a:pPr defTabSz="912829"/>
              <a:t>32</a:t>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important</a:t>
            </a:r>
            <a:r>
              <a:rPr lang="en-US" baseline="0" dirty="0" smtClean="0"/>
              <a:t> part of video, ask their thoughts/feelings</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can explain what AFCARS is </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can be tied into how vulnerable 0-5 population is.</a:t>
            </a:r>
            <a:r>
              <a:rPr lang="en-US" baseline="0" dirty="0" smtClean="0"/>
              <a:t> Also dispel myths about who the main perp is in fatalities.</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good</a:t>
            </a:r>
            <a:r>
              <a:rPr lang="en-US" baseline="0" dirty="0" smtClean="0"/>
              <a:t> info for applicants to see the volume of calls to the hotline on year and monthly basis. </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this slide to provide comparison between allegations received per year and how many referrals are actually substantiated.</a:t>
            </a:r>
            <a:r>
              <a:rPr lang="en-US" baseline="0" dirty="0" smtClean="0"/>
              <a:t> A note to point out that just because a referral is substantiated does not mean a petition is filed.</a:t>
            </a:r>
            <a:endParaRPr lang="en-US" dirty="0" smtClean="0"/>
          </a:p>
          <a:p>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provides applicants</a:t>
            </a:r>
            <a:r>
              <a:rPr lang="en-US" baseline="0" dirty="0" smtClean="0"/>
              <a:t> a comparison of entries and exits into/from FC in the county.</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provides info of our numbers of children in care decreasing. The 2,070 number is the latest as of summer 2017</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provides</a:t>
            </a:r>
            <a:r>
              <a:rPr lang="en-US" baseline="0" dirty="0" smtClean="0"/>
              <a:t> the numbers by age which shows applicants that the majority of our children are school aged/teens </a:t>
            </a:r>
            <a:endParaRPr lang="en-US" dirty="0"/>
          </a:p>
        </p:txBody>
      </p:sp>
      <p:sp>
        <p:nvSpPr>
          <p:cNvPr id="4" name="Slide Number Placeholder 3"/>
          <p:cNvSpPr>
            <a:spLocks noGrp="1"/>
          </p:cNvSpPr>
          <p:nvPr>
            <p:ph type="sldNum" sz="quarter" idx="10"/>
          </p:nvPr>
        </p:nvSpPr>
        <p:spPr/>
        <p:txBody>
          <a:bodyPr/>
          <a:lstStyle/>
          <a:p>
            <a:fld id="{A85E06C1-C549-4378-8570-7B8A2D97D46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CEDA4E-615A-4C23-AEB5-B6A268AC4669}" type="datetime1">
              <a:rPr lang="en-US" smtClean="0"/>
              <a:pPr/>
              <a:t>9/14/2017</a:t>
            </a:fld>
            <a:endParaRPr lang="en-US" dirty="0"/>
          </a:p>
        </p:txBody>
      </p:sp>
      <p:sp>
        <p:nvSpPr>
          <p:cNvPr id="19" name="Footer Placeholder 18"/>
          <p:cNvSpPr>
            <a:spLocks noGrp="1"/>
          </p:cNvSpPr>
          <p:nvPr>
            <p:ph type="ftr" sz="quarter" idx="11"/>
          </p:nvPr>
        </p:nvSpPr>
        <p:spPr/>
        <p:txBody>
          <a:bodyPr/>
          <a:lstStyle/>
          <a:p>
            <a:r>
              <a:rPr lang="en-US" dirty="0" smtClean="0"/>
              <a:t>Sacramento County DHHS/CPS/RFA Program</a:t>
            </a:r>
            <a:endParaRPr lang="en-US" dirty="0"/>
          </a:p>
        </p:txBody>
      </p:sp>
      <p:sp>
        <p:nvSpPr>
          <p:cNvPr id="27" name="Slide Number Placeholder 26"/>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B7E6A7-E756-4A23-AB37-EE9E02FF5C7C}" type="datetime1">
              <a:rPr lang="en-US" smtClean="0"/>
              <a:pPr/>
              <a:t>9/14/2017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
        <p:nvSpPr>
          <p:cNvPr id="6" name="Slide Number Placeholder 5"/>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D48A52-2961-47FD-A6B7-F3368C7306BE}" type="datetime1">
              <a:rPr lang="en-US" smtClean="0"/>
              <a:pPr/>
              <a:t>9/14/2017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
        <p:nvSpPr>
          <p:cNvPr id="6" name="Slide Number Placeholder 5"/>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E57E2-6EC4-41B7-862B-247E64C6A789}" type="datetime1">
              <a:rPr lang="en-US" smtClean="0"/>
              <a:pPr/>
              <a:t>9/14/2017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
        <p:nvSpPr>
          <p:cNvPr id="6" name="Slide Number Placeholder 5"/>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23C672-1FFF-4DA3-B6AF-F07D232ADE27}" type="datetime1">
              <a:rPr lang="en-US" smtClean="0"/>
              <a:pPr/>
              <a:t>9/14/2017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
        <p:nvSpPr>
          <p:cNvPr id="6" name="Slide Number Placeholder 5"/>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7E66E9-597C-485D-B3B0-92C23BDCD5C8}" type="datetime1">
              <a:rPr lang="en-US" smtClean="0"/>
              <a:pPr/>
              <a:t>9/14/2017</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
        <p:nvSpPr>
          <p:cNvPr id="7" name="Slide Number Placeholder 6"/>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090738-4BC0-4BE1-9C7D-EE74DE632551}" type="datetime1">
              <a:rPr lang="en-US" smtClean="0"/>
              <a:pPr/>
              <a:t>9/14/2017</a:t>
            </a:fld>
            <a:endParaRPr lang="en-US" dirty="0"/>
          </a:p>
        </p:txBody>
      </p:sp>
      <p:sp>
        <p:nvSpPr>
          <p:cNvPr id="8" name="Footer Placeholder 7"/>
          <p:cNvSpPr>
            <a:spLocks noGrp="1"/>
          </p:cNvSpPr>
          <p:nvPr>
            <p:ph type="ftr" sz="quarter" idx="11"/>
          </p:nvPr>
        </p:nvSpPr>
        <p:spPr/>
        <p:txBody>
          <a:bodyPr/>
          <a:lstStyle/>
          <a:p>
            <a:r>
              <a:rPr lang="en-US" dirty="0" smtClean="0"/>
              <a:t>Sacramento County DHHS/CPS/RFA Program</a:t>
            </a:r>
            <a:endParaRPr lang="en-US" dirty="0"/>
          </a:p>
        </p:txBody>
      </p:sp>
      <p:sp>
        <p:nvSpPr>
          <p:cNvPr id="9" name="Slide Number Placeholder 8"/>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AC1A1C-7FEC-43EC-BCA9-8654AB5AC58B}" type="datetime1">
              <a:rPr lang="en-US" smtClean="0"/>
              <a:pPr/>
              <a:t>9/14/2017</a:t>
            </a:fld>
            <a:endParaRPr lang="en-US" dirty="0"/>
          </a:p>
        </p:txBody>
      </p:sp>
      <p:sp>
        <p:nvSpPr>
          <p:cNvPr id="4" name="Footer Placeholder 3"/>
          <p:cNvSpPr>
            <a:spLocks noGrp="1"/>
          </p:cNvSpPr>
          <p:nvPr>
            <p:ph type="ftr" sz="quarter" idx="11"/>
          </p:nvPr>
        </p:nvSpPr>
        <p:spPr/>
        <p:txBody>
          <a:bodyPr/>
          <a:lstStyle/>
          <a:p>
            <a:r>
              <a:rPr lang="en-US" dirty="0" smtClean="0"/>
              <a:t>Sacramento County DHHS/CPS/RFA Program</a:t>
            </a:r>
            <a:endParaRPr lang="en-US" dirty="0"/>
          </a:p>
        </p:txBody>
      </p:sp>
      <p:sp>
        <p:nvSpPr>
          <p:cNvPr id="5" name="Slide Number Placeholder 4"/>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777E1-6185-4C54-BD0F-D74C46A4CF1B}" type="datetime1">
              <a:rPr lang="en-US" smtClean="0"/>
              <a:pPr/>
              <a:t>9/14/2017</a:t>
            </a:fld>
            <a:endParaRPr lang="en-US" dirty="0"/>
          </a:p>
        </p:txBody>
      </p:sp>
      <p:sp>
        <p:nvSpPr>
          <p:cNvPr id="3" name="Footer Placeholder 2"/>
          <p:cNvSpPr>
            <a:spLocks noGrp="1"/>
          </p:cNvSpPr>
          <p:nvPr>
            <p:ph type="ftr" sz="quarter" idx="11"/>
          </p:nvPr>
        </p:nvSpPr>
        <p:spPr/>
        <p:txBody>
          <a:bodyPr/>
          <a:lstStyle/>
          <a:p>
            <a:r>
              <a:rPr lang="en-US" dirty="0" smtClean="0"/>
              <a:t>Sacramento County DHHS/CPS/RFA Program</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8986DC-E1AB-4ACB-8D76-B0A009FCED1A}" type="datetime1">
              <a:rPr lang="en-US" smtClean="0"/>
              <a:pPr/>
              <a:t>9/14/2017</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
        <p:nvSpPr>
          <p:cNvPr id="7" name="Slide Number Placeholder 6"/>
          <p:cNvSpPr>
            <a:spLocks noGrp="1"/>
          </p:cNvSpPr>
          <p:nvPr>
            <p:ph type="sldNum" sz="quarter" idx="12"/>
          </p:nvPr>
        </p:nvSpPr>
        <p:spPr/>
        <p:txBody>
          <a:bodyPr/>
          <a:lstStyle/>
          <a:p>
            <a:fld id="{0A5CF2B7-4F78-4350-9038-D64A516914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F06382-CCE2-437E-8F6C-C87C2EE22B68}" type="datetime1">
              <a:rPr lang="en-US" smtClean="0"/>
              <a:pPr/>
              <a:t>9/14/2017</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A5CF2B7-4F78-4350-9038-D64A516914B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4AD24D-33FA-42AD-97FC-695B71AC803F}" type="datetime1">
              <a:rPr lang="en-US" smtClean="0"/>
              <a:pPr/>
              <a:t>9/14/2017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Sacramento County DHHS/CPS/RFA Program</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5CF2B7-4F78-4350-9038-D64A516914B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cad=rja&amp;uact=8&amp;ved=0ahUKEwj8xKyM3oTVAhVE_WMKHVRpAvEQjRwIBw&amp;url=https://www.taylorenglish.com/blogs-youth-services,mandated-reporter-law&amp;psig=AFQjCNGk6Nhp3-UcPkAj36-aIrt8BdS9vQ&amp;ust=149998294791376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com/url?sa=i&amp;rct=j&amp;q=&amp;esrc=s&amp;source=images&amp;cd=&amp;cad=rja&amp;uact=8&amp;ved=0ahUKEwjhgMK5tITVAhVS7mMKHT7NCoIQjRwIBw&amp;url=http://viralsprint.com/c/parenting/&amp;psig=AFQjCNFzbA9G-oP8qRi15esilnYPnA6AYQ&amp;ust=149997143625830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rct=j&amp;q=&amp;esrc=s&amp;source=images&amp;cd=&amp;cad=rja&amp;uact=8&amp;ved=0ahUKEwi1puLms4TVAhVL12MKHZ4QCV4QjRwIBw&amp;url=https://www.pinterest.com/athenaoverstree/foster-care-qoutes/&amp;psig=AFQjCNFzbA9G-oP8qRi15esilnYPnA6AYQ&amp;ust=149997143625830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m/url?sa=i&amp;rct=j&amp;q=&amp;esrc=s&amp;source=images&amp;cd=&amp;cad=rja&amp;uact=8&amp;ved=0ahUKEwj5ytWes4TVAhVBRWMKHfnuCDwQjRwIBw&amp;url=https://www.pinterest.com/fosteringrights/fostering-rights/&amp;psig=AFQjCNFzbA9G-oP8qRi15esilnYPnA6AYQ&amp;ust=149997143625830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 Family</a:t>
            </a:r>
            <a:br>
              <a:rPr lang="en-US" dirty="0" smtClean="0"/>
            </a:br>
            <a:r>
              <a:rPr lang="en-US" dirty="0" smtClean="0"/>
              <a:t>Pre-Approval Training</a:t>
            </a:r>
            <a:endParaRPr lang="en-US" dirty="0"/>
          </a:p>
        </p:txBody>
      </p:sp>
      <p:sp>
        <p:nvSpPr>
          <p:cNvPr id="3" name="Subtitle 2"/>
          <p:cNvSpPr>
            <a:spLocks noGrp="1"/>
          </p:cNvSpPr>
          <p:nvPr>
            <p:ph type="subTitle" idx="1"/>
          </p:nvPr>
        </p:nvSpPr>
        <p:spPr/>
        <p:txBody>
          <a:bodyPr/>
          <a:lstStyle/>
          <a:p>
            <a:r>
              <a:rPr lang="en-US" dirty="0" smtClean="0"/>
              <a:t>Class 1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care by age </a:t>
            </a:r>
            <a:endParaRPr lang="en-US" dirty="0"/>
          </a:p>
        </p:txBody>
      </p:sp>
      <p:pic>
        <p:nvPicPr>
          <p:cNvPr id="55298" name="Picture 2"/>
          <p:cNvPicPr>
            <a:picLocks noGrp="1" noChangeAspect="1" noChangeArrowheads="1"/>
          </p:cNvPicPr>
          <p:nvPr>
            <p:ph idx="1"/>
          </p:nvPr>
        </p:nvPicPr>
        <p:blipFill>
          <a:blip r:embed="rId3" cstate="print"/>
          <a:srcRect/>
          <a:stretch>
            <a:fillRect/>
          </a:stretch>
        </p:blipFill>
        <p:spPr bwMode="auto">
          <a:xfrm>
            <a:off x="457200" y="2116867"/>
            <a:ext cx="8229600" cy="402602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10</a:t>
            </a:fld>
            <a:endParaRPr lang="en-US" dirty="0"/>
          </a:p>
        </p:txBody>
      </p:sp>
      <p:pic>
        <p:nvPicPr>
          <p:cNvPr id="26626" name="Picture 2" descr="C:\Users\Lopez-WilliamsC\AppData\Local\Microsoft\Windows\Temporary Internet Files\Content.IE5\LW2LDEAG\kids%20different%20ages%20going%20to%20school[1].jpg"/>
          <p:cNvPicPr>
            <a:picLocks noChangeAspect="1" noChangeArrowheads="1"/>
          </p:cNvPicPr>
          <p:nvPr/>
        </p:nvPicPr>
        <p:blipFill>
          <a:blip r:embed="rId4" cstate="print"/>
          <a:srcRect/>
          <a:stretch>
            <a:fillRect/>
          </a:stretch>
        </p:blipFill>
        <p:spPr bwMode="auto">
          <a:xfrm>
            <a:off x="4191000" y="0"/>
            <a:ext cx="3428999" cy="2129959"/>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our children are placed..</a:t>
            </a:r>
            <a:endParaRPr lang="en-US" dirty="0"/>
          </a:p>
        </p:txBody>
      </p:sp>
      <p:pic>
        <p:nvPicPr>
          <p:cNvPr id="56322" name="Picture 2"/>
          <p:cNvPicPr>
            <a:picLocks noGrp="1" noChangeAspect="1" noChangeArrowheads="1"/>
          </p:cNvPicPr>
          <p:nvPr>
            <p:ph idx="1"/>
          </p:nvPr>
        </p:nvPicPr>
        <p:blipFill>
          <a:blip r:embed="rId3" cstate="print"/>
          <a:srcRect/>
          <a:stretch>
            <a:fillRect/>
          </a:stretch>
        </p:blipFill>
        <p:spPr bwMode="auto">
          <a:xfrm>
            <a:off x="558952" y="1935163"/>
            <a:ext cx="8026096" cy="43894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 they stay in FC?</a:t>
            </a:r>
            <a:endParaRPr lang="en-US" dirty="0"/>
          </a:p>
        </p:txBody>
      </p:sp>
      <p:pic>
        <p:nvPicPr>
          <p:cNvPr id="57346" name="Picture 2"/>
          <p:cNvPicPr>
            <a:picLocks noGrp="1" noChangeAspect="1" noChangeArrowheads="1"/>
          </p:cNvPicPr>
          <p:nvPr>
            <p:ph idx="1"/>
          </p:nvPr>
        </p:nvPicPr>
        <p:blipFill>
          <a:blip r:embed="rId3" cstate="print"/>
          <a:srcRect/>
          <a:stretch>
            <a:fillRect/>
          </a:stretch>
        </p:blipFill>
        <p:spPr bwMode="auto">
          <a:xfrm>
            <a:off x="584969" y="1935163"/>
            <a:ext cx="7974062" cy="43894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Permanency outcomes in 1 year (permanency means FR/adoption/guardianship)</a:t>
            </a:r>
            <a:endParaRPr lang="en-US" sz="3200" dirty="0"/>
          </a:p>
        </p:txBody>
      </p:sp>
      <p:pic>
        <p:nvPicPr>
          <p:cNvPr id="58370" name="Picture 2"/>
          <p:cNvPicPr>
            <a:picLocks noGrp="1" noChangeAspect="1" noChangeArrowheads="1"/>
          </p:cNvPicPr>
          <p:nvPr>
            <p:ph idx="1"/>
          </p:nvPr>
        </p:nvPicPr>
        <p:blipFill>
          <a:blip r:embed="rId3" cstate="print"/>
          <a:srcRect/>
          <a:stretch>
            <a:fillRect/>
          </a:stretch>
        </p:blipFill>
        <p:spPr bwMode="auto">
          <a:xfrm>
            <a:off x="137702" y="2286000"/>
            <a:ext cx="8549098" cy="355490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Permanency outcomes in 1-2 years..</a:t>
            </a:r>
            <a:endParaRPr lang="en-US" dirty="0"/>
          </a:p>
        </p:txBody>
      </p:sp>
      <p:pic>
        <p:nvPicPr>
          <p:cNvPr id="59394" name="Picture 2"/>
          <p:cNvPicPr>
            <a:picLocks noGrp="1" noChangeAspect="1" noChangeArrowheads="1"/>
          </p:cNvPicPr>
          <p:nvPr>
            <p:ph idx="1"/>
          </p:nvPr>
        </p:nvPicPr>
        <p:blipFill>
          <a:blip r:embed="rId3" cstate="print"/>
          <a:srcRect/>
          <a:stretch>
            <a:fillRect/>
          </a:stretch>
        </p:blipFill>
        <p:spPr bwMode="auto">
          <a:xfrm>
            <a:off x="457200" y="2327717"/>
            <a:ext cx="8229600" cy="360432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Permanency outcomes in 2 years or longer</a:t>
            </a:r>
            <a:endParaRPr lang="en-US" dirty="0"/>
          </a:p>
        </p:txBody>
      </p:sp>
      <p:pic>
        <p:nvPicPr>
          <p:cNvPr id="60418" name="Picture 2"/>
          <p:cNvPicPr>
            <a:picLocks noGrp="1" noChangeAspect="1" noChangeArrowheads="1"/>
          </p:cNvPicPr>
          <p:nvPr>
            <p:ph idx="1"/>
          </p:nvPr>
        </p:nvPicPr>
        <p:blipFill>
          <a:blip r:embed="rId3" cstate="print"/>
          <a:srcRect/>
          <a:stretch>
            <a:fillRect/>
          </a:stretch>
        </p:blipFill>
        <p:spPr bwMode="auto">
          <a:xfrm>
            <a:off x="457200" y="2149650"/>
            <a:ext cx="8229600" cy="39604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Alumni of Foster Care </a:t>
            </a:r>
            <a:endParaRPr lang="en-US" dirty="0"/>
          </a:p>
        </p:txBody>
      </p:sp>
      <p:sp>
        <p:nvSpPr>
          <p:cNvPr id="3" name="Content Placeholder 2"/>
          <p:cNvSpPr>
            <a:spLocks noGrp="1"/>
          </p:cNvSpPr>
          <p:nvPr>
            <p:ph idx="1"/>
          </p:nvPr>
        </p:nvSpPr>
        <p:spPr/>
        <p:txBody>
          <a:bodyPr/>
          <a:lstStyle/>
          <a:p>
            <a:r>
              <a:rPr lang="en-US" dirty="0" smtClean="0"/>
              <a:t>Mean length of time in Foster Care was 6.1 years </a:t>
            </a:r>
          </a:p>
          <a:p>
            <a:r>
              <a:rPr lang="en-US" dirty="0" smtClean="0"/>
              <a:t>Placement change rate was 1.4 placements per year </a:t>
            </a:r>
          </a:p>
          <a:p>
            <a:endParaRPr lang="en-US" dirty="0" smtClean="0"/>
          </a:p>
          <a:p>
            <a:r>
              <a:rPr lang="en-US" dirty="0" smtClean="0"/>
              <a:t>Alumni of Foster Care show disproportionate numbers of mental health disorders, more likely to have completed high school through GED, 7 or more school changes from ES to HS, less likely to complete advanced degree, higher unemployment rate.</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changes….</a:t>
            </a:r>
            <a:endParaRPr lang="en-US" dirty="0"/>
          </a:p>
        </p:txBody>
      </p:sp>
      <p:sp>
        <p:nvSpPr>
          <p:cNvPr id="5" name="Slide Number Placeholder 4"/>
          <p:cNvSpPr>
            <a:spLocks noGrp="1"/>
          </p:cNvSpPr>
          <p:nvPr>
            <p:ph type="sldNum" sz="quarter" idx="12"/>
          </p:nvPr>
        </p:nvSpPr>
        <p:spPr/>
        <p:txBody>
          <a:bodyPr/>
          <a:lstStyle/>
          <a:p>
            <a:fld id="{0A5CF2B7-4F78-4350-9038-D64A516914B7}" type="slidenum">
              <a:rPr lang="en-US" smtClean="0"/>
              <a:pPr/>
              <a:t>17</a:t>
            </a:fld>
            <a:endParaRPr lang="en-US" dirty="0"/>
          </a:p>
        </p:txBody>
      </p:sp>
      <p:pic>
        <p:nvPicPr>
          <p:cNvPr id="48130" name="Picture 2"/>
          <p:cNvPicPr>
            <a:picLocks noGrp="1" noChangeAspect="1" noChangeArrowheads="1"/>
          </p:cNvPicPr>
          <p:nvPr>
            <p:ph idx="1"/>
          </p:nvPr>
        </p:nvPicPr>
        <p:blipFill>
          <a:blip r:embed="rId3" cstate="print"/>
          <a:srcRect/>
          <a:stretch>
            <a:fillRect/>
          </a:stretch>
        </p:blipFill>
        <p:spPr bwMode="auto">
          <a:xfrm>
            <a:off x="457200" y="2204029"/>
            <a:ext cx="8229600" cy="3851705"/>
          </a:xfrm>
          <a:prstGeom prst="rect">
            <a:avLst/>
          </a:prstGeom>
          <a:noFill/>
          <a:ln w="9525">
            <a:noFill/>
            <a:miter lim="800000"/>
            <a:headEnd/>
            <a:tailEnd/>
          </a:ln>
        </p:spPr>
      </p:pic>
      <p:pic>
        <p:nvPicPr>
          <p:cNvPr id="13313" name="Picture 1" descr="C:\Users\Lopez-WilliamsC\AppData\Local\Microsoft\Windows\Temporary Internet Files\Content.IE5\ABK47Y3P\sad_face[1].jpg"/>
          <p:cNvPicPr>
            <a:picLocks noChangeAspect="1" noChangeArrowheads="1"/>
          </p:cNvPicPr>
          <p:nvPr/>
        </p:nvPicPr>
        <p:blipFill>
          <a:blip r:embed="rId4" cstate="print"/>
          <a:srcRect/>
          <a:stretch>
            <a:fillRect/>
          </a:stretch>
        </p:blipFill>
        <p:spPr bwMode="auto">
          <a:xfrm>
            <a:off x="6019800" y="0"/>
            <a:ext cx="1981200" cy="1981200"/>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make things better?</a:t>
            </a:r>
            <a:endParaRPr lang="en-US" dirty="0"/>
          </a:p>
        </p:txBody>
      </p:sp>
      <p:sp>
        <p:nvSpPr>
          <p:cNvPr id="3" name="Content Placeholder 2"/>
          <p:cNvSpPr>
            <a:spLocks noGrp="1"/>
          </p:cNvSpPr>
          <p:nvPr>
            <p:ph idx="1"/>
          </p:nvPr>
        </p:nvSpPr>
        <p:spPr/>
        <p:txBody>
          <a:bodyPr/>
          <a:lstStyle/>
          <a:p>
            <a:r>
              <a:rPr lang="en-US" dirty="0" smtClean="0"/>
              <a:t>Low number or no placement changes</a:t>
            </a:r>
          </a:p>
          <a:p>
            <a:r>
              <a:rPr lang="en-US" dirty="0" smtClean="0"/>
              <a:t>Shorter time in foster care</a:t>
            </a:r>
          </a:p>
          <a:p>
            <a:r>
              <a:rPr lang="en-US" dirty="0" smtClean="0"/>
              <a:t>Low or no school changes</a:t>
            </a:r>
          </a:p>
          <a:p>
            <a:r>
              <a:rPr lang="en-US" dirty="0" smtClean="0"/>
              <a:t>Educational resources</a:t>
            </a:r>
          </a:p>
          <a:p>
            <a:r>
              <a:rPr lang="en-US" dirty="0" smtClean="0"/>
              <a:t>Basic needs when exiting foster care</a:t>
            </a:r>
          </a:p>
        </p:txBody>
      </p:sp>
      <p:pic>
        <p:nvPicPr>
          <p:cNvPr id="17409" name="Picture 1" descr="C:\Users\Lopez-WilliamsC\Desktop\Picture1.jpg"/>
          <p:cNvPicPr>
            <a:picLocks noChangeAspect="1" noChangeArrowheads="1"/>
          </p:cNvPicPr>
          <p:nvPr/>
        </p:nvPicPr>
        <p:blipFill>
          <a:blip r:embed="rId2" cstate="print"/>
          <a:srcRect/>
          <a:stretch>
            <a:fillRect/>
          </a:stretch>
        </p:blipFill>
        <p:spPr bwMode="auto">
          <a:xfrm>
            <a:off x="5791200" y="4648200"/>
            <a:ext cx="2889250" cy="1922462"/>
          </a:xfrm>
          <a:prstGeom prst="rect">
            <a:avLst/>
          </a:prstGeom>
          <a:noFill/>
        </p:spPr>
      </p:pic>
      <p:sp>
        <p:nvSpPr>
          <p:cNvPr id="5" name="Slide Number Placeholder 4"/>
          <p:cNvSpPr>
            <a:spLocks noGrp="1"/>
          </p:cNvSpPr>
          <p:nvPr>
            <p:ph type="sldNum" sz="quarter" idx="12"/>
          </p:nvPr>
        </p:nvSpPr>
        <p:spPr/>
        <p:txBody>
          <a:bodyPr/>
          <a:lstStyle/>
          <a:p>
            <a:fld id="{0A5CF2B7-4F78-4350-9038-D64A516914B7}"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types of abuse/neglect</a:t>
            </a:r>
            <a:endParaRPr lang="en-US" dirty="0"/>
          </a:p>
        </p:txBody>
      </p:sp>
      <p:sp>
        <p:nvSpPr>
          <p:cNvPr id="3" name="Content Placeholder 2"/>
          <p:cNvSpPr>
            <a:spLocks noGrp="1"/>
          </p:cNvSpPr>
          <p:nvPr>
            <p:ph idx="1"/>
          </p:nvPr>
        </p:nvSpPr>
        <p:spPr/>
        <p:txBody>
          <a:bodyPr/>
          <a:lstStyle/>
          <a:p>
            <a:r>
              <a:rPr lang="en-US" dirty="0" smtClean="0"/>
              <a:t>Neglect (physical, medical, educational, emotional)</a:t>
            </a:r>
          </a:p>
          <a:p>
            <a:r>
              <a:rPr lang="en-US" dirty="0" smtClean="0"/>
              <a:t>Physical abuse </a:t>
            </a:r>
          </a:p>
          <a:p>
            <a:r>
              <a:rPr lang="en-US" dirty="0" smtClean="0"/>
              <a:t>Sexual abuse</a:t>
            </a:r>
          </a:p>
          <a:p>
            <a:r>
              <a:rPr lang="en-US" dirty="0" smtClean="0"/>
              <a:t>Emotional abuse </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19</a:t>
            </a:fld>
            <a:endParaRPr lang="en-US" dirty="0"/>
          </a:p>
        </p:txBody>
      </p:sp>
      <p:pic>
        <p:nvPicPr>
          <p:cNvPr id="10248" name="Picture 8" descr="C:\Users\Lopez-WilliamsC\AppData\Local\Microsoft\Windows\Temporary Internet Files\Content.IE5\ABK47Y3P\Sadness[1].jpg"/>
          <p:cNvPicPr>
            <a:picLocks noChangeAspect="1" noChangeArrowheads="1"/>
          </p:cNvPicPr>
          <p:nvPr/>
        </p:nvPicPr>
        <p:blipFill>
          <a:blip r:embed="rId3" cstate="print"/>
          <a:srcRect/>
          <a:stretch>
            <a:fillRect/>
          </a:stretch>
        </p:blipFill>
        <p:spPr bwMode="auto">
          <a:xfrm>
            <a:off x="4876800" y="2874350"/>
            <a:ext cx="3475613" cy="3152532"/>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Tonight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Introductions/Housekeeping Items (food</a:t>
            </a:r>
          </a:p>
          <a:p>
            <a:pPr>
              <a:buNone/>
            </a:pPr>
            <a:r>
              <a:rPr lang="en-US" dirty="0" smtClean="0"/>
              <a:t>	drinks/bathrooms/late policy/no phone usage, </a:t>
            </a:r>
          </a:p>
          <a:p>
            <a:pPr>
              <a:buNone/>
            </a:pPr>
            <a:r>
              <a:rPr lang="en-US" dirty="0" smtClean="0"/>
              <a:t>	paperwork)</a:t>
            </a:r>
          </a:p>
          <a:p>
            <a:endParaRPr lang="en-US" dirty="0" smtClean="0"/>
          </a:p>
          <a:p>
            <a:r>
              <a:rPr lang="en-US" dirty="0" smtClean="0"/>
              <a:t>Icebreaker Activity</a:t>
            </a:r>
          </a:p>
          <a:p>
            <a:endParaRPr lang="en-US" dirty="0" smtClean="0"/>
          </a:p>
          <a:p>
            <a:r>
              <a:rPr lang="en-US" dirty="0" smtClean="0"/>
              <a:t>Presentation of material (Child Welfare Data/Overview about child abuse/neglect/Effects of child abuse/neglect/Overview of the Child Welfare/Dependency court system)</a:t>
            </a:r>
          </a:p>
          <a:p>
            <a:endParaRPr lang="en-US" dirty="0" smtClean="0"/>
          </a:p>
          <a:p>
            <a:r>
              <a:rPr lang="en-US" dirty="0" smtClean="0"/>
              <a:t>Break (10 minutes)-optional/class vote</a:t>
            </a:r>
          </a:p>
          <a:p>
            <a:endParaRPr lang="en-US" dirty="0" smtClean="0"/>
          </a:p>
          <a:p>
            <a:r>
              <a:rPr lang="en-US" dirty="0" smtClean="0"/>
              <a:t>Video (Removed part 1)</a:t>
            </a:r>
          </a:p>
          <a:p>
            <a:endParaRPr lang="en-US" dirty="0" smtClean="0"/>
          </a:p>
          <a:p>
            <a:r>
              <a:rPr lang="en-US" dirty="0" smtClean="0"/>
              <a:t>Finish presentation of material (Indian Child Welfare Act (ICWA)/Role of the Resource Family (record keeping/prudent parent)/Permanency Options/Foster Youth personal rights )</a:t>
            </a:r>
          </a:p>
        </p:txBody>
      </p:sp>
      <p:sp>
        <p:nvSpPr>
          <p:cNvPr id="5" name="Slide Number Placeholder 4"/>
          <p:cNvSpPr>
            <a:spLocks noGrp="1"/>
          </p:cNvSpPr>
          <p:nvPr>
            <p:ph type="sldNum" sz="quarter" idx="12"/>
          </p:nvPr>
        </p:nvSpPr>
        <p:spPr/>
        <p:txBody>
          <a:bodyPr/>
          <a:lstStyle/>
          <a:p>
            <a:fld id="{0A5CF2B7-4F78-4350-9038-D64A516914B7}" type="slidenum">
              <a:rPr lang="en-US" smtClean="0"/>
              <a:pPr/>
              <a:t>2</a:t>
            </a:fld>
            <a:endParaRPr lang="en-US" dirty="0"/>
          </a:p>
        </p:txBody>
      </p:sp>
      <p:pic>
        <p:nvPicPr>
          <p:cNvPr id="43010" name="Picture 2" descr="C:\Users\Lopez-WilliamsC\AppData\Local\Microsoft\Windows\Temporary Internet Files\Content.IE5\NC9ICXFX\hello[1].jpg"/>
          <p:cNvPicPr>
            <a:picLocks noChangeAspect="1" noChangeArrowheads="1"/>
          </p:cNvPicPr>
          <p:nvPr/>
        </p:nvPicPr>
        <p:blipFill>
          <a:blip r:embed="rId3" cstate="print"/>
          <a:srcRect/>
          <a:stretch>
            <a:fillRect/>
          </a:stretch>
        </p:blipFill>
        <p:spPr bwMode="auto">
          <a:xfrm>
            <a:off x="5715000" y="794566"/>
            <a:ext cx="2438400" cy="2088333"/>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Possible Indicators of abuse/neglect</a:t>
            </a:r>
            <a:endParaRPr lang="en-US" sz="4000" dirty="0"/>
          </a:p>
        </p:txBody>
      </p:sp>
      <p:sp>
        <p:nvSpPr>
          <p:cNvPr id="3" name="Content Placeholder 2"/>
          <p:cNvSpPr>
            <a:spLocks noGrp="1"/>
          </p:cNvSpPr>
          <p:nvPr>
            <p:ph idx="1"/>
          </p:nvPr>
        </p:nvSpPr>
        <p:spPr/>
        <p:txBody>
          <a:bodyPr>
            <a:normAutofit fontScale="77500" lnSpcReduction="20000"/>
          </a:bodyPr>
          <a:lstStyle/>
          <a:p>
            <a:r>
              <a:rPr lang="en-US" b="1" dirty="0" smtClean="0"/>
              <a:t>Physical Abuse: </a:t>
            </a:r>
            <a:r>
              <a:rPr lang="en-US" dirty="0" smtClean="0"/>
              <a:t>unexplained burns, bites, bruises (different stages of healing), broken bones, black eyes, frightened of parent, reports injury caused by caregiver</a:t>
            </a:r>
          </a:p>
          <a:p>
            <a:endParaRPr lang="en-US" dirty="0" smtClean="0"/>
          </a:p>
          <a:p>
            <a:r>
              <a:rPr lang="en-US" b="1" dirty="0" smtClean="0"/>
              <a:t>Neglect: </a:t>
            </a:r>
            <a:r>
              <a:rPr lang="en-US" dirty="0" smtClean="0"/>
              <a:t>frequent absences from school, lacks medical/dental care, consistently dirty/body odor, inappropriate clothing for the weather, uses alcohol/drugs, states no one is home to provide care</a:t>
            </a:r>
          </a:p>
          <a:p>
            <a:endParaRPr lang="en-US" dirty="0" smtClean="0"/>
          </a:p>
          <a:p>
            <a:r>
              <a:rPr lang="en-US" b="1" dirty="0" smtClean="0"/>
              <a:t>Sexual Abuse: </a:t>
            </a:r>
            <a:r>
              <a:rPr lang="en-US" dirty="0" smtClean="0"/>
              <a:t>may refuse to change or participate in PE, nightmares/bed wetting, change in appetite, sexualized behavior that is not appropriate for age, runs away, difficulty walking or sitting</a:t>
            </a:r>
          </a:p>
          <a:p>
            <a:endParaRPr lang="en-US" dirty="0" smtClean="0"/>
          </a:p>
          <a:p>
            <a:r>
              <a:rPr lang="en-US" b="1" dirty="0" smtClean="0"/>
              <a:t>Emotional Abuse: </a:t>
            </a:r>
            <a:r>
              <a:rPr lang="en-US" dirty="0" smtClean="0"/>
              <a:t>extremes in behavior, physical/emotional development, suicide attempts, lack of attachment to parent</a:t>
            </a:r>
          </a:p>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long term consequences of abuse/neglect?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Physical: </a:t>
            </a:r>
            <a:r>
              <a:rPr lang="en-US" dirty="0" smtClean="0"/>
              <a:t>shaken baby syndrome, impaired brain development,  poor physical health</a:t>
            </a:r>
          </a:p>
          <a:p>
            <a:r>
              <a:rPr lang="en-US" b="1" dirty="0" smtClean="0"/>
              <a:t>Psychological: </a:t>
            </a:r>
            <a:r>
              <a:rPr lang="en-US" dirty="0" smtClean="0"/>
              <a:t>low self esteem, depression, withdrawal, relationship difficulties, anxiety, eating disorders, suicide attempts, other mental health disorders, cognitive difficulties- lower language development and lower academic achievement, social difficulties- antisocial traits/violent behavior</a:t>
            </a:r>
          </a:p>
          <a:p>
            <a:r>
              <a:rPr lang="en-US" b="1" dirty="0" smtClean="0"/>
              <a:t>Behavioral: </a:t>
            </a:r>
            <a:r>
              <a:rPr lang="en-US" dirty="0" smtClean="0"/>
              <a:t>delinquency, teen pregnancy, poor school performance, drug use, sexual risk taking, more likely to be arrested for criminal bx as juvenile and adult, alcohol/drug use, more likely to victimize their own children</a:t>
            </a:r>
          </a:p>
          <a:p>
            <a:r>
              <a:rPr lang="en-US" b="1" dirty="0" smtClean="0"/>
              <a:t>Societal</a:t>
            </a:r>
            <a:r>
              <a:rPr lang="en-US" dirty="0" smtClean="0"/>
              <a:t>: high cost of maintaining CWS, high cost of LE, health, mental health systems, long term costs (juvenile/adult criminality, mental illness, drug use, domestic violence, loss of productivity/unemployment/under-employment)</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fatalities in Sacramento County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period of 2010-2012, 413 children, birth through 17 years of age, died in Sacramento County. Deaths by natural causes were 79% (325 of 413); injury related deaths were 19% (80 of 413) and undetermined deaths were 2% (8 of 413). </a:t>
            </a:r>
          </a:p>
          <a:p>
            <a:pPr>
              <a:buNone/>
            </a:pPr>
            <a:endParaRPr lang="en-US" dirty="0" smtClean="0"/>
          </a:p>
          <a:p>
            <a:r>
              <a:rPr lang="en-US" b="1" dirty="0" smtClean="0"/>
              <a:t>During this report period, 11 of the injury related deaths (14%) were the result of a child abuse and neglect homicide. </a:t>
            </a:r>
            <a:r>
              <a:rPr lang="en-US" dirty="0" smtClean="0"/>
              <a:t>Half of the injury related deaths (40 of 80) were youth 10 to 17 years of age. Of these, 19 deaths were third party homicides, two were child abuse and neglect homicides and 10 were suicides.</a:t>
            </a:r>
          </a:p>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Other major findings include: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majority of perpetrators of child abuse and neglect homicides in Sacramento County are biological parents. </a:t>
            </a:r>
          </a:p>
          <a:p>
            <a:endParaRPr lang="en-US" dirty="0" smtClean="0"/>
          </a:p>
          <a:p>
            <a:r>
              <a:rPr lang="en-US" dirty="0" smtClean="0"/>
              <a:t>Nearly half of child abuse and neglect homicide perpetrators have a known history of involvement with Child Protective Services as children. </a:t>
            </a:r>
          </a:p>
          <a:p>
            <a:endParaRPr lang="en-US" dirty="0" smtClean="0"/>
          </a:p>
          <a:p>
            <a:r>
              <a:rPr lang="en-US" dirty="0" smtClean="0"/>
              <a:t>Three-fourths of child maltreatment deaths occurred in children five years of age or under. </a:t>
            </a:r>
          </a:p>
          <a:p>
            <a:endParaRPr lang="en-US" dirty="0" smtClean="0"/>
          </a:p>
          <a:p>
            <a:r>
              <a:rPr lang="en-US" dirty="0" smtClean="0"/>
              <a:t>African-American children died at a rate more than two times higher than that of all children in Sacramento County. </a:t>
            </a:r>
          </a:p>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a:solidFill>
            <a:schemeClr val="accent1">
              <a:lumMod val="40000"/>
              <a:lumOff val="60000"/>
            </a:schemeClr>
          </a:solidFill>
        </p:spPr>
        <p:txBody>
          <a:bodyPr/>
          <a:lstStyle/>
          <a:p>
            <a:pPr algn="ctr"/>
            <a:r>
              <a:rPr lang="en-US" dirty="0" smtClean="0">
                <a:solidFill>
                  <a:schemeClr val="bg1"/>
                </a:solidFill>
              </a:rPr>
              <a:t>How does CWS work?</a:t>
            </a:r>
            <a:endParaRPr lang="en-US" dirty="0">
              <a:solidFill>
                <a:schemeClr val="bg1"/>
              </a:solidFill>
            </a:endParaRPr>
          </a:p>
        </p:txBody>
      </p:sp>
      <p:sp>
        <p:nvSpPr>
          <p:cNvPr id="3" name="Content Placeholder 2"/>
          <p:cNvSpPr>
            <a:spLocks noGrp="1"/>
          </p:cNvSpPr>
          <p:nvPr>
            <p:ph idx="1"/>
          </p:nvPr>
        </p:nvSpPr>
        <p:spPr>
          <a:xfrm>
            <a:off x="457200" y="1935480"/>
            <a:ext cx="8229600" cy="4693920"/>
          </a:xfrm>
        </p:spPr>
        <p:txBody>
          <a:bodyPr>
            <a:normAutofit fontScale="85000" lnSpcReduction="20000"/>
          </a:bodyPr>
          <a:lstStyle/>
          <a:p>
            <a:r>
              <a:rPr lang="en-US" dirty="0" smtClean="0"/>
              <a:t>Anyone can make a report of suspected child abuse/neglect</a:t>
            </a:r>
          </a:p>
          <a:p>
            <a:pPr>
              <a:buNone/>
            </a:pPr>
            <a:endParaRPr lang="en-US" dirty="0" smtClean="0"/>
          </a:p>
          <a:p>
            <a:r>
              <a:rPr lang="en-US" dirty="0" smtClean="0"/>
              <a:t>The majority of reports are made by Mandated Reports</a:t>
            </a:r>
          </a:p>
          <a:p>
            <a:endParaRPr lang="en-US" dirty="0" smtClean="0"/>
          </a:p>
          <a:p>
            <a:r>
              <a:rPr lang="en-US" dirty="0" smtClean="0"/>
              <a:t>In Sacramento County the hotline is staffed 24/7, (916) 875-5437 (KIDS). Intake SW’s and Sup’s determine whether the information reported meets the legal criteria for investigation (IR or within 10 days)</a:t>
            </a:r>
          </a:p>
          <a:p>
            <a:endParaRPr lang="en-US" dirty="0" smtClean="0"/>
          </a:p>
          <a:p>
            <a:r>
              <a:rPr lang="en-US" dirty="0" smtClean="0"/>
              <a:t>If the referral is investigated the SW with all the information gathered must make a determination whether to remove the child (exigent circumstances or ask Court for PC warrant), or for the child to remain in the home (SW may still file a Petition with the Court to ask for intervention). Other scenario is the family is referred to preventive voluntary services or community programs</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a:solidFill>
            <a:schemeClr val="accent1">
              <a:lumMod val="40000"/>
              <a:lumOff val="60000"/>
            </a:schemeClr>
          </a:solidFill>
        </p:spPr>
        <p:txBody>
          <a:bodyPr/>
          <a:lstStyle/>
          <a:p>
            <a:pPr algn="ctr"/>
            <a:r>
              <a:rPr lang="en-US" dirty="0" smtClean="0">
                <a:solidFill>
                  <a:schemeClr val="bg1"/>
                </a:solidFill>
              </a:rPr>
              <a:t>CWS flow chart</a:t>
            </a:r>
            <a:endParaRPr lang="en-US" dirty="0">
              <a:solidFill>
                <a:schemeClr val="bg1"/>
              </a:solidFill>
            </a:endParaRPr>
          </a:p>
        </p:txBody>
      </p:sp>
      <p:pic>
        <p:nvPicPr>
          <p:cNvPr id="3073" name="Picture 1"/>
          <p:cNvPicPr>
            <a:picLocks noGrp="1" noChangeAspect="1" noChangeArrowheads="1"/>
          </p:cNvPicPr>
          <p:nvPr>
            <p:ph idx="1"/>
          </p:nvPr>
        </p:nvPicPr>
        <p:blipFill>
          <a:blip r:embed="rId2" cstate="print"/>
          <a:srcRect/>
          <a:stretch>
            <a:fillRect/>
          </a:stretch>
        </p:blipFill>
        <p:spPr bwMode="auto">
          <a:xfrm>
            <a:off x="1905000" y="1371601"/>
            <a:ext cx="5791200" cy="4953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A5CF2B7-4F78-4350-9038-D64A516914B7}" type="slidenum">
              <a:rPr lang="en-US" smtClean="0"/>
              <a:pPr/>
              <a:t>25</a:t>
            </a:fld>
            <a:endParaRPr lang="en-US" dirty="0"/>
          </a:p>
        </p:txBody>
      </p:sp>
      <p:pic>
        <p:nvPicPr>
          <p:cNvPr id="4098" name="Picture 2" descr="C:\Users\Lopez-WilliamsC\AppData\Local\Microsoft\Windows\Temporary Internet Files\Content.IE5\N0WSPK2N\LTdoqMBRc-1[1].jpg"/>
          <p:cNvPicPr>
            <a:picLocks noChangeAspect="1" noChangeArrowheads="1"/>
          </p:cNvPicPr>
          <p:nvPr/>
        </p:nvPicPr>
        <p:blipFill>
          <a:blip r:embed="rId3" cstate="print"/>
          <a:srcRect/>
          <a:stretch>
            <a:fillRect/>
          </a:stretch>
        </p:blipFill>
        <p:spPr bwMode="auto">
          <a:xfrm>
            <a:off x="381000" y="1838201"/>
            <a:ext cx="1524000" cy="1078676"/>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mandated reporter">
            <a:hlinkClick r:id="rId2"/>
          </p:cNvPr>
          <p:cNvPicPr>
            <a:picLocks noChangeAspect="1" noChangeArrowheads="1"/>
          </p:cNvPicPr>
          <p:nvPr/>
        </p:nvPicPr>
        <p:blipFill>
          <a:blip r:embed="rId3" cstate="print"/>
          <a:srcRect/>
          <a:stretch>
            <a:fillRect/>
          </a:stretch>
        </p:blipFill>
        <p:spPr bwMode="auto">
          <a:xfrm>
            <a:off x="6934200" y="76200"/>
            <a:ext cx="2209800" cy="1656695"/>
          </a:xfrm>
          <a:prstGeom prst="rect">
            <a:avLst/>
          </a:prstGeom>
          <a:noFill/>
        </p:spPr>
      </p:pic>
      <p:sp>
        <p:nvSpPr>
          <p:cNvPr id="2" name="Title 1"/>
          <p:cNvSpPr>
            <a:spLocks noGrp="1"/>
          </p:cNvSpPr>
          <p:nvPr>
            <p:ph type="title"/>
          </p:nvPr>
        </p:nvSpPr>
        <p:spPr>
          <a:xfrm>
            <a:off x="152400" y="914400"/>
            <a:ext cx="8229600" cy="1143000"/>
          </a:xfrm>
        </p:spPr>
        <p:txBody>
          <a:bodyPr/>
          <a:lstStyle/>
          <a:p>
            <a:r>
              <a:rPr lang="en-US" dirty="0" smtClean="0"/>
              <a:t>What is a Mandated Reporter?</a:t>
            </a:r>
            <a:endParaRPr lang="en-US" dirty="0"/>
          </a:p>
        </p:txBody>
      </p:sp>
      <p:sp>
        <p:nvSpPr>
          <p:cNvPr id="3" name="Content Placeholder 2"/>
          <p:cNvSpPr>
            <a:spLocks noGrp="1"/>
          </p:cNvSpPr>
          <p:nvPr>
            <p:ph idx="1"/>
          </p:nvPr>
        </p:nvSpPr>
        <p:spPr>
          <a:xfrm>
            <a:off x="228600" y="2133600"/>
            <a:ext cx="8458200" cy="4389120"/>
          </a:xfrm>
        </p:spPr>
        <p:txBody>
          <a:bodyPr>
            <a:normAutofit fontScale="92500" lnSpcReduction="20000"/>
          </a:bodyPr>
          <a:lstStyle/>
          <a:p>
            <a:r>
              <a:rPr lang="en-US" dirty="0" smtClean="0"/>
              <a:t>Described in Penal Code Sections 11164-11174.3 9 (take a look at page 51)</a:t>
            </a:r>
          </a:p>
          <a:p>
            <a:r>
              <a:rPr lang="en-US" dirty="0" smtClean="0"/>
              <a:t>“Reasonable” suspicion of abuse/neglect must be reported! Page 53</a:t>
            </a:r>
          </a:p>
          <a:p>
            <a:r>
              <a:rPr lang="en-US" dirty="0" smtClean="0"/>
              <a:t>Report to police or sheriffs department or county child welfare agency (CPS)</a:t>
            </a:r>
          </a:p>
          <a:p>
            <a:r>
              <a:rPr lang="en-US" dirty="0" smtClean="0"/>
              <a:t>Report within 36 hours of receiving the information/follow up with SCAR</a:t>
            </a:r>
          </a:p>
          <a:p>
            <a:r>
              <a:rPr lang="en-US" dirty="0" smtClean="0"/>
              <a:t>Mandated Reporters have immunity from criminal/civil liability for making a report as long as it was in good faith</a:t>
            </a:r>
          </a:p>
          <a:p>
            <a:r>
              <a:rPr lang="en-US" dirty="0" smtClean="0"/>
              <a:t>If Mandated Reporter fails to make a report they may be held liable </a:t>
            </a:r>
            <a:endParaRPr lang="en-US" dirty="0"/>
          </a:p>
        </p:txBody>
      </p:sp>
      <p:sp>
        <p:nvSpPr>
          <p:cNvPr id="5" name="Slide Number Placeholder 4"/>
          <p:cNvSpPr>
            <a:spLocks noGrp="1"/>
          </p:cNvSpPr>
          <p:nvPr>
            <p:ph type="sldNum" sz="quarter" idx="12"/>
          </p:nvPr>
        </p:nvSpPr>
        <p:spPr/>
        <p:txBody>
          <a:bodyPr/>
          <a:lstStyle/>
          <a:p>
            <a:fld id="{0A5CF2B7-4F78-4350-9038-D64A516914B7}" type="slidenum">
              <a:rPr lang="en-US" smtClean="0"/>
              <a:pPr/>
              <a:t>26</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US" dirty="0" smtClean="0"/>
              <a:t>SCAR</a:t>
            </a:r>
            <a:endParaRPr lang="en-US"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990600" y="1371600"/>
            <a:ext cx="7108371" cy="537930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A5CF2B7-4F78-4350-9038-D64A516914B7}"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38200"/>
            <a:ext cx="8229600" cy="1143000"/>
          </a:xfrm>
        </p:spPr>
        <p:txBody>
          <a:bodyPr>
            <a:normAutofit/>
          </a:bodyPr>
          <a:lstStyle/>
          <a:p>
            <a:pPr algn="ctr"/>
            <a:r>
              <a:rPr lang="es-ES" sz="3200" dirty="0" smtClean="0"/>
              <a:t>Juvenile Dependency Court System</a:t>
            </a:r>
            <a:endParaRPr lang="en-US" sz="3200" dirty="0"/>
          </a:p>
        </p:txBody>
      </p:sp>
      <p:graphicFrame>
        <p:nvGraphicFramePr>
          <p:cNvPr id="1026" name="Object 2"/>
          <p:cNvGraphicFramePr>
            <a:graphicFrameLocks noChangeAspect="1"/>
          </p:cNvGraphicFramePr>
          <p:nvPr>
            <p:ph idx="1"/>
          </p:nvPr>
        </p:nvGraphicFramePr>
        <p:xfrm>
          <a:off x="2604293" y="2269331"/>
          <a:ext cx="3935413" cy="3721100"/>
        </p:xfrm>
        <a:graphic>
          <a:graphicData uri="http://schemas.openxmlformats.org/presentationml/2006/ole">
            <p:oleObj spid="_x0000_s1026" name="MS Org Chart" r:id="rId4" imgW="3934918" imgH="3721308" progId="">
              <p:embed followColorScheme="full"/>
            </p:oleObj>
          </a:graphicData>
        </a:graphic>
      </p:graphicFrame>
      <p:sp>
        <p:nvSpPr>
          <p:cNvPr id="4" name="Slide Number Placeholder 3"/>
          <p:cNvSpPr>
            <a:spLocks noGrp="1"/>
          </p:cNvSpPr>
          <p:nvPr>
            <p:ph type="sldNum" sz="quarter" idx="12"/>
          </p:nvPr>
        </p:nvSpPr>
        <p:spPr/>
        <p:txBody>
          <a:bodyPr/>
          <a:lstStyle/>
          <a:p>
            <a:fld id="{14E4EE84-52CD-40AC-9989-44C21992C228}" type="slidenum">
              <a:rPr lang="en-US" smtClean="0"/>
              <a:pPr/>
              <a:t>28</a:t>
            </a:fld>
            <a:endParaRPr lang="en-US" dirty="0"/>
          </a:p>
        </p:txBody>
      </p:sp>
      <p:pic>
        <p:nvPicPr>
          <p:cNvPr id="1027" name="Picture 3" descr="C:\Users\Lopez-WilliamsC\Desktop\Picture2.jpg"/>
          <p:cNvPicPr>
            <a:picLocks noChangeAspect="1" noChangeArrowheads="1"/>
          </p:cNvPicPr>
          <p:nvPr/>
        </p:nvPicPr>
        <p:blipFill>
          <a:blip r:embed="rId5" cstate="print"/>
          <a:srcRect/>
          <a:stretch>
            <a:fillRect/>
          </a:stretch>
        </p:blipFill>
        <p:spPr bwMode="auto">
          <a:xfrm>
            <a:off x="457200" y="2286000"/>
            <a:ext cx="2371726" cy="2378075"/>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2209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dirty="0" smtClean="0"/>
              <a:t>Protective Custody</a:t>
            </a:r>
            <a:endParaRPr lang="en-US" sz="2400" dirty="0">
              <a:solidFill>
                <a:srgbClr val="FFC000"/>
              </a:solidFill>
            </a:endParaRPr>
          </a:p>
        </p:txBody>
      </p:sp>
      <p:sp>
        <p:nvSpPr>
          <p:cNvPr id="8" name="Oval 7"/>
          <p:cNvSpPr/>
          <p:nvPr/>
        </p:nvSpPr>
        <p:spPr>
          <a:xfrm>
            <a:off x="2895600" y="228600"/>
            <a:ext cx="5791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smtClean="0"/>
              <a:t>A social worker or law enforcement officer can place a child into protective custody either through exigent circumstances or PC warrant</a:t>
            </a:r>
            <a:endParaRPr lang="es-ES" dirty="0"/>
          </a:p>
        </p:txBody>
      </p:sp>
      <p:sp>
        <p:nvSpPr>
          <p:cNvPr id="11" name="Down Arrow 10"/>
          <p:cNvSpPr/>
          <p:nvPr/>
        </p:nvSpPr>
        <p:spPr>
          <a:xfrm>
            <a:off x="3733800" y="1447800"/>
            <a:ext cx="3962400" cy="32004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s-ES" sz="1400" dirty="0" smtClean="0">
                <a:solidFill>
                  <a:schemeClr val="bg2">
                    <a:lumMod val="10000"/>
                  </a:schemeClr>
                </a:solidFill>
              </a:rPr>
              <a:t>Within 48 hours the social worker must file  a </a:t>
            </a:r>
          </a:p>
          <a:p>
            <a:pPr algn="ctr" eaLnBrk="1" fontAlgn="auto" hangingPunct="1">
              <a:spcBef>
                <a:spcPts val="0"/>
              </a:spcBef>
              <a:spcAft>
                <a:spcPts val="0"/>
              </a:spcAft>
              <a:defRPr/>
            </a:pPr>
            <a:r>
              <a:rPr lang="en-US" sz="3200" b="1" u="sng" dirty="0" smtClean="0">
                <a:solidFill>
                  <a:schemeClr val="bg2">
                    <a:lumMod val="10000"/>
                  </a:schemeClr>
                </a:solidFill>
              </a:rPr>
              <a:t>petition</a:t>
            </a:r>
            <a:r>
              <a:rPr lang="en-US" sz="1400" dirty="0" smtClean="0">
                <a:solidFill>
                  <a:schemeClr val="bg2">
                    <a:lumMod val="10000"/>
                  </a:schemeClr>
                </a:solidFill>
              </a:rPr>
              <a:t> </a:t>
            </a:r>
            <a:endParaRPr lang="en-US" sz="1400" dirty="0">
              <a:solidFill>
                <a:schemeClr val="bg2">
                  <a:lumMod val="10000"/>
                </a:schemeClr>
              </a:solidFill>
            </a:endParaRPr>
          </a:p>
          <a:p>
            <a:pPr algn="ctr" eaLnBrk="1" fontAlgn="auto" hangingPunct="1">
              <a:spcBef>
                <a:spcPts val="0"/>
              </a:spcBef>
              <a:spcAft>
                <a:spcPts val="0"/>
              </a:spcAft>
              <a:defRPr/>
            </a:pPr>
            <a:r>
              <a:rPr lang="es-ES" sz="1400" dirty="0" smtClean="0">
                <a:solidFill>
                  <a:schemeClr val="bg2">
                    <a:lumMod val="10000"/>
                  </a:schemeClr>
                </a:solidFill>
              </a:rPr>
              <a:t>Before the Court and within 72 hours the Initial/Detention Hearing takes place. </a:t>
            </a:r>
            <a:endParaRPr lang="en-US" dirty="0">
              <a:solidFill>
                <a:schemeClr val="bg1"/>
              </a:solidFill>
            </a:endParaRPr>
          </a:p>
        </p:txBody>
      </p:sp>
      <p:pic>
        <p:nvPicPr>
          <p:cNvPr id="20485" name="Picture 3" descr="C:\Users\Owner\AppData\Local\Microsoft\Windows\Temporary Internet Files\Content.IE5\UTMSXYQ8\MCj03798970000[1].wmf"/>
          <p:cNvPicPr>
            <a:picLocks noChangeAspect="1" noChangeArrowheads="1"/>
          </p:cNvPicPr>
          <p:nvPr/>
        </p:nvPicPr>
        <p:blipFill>
          <a:blip r:embed="rId3" cstate="print"/>
          <a:srcRect/>
          <a:stretch>
            <a:fillRect/>
          </a:stretch>
        </p:blipFill>
        <p:spPr bwMode="auto">
          <a:xfrm>
            <a:off x="6934200" y="3733800"/>
            <a:ext cx="1371600" cy="1104900"/>
          </a:xfrm>
          <a:prstGeom prst="rect">
            <a:avLst/>
          </a:prstGeom>
          <a:noFill/>
          <a:ln w="9525">
            <a:noFill/>
            <a:miter lim="800000"/>
            <a:headEnd/>
            <a:tailEnd/>
          </a:ln>
        </p:spPr>
      </p:pic>
      <p:sp>
        <p:nvSpPr>
          <p:cNvPr id="14" name="Rectangle 13"/>
          <p:cNvSpPr/>
          <p:nvPr/>
        </p:nvSpPr>
        <p:spPr>
          <a:xfrm>
            <a:off x="4876800" y="4953000"/>
            <a:ext cx="2895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smtClean="0">
                <a:solidFill>
                  <a:schemeClr val="bg1"/>
                </a:solidFill>
              </a:rPr>
              <a:t>Initial/Detention Hearing </a:t>
            </a:r>
            <a:endParaRPr lang="en-US" sz="2400" dirty="0">
              <a:solidFill>
                <a:schemeClr val="bg1"/>
              </a:solidFill>
            </a:endParaRPr>
          </a:p>
        </p:txBody>
      </p:sp>
      <p:sp>
        <p:nvSpPr>
          <p:cNvPr id="16" name="Rectangle 15"/>
          <p:cNvSpPr/>
          <p:nvPr/>
        </p:nvSpPr>
        <p:spPr>
          <a:xfrm rot="10800000" flipV="1">
            <a:off x="381000" y="2438400"/>
            <a:ext cx="3352800" cy="3657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2400" b="1" dirty="0" smtClean="0">
                <a:solidFill>
                  <a:schemeClr val="bg2">
                    <a:lumMod val="10000"/>
                  </a:schemeClr>
                </a:solidFill>
                <a:latin typeface="Calibri" pitchFamily="34" charset="0"/>
                <a:cs typeface="Arial" charset="0"/>
              </a:rPr>
              <a:t>PETITION</a:t>
            </a:r>
            <a:r>
              <a:rPr lang="en-US" sz="2800" b="1" dirty="0" smtClean="0">
                <a:solidFill>
                  <a:schemeClr val="bg2">
                    <a:lumMod val="10000"/>
                  </a:schemeClr>
                </a:solidFill>
                <a:latin typeface="Calibri" pitchFamily="34" charset="0"/>
                <a:cs typeface="Arial" charset="0"/>
              </a:rPr>
              <a:t>: </a:t>
            </a:r>
            <a:endParaRPr lang="en-US" sz="2800" b="1" dirty="0">
              <a:solidFill>
                <a:schemeClr val="bg2">
                  <a:lumMod val="10000"/>
                </a:schemeClr>
              </a:solidFill>
              <a:latin typeface="Calibri" pitchFamily="34" charset="0"/>
              <a:cs typeface="Arial" charset="0"/>
            </a:endParaRPr>
          </a:p>
          <a:p>
            <a:pPr lvl="1" eaLnBrk="1" hangingPunct="1">
              <a:defRPr/>
            </a:pPr>
            <a:r>
              <a:rPr lang="es-ES" sz="1600" dirty="0" smtClean="0">
                <a:solidFill>
                  <a:schemeClr val="bg2">
                    <a:lumMod val="10000"/>
                  </a:schemeClr>
                </a:solidFill>
                <a:latin typeface="Calibri" pitchFamily="34" charset="0"/>
                <a:cs typeface="Arial" charset="0"/>
              </a:rPr>
              <a:t>A legal document that states the allegations that can be supported by evidence and demonstrate to the Court the reasons necessary for protection of the child.</a:t>
            </a:r>
            <a:endParaRPr lang="en-US" sz="1600" dirty="0">
              <a:solidFill>
                <a:schemeClr val="bg2">
                  <a:lumMod val="10000"/>
                </a:schemeClr>
              </a:solidFill>
              <a:latin typeface="Calibri" pitchFamily="34" charset="0"/>
              <a:cs typeface="Arial" charset="0"/>
            </a:endParaRPr>
          </a:p>
          <a:p>
            <a:pPr eaLnBrk="1" hangingPunct="1">
              <a:defRPr/>
            </a:pPr>
            <a:r>
              <a:rPr lang="en-US" sz="2000" b="1" dirty="0" smtClean="0">
                <a:solidFill>
                  <a:schemeClr val="bg2">
                    <a:lumMod val="10000"/>
                  </a:schemeClr>
                </a:solidFill>
                <a:latin typeface="Calibri" pitchFamily="34" charset="0"/>
                <a:cs typeface="Arial" charset="0"/>
              </a:rPr>
              <a:t>INITIAL/DETENTION REPORT:  </a:t>
            </a:r>
            <a:endParaRPr lang="en-US" sz="2000" b="1" dirty="0">
              <a:solidFill>
                <a:schemeClr val="bg2">
                  <a:lumMod val="10000"/>
                </a:schemeClr>
              </a:solidFill>
              <a:latin typeface="Calibri" pitchFamily="34" charset="0"/>
              <a:cs typeface="Arial" charset="0"/>
            </a:endParaRPr>
          </a:p>
          <a:p>
            <a:pPr lvl="1" eaLnBrk="1" hangingPunct="1">
              <a:defRPr/>
            </a:pPr>
            <a:r>
              <a:rPr lang="es-ES" sz="1600" dirty="0" smtClean="0">
                <a:solidFill>
                  <a:schemeClr val="bg2">
                    <a:lumMod val="10000"/>
                  </a:schemeClr>
                </a:solidFill>
                <a:latin typeface="Calibri" pitchFamily="34" charset="0"/>
                <a:cs typeface="Arial" charset="0"/>
              </a:rPr>
              <a:t>A report prepared by the social worker indicating the preventive services offered to the family along with the reasons that they are asking the Court to intervene for the child’s safety. </a:t>
            </a:r>
            <a:endParaRPr lang="es-ES" sz="1600" dirty="0">
              <a:solidFill>
                <a:schemeClr val="bg2">
                  <a:lumMod val="10000"/>
                </a:schemeClr>
              </a:solidFill>
              <a:latin typeface="Calibri" pitchFamily="34" charset="0"/>
              <a:cs typeface="Arial" charset="0"/>
            </a:endParaRPr>
          </a:p>
          <a:p>
            <a:pPr lvl="1" eaLnBrk="1" hangingPunct="1">
              <a:defRPr/>
            </a:pPr>
            <a:endParaRPr lang="en-US" dirty="0">
              <a:solidFill>
                <a:schemeClr val="tx1"/>
              </a:solidFill>
              <a:latin typeface="Calibri" pitchFamily="34" charset="0"/>
              <a:cs typeface="Arial" charset="0"/>
            </a:endParaRPr>
          </a:p>
        </p:txBody>
      </p:sp>
      <p:sp>
        <p:nvSpPr>
          <p:cNvPr id="17" name="Right Arrow 16"/>
          <p:cNvSpPr/>
          <p:nvPr/>
        </p:nvSpPr>
        <p:spPr>
          <a:xfrm>
            <a:off x="3810000" y="51816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0" dirty="0"/>
          </a:p>
        </p:txBody>
      </p:sp>
      <p:sp>
        <p:nvSpPr>
          <p:cNvPr id="18" name="Right Arrow 17"/>
          <p:cNvSpPr/>
          <p:nvPr/>
        </p:nvSpPr>
        <p:spPr>
          <a:xfrm rot="10800000">
            <a:off x="3810000" y="3733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490" name="Picture 4" descr="C:\Users\Owner\AppData\Local\Microsoft\Windows\Temporary Internet Files\Content.IE5\AYXMLZWM\MCj03194780000[1].wmf"/>
          <p:cNvPicPr>
            <a:picLocks noChangeAspect="1" noChangeArrowheads="1"/>
          </p:cNvPicPr>
          <p:nvPr/>
        </p:nvPicPr>
        <p:blipFill>
          <a:blip r:embed="rId4" cstate="print"/>
          <a:srcRect/>
          <a:stretch>
            <a:fillRect/>
          </a:stretch>
        </p:blipFill>
        <p:spPr bwMode="auto">
          <a:xfrm>
            <a:off x="381000" y="1295400"/>
            <a:ext cx="3276600" cy="1092200"/>
          </a:xfrm>
          <a:prstGeom prst="rect">
            <a:avLst/>
          </a:prstGeom>
          <a:noFill/>
          <a:ln w="9525">
            <a:noFill/>
            <a:miter lim="800000"/>
            <a:headEnd/>
            <a:tailEnd/>
          </a:ln>
        </p:spPr>
      </p:pic>
      <p:sp>
        <p:nvSpPr>
          <p:cNvPr id="20" name="Down Arrow 19"/>
          <p:cNvSpPr/>
          <p:nvPr/>
        </p:nvSpPr>
        <p:spPr>
          <a:xfrm>
            <a:off x="6172200" y="57912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Slide Number Placeholder 12"/>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4EC57BAB-CDEC-4637-94EF-0B6FB78438C4}" type="slidenum">
              <a:rPr lang="en-US" sz="1200">
                <a:solidFill>
                  <a:schemeClr val="tx1">
                    <a:tint val="75000"/>
                  </a:schemeClr>
                </a:solidFill>
                <a:latin typeface="+mn-lt"/>
                <a:cs typeface="+mn-cs"/>
              </a:rPr>
              <a:pPr fontAlgn="auto">
                <a:spcBef>
                  <a:spcPts val="0"/>
                </a:spcBef>
                <a:spcAft>
                  <a:spcPts val="0"/>
                </a:spcAft>
                <a:defRPr/>
              </a:pPr>
              <a:t>29</a:t>
            </a:fld>
            <a:endParaRPr lang="en-US" sz="1200" dirty="0">
              <a:solidFill>
                <a:schemeClr val="tx1">
                  <a:tint val="75000"/>
                </a:schemeClr>
              </a:solidFill>
              <a:latin typeface="+mn-lt"/>
              <a:cs typeface="+mn-cs"/>
            </a:endParaRPr>
          </a:p>
        </p:txBody>
      </p:sp>
      <p:sp>
        <p:nvSpPr>
          <p:cNvPr id="15" name="Footer Placeholder 1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magnitude…</a:t>
            </a:r>
            <a:endParaRPr lang="en-US" dirty="0"/>
          </a:p>
        </p:txBody>
      </p:sp>
      <p:sp>
        <p:nvSpPr>
          <p:cNvPr id="3" name="Content Placeholder 2"/>
          <p:cNvSpPr>
            <a:spLocks noGrp="1"/>
          </p:cNvSpPr>
          <p:nvPr>
            <p:ph idx="1"/>
          </p:nvPr>
        </p:nvSpPr>
        <p:spPr/>
        <p:txBody>
          <a:bodyPr/>
          <a:lstStyle/>
          <a:p>
            <a:r>
              <a:rPr lang="en-US" dirty="0" smtClean="0"/>
              <a:t>In 2015 approximately 4 million referrals were made to CPS agencies around the country</a:t>
            </a:r>
          </a:p>
          <a:p>
            <a:pPr>
              <a:buNone/>
            </a:pPr>
            <a:endParaRPr lang="en-US" dirty="0" smtClean="0"/>
          </a:p>
          <a:p>
            <a:r>
              <a:rPr lang="en-US" dirty="0" smtClean="0"/>
              <a:t>Of those about 2.2 million (58.2%) reports met standards for CPS response</a:t>
            </a:r>
          </a:p>
          <a:p>
            <a:endParaRPr lang="en-US" dirty="0" smtClean="0"/>
          </a:p>
          <a:p>
            <a:r>
              <a:rPr lang="en-US" dirty="0" smtClean="0"/>
              <a:t>Of those about 18 % of the children were found to be victims of abuse/neglect</a:t>
            </a:r>
          </a:p>
        </p:txBody>
      </p:sp>
      <p:sp>
        <p:nvSpPr>
          <p:cNvPr id="4" name="Slide Number Placeholder 3"/>
          <p:cNvSpPr>
            <a:spLocks noGrp="1"/>
          </p:cNvSpPr>
          <p:nvPr>
            <p:ph type="sldNum" sz="quarter" idx="12"/>
          </p:nvPr>
        </p:nvSpPr>
        <p:spPr/>
        <p:txBody>
          <a:bodyPr/>
          <a:lstStyle/>
          <a:p>
            <a:fld id="{0A5CF2B7-4F78-4350-9038-D64A516914B7}"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48000" y="381000"/>
            <a:ext cx="5334000" cy="2362200"/>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lnSpc>
                <a:spcPct val="80000"/>
              </a:lnSpc>
              <a:defRPr/>
            </a:pPr>
            <a:r>
              <a:rPr lang="en-US" sz="4000" dirty="0" smtClean="0">
                <a:solidFill>
                  <a:schemeClr val="bg2">
                    <a:lumMod val="10000"/>
                  </a:schemeClr>
                </a:solidFill>
                <a:cs typeface="Arial" charset="0"/>
              </a:rPr>
              <a:t>INITIAL/</a:t>
            </a:r>
          </a:p>
          <a:p>
            <a:pPr algn="ctr" eaLnBrk="1" hangingPunct="1">
              <a:lnSpc>
                <a:spcPct val="80000"/>
              </a:lnSpc>
              <a:defRPr/>
            </a:pPr>
            <a:r>
              <a:rPr lang="en-US" sz="4000" dirty="0" smtClean="0">
                <a:solidFill>
                  <a:schemeClr val="bg2">
                    <a:lumMod val="10000"/>
                  </a:schemeClr>
                </a:solidFill>
                <a:cs typeface="Arial" charset="0"/>
              </a:rPr>
              <a:t>DETENTION HEARING</a:t>
            </a:r>
            <a:endParaRPr lang="en-US" sz="4000" dirty="0">
              <a:solidFill>
                <a:schemeClr val="bg2">
                  <a:lumMod val="10000"/>
                </a:schemeClr>
              </a:solidFill>
              <a:cs typeface="Arial" charset="0"/>
            </a:endParaRPr>
          </a:p>
          <a:p>
            <a:pPr algn="ctr" eaLnBrk="1" hangingPunct="1">
              <a:lnSpc>
                <a:spcPct val="80000"/>
              </a:lnSpc>
              <a:defRPr/>
            </a:pPr>
            <a:endParaRPr lang="en-US" sz="4000" dirty="0">
              <a:solidFill>
                <a:schemeClr val="bg1"/>
              </a:solidFill>
              <a:cs typeface="Arial" charset="0"/>
            </a:endParaRPr>
          </a:p>
        </p:txBody>
      </p:sp>
      <p:sp>
        <p:nvSpPr>
          <p:cNvPr id="7" name="Down Arrow 6"/>
          <p:cNvSpPr/>
          <p:nvPr/>
        </p:nvSpPr>
        <p:spPr>
          <a:xfrm rot="625477">
            <a:off x="6540500" y="2395538"/>
            <a:ext cx="1371600" cy="16764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dirty="0" smtClean="0"/>
              <a:t>15 days</a:t>
            </a:r>
          </a:p>
        </p:txBody>
      </p:sp>
      <p:sp>
        <p:nvSpPr>
          <p:cNvPr id="10" name="Oval 9"/>
          <p:cNvSpPr/>
          <p:nvPr/>
        </p:nvSpPr>
        <p:spPr>
          <a:xfrm>
            <a:off x="685800" y="3810000"/>
            <a:ext cx="7924800" cy="1828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dirty="0">
                <a:solidFill>
                  <a:schemeClr val="tx1"/>
                </a:solidFill>
                <a:cs typeface="Arial" charset="0"/>
              </a:rPr>
              <a:t>Audiencia de </a:t>
            </a:r>
          </a:p>
          <a:p>
            <a:pPr algn="ctr" eaLnBrk="1" hangingPunct="1">
              <a:defRPr/>
            </a:pPr>
            <a:endParaRPr lang="en-US" sz="4400" dirty="0">
              <a:solidFill>
                <a:schemeClr val="tx1"/>
              </a:solidFill>
              <a:cs typeface="Arial" charset="0"/>
            </a:endParaRPr>
          </a:p>
          <a:p>
            <a:pPr algn="ctr" eaLnBrk="1" hangingPunct="1">
              <a:defRPr/>
            </a:pPr>
            <a:r>
              <a:rPr lang="en-US" sz="2800" dirty="0">
                <a:solidFill>
                  <a:schemeClr val="tx1"/>
                </a:solidFill>
                <a:cs typeface="Arial" charset="0"/>
              </a:rPr>
              <a:t>(Audiencia de pruebas  )</a:t>
            </a:r>
          </a:p>
        </p:txBody>
      </p:sp>
      <p:pic>
        <p:nvPicPr>
          <p:cNvPr id="21509" name="Picture 2" descr="C:\Users\Owner\AppData\Local\Microsoft\Windows\Temporary Internet Files\Content.IE5\SAZA543L\MCj02955550000[1].wmf"/>
          <p:cNvPicPr>
            <a:picLocks noChangeAspect="1" noChangeArrowheads="1"/>
          </p:cNvPicPr>
          <p:nvPr/>
        </p:nvPicPr>
        <p:blipFill>
          <a:blip r:embed="rId3" cstate="print"/>
          <a:srcRect/>
          <a:stretch>
            <a:fillRect/>
          </a:stretch>
        </p:blipFill>
        <p:spPr bwMode="auto">
          <a:xfrm>
            <a:off x="457200" y="762000"/>
            <a:ext cx="2887663" cy="2935288"/>
          </a:xfrm>
          <a:prstGeom prst="rect">
            <a:avLst/>
          </a:prstGeom>
          <a:noFill/>
          <a:ln w="9525">
            <a:noFill/>
            <a:miter lim="800000"/>
            <a:headEnd/>
            <a:tailEnd/>
          </a:ln>
        </p:spPr>
      </p:pic>
      <p:sp>
        <p:nvSpPr>
          <p:cNvPr id="11" name="Slide Number Placeholder 10"/>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44F9C5AA-A5C1-4045-8299-22BC904B00B5}" type="slidenum">
              <a:rPr lang="en-US" sz="1200">
                <a:solidFill>
                  <a:schemeClr val="tx1">
                    <a:tint val="75000"/>
                  </a:schemeClr>
                </a:solidFill>
                <a:latin typeface="+mn-lt"/>
                <a:cs typeface="+mn-cs"/>
              </a:rPr>
              <a:pPr fontAlgn="auto">
                <a:spcBef>
                  <a:spcPts val="0"/>
                </a:spcBef>
                <a:spcAft>
                  <a:spcPts val="0"/>
                </a:spcAft>
                <a:defRPr/>
              </a:pPr>
              <a:t>30</a:t>
            </a:fld>
            <a:endParaRPr lang="en-US" sz="1200" dirty="0">
              <a:solidFill>
                <a:schemeClr val="tx1">
                  <a:tint val="75000"/>
                </a:schemeClr>
              </a:solidFill>
              <a:latin typeface="+mn-lt"/>
              <a:cs typeface="+mn-cs"/>
            </a:endParaRPr>
          </a:p>
        </p:txBody>
      </p:sp>
      <p:sp>
        <p:nvSpPr>
          <p:cNvPr id="13" name="Oval 12"/>
          <p:cNvSpPr/>
          <p:nvPr/>
        </p:nvSpPr>
        <p:spPr>
          <a:xfrm>
            <a:off x="762000" y="3581400"/>
            <a:ext cx="7848600" cy="22860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dirty="0" smtClean="0">
              <a:solidFill>
                <a:schemeClr val="tx1"/>
              </a:solidFill>
              <a:cs typeface="Arial" charset="0"/>
            </a:endParaRPr>
          </a:p>
          <a:p>
            <a:pPr algn="ctr" eaLnBrk="1" hangingPunct="1">
              <a:defRPr/>
            </a:pPr>
            <a:r>
              <a:rPr lang="en-US" sz="3600" dirty="0" smtClean="0">
                <a:solidFill>
                  <a:schemeClr val="tx1"/>
                </a:solidFill>
                <a:cs typeface="Arial" charset="0"/>
              </a:rPr>
              <a:t>Jurisdiction/Disposition Hearing</a:t>
            </a:r>
            <a:endParaRPr lang="en-US" sz="3600" dirty="0">
              <a:solidFill>
                <a:schemeClr val="tx1"/>
              </a:solidFill>
              <a:cs typeface="Arial" charset="0"/>
            </a:endParaRPr>
          </a:p>
          <a:p>
            <a:pPr algn="ctr" eaLnBrk="1" hangingPunct="1">
              <a:defRPr/>
            </a:pPr>
            <a:r>
              <a:rPr lang="en-US" sz="2800" dirty="0" smtClean="0">
                <a:solidFill>
                  <a:schemeClr val="tx1"/>
                </a:solidFill>
                <a:cs typeface="Arial" charset="0"/>
              </a:rPr>
              <a:t>(Evidence for Court to take Jurisdiction and what will be the plan)</a:t>
            </a:r>
            <a:endParaRPr lang="en-US" sz="2800" dirty="0">
              <a:solidFill>
                <a:schemeClr val="tx1"/>
              </a:solidFill>
              <a:cs typeface="Arial" charset="0"/>
            </a:endParaRPr>
          </a:p>
        </p:txBody>
      </p:sp>
      <p:sp>
        <p:nvSpPr>
          <p:cNvPr id="8" name="Footer Placeholder 7"/>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381000"/>
            <a:ext cx="3733800" cy="838200"/>
          </a:xfrm>
          <a:prstGeom prst="rect">
            <a:avLst/>
          </a:prstGeom>
          <a:solidFill>
            <a:srgbClr val="FBEA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smtClean="0">
                <a:solidFill>
                  <a:schemeClr val="tx1"/>
                </a:solidFill>
                <a:effectLst>
                  <a:outerShdw blurRad="38100" dist="38100" dir="2700000" algn="tl">
                    <a:srgbClr val="000000">
                      <a:alpha val="43137"/>
                    </a:srgbClr>
                  </a:outerShdw>
                </a:effectLst>
              </a:rPr>
              <a:t>DISPOSITION</a:t>
            </a:r>
            <a:endParaRPr lang="en-US" sz="2000" b="1" dirty="0">
              <a:solidFill>
                <a:schemeClr val="tx1"/>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US" sz="2000" b="1" dirty="0" smtClean="0">
                <a:solidFill>
                  <a:srgbClr val="FF0000"/>
                </a:solidFill>
              </a:rPr>
              <a:t>  3 options: </a:t>
            </a:r>
            <a:r>
              <a:rPr lang="en-US" sz="2000" b="1" dirty="0">
                <a:solidFill>
                  <a:srgbClr val="FF0000"/>
                </a:solidFill>
              </a:rPr>
              <a:t>FM/ FR/ PP</a:t>
            </a:r>
          </a:p>
        </p:txBody>
      </p:sp>
      <p:sp>
        <p:nvSpPr>
          <p:cNvPr id="3" name="Down Arrow 2"/>
          <p:cNvSpPr/>
          <p:nvPr/>
        </p:nvSpPr>
        <p:spPr>
          <a:xfrm>
            <a:off x="457200" y="914400"/>
            <a:ext cx="304800" cy="1981200"/>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Down Arrow 3"/>
          <p:cNvSpPr/>
          <p:nvPr/>
        </p:nvSpPr>
        <p:spPr>
          <a:xfrm>
            <a:off x="228600" y="990600"/>
            <a:ext cx="76200" cy="3505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Arrow 5"/>
          <p:cNvSpPr/>
          <p:nvPr/>
        </p:nvSpPr>
        <p:spPr>
          <a:xfrm>
            <a:off x="3886200" y="685800"/>
            <a:ext cx="1371600" cy="533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ounded Rectangle 6"/>
          <p:cNvSpPr/>
          <p:nvPr/>
        </p:nvSpPr>
        <p:spPr>
          <a:xfrm>
            <a:off x="838200" y="1295400"/>
            <a:ext cx="4419600" cy="1447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b="1" dirty="0" smtClean="0">
              <a:solidFill>
                <a:srgbClr val="FF0000"/>
              </a:solidFill>
              <a:latin typeface="Calibri" pitchFamily="34" charset="0"/>
              <a:cs typeface="Arial" charset="0"/>
            </a:endParaRPr>
          </a:p>
          <a:p>
            <a:pPr algn="ctr" eaLnBrk="1" hangingPunct="1">
              <a:defRPr/>
            </a:pPr>
            <a:r>
              <a:rPr lang="en-US" sz="2000" b="1" dirty="0" smtClean="0">
                <a:solidFill>
                  <a:srgbClr val="FF0000"/>
                </a:solidFill>
                <a:latin typeface="Calibri" pitchFamily="34" charset="0"/>
                <a:cs typeface="Arial" charset="0"/>
              </a:rPr>
              <a:t>FAMILY MAINTENANCE/</a:t>
            </a:r>
          </a:p>
          <a:p>
            <a:pPr algn="ctr" eaLnBrk="1" hangingPunct="1">
              <a:defRPr/>
            </a:pPr>
            <a:r>
              <a:rPr lang="en-US" sz="2000" b="1" dirty="0" smtClean="0">
                <a:solidFill>
                  <a:srgbClr val="FF0000"/>
                </a:solidFill>
                <a:latin typeface="Calibri" pitchFamily="34" charset="0"/>
                <a:cs typeface="Arial" charset="0"/>
              </a:rPr>
              <a:t>DEPENDENT SUPERVISION</a:t>
            </a:r>
            <a:endParaRPr lang="en-US" sz="2000" b="1" dirty="0">
              <a:solidFill>
                <a:srgbClr val="FF0000"/>
              </a:solidFill>
              <a:latin typeface="Calibri" pitchFamily="34" charset="0"/>
              <a:cs typeface="Arial" charset="0"/>
            </a:endParaRPr>
          </a:p>
          <a:p>
            <a:pPr eaLnBrk="1" hangingPunct="1">
              <a:buFontTx/>
              <a:buChar char="•"/>
              <a:defRPr/>
            </a:pPr>
            <a:r>
              <a:rPr lang="en-US" sz="1600" dirty="0">
                <a:solidFill>
                  <a:schemeClr val="tx1"/>
                </a:solidFill>
                <a:latin typeface="Calibri" pitchFamily="34" charset="0"/>
                <a:cs typeface="Arial" charset="0"/>
              </a:rPr>
              <a:t>  </a:t>
            </a:r>
            <a:r>
              <a:rPr lang="es-ES" sz="1600" dirty="0" smtClean="0">
                <a:solidFill>
                  <a:schemeClr val="tx1"/>
                </a:solidFill>
                <a:latin typeface="Calibri" pitchFamily="34" charset="0"/>
                <a:cs typeface="Arial" charset="0"/>
              </a:rPr>
              <a:t>The child remains in the home with parents</a:t>
            </a:r>
            <a:endParaRPr lang="en-US" sz="1600" dirty="0">
              <a:solidFill>
                <a:schemeClr val="tx1"/>
              </a:solidFill>
              <a:latin typeface="Calibri" pitchFamily="34" charset="0"/>
              <a:cs typeface="Arial" charset="0"/>
            </a:endParaRPr>
          </a:p>
          <a:p>
            <a:pPr eaLnBrk="1" hangingPunct="1">
              <a:buFontTx/>
              <a:buChar char="•"/>
              <a:defRPr/>
            </a:pPr>
            <a:r>
              <a:rPr lang="en-US" sz="1600" dirty="0">
                <a:solidFill>
                  <a:schemeClr val="tx1"/>
                </a:solidFill>
                <a:latin typeface="Calibri" pitchFamily="34" charset="0"/>
                <a:cs typeface="Arial" charset="0"/>
              </a:rPr>
              <a:t>  </a:t>
            </a:r>
            <a:r>
              <a:rPr lang="en-US" sz="1600" dirty="0" smtClean="0">
                <a:solidFill>
                  <a:schemeClr val="tx1"/>
                </a:solidFill>
                <a:latin typeface="Calibri" pitchFamily="34" charset="0"/>
                <a:cs typeface="Arial" charset="0"/>
              </a:rPr>
              <a:t>This is the least restrictive plan</a:t>
            </a:r>
            <a:endParaRPr lang="en-US" sz="1600" dirty="0">
              <a:solidFill>
                <a:schemeClr val="tx1"/>
              </a:solidFill>
              <a:latin typeface="Calibri" pitchFamily="34" charset="0"/>
              <a:cs typeface="Arial" charset="0"/>
            </a:endParaRPr>
          </a:p>
          <a:p>
            <a:pPr eaLnBrk="1" hangingPunct="1">
              <a:defRPr/>
            </a:pPr>
            <a:r>
              <a:rPr lang="es-ES" sz="1600" dirty="0">
                <a:solidFill>
                  <a:schemeClr val="bg1"/>
                </a:solidFill>
                <a:latin typeface="Calibri" pitchFamily="34" charset="0"/>
                <a:cs typeface="Arial" charset="0"/>
              </a:rPr>
              <a:t> </a:t>
            </a:r>
            <a:endParaRPr lang="en-US" sz="1600" dirty="0">
              <a:solidFill>
                <a:schemeClr val="bg1"/>
              </a:solidFill>
              <a:latin typeface="Calibri" pitchFamily="34" charset="0"/>
              <a:cs typeface="Arial" charset="0"/>
            </a:endParaRPr>
          </a:p>
        </p:txBody>
      </p:sp>
      <p:sp>
        <p:nvSpPr>
          <p:cNvPr id="9" name="Rounded Rectangle 8"/>
          <p:cNvSpPr/>
          <p:nvPr/>
        </p:nvSpPr>
        <p:spPr>
          <a:xfrm>
            <a:off x="381000" y="2971800"/>
            <a:ext cx="8382000" cy="1371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rgbClr val="FF0000"/>
                </a:solidFill>
                <a:latin typeface="Calibri" pitchFamily="34" charset="0"/>
                <a:cs typeface="Arial" charset="0"/>
              </a:rPr>
              <a:t>FAMILY REUNIFICATION</a:t>
            </a:r>
            <a:endParaRPr lang="en-US" sz="1600" dirty="0">
              <a:solidFill>
                <a:schemeClr val="tx1"/>
              </a:solidFill>
              <a:latin typeface="Calibri" pitchFamily="34" charset="0"/>
              <a:cs typeface="Arial" charset="0"/>
            </a:endParaRPr>
          </a:p>
          <a:p>
            <a:pPr eaLnBrk="1" hangingPunct="1">
              <a:buFontTx/>
              <a:buChar char="•"/>
              <a:defRPr/>
            </a:pPr>
            <a:r>
              <a:rPr lang="es-ES" sz="1600" dirty="0">
                <a:solidFill>
                  <a:schemeClr val="tx1"/>
                </a:solidFill>
                <a:latin typeface="Calibri" pitchFamily="34" charset="0"/>
                <a:cs typeface="Arial" charset="0"/>
              </a:rPr>
              <a:t> </a:t>
            </a:r>
            <a:r>
              <a:rPr lang="es-ES" sz="1600" dirty="0" smtClean="0">
                <a:solidFill>
                  <a:schemeClr val="tx1"/>
                </a:solidFill>
                <a:latin typeface="Calibri" pitchFamily="34" charset="0"/>
                <a:cs typeface="Arial" charset="0"/>
              </a:rPr>
              <a:t>The child is placed in out of home placement (relative/NREFM/resource family), while the Department offers the parents services to address the reasons they came to the attention of CPS/Court. </a:t>
            </a:r>
            <a:endParaRPr lang="en-US" sz="1600" dirty="0">
              <a:solidFill>
                <a:schemeClr val="tx1"/>
              </a:solidFill>
              <a:latin typeface="Calibri" pitchFamily="34" charset="0"/>
              <a:cs typeface="Arial" charset="0"/>
            </a:endParaRPr>
          </a:p>
        </p:txBody>
      </p:sp>
      <p:sp>
        <p:nvSpPr>
          <p:cNvPr id="11" name="Rounded Rectangle 10"/>
          <p:cNvSpPr/>
          <p:nvPr/>
        </p:nvSpPr>
        <p:spPr>
          <a:xfrm>
            <a:off x="2438400" y="4648200"/>
            <a:ext cx="3962400"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smtClean="0">
                <a:solidFill>
                  <a:srgbClr val="FF0000"/>
                </a:solidFill>
                <a:latin typeface="Calibri" pitchFamily="34" charset="0"/>
                <a:cs typeface="Arial" charset="0"/>
              </a:rPr>
              <a:t>PERMANENT PLACEMENT</a:t>
            </a:r>
          </a:p>
          <a:p>
            <a:pPr eaLnBrk="1" hangingPunct="1">
              <a:buFont typeface="Arial" pitchFamily="34" charset="0"/>
              <a:buChar char="•"/>
              <a:defRPr/>
            </a:pPr>
            <a:r>
              <a:rPr lang="es-ES" sz="1600" dirty="0" smtClean="0">
                <a:solidFill>
                  <a:schemeClr val="tx1"/>
                </a:solidFill>
                <a:latin typeface="Calibri" pitchFamily="34" charset="0"/>
                <a:cs typeface="Arial" charset="0"/>
              </a:rPr>
              <a:t> This is the most restrictive plan</a:t>
            </a:r>
            <a:endParaRPr lang="en-US" sz="1400" dirty="0">
              <a:solidFill>
                <a:schemeClr val="tx1"/>
              </a:solidFill>
              <a:latin typeface="Calibri" pitchFamily="34" charset="0"/>
              <a:cs typeface="Arial" charset="0"/>
            </a:endParaRPr>
          </a:p>
        </p:txBody>
      </p:sp>
      <p:sp>
        <p:nvSpPr>
          <p:cNvPr id="14" name="Down Arrow 13"/>
          <p:cNvSpPr/>
          <p:nvPr/>
        </p:nvSpPr>
        <p:spPr>
          <a:xfrm>
            <a:off x="838200" y="9906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a:xfrm>
            <a:off x="5257800" y="228600"/>
            <a:ext cx="3505200" cy="228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eaLnBrk="1" hangingPunct="1">
              <a:lnSpc>
                <a:spcPct val="80000"/>
              </a:lnSpc>
              <a:defRPr/>
            </a:pPr>
            <a:r>
              <a:rPr lang="en-US" sz="2000" dirty="0">
                <a:solidFill>
                  <a:schemeClr val="tx1"/>
                </a:solidFill>
                <a:latin typeface="Calibri" pitchFamily="34" charset="0"/>
                <a:cs typeface="Arial" charset="0"/>
              </a:rPr>
              <a:t> </a:t>
            </a:r>
            <a:r>
              <a:rPr lang="en-US" sz="2000" dirty="0" smtClean="0">
                <a:solidFill>
                  <a:schemeClr val="tx1"/>
                </a:solidFill>
                <a:latin typeface="Calibri" pitchFamily="34" charset="0"/>
                <a:cs typeface="Arial" charset="0"/>
              </a:rPr>
              <a:t>The Department prepares a report for the Court with the recommendations</a:t>
            </a:r>
            <a:endParaRPr lang="en-US" sz="1100" dirty="0">
              <a:solidFill>
                <a:schemeClr val="tx1"/>
              </a:solidFill>
              <a:latin typeface="Calibri" pitchFamily="34" charset="0"/>
              <a:cs typeface="Arial" charset="0"/>
            </a:endParaRPr>
          </a:p>
        </p:txBody>
      </p:sp>
      <p:sp>
        <p:nvSpPr>
          <p:cNvPr id="15" name="Slide Number Placeholder 14"/>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431FA186-F59A-48B2-8E7B-16E8DBF5C717}" type="slidenum">
              <a:rPr lang="en-US" sz="1200">
                <a:solidFill>
                  <a:schemeClr val="tx1">
                    <a:tint val="75000"/>
                  </a:schemeClr>
                </a:solidFill>
                <a:latin typeface="+mn-lt"/>
                <a:cs typeface="+mn-cs"/>
              </a:rPr>
              <a:pPr fontAlgn="auto">
                <a:spcBef>
                  <a:spcPts val="0"/>
                </a:spcBef>
                <a:spcAft>
                  <a:spcPts val="0"/>
                </a:spcAft>
                <a:defRPr/>
              </a:pPr>
              <a:t>31</a:t>
            </a:fld>
            <a:endParaRPr lang="en-US" sz="1200" dirty="0">
              <a:solidFill>
                <a:schemeClr val="tx1">
                  <a:tint val="75000"/>
                </a:schemeClr>
              </a:solidFill>
              <a:latin typeface="+mn-lt"/>
              <a:cs typeface="+mn-cs"/>
            </a:endParaRPr>
          </a:p>
        </p:txBody>
      </p:sp>
      <p:sp>
        <p:nvSpPr>
          <p:cNvPr id="12" name="Footer Placeholder 11"/>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447800" y="15240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381000" y="381000"/>
            <a:ext cx="2590800" cy="10668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sz="2800" dirty="0" smtClean="0">
                <a:solidFill>
                  <a:schemeClr val="bg1"/>
                </a:solidFill>
                <a:latin typeface="Calibri" pitchFamily="34" charset="0"/>
                <a:cs typeface="Arial" charset="0"/>
              </a:rPr>
              <a:t>Family</a:t>
            </a:r>
          </a:p>
          <a:p>
            <a:pPr algn="ctr" eaLnBrk="1" hangingPunct="1">
              <a:defRPr/>
            </a:pPr>
            <a:r>
              <a:rPr lang="en-US" sz="2800" dirty="0" smtClean="0">
                <a:solidFill>
                  <a:schemeClr val="bg1"/>
                </a:solidFill>
                <a:latin typeface="Calibri" pitchFamily="34" charset="0"/>
                <a:cs typeface="Arial" charset="0"/>
              </a:rPr>
              <a:t>Reunification</a:t>
            </a:r>
            <a:endParaRPr lang="en-US" sz="2800" dirty="0">
              <a:solidFill>
                <a:schemeClr val="bg1"/>
              </a:solidFill>
              <a:latin typeface="Calibri" pitchFamily="34" charset="0"/>
              <a:cs typeface="Arial" charset="0"/>
            </a:endParaRPr>
          </a:p>
        </p:txBody>
      </p:sp>
      <p:sp>
        <p:nvSpPr>
          <p:cNvPr id="8" name="Rectangle 7"/>
          <p:cNvSpPr/>
          <p:nvPr/>
        </p:nvSpPr>
        <p:spPr>
          <a:xfrm>
            <a:off x="471488" y="1800225"/>
            <a:ext cx="2286000" cy="533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s-ES" sz="1400" dirty="0">
              <a:solidFill>
                <a:schemeClr val="tx1"/>
              </a:solidFill>
            </a:endParaRPr>
          </a:p>
          <a:p>
            <a:pPr algn="ctr" eaLnBrk="1" fontAlgn="auto" hangingPunct="1">
              <a:spcBef>
                <a:spcPts val="0"/>
              </a:spcBef>
              <a:spcAft>
                <a:spcPts val="0"/>
              </a:spcAft>
              <a:defRPr/>
            </a:pPr>
            <a:endParaRPr lang="es-ES" sz="1400" dirty="0">
              <a:solidFill>
                <a:schemeClr val="tx1"/>
              </a:solidFill>
            </a:endParaRPr>
          </a:p>
          <a:p>
            <a:pPr algn="ctr" eaLnBrk="1" fontAlgn="auto" hangingPunct="1">
              <a:spcBef>
                <a:spcPts val="0"/>
              </a:spcBef>
              <a:spcAft>
                <a:spcPts val="0"/>
              </a:spcAft>
              <a:defRPr/>
            </a:pPr>
            <a:r>
              <a:rPr lang="es-ES" b="1" dirty="0" smtClean="0">
                <a:solidFill>
                  <a:schemeClr val="bg1"/>
                </a:solidFill>
                <a:latin typeface="+mj-lt"/>
              </a:rPr>
              <a:t>6 month review hearing</a:t>
            </a:r>
            <a:endParaRPr lang="es-ES" b="1" dirty="0">
              <a:solidFill>
                <a:schemeClr val="bg1"/>
              </a:solidFill>
              <a:latin typeface="+mj-lt"/>
            </a:endParaRPr>
          </a:p>
          <a:p>
            <a:pPr algn="ctr" eaLnBrk="1" fontAlgn="auto" hangingPunct="1">
              <a:spcBef>
                <a:spcPts val="0"/>
              </a:spcBef>
              <a:spcAft>
                <a:spcPts val="0"/>
              </a:spcAft>
              <a:defRPr/>
            </a:pPr>
            <a:endParaRPr lang="en-US" sz="1400" dirty="0">
              <a:solidFill>
                <a:schemeClr val="tx1"/>
              </a:solidFill>
            </a:endParaRPr>
          </a:p>
          <a:p>
            <a:pPr algn="ctr" eaLnBrk="1" fontAlgn="auto" hangingPunct="1">
              <a:spcBef>
                <a:spcPts val="0"/>
              </a:spcBef>
              <a:spcAft>
                <a:spcPts val="0"/>
              </a:spcAft>
              <a:defRPr/>
            </a:pPr>
            <a:endParaRPr lang="en-US" sz="1400" dirty="0">
              <a:solidFill>
                <a:schemeClr val="tx1"/>
              </a:solidFill>
            </a:endParaRPr>
          </a:p>
        </p:txBody>
      </p:sp>
      <p:sp>
        <p:nvSpPr>
          <p:cNvPr id="23557" name="Rectangle 8"/>
          <p:cNvSpPr>
            <a:spLocks noChangeArrowheads="1"/>
          </p:cNvSpPr>
          <p:nvPr/>
        </p:nvSpPr>
        <p:spPr bwMode="auto">
          <a:xfrm>
            <a:off x="457200" y="2738438"/>
            <a:ext cx="2286000" cy="64633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eaLnBrk="1" hangingPunct="1"/>
            <a:r>
              <a:rPr lang="es-ES" altLang="en-US" b="1" dirty="0" smtClean="0">
                <a:latin typeface="Calibri" pitchFamily="34" charset="0"/>
              </a:rPr>
              <a:t>12 month review hearing</a:t>
            </a:r>
            <a:endParaRPr lang="en-US" altLang="en-US" b="1" dirty="0">
              <a:latin typeface="Calibri" pitchFamily="34" charset="0"/>
            </a:endParaRPr>
          </a:p>
        </p:txBody>
      </p:sp>
      <p:sp>
        <p:nvSpPr>
          <p:cNvPr id="10" name="Rectangle 9"/>
          <p:cNvSpPr/>
          <p:nvPr/>
        </p:nvSpPr>
        <p:spPr>
          <a:xfrm>
            <a:off x="457200" y="2895600"/>
            <a:ext cx="460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a:off x="1447800" y="24384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Down Arrow 12"/>
          <p:cNvSpPr/>
          <p:nvPr/>
        </p:nvSpPr>
        <p:spPr>
          <a:xfrm>
            <a:off x="1447800" y="35052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61" name="Rectangle 13"/>
          <p:cNvSpPr>
            <a:spLocks noChangeArrowheads="1"/>
          </p:cNvSpPr>
          <p:nvPr/>
        </p:nvSpPr>
        <p:spPr bwMode="auto">
          <a:xfrm>
            <a:off x="381000" y="3810000"/>
            <a:ext cx="2438400" cy="64633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eaLnBrk="1" hangingPunct="1"/>
            <a:r>
              <a:rPr lang="es-ES" altLang="en-US" b="1" dirty="0" smtClean="0">
                <a:latin typeface="Calibri" pitchFamily="34" charset="0"/>
              </a:rPr>
              <a:t>18 month review hearing</a:t>
            </a:r>
            <a:endParaRPr lang="es-ES" altLang="en-US" b="1" dirty="0">
              <a:latin typeface="Calibri" pitchFamily="34" charset="0"/>
            </a:endParaRPr>
          </a:p>
        </p:txBody>
      </p:sp>
      <p:cxnSp>
        <p:nvCxnSpPr>
          <p:cNvPr id="16" name="Straight Arrow Connector 15"/>
          <p:cNvCxnSpPr>
            <a:stCxn id="8" idx="3"/>
          </p:cNvCxnSpPr>
          <p:nvPr/>
        </p:nvCxnSpPr>
        <p:spPr>
          <a:xfrm flipV="1">
            <a:off x="2757488" y="809625"/>
            <a:ext cx="21336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953000" y="0"/>
            <a:ext cx="3962400" cy="1828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200" dirty="0" smtClean="0">
                <a:solidFill>
                  <a:schemeClr val="tx1"/>
                </a:solidFill>
                <a:latin typeface="Calibri" pitchFamily="34" charset="0"/>
                <a:cs typeface="Arial" charset="0"/>
              </a:rPr>
              <a:t>Substantial progress for a child less than 3 years old or sibling group with one child less then 3 years old </a:t>
            </a:r>
          </a:p>
          <a:p>
            <a:pPr algn="ctr" eaLnBrk="1" hangingPunct="1">
              <a:defRPr/>
            </a:pPr>
            <a:endParaRPr lang="es-ES" sz="1200" dirty="0" smtClean="0">
              <a:solidFill>
                <a:srgbClr val="FF0000"/>
              </a:solidFill>
              <a:latin typeface="Calibri" pitchFamily="34" charset="0"/>
              <a:cs typeface="Arial" charset="0"/>
            </a:endParaRPr>
          </a:p>
          <a:p>
            <a:pPr algn="ctr" eaLnBrk="1" hangingPunct="1">
              <a:defRPr/>
            </a:pPr>
            <a:r>
              <a:rPr lang="es-ES" sz="1200" dirty="0" smtClean="0">
                <a:solidFill>
                  <a:schemeClr val="tx1"/>
                </a:solidFill>
                <a:latin typeface="Calibri" pitchFamily="34" charset="0"/>
                <a:cs typeface="Arial" charset="0"/>
              </a:rPr>
              <a:t>If all the children are over the age of 3 years old, the minimum length of services is 12 months</a:t>
            </a:r>
            <a:endParaRPr lang="es-ES" sz="1200" dirty="0">
              <a:solidFill>
                <a:schemeClr val="tx1"/>
              </a:solidFill>
              <a:latin typeface="Calibri" pitchFamily="34" charset="0"/>
              <a:cs typeface="Arial" charset="0"/>
            </a:endParaRPr>
          </a:p>
          <a:p>
            <a:pPr algn="ctr" eaLnBrk="1" hangingPunct="1">
              <a:defRPr/>
            </a:pPr>
            <a:r>
              <a:rPr lang="en-US" sz="1400" dirty="0">
                <a:solidFill>
                  <a:schemeClr val="tx1"/>
                </a:solidFill>
                <a:latin typeface="Calibri" pitchFamily="34" charset="0"/>
                <a:cs typeface="Arial" charset="0"/>
              </a:rPr>
              <a:t> </a:t>
            </a:r>
          </a:p>
        </p:txBody>
      </p:sp>
      <p:cxnSp>
        <p:nvCxnSpPr>
          <p:cNvPr id="19" name="Straight Arrow Connector 18"/>
          <p:cNvCxnSpPr/>
          <p:nvPr/>
        </p:nvCxnSpPr>
        <p:spPr>
          <a:xfrm flipH="1">
            <a:off x="2819400" y="1316038"/>
            <a:ext cx="2667000" cy="164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65" name="TextBox 19"/>
          <p:cNvSpPr txBox="1">
            <a:spLocks noChangeArrowheads="1"/>
          </p:cNvSpPr>
          <p:nvPr/>
        </p:nvSpPr>
        <p:spPr bwMode="auto">
          <a:xfrm rot="8909282" flipV="1">
            <a:off x="2609850" y="1622574"/>
            <a:ext cx="2897188" cy="461665"/>
          </a:xfrm>
          <a:prstGeom prst="rect">
            <a:avLst/>
          </a:prstGeom>
          <a:noFill/>
          <a:ln w="9525">
            <a:noFill/>
            <a:miter lim="800000"/>
            <a:headEnd/>
            <a:tailEnd/>
          </a:ln>
        </p:spPr>
        <p:txBody>
          <a:bodyPr>
            <a:spAutoFit/>
          </a:bodyPr>
          <a:lstStyle/>
          <a:p>
            <a:pPr eaLnBrk="1" hangingPunct="1"/>
            <a:r>
              <a:rPr lang="es-ES" altLang="en-US" sz="1200" dirty="0" smtClean="0">
                <a:latin typeface="Calibri" pitchFamily="34" charset="0"/>
              </a:rPr>
              <a:t>If the parent makes substantial progress they may continue in services</a:t>
            </a:r>
            <a:endParaRPr lang="en-US" altLang="en-US" sz="1200" dirty="0">
              <a:latin typeface="Calibri" pitchFamily="34" charset="0"/>
            </a:endParaRPr>
          </a:p>
        </p:txBody>
      </p:sp>
      <p:sp>
        <p:nvSpPr>
          <p:cNvPr id="21" name="Rectangle 20"/>
          <p:cNvSpPr/>
          <p:nvPr/>
        </p:nvSpPr>
        <p:spPr>
          <a:xfrm>
            <a:off x="4876800" y="3276600"/>
            <a:ext cx="3581400" cy="2514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sz="1400" dirty="0" smtClean="0">
                <a:solidFill>
                  <a:schemeClr val="tx1"/>
                </a:solidFill>
                <a:latin typeface="Calibri" pitchFamily="34" charset="0"/>
                <a:cs typeface="Arial" charset="0"/>
              </a:rPr>
              <a:t>Permanent Placement:</a:t>
            </a:r>
            <a:endParaRPr lang="en-US" sz="1400" dirty="0">
              <a:solidFill>
                <a:schemeClr val="tx1"/>
              </a:solidFill>
              <a:latin typeface="Calibri" pitchFamily="34" charset="0"/>
              <a:cs typeface="Arial" charset="0"/>
            </a:endParaRPr>
          </a:p>
          <a:p>
            <a:pPr algn="ctr" eaLnBrk="1" hangingPunct="1">
              <a:defRPr/>
            </a:pPr>
            <a:r>
              <a:rPr lang="es-ES" sz="1400" dirty="0" smtClean="0">
                <a:solidFill>
                  <a:schemeClr val="tx1"/>
                </a:solidFill>
                <a:latin typeface="Calibri" pitchFamily="34" charset="0"/>
                <a:cs typeface="Arial" charset="0"/>
              </a:rPr>
              <a:t>This is addressed at the Disposition Hearing or at any of the review hearings </a:t>
            </a:r>
          </a:p>
          <a:p>
            <a:pPr algn="ctr" eaLnBrk="1" hangingPunct="1">
              <a:defRPr/>
            </a:pPr>
            <a:endParaRPr lang="es-ES" sz="1400" dirty="0" smtClean="0">
              <a:solidFill>
                <a:schemeClr val="tx1"/>
              </a:solidFill>
              <a:latin typeface="Calibri" pitchFamily="34" charset="0"/>
              <a:cs typeface="Arial" charset="0"/>
            </a:endParaRPr>
          </a:p>
          <a:p>
            <a:pPr algn="ctr" eaLnBrk="1" hangingPunct="1">
              <a:defRPr/>
            </a:pPr>
            <a:r>
              <a:rPr lang="es-ES" sz="1400" dirty="0" smtClean="0">
                <a:solidFill>
                  <a:schemeClr val="tx1"/>
                </a:solidFill>
                <a:latin typeface="Calibri" pitchFamily="34" charset="0"/>
                <a:cs typeface="Arial" charset="0"/>
              </a:rPr>
              <a:t>The Department may recommend either of:</a:t>
            </a:r>
          </a:p>
          <a:p>
            <a:pPr algn="ctr" eaLnBrk="1" hangingPunct="1">
              <a:defRPr/>
            </a:pPr>
            <a:endParaRPr lang="en-US" sz="1400" dirty="0">
              <a:solidFill>
                <a:schemeClr val="tx1"/>
              </a:solidFill>
              <a:latin typeface="Calibri" pitchFamily="34" charset="0"/>
              <a:cs typeface="Arial" charset="0"/>
            </a:endParaRPr>
          </a:p>
          <a:p>
            <a:pPr algn="ctr" eaLnBrk="1" hangingPunct="1">
              <a:buFont typeface="Arial" charset="0"/>
              <a:buChar char="•"/>
              <a:defRPr/>
            </a:pPr>
            <a:r>
              <a:rPr lang="en-US" sz="1400" dirty="0">
                <a:solidFill>
                  <a:schemeClr val="tx1"/>
                </a:solidFill>
                <a:latin typeface="Calibri" pitchFamily="34" charset="0"/>
                <a:cs typeface="Arial" charset="0"/>
              </a:rPr>
              <a:t> </a:t>
            </a:r>
            <a:r>
              <a:rPr lang="en-US" sz="1400" dirty="0" smtClean="0">
                <a:solidFill>
                  <a:schemeClr val="tx1"/>
                </a:solidFill>
                <a:latin typeface="Calibri" pitchFamily="34" charset="0"/>
                <a:cs typeface="Arial" charset="0"/>
              </a:rPr>
              <a:t>The parents are not offered services at Disposition</a:t>
            </a:r>
            <a:endParaRPr lang="en-US" sz="1400" dirty="0">
              <a:solidFill>
                <a:schemeClr val="tx1"/>
              </a:solidFill>
              <a:latin typeface="Calibri" pitchFamily="34" charset="0"/>
              <a:cs typeface="Arial" charset="0"/>
            </a:endParaRPr>
          </a:p>
          <a:p>
            <a:pPr algn="ctr" eaLnBrk="1" hangingPunct="1">
              <a:buFont typeface="Arial" charset="0"/>
              <a:buChar char="•"/>
              <a:defRPr/>
            </a:pPr>
            <a:r>
              <a:rPr lang="en-US" sz="1400" dirty="0">
                <a:solidFill>
                  <a:schemeClr val="tx1"/>
                </a:solidFill>
                <a:latin typeface="Calibri" pitchFamily="34" charset="0"/>
                <a:cs typeface="Arial" charset="0"/>
              </a:rPr>
              <a:t> </a:t>
            </a:r>
            <a:r>
              <a:rPr lang="en-US" sz="1400" dirty="0" smtClean="0">
                <a:solidFill>
                  <a:schemeClr val="tx1"/>
                </a:solidFill>
                <a:latin typeface="Calibri" pitchFamily="34" charset="0"/>
                <a:cs typeface="Arial" charset="0"/>
              </a:rPr>
              <a:t>Termination of services at any of the review hearings</a:t>
            </a:r>
            <a:endParaRPr lang="en-US" sz="1400" dirty="0">
              <a:solidFill>
                <a:schemeClr val="tx1"/>
              </a:solidFill>
              <a:latin typeface="Calibri" pitchFamily="34" charset="0"/>
              <a:cs typeface="Arial" charset="0"/>
            </a:endParaRPr>
          </a:p>
          <a:p>
            <a:pPr algn="ctr" eaLnBrk="1" hangingPunct="1">
              <a:defRPr/>
            </a:pPr>
            <a:endParaRPr lang="en-US" sz="1200" dirty="0">
              <a:solidFill>
                <a:schemeClr val="tx1"/>
              </a:solidFill>
              <a:latin typeface="Calibri" pitchFamily="34" charset="0"/>
              <a:cs typeface="Arial" charset="0"/>
            </a:endParaRPr>
          </a:p>
        </p:txBody>
      </p:sp>
      <p:cxnSp>
        <p:nvCxnSpPr>
          <p:cNvPr id="25" name="Straight Arrow Connector 24"/>
          <p:cNvCxnSpPr/>
          <p:nvPr/>
        </p:nvCxnSpPr>
        <p:spPr>
          <a:xfrm rot="5400000">
            <a:off x="5830094" y="2323306"/>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72000" y="1933575"/>
            <a:ext cx="4038600" cy="11922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latin typeface="Calibri" pitchFamily="34" charset="0"/>
                <a:cs typeface="Arial" charset="0"/>
              </a:rPr>
              <a:t>If there is no progress?  </a:t>
            </a:r>
            <a:endParaRPr lang="en-US" sz="2800" b="1" dirty="0">
              <a:solidFill>
                <a:schemeClr val="tx1"/>
              </a:solidFill>
              <a:latin typeface="Calibri" pitchFamily="34" charset="0"/>
              <a:cs typeface="Arial" charset="0"/>
            </a:endParaRPr>
          </a:p>
          <a:p>
            <a:pPr algn="ctr" eaLnBrk="1" hangingPunct="1">
              <a:defRPr/>
            </a:pPr>
            <a:r>
              <a:rPr lang="en-US" sz="1600" dirty="0" smtClean="0">
                <a:solidFill>
                  <a:schemeClr val="tx1"/>
                </a:solidFill>
                <a:latin typeface="Calibri" pitchFamily="34" charset="0"/>
                <a:cs typeface="Arial" charset="0"/>
              </a:rPr>
              <a:t>SW</a:t>
            </a:r>
            <a:r>
              <a:rPr lang="es-ES" sz="1600" dirty="0" smtClean="0">
                <a:solidFill>
                  <a:schemeClr val="tx1"/>
                </a:solidFill>
                <a:latin typeface="Calibri" pitchFamily="34" charset="0"/>
                <a:cs typeface="Arial" charset="0"/>
              </a:rPr>
              <a:t> must recommend to terminate services</a:t>
            </a:r>
            <a:endParaRPr lang="es-ES" sz="1600" dirty="0">
              <a:solidFill>
                <a:schemeClr val="tx1"/>
              </a:solidFill>
              <a:latin typeface="Calibri" pitchFamily="34" charset="0"/>
              <a:cs typeface="Arial" charset="0"/>
            </a:endParaRPr>
          </a:p>
          <a:p>
            <a:pPr algn="ctr" eaLnBrk="1" hangingPunct="1">
              <a:defRPr/>
            </a:pPr>
            <a:r>
              <a:rPr lang="en-US" sz="1600" dirty="0" smtClean="0">
                <a:solidFill>
                  <a:schemeClr val="tx1"/>
                </a:solidFill>
                <a:latin typeface="Calibri" pitchFamily="34" charset="0"/>
                <a:cs typeface="Arial" charset="0"/>
              </a:rPr>
              <a:t>How is this determined?</a:t>
            </a:r>
            <a:endParaRPr lang="en-US" sz="1600" dirty="0">
              <a:solidFill>
                <a:schemeClr val="tx1"/>
              </a:solidFill>
              <a:latin typeface="Calibri" pitchFamily="34" charset="0"/>
              <a:cs typeface="Arial" charset="0"/>
            </a:endParaRPr>
          </a:p>
        </p:txBody>
      </p:sp>
      <p:cxnSp>
        <p:nvCxnSpPr>
          <p:cNvPr id="28" name="Straight Arrow Connector 27"/>
          <p:cNvCxnSpPr/>
          <p:nvPr/>
        </p:nvCxnSpPr>
        <p:spPr>
          <a:xfrm>
            <a:off x="2438400" y="3124200"/>
            <a:ext cx="2362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561" idx="3"/>
          </p:cNvCxnSpPr>
          <p:nvPr/>
        </p:nvCxnSpPr>
        <p:spPr>
          <a:xfrm flipV="1">
            <a:off x="2819400" y="3886200"/>
            <a:ext cx="1981200" cy="246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10800000" flipV="1">
            <a:off x="152400" y="1905000"/>
            <a:ext cx="304800" cy="441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1"/>
          </p:cNvCxnSpPr>
          <p:nvPr/>
        </p:nvCxnSpPr>
        <p:spPr>
          <a:xfrm rot="10800000" flipV="1">
            <a:off x="152400" y="2917825"/>
            <a:ext cx="304800" cy="53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561" idx="1"/>
          </p:cNvCxnSpPr>
          <p:nvPr/>
        </p:nvCxnSpPr>
        <p:spPr>
          <a:xfrm flipH="1" flipV="1">
            <a:off x="152400" y="4114800"/>
            <a:ext cx="228600" cy="18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420812" y="4648200"/>
            <a:ext cx="3151188" cy="16002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US" sz="2400" dirty="0" smtClean="0">
                <a:solidFill>
                  <a:schemeClr val="bg1"/>
                </a:solidFill>
              </a:rPr>
              <a:t>Family Maintenence status is also reviewed every 6 months!</a:t>
            </a:r>
            <a:endParaRPr lang="en-US" sz="2400" dirty="0">
              <a:solidFill>
                <a:schemeClr val="bg1"/>
              </a:solidFill>
            </a:endParaRPr>
          </a:p>
        </p:txBody>
      </p:sp>
      <p:sp>
        <p:nvSpPr>
          <p:cNvPr id="23575" name="TextBox 41"/>
          <p:cNvSpPr txBox="1">
            <a:spLocks noChangeArrowheads="1"/>
          </p:cNvSpPr>
          <p:nvPr/>
        </p:nvSpPr>
        <p:spPr bwMode="auto">
          <a:xfrm rot="-1703952">
            <a:off x="2735263" y="992078"/>
            <a:ext cx="2038350" cy="646331"/>
          </a:xfrm>
          <a:prstGeom prst="rect">
            <a:avLst/>
          </a:prstGeom>
          <a:noFill/>
          <a:ln w="9525">
            <a:noFill/>
            <a:miter lim="800000"/>
            <a:headEnd/>
            <a:tailEnd/>
          </a:ln>
        </p:spPr>
        <p:txBody>
          <a:bodyPr>
            <a:spAutoFit/>
          </a:bodyPr>
          <a:lstStyle/>
          <a:p>
            <a:pPr eaLnBrk="1" hangingPunct="1"/>
            <a:r>
              <a:rPr lang="en-US" altLang="en-US" sz="1200" dirty="0">
                <a:latin typeface="Calibri" pitchFamily="34" charset="0"/>
              </a:rPr>
              <a:t>SW </a:t>
            </a:r>
            <a:r>
              <a:rPr lang="es-ES" altLang="en-US" sz="1200" dirty="0" smtClean="0">
                <a:latin typeface="Calibri" pitchFamily="34" charset="0"/>
              </a:rPr>
              <a:t>must evaluate the progress made by the parents</a:t>
            </a:r>
            <a:endParaRPr lang="es-ES" altLang="en-US" sz="1200" dirty="0">
              <a:latin typeface="Calibri" pitchFamily="34" charset="0"/>
            </a:endParaRPr>
          </a:p>
          <a:p>
            <a:pPr eaLnBrk="1" hangingPunct="1"/>
            <a:endParaRPr lang="en-US" altLang="en-US" sz="1200" dirty="0">
              <a:latin typeface="Calibri" pitchFamily="34" charset="0"/>
            </a:endParaRPr>
          </a:p>
        </p:txBody>
      </p:sp>
      <p:sp>
        <p:nvSpPr>
          <p:cNvPr id="23576" name="TextBox 42"/>
          <p:cNvSpPr txBox="1">
            <a:spLocks noChangeArrowheads="1"/>
          </p:cNvSpPr>
          <p:nvPr/>
        </p:nvSpPr>
        <p:spPr bwMode="auto">
          <a:xfrm rot="809264">
            <a:off x="2847975" y="2975124"/>
            <a:ext cx="1924050" cy="461665"/>
          </a:xfrm>
          <a:prstGeom prst="rect">
            <a:avLst/>
          </a:prstGeom>
          <a:noFill/>
          <a:ln w="9525">
            <a:noFill/>
            <a:miter lim="800000"/>
            <a:headEnd/>
            <a:tailEnd/>
          </a:ln>
        </p:spPr>
        <p:txBody>
          <a:bodyPr>
            <a:spAutoFit/>
          </a:bodyPr>
          <a:lstStyle/>
          <a:p>
            <a:pPr eaLnBrk="1" hangingPunct="1"/>
            <a:r>
              <a:rPr lang="es-ES" altLang="en-US" sz="1200" dirty="0" smtClean="0">
                <a:latin typeface="Calibri" pitchFamily="34" charset="0"/>
              </a:rPr>
              <a:t>The parent does not make adequate progress</a:t>
            </a:r>
            <a:endParaRPr lang="en-US" altLang="en-US" sz="1200" dirty="0">
              <a:latin typeface="Calibri" pitchFamily="34" charset="0"/>
            </a:endParaRPr>
          </a:p>
        </p:txBody>
      </p:sp>
      <p:sp>
        <p:nvSpPr>
          <p:cNvPr id="23577" name="TextBox 44"/>
          <p:cNvSpPr txBox="1">
            <a:spLocks noChangeArrowheads="1"/>
          </p:cNvSpPr>
          <p:nvPr/>
        </p:nvSpPr>
        <p:spPr bwMode="auto">
          <a:xfrm rot="-210711">
            <a:off x="2881313" y="3622824"/>
            <a:ext cx="1812925" cy="461665"/>
          </a:xfrm>
          <a:prstGeom prst="rect">
            <a:avLst/>
          </a:prstGeom>
          <a:noFill/>
          <a:ln w="9525">
            <a:noFill/>
            <a:miter lim="800000"/>
            <a:headEnd/>
            <a:tailEnd/>
          </a:ln>
        </p:spPr>
        <p:txBody>
          <a:bodyPr>
            <a:spAutoFit/>
          </a:bodyPr>
          <a:lstStyle/>
          <a:p>
            <a:pPr eaLnBrk="1" hangingPunct="1"/>
            <a:r>
              <a:rPr lang="en-US" altLang="en-US" sz="1200" dirty="0" smtClean="0">
                <a:latin typeface="Calibri" pitchFamily="34" charset="0"/>
              </a:rPr>
              <a:t>The parent does not make adequate progress</a:t>
            </a:r>
            <a:endParaRPr lang="en-US" altLang="en-US" sz="1200" dirty="0">
              <a:latin typeface="Calibri" pitchFamily="34" charset="0"/>
            </a:endParaRPr>
          </a:p>
        </p:txBody>
      </p:sp>
      <p:sp>
        <p:nvSpPr>
          <p:cNvPr id="48" name="Down Arrow 47"/>
          <p:cNvSpPr/>
          <p:nvPr/>
        </p:nvSpPr>
        <p:spPr>
          <a:xfrm>
            <a:off x="5943600" y="5867400"/>
            <a:ext cx="1752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smtClean="0">
                <a:solidFill>
                  <a:schemeClr val="bg1"/>
                </a:solidFill>
                <a:latin typeface="Calibri" pitchFamily="34" charset="0"/>
                <a:cs typeface="Arial" charset="0"/>
              </a:rPr>
              <a:t>Hearing</a:t>
            </a:r>
            <a:endParaRPr lang="en-US" sz="1200" dirty="0">
              <a:solidFill>
                <a:schemeClr val="bg1"/>
              </a:solidFill>
              <a:latin typeface="Calibri" pitchFamily="34" charset="0"/>
              <a:cs typeface="Arial" charset="0"/>
            </a:endParaRPr>
          </a:p>
        </p:txBody>
      </p:sp>
      <p:sp>
        <p:nvSpPr>
          <p:cNvPr id="51" name="Slide Number Placeholder 50"/>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8DAEBF6-60CF-4EC8-9671-6665CAC79859}" type="slidenum">
              <a:rPr lang="en-US" sz="1200">
                <a:solidFill>
                  <a:schemeClr val="tx1">
                    <a:tint val="75000"/>
                  </a:schemeClr>
                </a:solidFill>
                <a:latin typeface="+mn-lt"/>
                <a:cs typeface="+mn-cs"/>
              </a:rPr>
              <a:pPr fontAlgn="auto">
                <a:spcBef>
                  <a:spcPts val="0"/>
                </a:spcBef>
                <a:spcAft>
                  <a:spcPts val="0"/>
                </a:spcAft>
                <a:defRPr/>
              </a:pPr>
              <a:t>32</a:t>
            </a:fld>
            <a:endParaRPr lang="en-US" sz="1200" dirty="0">
              <a:solidFill>
                <a:schemeClr val="tx1">
                  <a:tint val="75000"/>
                </a:schemeClr>
              </a:solidFill>
              <a:latin typeface="+mn-lt"/>
              <a:cs typeface="+mn-cs"/>
            </a:endParaRPr>
          </a:p>
        </p:txBody>
      </p:sp>
      <p:sp>
        <p:nvSpPr>
          <p:cNvPr id="29" name="Footer Placeholder 28"/>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533400" y="2578100"/>
            <a:ext cx="7775575" cy="3289300"/>
          </a:xfrm>
        </p:spPr>
        <p:txBody>
          <a:bodyPr/>
          <a:lstStyle/>
          <a:p>
            <a:pPr eaLnBrk="1" hangingPunct="1">
              <a:buFont typeface="Wingdings" pitchFamily="2" charset="2"/>
              <a:buNone/>
            </a:pPr>
            <a:r>
              <a:rPr lang="en-US" altLang="en-US" sz="3600" dirty="0" smtClean="0"/>
              <a:t>= </a:t>
            </a:r>
            <a:r>
              <a:rPr lang="en-US" altLang="en-US" sz="3600" u="sng" dirty="0" smtClean="0">
                <a:solidFill>
                  <a:srgbClr val="C00000"/>
                </a:solidFill>
              </a:rPr>
              <a:t>2</a:t>
            </a:r>
            <a:r>
              <a:rPr lang="en-US" altLang="en-US" sz="3600" dirty="0" smtClean="0">
                <a:solidFill>
                  <a:srgbClr val="FFC000"/>
                </a:solidFill>
              </a:rPr>
              <a:t> pathways-CPS</a:t>
            </a:r>
            <a:r>
              <a:rPr lang="en-US" altLang="en-US" sz="2200" dirty="0" smtClean="0">
                <a:solidFill>
                  <a:srgbClr val="FFC000"/>
                </a:solidFill>
              </a:rPr>
              <a:t> </a:t>
            </a:r>
            <a:r>
              <a:rPr lang="en-US" altLang="en-US" sz="2200" dirty="0" smtClean="0"/>
              <a:t>is responsible for developing both plans!</a:t>
            </a:r>
          </a:p>
        </p:txBody>
      </p:sp>
      <p:sp>
        <p:nvSpPr>
          <p:cNvPr id="26627" name="AutoShape 4"/>
          <p:cNvSpPr>
            <a:spLocks noChangeArrowheads="1"/>
          </p:cNvSpPr>
          <p:nvPr/>
        </p:nvSpPr>
        <p:spPr bwMode="auto">
          <a:xfrm>
            <a:off x="1295400" y="3124200"/>
            <a:ext cx="7391400" cy="1447800"/>
          </a:xfrm>
          <a:prstGeom prst="rightArrow">
            <a:avLst>
              <a:gd name="adj1" fmla="val 50000"/>
              <a:gd name="adj2" fmla="val 15157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r>
              <a:rPr lang="en-US" altLang="en-US" sz="2800" b="1" dirty="0"/>
              <a:t>        </a:t>
            </a:r>
            <a:endParaRPr lang="en-US" altLang="en-US" sz="2800" b="1" dirty="0">
              <a:solidFill>
                <a:srgbClr val="FFC000"/>
              </a:solidFill>
            </a:endParaRPr>
          </a:p>
          <a:p>
            <a:pPr algn="ctr" eaLnBrk="1" hangingPunct="1"/>
            <a:r>
              <a:rPr lang="en-US" altLang="en-US" sz="2800" b="1" dirty="0">
                <a:solidFill>
                  <a:srgbClr val="FFC000"/>
                </a:solidFill>
              </a:rPr>
              <a:t> </a:t>
            </a:r>
            <a:r>
              <a:rPr lang="es-ES" altLang="en-US" sz="2800" b="1" dirty="0" smtClean="0"/>
              <a:t>Reunification Plan</a:t>
            </a:r>
            <a:endParaRPr lang="es-ES" altLang="en-US" sz="2800" b="1" dirty="0"/>
          </a:p>
          <a:p>
            <a:pPr algn="ctr" eaLnBrk="1" hangingPunct="1"/>
            <a:r>
              <a:rPr lang="en-US" altLang="en-US" sz="1600" b="1" dirty="0" smtClean="0"/>
              <a:t>-</a:t>
            </a:r>
            <a:r>
              <a:rPr lang="es-ES" altLang="en-US" sz="1600" b="1" dirty="0" smtClean="0"/>
              <a:t>This is the primary goal</a:t>
            </a:r>
            <a:endParaRPr lang="es-ES" altLang="en-US" sz="1600" b="1" dirty="0"/>
          </a:p>
          <a:p>
            <a:pPr algn="ctr" eaLnBrk="1" hangingPunct="1"/>
            <a:endParaRPr lang="en-US" altLang="en-US" sz="1600" b="1" dirty="0"/>
          </a:p>
        </p:txBody>
      </p:sp>
      <p:pic>
        <p:nvPicPr>
          <p:cNvPr id="26628" name="Picture 8" descr="MCBD09218_0000[1]"/>
          <p:cNvPicPr>
            <a:picLocks noChangeAspect="1" noChangeArrowheads="1"/>
          </p:cNvPicPr>
          <p:nvPr/>
        </p:nvPicPr>
        <p:blipFill>
          <a:blip r:embed="rId2" cstate="print"/>
          <a:srcRect/>
          <a:stretch>
            <a:fillRect/>
          </a:stretch>
        </p:blipFill>
        <p:spPr bwMode="auto">
          <a:xfrm>
            <a:off x="762000" y="304800"/>
            <a:ext cx="6865938" cy="2095500"/>
          </a:xfrm>
          <a:prstGeom prst="rect">
            <a:avLst/>
          </a:prstGeom>
          <a:noFill/>
          <a:ln w="9525">
            <a:noFill/>
            <a:miter lim="800000"/>
            <a:headEnd/>
            <a:tailEnd/>
          </a:ln>
        </p:spPr>
      </p:pic>
      <p:sp>
        <p:nvSpPr>
          <p:cNvPr id="26629" name="Text Box 10"/>
          <p:cNvSpPr txBox="1">
            <a:spLocks noChangeArrowheads="1"/>
          </p:cNvSpPr>
          <p:nvPr/>
        </p:nvSpPr>
        <p:spPr bwMode="auto">
          <a:xfrm>
            <a:off x="4114800" y="685800"/>
            <a:ext cx="3276600" cy="1815882"/>
          </a:xfrm>
          <a:prstGeom prst="rect">
            <a:avLst/>
          </a:prstGeom>
          <a:noFill/>
          <a:ln w="9525">
            <a:noFill/>
            <a:miter lim="800000"/>
            <a:headEnd/>
            <a:tailEnd/>
          </a:ln>
        </p:spPr>
        <p:txBody>
          <a:bodyPr>
            <a:spAutoFit/>
          </a:bodyPr>
          <a:lstStyle/>
          <a:p>
            <a:pPr algn="ctr" eaLnBrk="1" hangingPunct="1">
              <a:buFont typeface="Wingdings" pitchFamily="2" charset="2"/>
              <a:buNone/>
            </a:pPr>
            <a:r>
              <a:rPr lang="en-US" altLang="en-US" sz="3600" b="1" dirty="0" smtClean="0">
                <a:solidFill>
                  <a:srgbClr val="C00000"/>
                </a:solidFill>
              </a:rPr>
              <a:t>Concurrent Planning</a:t>
            </a:r>
            <a:endParaRPr lang="en-US" altLang="en-US" sz="3600" b="1" dirty="0">
              <a:solidFill>
                <a:srgbClr val="C00000"/>
              </a:solidFill>
            </a:endParaRPr>
          </a:p>
          <a:p>
            <a:pPr eaLnBrk="1" hangingPunct="1"/>
            <a:endParaRPr lang="en-US" altLang="en-US" sz="4000" b="1" dirty="0">
              <a:solidFill>
                <a:srgbClr val="C00000"/>
              </a:solidFill>
            </a:endParaRPr>
          </a:p>
        </p:txBody>
      </p:sp>
      <p:sp>
        <p:nvSpPr>
          <p:cNvPr id="26630" name="Text Box 11"/>
          <p:cNvSpPr txBox="1">
            <a:spLocks noChangeArrowheads="1"/>
          </p:cNvSpPr>
          <p:nvPr/>
        </p:nvSpPr>
        <p:spPr bwMode="auto">
          <a:xfrm>
            <a:off x="4152900" y="1066800"/>
            <a:ext cx="1997075" cy="366713"/>
          </a:xfrm>
          <a:prstGeom prst="rect">
            <a:avLst/>
          </a:prstGeom>
          <a:noFill/>
          <a:ln w="9525">
            <a:noFill/>
            <a:miter lim="800000"/>
            <a:headEnd/>
            <a:tailEnd/>
          </a:ln>
        </p:spPr>
        <p:txBody>
          <a:bodyPr>
            <a:spAutoFit/>
          </a:bodyPr>
          <a:lstStyle/>
          <a:p>
            <a:pPr eaLnBrk="1" hangingPunct="1"/>
            <a:endParaRPr lang="en-US" altLang="en-US" dirty="0"/>
          </a:p>
        </p:txBody>
      </p:sp>
      <p:sp>
        <p:nvSpPr>
          <p:cNvPr id="26631" name="AutoShape 18"/>
          <p:cNvSpPr>
            <a:spLocks noChangeArrowheads="1"/>
          </p:cNvSpPr>
          <p:nvPr/>
        </p:nvSpPr>
        <p:spPr bwMode="auto">
          <a:xfrm>
            <a:off x="457200" y="4495800"/>
            <a:ext cx="7391400" cy="1447800"/>
          </a:xfrm>
          <a:prstGeom prst="rightArrow">
            <a:avLst>
              <a:gd name="adj1" fmla="val 50000"/>
              <a:gd name="adj2" fmla="val 15157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r>
              <a:rPr lang="en-US" altLang="en-US" sz="2800" b="1" dirty="0"/>
              <a:t>     </a:t>
            </a:r>
            <a:r>
              <a:rPr lang="en-US" altLang="en-US" sz="2800" b="1" dirty="0">
                <a:solidFill>
                  <a:srgbClr val="FFC000"/>
                </a:solidFill>
              </a:rPr>
              <a:t> </a:t>
            </a:r>
            <a:r>
              <a:rPr lang="es-ES" altLang="en-US" sz="2400" b="1" dirty="0" smtClean="0"/>
              <a:t>Other option for legal permanence for the child</a:t>
            </a:r>
            <a:endParaRPr lang="en-US" altLang="en-US" sz="2400" b="1" dirty="0"/>
          </a:p>
          <a:p>
            <a:pPr algn="ctr" eaLnBrk="1" hangingPunct="1"/>
            <a:r>
              <a:rPr lang="es-ES" altLang="en-US" sz="1600" b="1" dirty="0" smtClean="0"/>
              <a:t>-If reunification cannot happen</a:t>
            </a:r>
            <a:endParaRPr lang="en-US" altLang="en-US" sz="1600" b="1" dirty="0"/>
          </a:p>
        </p:txBody>
      </p:sp>
      <p:sp>
        <p:nvSpPr>
          <p:cNvPr id="8" name="Slide Number Placeholder 7"/>
          <p:cNvSpPr>
            <a:spLocks noGrp="1"/>
          </p:cNvSpPr>
          <p:nvPr>
            <p:ph type="sldNum" sz="quarter" idx="12"/>
          </p:nvPr>
        </p:nvSpPr>
        <p:spPr/>
        <p:txBody>
          <a:bodyPr/>
          <a:lstStyle/>
          <a:p>
            <a:fld id="{14E4EE84-52CD-40AC-9989-44C21992C228}" type="slidenum">
              <a:rPr lang="en-US" smtClean="0"/>
              <a:pPr/>
              <a:t>33</a:t>
            </a:fld>
            <a:endParaRPr lang="en-US" dirty="0"/>
          </a:p>
        </p:txBody>
      </p:sp>
      <p:sp>
        <p:nvSpPr>
          <p:cNvPr id="9" name="Footer Placeholder 8"/>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457200" y="533400"/>
            <a:ext cx="8153400" cy="1143000"/>
          </a:xfrm>
        </p:spPr>
        <p:txBody>
          <a:bodyPr>
            <a:normAutofit fontScale="90000"/>
          </a:bodyPr>
          <a:lstStyle/>
          <a:p>
            <a:pPr algn="ctr"/>
            <a:r>
              <a:rPr lang="en-US" altLang="en-US" sz="4800" u="sng" dirty="0" smtClean="0">
                <a:solidFill>
                  <a:schemeClr val="accent5">
                    <a:lumMod val="50000"/>
                  </a:schemeClr>
                </a:solidFill>
              </a:rPr>
              <a:t>Selection and Implementation Hearing, WIC 366.26</a:t>
            </a:r>
            <a:endParaRPr lang="en-US" altLang="en-US" sz="4800" dirty="0" smtClean="0">
              <a:solidFill>
                <a:schemeClr val="accent5">
                  <a:lumMod val="50000"/>
                </a:schemeClr>
              </a:solidFill>
            </a:endParaRPr>
          </a:p>
        </p:txBody>
      </p:sp>
      <p:sp>
        <p:nvSpPr>
          <p:cNvPr id="29701" name="Rectangle 4" descr="Bouquet"/>
          <p:cNvSpPr>
            <a:spLocks noGrp="1" noChangeArrowheads="1"/>
          </p:cNvSpPr>
          <p:nvPr>
            <p:ph type="body" idx="1"/>
          </p:nvPr>
        </p:nvSpPr>
        <p:spPr>
          <a:xfrm>
            <a:off x="609600" y="1981200"/>
            <a:ext cx="8077200" cy="3733800"/>
          </a:xfrm>
          <a:ln>
            <a:solidFill>
              <a:schemeClr val="accent2"/>
            </a:solidFill>
          </a:ln>
        </p:spPr>
        <p:txBody>
          <a:bodyPr>
            <a:normAutofit/>
          </a:bodyPr>
          <a:lstStyle/>
          <a:p>
            <a:pPr algn="ctr">
              <a:buFont typeface="Wingdings" pitchFamily="2" charset="2"/>
              <a:buNone/>
            </a:pPr>
            <a:r>
              <a:rPr lang="es-ES" altLang="en-US" sz="4400" i="1" dirty="0" smtClean="0">
                <a:latin typeface="Tahoma" pitchFamily="34" charset="0"/>
              </a:rPr>
              <a:t>Hearing that determines whether parental rights are terminated:</a:t>
            </a:r>
            <a:endParaRPr lang="en-US" altLang="en-US" sz="4400" i="1" dirty="0" smtClean="0">
              <a:latin typeface="Tahoma" pitchFamily="34" charset="0"/>
            </a:endParaRPr>
          </a:p>
          <a:p>
            <a:pPr>
              <a:buFont typeface="Wingdings" pitchFamily="2" charset="2"/>
              <a:buNone/>
            </a:pPr>
            <a:endParaRPr lang="en-US" altLang="en-US" sz="1800" i="1" dirty="0" smtClean="0">
              <a:solidFill>
                <a:srgbClr val="FBEA11"/>
              </a:solidFill>
              <a:latin typeface="Tahoma" pitchFamily="34" charset="0"/>
            </a:endParaRPr>
          </a:p>
          <a:p>
            <a:pPr>
              <a:buFont typeface="Wingdings" pitchFamily="2" charset="2"/>
              <a:buNone/>
            </a:pPr>
            <a:r>
              <a:rPr lang="en-US" altLang="en-US" dirty="0" smtClean="0">
                <a:solidFill>
                  <a:schemeClr val="accent5">
                    <a:lumMod val="50000"/>
                  </a:schemeClr>
                </a:solidFill>
                <a:latin typeface="Tahoma" pitchFamily="34" charset="0"/>
              </a:rPr>
              <a:t>   If the Court terminates parental rights this allows for the child to be considered “legally free”, for adoption proceedings to begin. </a:t>
            </a:r>
          </a:p>
          <a:p>
            <a:pPr>
              <a:buFont typeface="Wingdings" pitchFamily="2" charset="2"/>
              <a:buNone/>
            </a:pPr>
            <a:endParaRPr lang="en-US" altLang="en-US" dirty="0" smtClean="0">
              <a:solidFill>
                <a:srgbClr val="FBEA11"/>
              </a:solidFill>
              <a:latin typeface="Tahoma" pitchFamily="34" charset="0"/>
            </a:endParaRPr>
          </a:p>
        </p:txBody>
      </p:sp>
      <p:sp>
        <p:nvSpPr>
          <p:cNvPr id="6" name="Slide Number Placeholder 5"/>
          <p:cNvSpPr>
            <a:spLocks noGrp="1"/>
          </p:cNvSpPr>
          <p:nvPr>
            <p:ph type="sldNum" sz="quarter" idx="12"/>
          </p:nvPr>
        </p:nvSpPr>
        <p:spPr/>
        <p:txBody>
          <a:bodyPr/>
          <a:lstStyle/>
          <a:p>
            <a:fld id="{14E4EE84-52CD-40AC-9989-44C21992C228}"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How can caregivers provide input to the Court?</a:t>
            </a:r>
            <a:endParaRPr lang="en-US" sz="4400" dirty="0"/>
          </a:p>
        </p:txBody>
      </p:sp>
      <p:sp>
        <p:nvSpPr>
          <p:cNvPr id="3" name="Content Placeholder 2"/>
          <p:cNvSpPr>
            <a:spLocks noGrp="1"/>
          </p:cNvSpPr>
          <p:nvPr>
            <p:ph idx="1"/>
          </p:nvPr>
        </p:nvSpPr>
        <p:spPr/>
        <p:txBody>
          <a:bodyPr/>
          <a:lstStyle/>
          <a:p>
            <a:r>
              <a:rPr lang="en-US" dirty="0" smtClean="0"/>
              <a:t>Read “Caregivers  and the Courts” Page 59</a:t>
            </a:r>
          </a:p>
          <a:p>
            <a:r>
              <a:rPr lang="en-US" dirty="0" smtClean="0"/>
              <a:t>You may attend the child’s court hearing</a:t>
            </a:r>
          </a:p>
          <a:p>
            <a:r>
              <a:rPr lang="en-US" dirty="0" smtClean="0"/>
              <a:t>You may provide information to the child’s attorney</a:t>
            </a:r>
          </a:p>
          <a:p>
            <a:r>
              <a:rPr lang="en-US" dirty="0" smtClean="0"/>
              <a:t>You may provide information to the Court in writing by using form JV-290 “caregiver information form” (file at Court window)</a:t>
            </a:r>
          </a:p>
          <a:p>
            <a:r>
              <a:rPr lang="en-US" dirty="0" smtClean="0"/>
              <a:t>You may provide information to the child’s social worker</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 Time..please return on time</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36</a:t>
            </a:fld>
            <a:endParaRPr lang="en-US" dirty="0"/>
          </a:p>
        </p:txBody>
      </p:sp>
      <p:pic>
        <p:nvPicPr>
          <p:cNvPr id="60418" name="Picture 2" descr="C:\Users\Lopez-WilliamsC\AppData\Local\Microsoft\Windows\Temporary Internet Files\Content.IE5\ZDDMC3N5\Pause_Break___Zzzzz[1].jpg"/>
          <p:cNvPicPr>
            <a:picLocks noGrp="1" noChangeAspect="1" noChangeArrowheads="1"/>
          </p:cNvPicPr>
          <p:nvPr>
            <p:ph idx="1"/>
          </p:nvPr>
        </p:nvPicPr>
        <p:blipFill>
          <a:blip r:embed="rId2" cstate="print"/>
          <a:srcRect/>
          <a:stretch>
            <a:fillRect/>
          </a:stretch>
        </p:blipFill>
        <p:spPr bwMode="auto">
          <a:xfrm>
            <a:off x="2286000" y="2209800"/>
            <a:ext cx="4419798" cy="3535839"/>
          </a:xfrm>
          <a:prstGeom prst="rect">
            <a:avLst/>
          </a:prstGeom>
          <a:noFill/>
        </p:spPr>
      </p:pic>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Removed Part 1</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37</a:t>
            </a:fld>
            <a:endParaRPr lang="en-US" dirty="0"/>
          </a:p>
        </p:txBody>
      </p:sp>
      <p:pic>
        <p:nvPicPr>
          <p:cNvPr id="61445" name="Picture 5" descr="C:\Users\Lopez-WilliamsC\AppData\Local\Microsoft\Windows\Temporary Internet Files\Content.IE5\N0WSPK2N\tumblr_o2tc3oAUCB1v8lppao1_500[1].gif"/>
          <p:cNvPicPr>
            <a:picLocks noChangeAspect="1" noChangeArrowheads="1" noCrop="1"/>
          </p:cNvPicPr>
          <p:nvPr/>
        </p:nvPicPr>
        <p:blipFill>
          <a:blip r:embed="rId3" cstate="print"/>
          <a:srcRect/>
          <a:stretch>
            <a:fillRect/>
          </a:stretch>
        </p:blipFill>
        <p:spPr bwMode="auto">
          <a:xfrm>
            <a:off x="2209800" y="2514600"/>
            <a:ext cx="4889500" cy="2933700"/>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Child Welfare Act (ICWA)</a:t>
            </a:r>
            <a:endParaRPr lang="en-US" dirty="0"/>
          </a:p>
        </p:txBody>
      </p:sp>
      <p:sp>
        <p:nvSpPr>
          <p:cNvPr id="3" name="Content Placeholder 2"/>
          <p:cNvSpPr>
            <a:spLocks noGrp="1"/>
          </p:cNvSpPr>
          <p:nvPr>
            <p:ph idx="1"/>
          </p:nvPr>
        </p:nvSpPr>
        <p:spPr/>
        <p:txBody>
          <a:bodyPr/>
          <a:lstStyle/>
          <a:p>
            <a:r>
              <a:rPr lang="en-US" dirty="0" smtClean="0"/>
              <a:t>Enacted in 1978</a:t>
            </a:r>
          </a:p>
          <a:p>
            <a:r>
              <a:rPr lang="en-US" dirty="0" smtClean="0"/>
              <a:t>Federal law to keep Native children with Native families</a:t>
            </a:r>
          </a:p>
          <a:p>
            <a:r>
              <a:rPr lang="en-US" dirty="0" smtClean="0"/>
              <a:t>This was a response to disproportionate rates of Native children being removed from their homes/families</a:t>
            </a:r>
          </a:p>
          <a:p>
            <a:r>
              <a:rPr lang="en-US" dirty="0" smtClean="0"/>
              <a:t>Only applies to child welfare proceedings, juvenile probation and adoptions proceedings that involve Native children who is a member or eligible for membership in a federally recognized tribe </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Keeping…best practices</a:t>
            </a:r>
            <a:endParaRPr lang="en-US" dirty="0"/>
          </a:p>
        </p:txBody>
      </p:sp>
      <p:sp>
        <p:nvSpPr>
          <p:cNvPr id="3" name="Content Placeholder 2"/>
          <p:cNvSpPr>
            <a:spLocks noGrp="1"/>
          </p:cNvSpPr>
          <p:nvPr>
            <p:ph idx="1"/>
          </p:nvPr>
        </p:nvSpPr>
        <p:spPr/>
        <p:txBody>
          <a:bodyPr/>
          <a:lstStyle/>
          <a:p>
            <a:r>
              <a:rPr lang="en-US" dirty="0" smtClean="0"/>
              <a:t>Report unusual incident/injury ASAP to the child’s SW (follow up with written report see page 72)</a:t>
            </a:r>
          </a:p>
          <a:p>
            <a:r>
              <a:rPr lang="en-US" dirty="0" smtClean="0"/>
              <a:t>Keep child’s binder/folder up to date with all pertinent documentation (this binder/folder goes wherever child goes)</a:t>
            </a:r>
          </a:p>
          <a:p>
            <a:r>
              <a:rPr lang="en-US" dirty="0" smtClean="0"/>
              <a:t>Separate records for each child</a:t>
            </a:r>
          </a:p>
          <a:p>
            <a:r>
              <a:rPr lang="en-US" dirty="0" smtClean="0"/>
              <a:t>Pre-placement questionnaire-good tool to use when called for placement</a:t>
            </a:r>
          </a:p>
          <a:p>
            <a:r>
              <a:rPr lang="en-US" dirty="0" smtClean="0"/>
              <a:t>Health &amp; Education passport-contains all educational, medical and dental information that CPS has for child</a:t>
            </a:r>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AFCARS Nationwide Data from 2015</a:t>
            </a:r>
            <a:endParaRPr lang="en-US" sz="44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A5CF2B7-4F78-4350-9038-D64A516914B7}"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F9EAAE19-B0CE-4653-9BC1-540868CB74A9}" type="slidenum">
              <a:rPr lang="en-US" altLang="en-US" smtClean="0"/>
              <a:pPr/>
              <a:t>40</a:t>
            </a:fld>
            <a:endParaRPr lang="en-US" altLang="en-US" dirty="0" smtClean="0"/>
          </a:p>
        </p:txBody>
      </p:sp>
      <p:sp>
        <p:nvSpPr>
          <p:cNvPr id="52229" name="Rectangle 2"/>
          <p:cNvSpPr>
            <a:spLocks noGrp="1" noChangeArrowheads="1"/>
          </p:cNvSpPr>
          <p:nvPr>
            <p:ph type="title"/>
          </p:nvPr>
        </p:nvSpPr>
        <p:spPr>
          <a:xfrm>
            <a:off x="457200" y="228600"/>
            <a:ext cx="8458200" cy="1295400"/>
          </a:xfrm>
          <a:solidFill>
            <a:srgbClr val="0070C0"/>
          </a:solidFill>
        </p:spPr>
        <p:txBody>
          <a:bodyPr>
            <a:normAutofit fontScale="90000"/>
          </a:bodyPr>
          <a:lstStyle/>
          <a:p>
            <a:pPr eaLnBrk="1" hangingPunct="1"/>
            <a:r>
              <a:rPr lang="en-US" altLang="en-US" dirty="0" smtClean="0">
                <a:solidFill>
                  <a:schemeClr val="bg2"/>
                </a:solidFill>
              </a:rPr>
              <a:t>Prudent Parent Standards</a:t>
            </a:r>
            <a:br>
              <a:rPr lang="en-US" altLang="en-US" dirty="0" smtClean="0">
                <a:solidFill>
                  <a:schemeClr val="bg2"/>
                </a:solidFill>
              </a:rPr>
            </a:br>
            <a:r>
              <a:rPr lang="en-US" altLang="en-US" sz="3600" i="1" dirty="0" smtClean="0">
                <a:solidFill>
                  <a:schemeClr val="bg2"/>
                </a:solidFill>
              </a:rPr>
              <a:t>It is getting better!</a:t>
            </a:r>
          </a:p>
        </p:txBody>
      </p:sp>
      <p:sp>
        <p:nvSpPr>
          <p:cNvPr id="52230" name="Rectangle 3"/>
          <p:cNvSpPr>
            <a:spLocks noGrp="1" noChangeArrowheads="1"/>
          </p:cNvSpPr>
          <p:nvPr>
            <p:ph type="body" idx="1"/>
          </p:nvPr>
        </p:nvSpPr>
        <p:spPr>
          <a:xfrm>
            <a:off x="533400" y="1676400"/>
            <a:ext cx="8305800" cy="4419600"/>
          </a:xfrm>
        </p:spPr>
        <p:txBody>
          <a:bodyPr/>
          <a:lstStyle/>
          <a:p>
            <a:pPr eaLnBrk="1" hangingPunct="1">
              <a:lnSpc>
                <a:spcPct val="90000"/>
              </a:lnSpc>
            </a:pPr>
            <a:r>
              <a:rPr lang="en-US" altLang="en-US" u="sng" dirty="0" smtClean="0">
                <a:solidFill>
                  <a:schemeClr val="tx2"/>
                </a:solidFill>
              </a:rPr>
              <a:t>AB 408 and SB 358</a:t>
            </a:r>
          </a:p>
          <a:p>
            <a:pPr>
              <a:lnSpc>
                <a:spcPct val="90000"/>
              </a:lnSpc>
            </a:pPr>
            <a:r>
              <a:rPr lang="en-US" altLang="en-US" u="sng" dirty="0" smtClean="0"/>
              <a:t>All County Letter No. 05-39</a:t>
            </a:r>
            <a:r>
              <a:rPr lang="en-US" altLang="en-US" dirty="0" smtClean="0"/>
              <a:t>–Extra curricular enrichment and social activities for children in foster care</a:t>
            </a:r>
          </a:p>
          <a:p>
            <a:pPr eaLnBrk="1" hangingPunct="1">
              <a:lnSpc>
                <a:spcPct val="90000"/>
              </a:lnSpc>
            </a:pPr>
            <a:r>
              <a:rPr lang="es-ES" altLang="en-US" dirty="0" smtClean="0"/>
              <a:t>All children must participate in age appropriate activities (sleep over w/friends, social events, school sponsored field trips, scouting, birthday parties)</a:t>
            </a:r>
            <a:endParaRPr lang="en-US" altLang="en-US" dirty="0" smtClean="0"/>
          </a:p>
          <a:p>
            <a:pPr eaLnBrk="1" hangingPunct="1">
              <a:lnSpc>
                <a:spcPct val="90000"/>
              </a:lnSpc>
            </a:pPr>
            <a:r>
              <a:rPr lang="en-US" altLang="en-US" dirty="0" smtClean="0"/>
              <a:t>Use prudent parent standards that are reasonable when making decisions and providing permission for activities</a:t>
            </a:r>
            <a:endParaRPr lang="es-ES" altLang="en-US" dirty="0" smtClean="0"/>
          </a:p>
          <a:p>
            <a:pPr eaLnBrk="1" hangingPunct="1">
              <a:lnSpc>
                <a:spcPct val="90000"/>
              </a:lnSpc>
            </a:pPr>
            <a:endParaRPr lang="en-US" altLang="en-US" dirty="0" smtClean="0"/>
          </a:p>
        </p:txBody>
      </p:sp>
      <p:pic>
        <p:nvPicPr>
          <p:cNvPr id="58372" name="Picture 4" descr="C:\Users\Lopez-WilliamsC\AppData\Local\Microsoft\Windows\Temporary Internet Files\Content.IE5\6R3JLJH5\1308233554IB7G1H_(1)[1].jpg"/>
          <p:cNvPicPr>
            <a:picLocks noChangeAspect="1" noChangeArrowheads="1"/>
          </p:cNvPicPr>
          <p:nvPr/>
        </p:nvPicPr>
        <p:blipFill>
          <a:blip r:embed="rId2" cstate="print"/>
          <a:srcRect/>
          <a:stretch>
            <a:fillRect/>
          </a:stretch>
        </p:blipFill>
        <p:spPr bwMode="auto">
          <a:xfrm>
            <a:off x="7010400" y="228600"/>
            <a:ext cx="1705693" cy="1752600"/>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p:cNvSpPr>
            <a:spLocks noGrp="1"/>
          </p:cNvSpPr>
          <p:nvPr>
            <p:ph type="sldNum" sz="quarter" idx="12"/>
          </p:nvPr>
        </p:nvSpPr>
        <p:spPr>
          <a:noFill/>
        </p:spPr>
        <p:txBody>
          <a:bodyPr/>
          <a:lstStyle/>
          <a:p>
            <a:fld id="{F205DE54-3473-4740-B4E2-E5B65E5C25D2}" type="slidenum">
              <a:rPr lang="en-US" altLang="en-US" smtClean="0"/>
              <a:pPr/>
              <a:t>41</a:t>
            </a:fld>
            <a:endParaRPr lang="en-US" altLang="en-US" dirty="0" smtClean="0"/>
          </a:p>
        </p:txBody>
      </p:sp>
      <p:sp>
        <p:nvSpPr>
          <p:cNvPr id="53253" name="Rectangle 2"/>
          <p:cNvSpPr>
            <a:spLocks noGrp="1" noChangeArrowheads="1"/>
          </p:cNvSpPr>
          <p:nvPr>
            <p:ph type="title"/>
          </p:nvPr>
        </p:nvSpPr>
        <p:spPr>
          <a:xfrm>
            <a:off x="762000" y="381000"/>
            <a:ext cx="7772400" cy="685800"/>
          </a:xfrm>
          <a:solidFill>
            <a:srgbClr val="0070C0"/>
          </a:solidFill>
        </p:spPr>
        <p:txBody>
          <a:bodyPr>
            <a:normAutofit fontScale="90000"/>
          </a:bodyPr>
          <a:lstStyle/>
          <a:p>
            <a:pPr eaLnBrk="1" hangingPunct="1"/>
            <a:r>
              <a:rPr lang="en-US" altLang="en-US" dirty="0" smtClean="0">
                <a:solidFill>
                  <a:schemeClr val="bg1"/>
                </a:solidFill>
              </a:rPr>
              <a:t>Prudent Parent </a:t>
            </a:r>
            <a:r>
              <a:rPr lang="en-US" altLang="en-US" sz="2400" dirty="0" smtClean="0">
                <a:solidFill>
                  <a:schemeClr val="bg1"/>
                </a:solidFill>
              </a:rPr>
              <a:t>continued…</a:t>
            </a:r>
            <a:r>
              <a:rPr lang="en-US" altLang="en-US" dirty="0" smtClean="0"/>
              <a:t> </a:t>
            </a:r>
          </a:p>
        </p:txBody>
      </p:sp>
      <p:sp>
        <p:nvSpPr>
          <p:cNvPr id="53254" name="Rectangle 3"/>
          <p:cNvSpPr>
            <a:spLocks noGrp="1" noChangeArrowheads="1"/>
          </p:cNvSpPr>
          <p:nvPr>
            <p:ph type="body" idx="1"/>
          </p:nvPr>
        </p:nvSpPr>
        <p:spPr>
          <a:xfrm>
            <a:off x="685800" y="1295400"/>
            <a:ext cx="7467600" cy="4495800"/>
          </a:xfrm>
        </p:spPr>
        <p:txBody>
          <a:bodyPr>
            <a:noAutofit/>
          </a:bodyPr>
          <a:lstStyle/>
          <a:p>
            <a:pPr eaLnBrk="1" hangingPunct="1">
              <a:lnSpc>
                <a:spcPct val="90000"/>
              </a:lnSpc>
            </a:pPr>
            <a:r>
              <a:rPr lang="es-ES" altLang="en-US" sz="2000" dirty="0" smtClean="0">
                <a:latin typeface="Arial Unicode MS" pitchFamily="34" charset="-128"/>
                <a:ea typeface="Arial Unicode MS" pitchFamily="34" charset="-128"/>
                <a:cs typeface="Arial Unicode MS" pitchFamily="34" charset="-128"/>
              </a:rPr>
              <a:t>This does not allow for unsupervised contact with adults</a:t>
            </a:r>
          </a:p>
          <a:p>
            <a:pPr eaLnBrk="1" hangingPunct="1">
              <a:lnSpc>
                <a:spcPct val="90000"/>
              </a:lnSpc>
              <a:buNone/>
            </a:pPr>
            <a:endParaRPr lang="en-US" altLang="en-US" sz="2000" dirty="0" smtClean="0">
              <a:latin typeface="Arial Unicode MS" pitchFamily="34" charset="-128"/>
              <a:ea typeface="Arial Unicode MS" pitchFamily="34" charset="-128"/>
              <a:cs typeface="Arial Unicode MS" pitchFamily="34" charset="-128"/>
            </a:endParaRPr>
          </a:p>
          <a:p>
            <a:pPr>
              <a:lnSpc>
                <a:spcPct val="90000"/>
              </a:lnSpc>
            </a:pPr>
            <a:r>
              <a:rPr lang="es-ES" altLang="en-US" sz="2000" dirty="0" smtClean="0">
                <a:latin typeface="Arial Unicode MS" pitchFamily="34" charset="-128"/>
                <a:ea typeface="Arial Unicode MS" pitchFamily="34" charset="-128"/>
                <a:cs typeface="Arial Unicode MS" pitchFamily="34" charset="-128"/>
              </a:rPr>
              <a:t>Keep in mind risk factors depending on the activity, age and development of </a:t>
            </a:r>
            <a:r>
              <a:rPr lang="es-ES" altLang="en-US" sz="2000" dirty="0" smtClean="0">
                <a:latin typeface="Arial Unicode MS" pitchFamily="34" charset="-128"/>
                <a:ea typeface="Arial Unicode MS" pitchFamily="34" charset="-128"/>
                <a:cs typeface="Arial Unicode MS" pitchFamily="34" charset="-128"/>
              </a:rPr>
              <a:t>the</a:t>
            </a:r>
            <a:r>
              <a:rPr lang="es-ES" altLang="en-US" sz="2000" dirty="0" smtClean="0">
                <a:latin typeface="Arial Unicode MS" pitchFamily="34" charset="-128"/>
                <a:ea typeface="Arial Unicode MS" pitchFamily="34" charset="-128"/>
                <a:cs typeface="Arial Unicode MS" pitchFamily="34" charset="-128"/>
              </a:rPr>
              <a:t> </a:t>
            </a:r>
            <a:r>
              <a:rPr lang="es-ES" altLang="en-US" sz="2000" dirty="0" smtClean="0">
                <a:latin typeface="Arial Unicode MS" pitchFamily="34" charset="-128"/>
                <a:ea typeface="Arial Unicode MS" pitchFamily="34" charset="-128"/>
                <a:cs typeface="Arial Unicode MS" pitchFamily="34" charset="-128"/>
              </a:rPr>
              <a:t>child</a:t>
            </a:r>
            <a:endParaRPr lang="es-ES" altLang="en-US" sz="2000" dirty="0" smtClean="0">
              <a:latin typeface="Arial Unicode MS" pitchFamily="34" charset="-128"/>
              <a:ea typeface="Arial Unicode MS" pitchFamily="34" charset="-128"/>
              <a:cs typeface="Arial Unicode MS" pitchFamily="34" charset="-128"/>
            </a:endParaRPr>
          </a:p>
          <a:p>
            <a:pPr>
              <a:lnSpc>
                <a:spcPct val="90000"/>
              </a:lnSpc>
            </a:pPr>
            <a:endParaRPr lang="es-ES" altLang="en-US" sz="2000" dirty="0" smtClean="0">
              <a:latin typeface="Arial Unicode MS" pitchFamily="34" charset="-128"/>
              <a:ea typeface="Arial Unicode MS" pitchFamily="34" charset="-128"/>
              <a:cs typeface="Arial Unicode MS" pitchFamily="34" charset="-128"/>
            </a:endParaRPr>
          </a:p>
          <a:p>
            <a:pPr>
              <a:lnSpc>
                <a:spcPct val="90000"/>
              </a:lnSpc>
            </a:pPr>
            <a:r>
              <a:rPr lang="en-US" altLang="en-US" sz="2000" dirty="0" smtClean="0">
                <a:latin typeface="Arial Unicode MS" pitchFamily="34" charset="-128"/>
              </a:rPr>
              <a:t>This law, SB 358 Scott, exempts from those requirements individuals engaged by a licensed or certified foster parent to provide short-term care to a foster child for periods not exceeding </a:t>
            </a:r>
            <a:r>
              <a:rPr lang="en-US" altLang="en-US" sz="2000" u="sng" dirty="0" smtClean="0">
                <a:latin typeface="Arial Unicode MS" pitchFamily="34" charset="-128"/>
              </a:rPr>
              <a:t>24 hours</a:t>
            </a:r>
            <a:endParaRPr lang="en-US" altLang="en-US" sz="2000" dirty="0" smtClean="0">
              <a:latin typeface="Arial Unicode MS" pitchFamily="34" charset="-128"/>
            </a:endParaRPr>
          </a:p>
          <a:p>
            <a:pPr>
              <a:lnSpc>
                <a:spcPct val="90000"/>
              </a:lnSpc>
              <a:buNone/>
            </a:pPr>
            <a:endParaRPr lang="en-US" altLang="en-US" sz="2000" dirty="0" smtClean="0">
              <a:latin typeface="Arial Unicode MS" pitchFamily="34" charset="-128"/>
            </a:endParaRPr>
          </a:p>
          <a:p>
            <a:pPr>
              <a:lnSpc>
                <a:spcPct val="90000"/>
              </a:lnSpc>
            </a:pPr>
            <a:r>
              <a:rPr lang="en-US" altLang="en-US" sz="2000" dirty="0" smtClean="0">
                <a:latin typeface="Arial Unicode MS" pitchFamily="34" charset="-128"/>
              </a:rPr>
              <a:t>This bill holds caregivers to a reasonable and prudent parent standard in the selection of babysitters, as specified. </a:t>
            </a:r>
          </a:p>
          <a:p>
            <a:pPr eaLnBrk="1" hangingPunct="1">
              <a:lnSpc>
                <a:spcPct val="90000"/>
              </a:lnSpc>
            </a:pPr>
            <a:endParaRPr lang="en-US" altLang="en-US" sz="2400" dirty="0" smtClean="0">
              <a:solidFill>
                <a:schemeClr val="tx2"/>
              </a:solidFill>
              <a:latin typeface="Arial Unicode MS" pitchFamily="34" charset="-128"/>
              <a:ea typeface="Arial Unicode MS" pitchFamily="34" charset="-128"/>
              <a:cs typeface="Arial Unicode MS" pitchFamily="34" charset="-128"/>
            </a:endParaRPr>
          </a:p>
        </p:txBody>
      </p:sp>
      <p:pic>
        <p:nvPicPr>
          <p:cNvPr id="60419" name="Picture 3" descr="C:\Users\Lopez-WilliamsC\AppData\Local\Microsoft\Windows\Temporary Internet Files\Content.IE5\GE38I0FD\Parent_approved[1].jpg"/>
          <p:cNvPicPr>
            <a:picLocks noChangeAspect="1" noChangeArrowheads="1"/>
          </p:cNvPicPr>
          <p:nvPr/>
        </p:nvPicPr>
        <p:blipFill>
          <a:blip r:embed="rId2" cstate="print"/>
          <a:srcRect/>
          <a:stretch>
            <a:fillRect/>
          </a:stretch>
        </p:blipFill>
        <p:spPr bwMode="auto">
          <a:xfrm>
            <a:off x="6172200" y="5181600"/>
            <a:ext cx="1447800" cy="1332577"/>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8229600" cy="1143000"/>
          </a:xfrm>
        </p:spPr>
        <p:txBody>
          <a:bodyPr>
            <a:normAutofit/>
          </a:bodyPr>
          <a:lstStyle/>
          <a:p>
            <a:pPr algn="ctr"/>
            <a:r>
              <a:rPr lang="en-US" altLang="en-US" sz="3200" dirty="0" smtClean="0">
                <a:solidFill>
                  <a:schemeClr val="accent5">
                    <a:lumMod val="50000"/>
                  </a:schemeClr>
                </a:solidFill>
                <a:latin typeface="Tahoma" pitchFamily="34" charset="0"/>
              </a:rPr>
              <a:t>Permanency Options (page 85)</a:t>
            </a:r>
            <a:endParaRPr lang="en-US" sz="3200" dirty="0">
              <a:solidFill>
                <a:schemeClr val="accent5">
                  <a:lumMod val="50000"/>
                </a:schemeClr>
              </a:solidFill>
            </a:endParaRPr>
          </a:p>
        </p:txBody>
      </p:sp>
      <p:sp>
        <p:nvSpPr>
          <p:cNvPr id="3" name="Content Placeholder 2"/>
          <p:cNvSpPr>
            <a:spLocks noGrp="1"/>
          </p:cNvSpPr>
          <p:nvPr>
            <p:ph idx="1"/>
          </p:nvPr>
        </p:nvSpPr>
        <p:spPr>
          <a:xfrm>
            <a:off x="685800" y="1981200"/>
            <a:ext cx="8229600" cy="4389120"/>
          </a:xfrm>
        </p:spPr>
        <p:txBody>
          <a:bodyPr>
            <a:normAutofit fontScale="92500" lnSpcReduction="20000"/>
          </a:bodyPr>
          <a:lstStyle/>
          <a:p>
            <a:pPr algn="ctr">
              <a:buFont typeface="Wingdings" pitchFamily="2" charset="2"/>
              <a:buNone/>
            </a:pPr>
            <a:r>
              <a:rPr lang="en-US" altLang="en-US" sz="4000" dirty="0" smtClean="0">
                <a:latin typeface="Tahoma" pitchFamily="34" charset="0"/>
              </a:rPr>
              <a:t>Adoption:</a:t>
            </a:r>
          </a:p>
          <a:p>
            <a:pPr>
              <a:buFont typeface="Wingdings" pitchFamily="2" charset="2"/>
              <a:buNone/>
            </a:pPr>
            <a:r>
              <a:rPr lang="en-US" altLang="en-US" sz="2400" dirty="0" smtClean="0">
                <a:latin typeface="Tahoma" pitchFamily="34" charset="0"/>
              </a:rPr>
              <a:t>  </a:t>
            </a:r>
          </a:p>
          <a:p>
            <a:pPr algn="ctr">
              <a:buFont typeface="Wingdings" pitchFamily="2" charset="2"/>
              <a:buNone/>
            </a:pPr>
            <a:r>
              <a:rPr lang="en-US" altLang="en-US" sz="2400" dirty="0" smtClean="0">
                <a:solidFill>
                  <a:schemeClr val="accent5">
                    <a:lumMod val="50000"/>
                  </a:schemeClr>
                </a:solidFill>
                <a:latin typeface="Tahoma" pitchFamily="34" charset="0"/>
              </a:rPr>
              <a:t>Transfers parental rights to the adoptive family. This is the most permanent plan for a child that is not able to reunify with their biological parents. </a:t>
            </a:r>
          </a:p>
          <a:p>
            <a:pPr algn="ctr">
              <a:buFont typeface="Wingdings" pitchFamily="2" charset="2"/>
              <a:buNone/>
            </a:pPr>
            <a:endParaRPr lang="es-ES" altLang="en-US" sz="2400" dirty="0" smtClean="0">
              <a:latin typeface="Tahoma" pitchFamily="34" charset="0"/>
            </a:endParaRPr>
          </a:p>
          <a:p>
            <a:pPr algn="ctr">
              <a:buFont typeface="Wingdings" pitchFamily="2" charset="2"/>
              <a:buNone/>
            </a:pPr>
            <a:r>
              <a:rPr lang="en-US" altLang="en-US" sz="4000" dirty="0" smtClean="0">
                <a:latin typeface="Tahoma" pitchFamily="34" charset="0"/>
              </a:rPr>
              <a:t>Guardianship:</a:t>
            </a:r>
          </a:p>
          <a:p>
            <a:pPr>
              <a:buFont typeface="Wingdings" pitchFamily="2" charset="2"/>
              <a:buNone/>
            </a:pPr>
            <a:endParaRPr lang="en-US" altLang="en-US" sz="1600" dirty="0" smtClean="0">
              <a:solidFill>
                <a:srgbClr val="FFC000"/>
              </a:solidFill>
              <a:latin typeface="Tahoma" pitchFamily="34" charset="0"/>
            </a:endParaRPr>
          </a:p>
          <a:p>
            <a:pPr>
              <a:buFont typeface="Wingdings" pitchFamily="2" charset="2"/>
              <a:buNone/>
            </a:pPr>
            <a:r>
              <a:rPr lang="en-US" altLang="en-US" dirty="0" smtClean="0">
                <a:solidFill>
                  <a:schemeClr val="accent5">
                    <a:lumMod val="50000"/>
                  </a:schemeClr>
                </a:solidFill>
                <a:latin typeface="Tahoma" pitchFamily="34" charset="0"/>
              </a:rPr>
              <a:t>   </a:t>
            </a:r>
            <a:r>
              <a:rPr lang="en-US" altLang="en-US" sz="2400" dirty="0" smtClean="0">
                <a:solidFill>
                  <a:schemeClr val="accent5">
                    <a:lumMod val="50000"/>
                  </a:schemeClr>
                </a:solidFill>
                <a:latin typeface="Tahoma" pitchFamily="34" charset="0"/>
              </a:rPr>
              <a:t>This plan suspends the parental rights of the parents. Some of those rights may be transferred to the guardian, and some may be kept by the Court. A guardianship may be terminated by the Court. </a:t>
            </a:r>
          </a:p>
          <a:p>
            <a:pPr>
              <a:buFont typeface="Wingdings" pitchFamily="2" charset="2"/>
              <a:buNone/>
            </a:pPr>
            <a:endParaRPr lang="en-US" altLang="en-US" dirty="0" smtClean="0">
              <a:latin typeface="Tahoma" pitchFamily="34" charset="0"/>
            </a:endParaRPr>
          </a:p>
        </p:txBody>
      </p:sp>
      <p:sp>
        <p:nvSpPr>
          <p:cNvPr id="4" name="Slide Number Placeholder 3"/>
          <p:cNvSpPr>
            <a:spLocks noGrp="1"/>
          </p:cNvSpPr>
          <p:nvPr>
            <p:ph type="sldNum" sz="quarter" idx="12"/>
          </p:nvPr>
        </p:nvSpPr>
        <p:spPr/>
        <p:txBody>
          <a:bodyPr/>
          <a:lstStyle/>
          <a:p>
            <a:fld id="{14E4EE84-52CD-40AC-9989-44C21992C228}" type="slidenum">
              <a:rPr lang="en-US" smtClean="0"/>
              <a:pPr/>
              <a:t>42</a:t>
            </a:fld>
            <a:endParaRPr lang="en-US" dirty="0"/>
          </a:p>
        </p:txBody>
      </p:sp>
      <p:pic>
        <p:nvPicPr>
          <p:cNvPr id="56322" name="Picture 2" descr="Related image">
            <a:hlinkClick r:id="rId2"/>
          </p:cNvPr>
          <p:cNvPicPr>
            <a:picLocks noChangeAspect="1" noChangeArrowheads="1"/>
          </p:cNvPicPr>
          <p:nvPr/>
        </p:nvPicPr>
        <p:blipFill>
          <a:blip r:embed="rId3" cstate="print"/>
          <a:srcRect/>
          <a:stretch>
            <a:fillRect/>
          </a:stretch>
        </p:blipFill>
        <p:spPr bwMode="auto">
          <a:xfrm>
            <a:off x="0" y="0"/>
            <a:ext cx="2971800" cy="2375436"/>
          </a:xfrm>
          <a:prstGeom prst="ellipse">
            <a:avLst/>
          </a:prstGeom>
          <a:ln>
            <a:noFill/>
          </a:ln>
          <a:effectLst>
            <a:softEdge rad="112500"/>
          </a:effectLst>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AB 458 Foster Care Non-Discrimination Act</a:t>
            </a:r>
            <a:endParaRPr lang="en-US" sz="4400" dirty="0"/>
          </a:p>
        </p:txBody>
      </p:sp>
      <p:sp>
        <p:nvSpPr>
          <p:cNvPr id="3" name="Content Placeholder 2"/>
          <p:cNvSpPr>
            <a:spLocks noGrp="1"/>
          </p:cNvSpPr>
          <p:nvPr>
            <p:ph idx="1"/>
          </p:nvPr>
        </p:nvSpPr>
        <p:spPr/>
        <p:txBody>
          <a:bodyPr/>
          <a:lstStyle/>
          <a:p>
            <a:r>
              <a:rPr lang="en-US" dirty="0" smtClean="0"/>
              <a:t>Prohibits discrimination in CA foster care system on the basis of actual or perceived race, ethnic group, ancestry, national origin, color, religion, sex, sexual orientation, gender identity, mental or physical disability, HIV status.</a:t>
            </a:r>
          </a:p>
          <a:p>
            <a:r>
              <a:rPr lang="en-US" dirty="0" smtClean="0"/>
              <a:t>Have rights to fair and equal access  of all available services, placement, care, treatment and benefits</a:t>
            </a:r>
          </a:p>
          <a:p>
            <a:r>
              <a:rPr lang="en-US" dirty="0" smtClean="0"/>
              <a:t>Not subjected to discrimination or harassment on the basis of actual or perceived sexual orientation or gender identity</a:t>
            </a:r>
          </a:p>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dirty="0" smtClean="0"/>
              <a:t>Foster Youth have rights!</a:t>
            </a:r>
            <a:endParaRPr lang="en-US" dirty="0"/>
          </a:p>
        </p:txBody>
      </p:sp>
      <p:sp>
        <p:nvSpPr>
          <p:cNvPr id="3" name="Content Placeholder 2"/>
          <p:cNvSpPr>
            <a:spLocks noGrp="1"/>
          </p:cNvSpPr>
          <p:nvPr>
            <p:ph idx="1"/>
          </p:nvPr>
        </p:nvSpPr>
        <p:spPr>
          <a:xfrm>
            <a:off x="152400" y="2209800"/>
            <a:ext cx="8382000" cy="3962400"/>
          </a:xfrm>
        </p:spPr>
        <p:txBody>
          <a:bodyPr>
            <a:normAutofit fontScale="62500" lnSpcReduction="20000"/>
          </a:bodyPr>
          <a:lstStyle/>
          <a:p>
            <a:pPr>
              <a:buNone/>
            </a:pPr>
            <a:endParaRPr lang="en-US" dirty="0" smtClean="0"/>
          </a:p>
          <a:p>
            <a:r>
              <a:rPr lang="en-US" dirty="0" smtClean="0"/>
              <a:t>THEY HAVE THE RIGHT TO LIVE IN A SAFE, COMFORTABLE HOME WITH:</a:t>
            </a:r>
          </a:p>
          <a:p>
            <a:pPr lvl="1"/>
            <a:r>
              <a:rPr lang="en-US" dirty="0" smtClean="0"/>
              <a:t>enough clothes and healthy food</a:t>
            </a:r>
          </a:p>
          <a:p>
            <a:pPr lvl="1"/>
            <a:r>
              <a:rPr lang="en-US" dirty="0" smtClean="0"/>
              <a:t>their own place to store their belongings</a:t>
            </a:r>
          </a:p>
          <a:p>
            <a:pPr lvl="1"/>
            <a:r>
              <a:rPr lang="en-US" dirty="0" smtClean="0"/>
              <a:t>an allowance (group home)</a:t>
            </a:r>
          </a:p>
          <a:p>
            <a:pPr lvl="1"/>
            <a:r>
              <a:rPr lang="en-US" dirty="0" smtClean="0"/>
              <a:t>a phone that they can use to make confidential calls (unless a judge says they cannot)</a:t>
            </a:r>
          </a:p>
          <a:p>
            <a:pPr>
              <a:buNone/>
            </a:pPr>
            <a:endParaRPr lang="en-US" dirty="0" smtClean="0"/>
          </a:p>
          <a:p>
            <a:r>
              <a:rPr lang="en-US" dirty="0" smtClean="0"/>
              <a:t>THEY HAVE THE RIGHT TO:</a:t>
            </a:r>
          </a:p>
          <a:p>
            <a:pPr lvl="1"/>
            <a:r>
              <a:rPr lang="en-US" dirty="0" smtClean="0"/>
              <a:t>be treated with respect</a:t>
            </a:r>
          </a:p>
          <a:p>
            <a:pPr lvl="1"/>
            <a:r>
              <a:rPr lang="en-US" dirty="0" smtClean="0"/>
              <a:t>go to religious services and activities of their choice send and get unopened mail (unless a judge says someone else can open their mail)</a:t>
            </a:r>
          </a:p>
          <a:p>
            <a:pPr lvl="1"/>
            <a:r>
              <a:rPr lang="en-US" dirty="0" smtClean="0"/>
              <a:t>contact people who are not in the foster care system (like friends, church members, teachers, and others)</a:t>
            </a:r>
          </a:p>
          <a:p>
            <a:pPr lvl="1"/>
            <a:r>
              <a:rPr lang="en-US" dirty="0" smtClean="0"/>
              <a:t>make contact with social workers, attorneys, probation officers, CASAs, foster youth advocates and supporters, or anyone else involved with the case</a:t>
            </a:r>
          </a:p>
          <a:p>
            <a:pPr lvl="1"/>
            <a:r>
              <a:rPr lang="en-US" dirty="0" smtClean="0"/>
              <a:t>be told about their placement by their social worker or probation officer</a:t>
            </a:r>
          </a:p>
          <a:p>
            <a:endParaRPr lang="en-US" dirty="0" smtClean="0"/>
          </a:p>
        </p:txBody>
      </p:sp>
      <p:pic>
        <p:nvPicPr>
          <p:cNvPr id="54274" name="Picture 2" descr="Image result for foster children rights">
            <a:hlinkClick r:id="rId2"/>
          </p:cNvPr>
          <p:cNvPicPr>
            <a:picLocks noChangeAspect="1" noChangeArrowheads="1"/>
          </p:cNvPicPr>
          <p:nvPr/>
        </p:nvPicPr>
        <p:blipFill>
          <a:blip r:embed="rId3" cstate="print"/>
          <a:srcRect/>
          <a:stretch>
            <a:fillRect/>
          </a:stretch>
        </p:blipFill>
        <p:spPr bwMode="auto">
          <a:xfrm>
            <a:off x="7010400" y="0"/>
            <a:ext cx="1997520" cy="2451326"/>
          </a:xfrm>
          <a:prstGeom prst="rect">
            <a:avLst/>
          </a:prstGeom>
          <a:noFill/>
        </p:spPr>
      </p:pic>
      <p:sp>
        <p:nvSpPr>
          <p:cNvPr id="5" name="Slide Number Placeholder 4"/>
          <p:cNvSpPr>
            <a:spLocks noGrp="1"/>
          </p:cNvSpPr>
          <p:nvPr>
            <p:ph type="sldNum" sz="quarter" idx="12"/>
          </p:nvPr>
        </p:nvSpPr>
        <p:spPr/>
        <p:txBody>
          <a:bodyPr/>
          <a:lstStyle/>
          <a:p>
            <a:fld id="{0A5CF2B7-4F78-4350-9038-D64A516914B7}" type="slidenum">
              <a:rPr lang="en-US" smtClean="0"/>
              <a:pPr/>
              <a:t>44</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 ONE CAN:</a:t>
            </a:r>
          </a:p>
          <a:p>
            <a:pPr lvl="1"/>
            <a:r>
              <a:rPr lang="en-US" dirty="0" smtClean="0"/>
              <a:t>lock them in a room or building (unless they are in a community treatment facility)</a:t>
            </a:r>
          </a:p>
          <a:p>
            <a:pPr lvl="1"/>
            <a:r>
              <a:rPr lang="en-US" dirty="0" smtClean="0"/>
              <a:t>abuse them physically, sexually or emotionally for any reason</a:t>
            </a:r>
          </a:p>
          <a:p>
            <a:pPr lvl="1"/>
            <a:r>
              <a:rPr lang="en-US" dirty="0" smtClean="0"/>
              <a:t>punish them by physically hurting them for any reason</a:t>
            </a:r>
          </a:p>
          <a:p>
            <a:pPr lvl="1"/>
            <a:r>
              <a:rPr lang="en-US" dirty="0" smtClean="0"/>
              <a:t>look through their personal belongings unless they have a good and legal reason</a:t>
            </a:r>
          </a:p>
          <a:p>
            <a:pPr>
              <a:buNone/>
            </a:pPr>
            <a:endParaRPr lang="en-US" dirty="0" smtClean="0"/>
          </a:p>
          <a:p>
            <a:r>
              <a:rPr lang="en-US" dirty="0" smtClean="0"/>
              <a:t>CONNECTION WITH A CARING ADULT:</a:t>
            </a:r>
          </a:p>
          <a:p>
            <a:pPr lvl="1"/>
            <a:r>
              <a:rPr lang="en-US" dirty="0" smtClean="0"/>
              <a:t>they have the right to identify and maintain relationships with appropriate people who are important to them, as long as it's in their best interest. The intent of current law is that no child shall leave foster care without a permanent, caring relationship with an adult. </a:t>
            </a:r>
          </a:p>
          <a:p>
            <a:endParaRPr lang="en-US" dirty="0" smtClean="0"/>
          </a:p>
        </p:txBody>
      </p:sp>
      <p:sp>
        <p:nvSpPr>
          <p:cNvPr id="4" name="Slide Number Placeholder 3"/>
          <p:cNvSpPr>
            <a:spLocks noGrp="1"/>
          </p:cNvSpPr>
          <p:nvPr>
            <p:ph type="sldNum" sz="quarter" idx="12"/>
          </p:nvPr>
        </p:nvSpPr>
        <p:spPr/>
        <p:txBody>
          <a:bodyPr/>
          <a:lstStyle/>
          <a:p>
            <a:fld id="{0A5CF2B7-4F78-4350-9038-D64A516914B7}"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THEY HAVE RIGHTS AT COURT TOO. THEY CAN:</a:t>
            </a:r>
          </a:p>
          <a:p>
            <a:pPr lvl="1"/>
            <a:r>
              <a:rPr lang="en-US" dirty="0" smtClean="0"/>
              <a:t>go to court and talk to the judge</a:t>
            </a:r>
          </a:p>
          <a:p>
            <a:pPr lvl="1"/>
            <a:r>
              <a:rPr lang="en-US" dirty="0" smtClean="0"/>
              <a:t>see and get a copy of their court report and case plan</a:t>
            </a:r>
          </a:p>
          <a:p>
            <a:pPr lvl="1"/>
            <a:r>
              <a:rPr lang="en-US" dirty="0" smtClean="0"/>
              <a:t>keep their court records private, unless the law says otherwise</a:t>
            </a:r>
          </a:p>
          <a:p>
            <a:pPr lvl="1"/>
            <a:r>
              <a:rPr lang="en-US" dirty="0" smtClean="0"/>
              <a:t>be told by their social worker or probation officer and their attorney about any changes in the case plan or placement</a:t>
            </a:r>
          </a:p>
          <a:p>
            <a:pPr>
              <a:buNone/>
            </a:pPr>
            <a:endParaRPr lang="en-US" dirty="0" smtClean="0"/>
          </a:p>
          <a:p>
            <a:r>
              <a:rPr lang="en-US" dirty="0" smtClean="0"/>
              <a:t>THEY HAVE HEALTH RIGHTS. THEY CAN:</a:t>
            </a:r>
          </a:p>
          <a:p>
            <a:pPr lvl="1"/>
            <a:r>
              <a:rPr lang="en-US" dirty="0" smtClean="0"/>
              <a:t>see a doctor, dentist, eye doctor, or talk to a counselor if they need to</a:t>
            </a:r>
          </a:p>
          <a:p>
            <a:pPr lvl="1"/>
            <a:r>
              <a:rPr lang="en-US" dirty="0" smtClean="0"/>
              <a:t>refuse to take medicines, vitamins or herbs (unless a doctor or judge says they must)</a:t>
            </a:r>
          </a:p>
          <a:p>
            <a:pPr lvl="1"/>
            <a:r>
              <a:rPr lang="en-US" dirty="0" smtClean="0"/>
              <a:t>if they are 12 years old or older, they have the right to information about their sexual health in a way that they understand. This includes learning about the way sexually transmitted infections and diseases (STDs) are spread and how they can prevent them; how they can prevent pregnancy and what to do if they are pregnant</a:t>
            </a:r>
          </a:p>
          <a:p>
            <a:endParaRPr lang="en-US" dirty="0" smtClean="0"/>
          </a:p>
        </p:txBody>
      </p:sp>
      <p:sp>
        <p:nvSpPr>
          <p:cNvPr id="4" name="Slide Number Placeholder 3"/>
          <p:cNvSpPr>
            <a:spLocks noGrp="1"/>
          </p:cNvSpPr>
          <p:nvPr>
            <p:ph type="sldNum" sz="quarter" idx="12"/>
          </p:nvPr>
        </p:nvSpPr>
        <p:spPr/>
        <p:txBody>
          <a:bodyPr/>
          <a:lstStyle/>
          <a:p>
            <a:fld id="{0A5CF2B7-4F78-4350-9038-D64A516914B7}"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THEY HAVE SCHOOL RIGHTS. THEY CAN:</a:t>
            </a:r>
          </a:p>
          <a:p>
            <a:pPr lvl="1"/>
            <a:r>
              <a:rPr lang="en-US" dirty="0" smtClean="0"/>
              <a:t>go to school every day</a:t>
            </a:r>
          </a:p>
          <a:p>
            <a:pPr lvl="1"/>
            <a:r>
              <a:rPr lang="en-US" dirty="0" smtClean="0"/>
              <a:t>go to after-school activities right for their age and developmental level</a:t>
            </a:r>
          </a:p>
          <a:p>
            <a:pPr>
              <a:buNone/>
            </a:pPr>
            <a:endParaRPr lang="en-US" dirty="0" smtClean="0"/>
          </a:p>
          <a:p>
            <a:r>
              <a:rPr lang="en-US" dirty="0" smtClean="0"/>
              <a:t>THEY HAVE THE RIGHT TO DO SOME THINGS ON THEIR OWN. THEY CAN:</a:t>
            </a:r>
          </a:p>
          <a:p>
            <a:pPr lvl="1"/>
            <a:r>
              <a:rPr lang="en-US" dirty="0" smtClean="0"/>
              <a:t>have their own emancipation bank account (unless their case plan says they cannot)</a:t>
            </a:r>
          </a:p>
          <a:p>
            <a:pPr lvl="1"/>
            <a:r>
              <a:rPr lang="en-US" dirty="0" smtClean="0"/>
              <a:t>learn job skills right for their age</a:t>
            </a:r>
          </a:p>
          <a:p>
            <a:pPr lvl="1"/>
            <a:r>
              <a:rPr lang="en-US" dirty="0" smtClean="0"/>
              <a:t>work, unless the law says they are too young, manage the money they earn (if right for their age, developmental level and it’s in their case plan)</a:t>
            </a:r>
          </a:p>
          <a:p>
            <a:pPr lvl="1"/>
            <a:r>
              <a:rPr lang="en-US" dirty="0" smtClean="0"/>
              <a:t>go to Independent Living Program classes and activities if they are old enough</a:t>
            </a:r>
          </a:p>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r>
              <a:rPr lang="en-US" dirty="0" smtClean="0"/>
              <a:t>And even more…</a:t>
            </a:r>
            <a:endParaRPr lang="en-US" dirty="0"/>
          </a:p>
        </p:txBody>
      </p:sp>
      <p:sp>
        <p:nvSpPr>
          <p:cNvPr id="3" name="Content Placeholder 2"/>
          <p:cNvSpPr>
            <a:spLocks noGrp="1"/>
          </p:cNvSpPr>
          <p:nvPr>
            <p:ph idx="1"/>
          </p:nvPr>
        </p:nvSpPr>
        <p:spPr>
          <a:xfrm>
            <a:off x="228600" y="2133600"/>
            <a:ext cx="8229600" cy="4389120"/>
          </a:xfrm>
        </p:spPr>
        <p:txBody>
          <a:bodyPr>
            <a:normAutofit fontScale="62500" lnSpcReduction="20000"/>
          </a:bodyPr>
          <a:lstStyle/>
          <a:p>
            <a:r>
              <a:rPr lang="en-US" dirty="0" smtClean="0"/>
              <a:t>THEY HAVE FAMILY RIGHTS TOO. THEY CAN:</a:t>
            </a:r>
          </a:p>
          <a:p>
            <a:pPr lvl="1"/>
            <a:r>
              <a:rPr lang="en-US" dirty="0" smtClean="0"/>
              <a:t>visit and contact their brothers and sisters (unless a judge says they cannot)</a:t>
            </a:r>
          </a:p>
          <a:p>
            <a:pPr lvl="1"/>
            <a:r>
              <a:rPr lang="en-US" dirty="0" smtClean="0"/>
              <a:t>contact parents and other family members, too (unless a judge says they cannot)</a:t>
            </a:r>
          </a:p>
          <a:p>
            <a:pPr>
              <a:buNone/>
            </a:pPr>
            <a:endParaRPr lang="en-US" dirty="0" smtClean="0"/>
          </a:p>
          <a:p>
            <a:r>
              <a:rPr lang="en-US" dirty="0" smtClean="0"/>
              <a:t>THEY HAVE OTHER RIGHTS TOO. THEY CAN:</a:t>
            </a:r>
          </a:p>
          <a:p>
            <a:pPr lvl="1"/>
            <a:r>
              <a:rPr lang="en-US" dirty="0" smtClean="0"/>
              <a:t>tell the judge how they feel about their family, lawyer, and social worker</a:t>
            </a:r>
          </a:p>
          <a:p>
            <a:pPr lvl="1"/>
            <a:r>
              <a:rPr lang="en-US" dirty="0" smtClean="0"/>
              <a:t>tell the judge what they want to happen in their case</a:t>
            </a:r>
          </a:p>
          <a:p>
            <a:pPr lvl="1"/>
            <a:r>
              <a:rPr lang="en-US" dirty="0" smtClean="0"/>
              <a:t>have their own lawyer</a:t>
            </a:r>
          </a:p>
          <a:p>
            <a:pPr lvl="1"/>
            <a:r>
              <a:rPr lang="en-US" dirty="0" smtClean="0"/>
              <a:t>live with a family member if that would be a safe place</a:t>
            </a:r>
          </a:p>
          <a:p>
            <a:pPr lvl="1"/>
            <a:r>
              <a:rPr lang="en-US" dirty="0" smtClean="0"/>
              <a:t>call the Foster Care Ombudsman Office and Community Care Licensing at any time</a:t>
            </a:r>
          </a:p>
          <a:p>
            <a:pPr lvl="1"/>
            <a:r>
              <a:rPr lang="en-US" dirty="0" smtClean="0"/>
              <a:t>get help with school if they need it</a:t>
            </a:r>
          </a:p>
          <a:p>
            <a:pPr>
              <a:buNone/>
            </a:pPr>
            <a:endParaRPr lang="en-US" dirty="0" smtClean="0"/>
          </a:p>
          <a:p>
            <a:r>
              <a:rPr lang="en-US" dirty="0" smtClean="0"/>
              <a:t>THEY CAN PARTICIPATE IN SOCIAL ACTIVITIES:</a:t>
            </a:r>
          </a:p>
          <a:p>
            <a:pPr lvl="1"/>
            <a:r>
              <a:rPr lang="en-US" dirty="0" smtClean="0"/>
              <a:t>they have the right to participate in age-appropriate extracurricular, enrichment, and social activities such as church, school and community activities, sleepovers with friends, scouting and 4-H, without requiring criminal background checks of chaperones, friends and friends' parents/supervisors.</a:t>
            </a:r>
          </a:p>
        </p:txBody>
      </p:sp>
      <p:pic>
        <p:nvPicPr>
          <p:cNvPr id="50178" name="Picture 2" descr="Image result for foster children rights">
            <a:hlinkClick r:id="rId2"/>
          </p:cNvPr>
          <p:cNvPicPr>
            <a:picLocks noChangeAspect="1" noChangeArrowheads="1"/>
          </p:cNvPicPr>
          <p:nvPr/>
        </p:nvPicPr>
        <p:blipFill>
          <a:blip r:embed="rId3" cstate="print"/>
          <a:srcRect/>
          <a:stretch>
            <a:fillRect/>
          </a:stretch>
        </p:blipFill>
        <p:spPr bwMode="auto">
          <a:xfrm>
            <a:off x="6019800" y="152400"/>
            <a:ext cx="2819400" cy="2209800"/>
          </a:xfrm>
          <a:prstGeom prst="rect">
            <a:avLst/>
          </a:prstGeom>
          <a:noFill/>
        </p:spPr>
      </p:pic>
      <p:sp>
        <p:nvSpPr>
          <p:cNvPr id="5" name="Slide Number Placeholder 4"/>
          <p:cNvSpPr>
            <a:spLocks noGrp="1"/>
          </p:cNvSpPr>
          <p:nvPr>
            <p:ph type="sldNum" sz="quarter" idx="12"/>
          </p:nvPr>
        </p:nvSpPr>
        <p:spPr/>
        <p:txBody>
          <a:bodyPr/>
          <a:lstStyle/>
          <a:p>
            <a:fld id="{0A5CF2B7-4F78-4350-9038-D64A516914B7}" type="slidenum">
              <a:rPr lang="en-US" smtClean="0"/>
              <a:pPr/>
              <a:t>48</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all for tonight..Good Night..see you Thursday…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49</a:t>
            </a:fld>
            <a:endParaRPr lang="en-US" dirty="0"/>
          </a:p>
        </p:txBody>
      </p:sp>
      <p:pic>
        <p:nvPicPr>
          <p:cNvPr id="63501" name="Picture 13" descr="C:\Users\Lopez-WilliamsC\AppData\Local\Microsoft\Windows\Temporary Internet Files\Content.IE5\JOQGTF9L\1386-0902-2714-3433[1].jpg"/>
          <p:cNvPicPr>
            <a:picLocks noChangeAspect="1" noChangeArrowheads="1"/>
          </p:cNvPicPr>
          <p:nvPr/>
        </p:nvPicPr>
        <p:blipFill>
          <a:blip r:embed="rId2" cstate="print"/>
          <a:srcRect/>
          <a:stretch>
            <a:fillRect/>
          </a:stretch>
        </p:blipFill>
        <p:spPr bwMode="auto">
          <a:xfrm>
            <a:off x="2133600" y="1981200"/>
            <a:ext cx="4361612" cy="4235450"/>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details..nationwide</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Children birth to 1 year old had highest rate of victimization </a:t>
            </a:r>
          </a:p>
          <a:p>
            <a:endParaRPr lang="en-US" dirty="0" smtClean="0"/>
          </a:p>
          <a:p>
            <a:r>
              <a:rPr lang="en-US" dirty="0" smtClean="0"/>
              <a:t>50.9 % were girls, 48.6% were boys</a:t>
            </a:r>
          </a:p>
          <a:p>
            <a:endParaRPr lang="en-US" dirty="0" smtClean="0"/>
          </a:p>
          <a:p>
            <a:r>
              <a:rPr lang="en-US" dirty="0" smtClean="0"/>
              <a:t>75.3% neglect, 17.2% physical abuse, 8.4% sexual abuse, 6.2% emotional abuse </a:t>
            </a:r>
          </a:p>
          <a:p>
            <a:endParaRPr lang="en-US" dirty="0" smtClean="0"/>
          </a:p>
          <a:p>
            <a:r>
              <a:rPr lang="en-US" dirty="0" smtClean="0"/>
              <a:t>Approximately 1,670 children died due to abuse or neglect (neglect 72.9% and physical abuse 43.9%)</a:t>
            </a:r>
          </a:p>
          <a:p>
            <a:endParaRPr lang="en-US" dirty="0" smtClean="0"/>
          </a:p>
          <a:p>
            <a:r>
              <a:rPr lang="en-US" dirty="0" smtClean="0"/>
              <a:t>74.8% of those who died were younger than 3 years old </a:t>
            </a:r>
            <a:endParaRPr lang="en-US" dirty="0"/>
          </a:p>
        </p:txBody>
      </p:sp>
      <p:sp>
        <p:nvSpPr>
          <p:cNvPr id="6" name="Content Placeholder 5"/>
          <p:cNvSpPr>
            <a:spLocks noGrp="1"/>
          </p:cNvSpPr>
          <p:nvPr>
            <p:ph sz="half" idx="2"/>
          </p:nvPr>
        </p:nvSpPr>
        <p:spPr/>
        <p:txBody>
          <a:bodyPr>
            <a:normAutofit fontScale="70000" lnSpcReduction="20000"/>
          </a:bodyPr>
          <a:lstStyle/>
          <a:p>
            <a:endParaRPr lang="en-US" dirty="0" smtClean="0"/>
          </a:p>
          <a:p>
            <a:r>
              <a:rPr lang="en-US" dirty="0" smtClean="0"/>
              <a:t>Who are the perpetrators of child fatalities?</a:t>
            </a:r>
          </a:p>
          <a:p>
            <a:endParaRPr lang="en-US" dirty="0" smtClean="0"/>
          </a:p>
          <a:p>
            <a:r>
              <a:rPr lang="en-US" dirty="0" smtClean="0"/>
              <a:t>54.1% were women, 45% were men</a:t>
            </a:r>
          </a:p>
          <a:p>
            <a:endParaRPr lang="en-US" dirty="0" smtClean="0"/>
          </a:p>
          <a:p>
            <a:r>
              <a:rPr lang="en-US" dirty="0" smtClean="0"/>
              <a:t>77.7% of abuse fatalities were committed by parents </a:t>
            </a:r>
          </a:p>
          <a:p>
            <a:pPr>
              <a:buNone/>
            </a:pPr>
            <a:endParaRPr lang="en-US" dirty="0" smtClean="0"/>
          </a:p>
          <a:p>
            <a:r>
              <a:rPr lang="en-US" dirty="0" smtClean="0"/>
              <a:t>26.7%  mother, 14.7% father , 22.3% both parents, non-parents 18.7%</a:t>
            </a:r>
          </a:p>
          <a:p>
            <a:endParaRPr lang="en-US" dirty="0"/>
          </a:p>
        </p:txBody>
      </p:sp>
      <p:sp>
        <p:nvSpPr>
          <p:cNvPr id="4" name="Slide Number Placeholder 3"/>
          <p:cNvSpPr>
            <a:spLocks noGrp="1"/>
          </p:cNvSpPr>
          <p:nvPr>
            <p:ph type="sldNum" sz="quarter" idx="12"/>
          </p:nvPr>
        </p:nvSpPr>
        <p:spPr/>
        <p:txBody>
          <a:bodyPr/>
          <a:lstStyle/>
          <a:p>
            <a:fld id="{0A5CF2B7-4F78-4350-9038-D64A516914B7}" type="slidenum">
              <a:rPr lang="en-US" smtClean="0"/>
              <a:pPr/>
              <a:t>5</a:t>
            </a:fld>
            <a:endParaRPr lang="en-US" dirty="0"/>
          </a:p>
        </p:txBody>
      </p:sp>
      <p:pic>
        <p:nvPicPr>
          <p:cNvPr id="36865" name="Picture 1" descr="C:\Users\Lopez-WilliamsC\AppData\Local\Microsoft\Windows\Temporary Internet Files\Content.IE5\ABK47Y3P\sad[1].png"/>
          <p:cNvPicPr>
            <a:picLocks noChangeAspect="1" noChangeArrowheads="1"/>
          </p:cNvPicPr>
          <p:nvPr/>
        </p:nvPicPr>
        <p:blipFill>
          <a:blip r:embed="rId3" cstate="print"/>
          <a:srcRect/>
          <a:stretch>
            <a:fillRect/>
          </a:stretch>
        </p:blipFill>
        <p:spPr bwMode="auto">
          <a:xfrm>
            <a:off x="6477000" y="4953000"/>
            <a:ext cx="1752600" cy="1752600"/>
          </a:xfrm>
          <a:prstGeom prst="rect">
            <a:avLst/>
          </a:prstGeom>
          <a:noFill/>
        </p:spPr>
      </p:pic>
      <p:sp>
        <p:nvSpPr>
          <p:cNvPr id="7" name="Footer Placeholder 6"/>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calls does Sacramento County CPS hotline receive?</a:t>
            </a:r>
            <a:endParaRPr lang="en-US" dirty="0"/>
          </a:p>
        </p:txBody>
      </p:sp>
      <p:pic>
        <p:nvPicPr>
          <p:cNvPr id="52226" name="Picture 2"/>
          <p:cNvPicPr>
            <a:picLocks noGrp="1" noChangeAspect="1" noChangeArrowheads="1"/>
          </p:cNvPicPr>
          <p:nvPr>
            <p:ph idx="1"/>
          </p:nvPr>
        </p:nvPicPr>
        <p:blipFill>
          <a:blip r:embed="rId3" cstate="print"/>
          <a:srcRect/>
          <a:stretch>
            <a:fillRect/>
          </a:stretch>
        </p:blipFill>
        <p:spPr bwMode="auto">
          <a:xfrm>
            <a:off x="457200" y="2201595"/>
            <a:ext cx="8229600" cy="385657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6</a:t>
            </a:fld>
            <a:endParaRPr lang="en-US" dirty="0"/>
          </a:p>
        </p:txBody>
      </p:sp>
      <p:pic>
        <p:nvPicPr>
          <p:cNvPr id="34817" name="Picture 1" descr="C:\Users\Lopez-WilliamsC\AppData\Local\Microsoft\Windows\Temporary Internet Files\Content.IE5\ABK47Y3P\tweek_tweak__by_renaixxxx[1].png"/>
          <p:cNvPicPr>
            <a:picLocks noChangeAspect="1" noChangeArrowheads="1"/>
          </p:cNvPicPr>
          <p:nvPr/>
        </p:nvPicPr>
        <p:blipFill>
          <a:blip r:embed="rId4" cstate="print"/>
          <a:srcRect/>
          <a:stretch>
            <a:fillRect/>
          </a:stretch>
        </p:blipFill>
        <p:spPr bwMode="auto">
          <a:xfrm>
            <a:off x="7086600" y="1143000"/>
            <a:ext cx="1600200" cy="1041908"/>
          </a:xfrm>
          <a:prstGeom prst="rect">
            <a:avLst/>
          </a:prstGeom>
          <a:noFill/>
        </p:spPr>
      </p:pic>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many reports of child abuse/neglect does Sacramento County receive?</a:t>
            </a:r>
            <a:endParaRPr lang="en-US" sz="3600" dirty="0"/>
          </a:p>
        </p:txBody>
      </p:sp>
      <p:pic>
        <p:nvPicPr>
          <p:cNvPr id="50179" name="Picture 3"/>
          <p:cNvPicPr>
            <a:picLocks noGrp="1" noChangeAspect="1" noChangeArrowheads="1"/>
          </p:cNvPicPr>
          <p:nvPr>
            <p:ph idx="1"/>
          </p:nvPr>
        </p:nvPicPr>
        <p:blipFill>
          <a:blip r:embed="rId3" cstate="print"/>
          <a:srcRect/>
          <a:stretch>
            <a:fillRect/>
          </a:stretch>
        </p:blipFill>
        <p:spPr bwMode="auto">
          <a:xfrm>
            <a:off x="457200" y="2571958"/>
            <a:ext cx="8229600" cy="311584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0A5CF2B7-4F78-4350-9038-D64A516914B7}"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Number of children that entered FC and exited FC in Sacramento County in the last year…</a:t>
            </a:r>
            <a:endParaRPr lang="en-US" sz="3200" dirty="0"/>
          </a:p>
        </p:txBody>
      </p:sp>
      <p:pic>
        <p:nvPicPr>
          <p:cNvPr id="53250" name="Picture 2"/>
          <p:cNvPicPr>
            <a:picLocks noGrp="1" noChangeAspect="1" noChangeArrowheads="1"/>
          </p:cNvPicPr>
          <p:nvPr>
            <p:ph idx="1"/>
          </p:nvPr>
        </p:nvPicPr>
        <p:blipFill>
          <a:blip r:embed="rId3" cstate="print"/>
          <a:srcRect/>
          <a:stretch>
            <a:fillRect/>
          </a:stretch>
        </p:blipFill>
        <p:spPr bwMode="auto">
          <a:xfrm>
            <a:off x="457200" y="2329318"/>
            <a:ext cx="8229600" cy="360112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8</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care in the last year….</a:t>
            </a:r>
            <a:endParaRPr lang="en-US" dirty="0"/>
          </a:p>
        </p:txBody>
      </p:sp>
      <p:sp>
        <p:nvSpPr>
          <p:cNvPr id="7" name="Text Placeholder 6"/>
          <p:cNvSpPr>
            <a:spLocks noGrp="1"/>
          </p:cNvSpPr>
          <p:nvPr>
            <p:ph type="body" idx="2"/>
          </p:nvPr>
        </p:nvSpPr>
        <p:spPr/>
        <p:txBody>
          <a:bodyPr>
            <a:normAutofit/>
          </a:bodyPr>
          <a:lstStyle/>
          <a:p>
            <a:pPr algn="ctr">
              <a:defRPr/>
            </a:pPr>
            <a:r>
              <a:rPr lang="en-US" sz="2800" dirty="0" smtClean="0">
                <a:solidFill>
                  <a:srgbClr val="0070C0"/>
                </a:solidFill>
              </a:rPr>
              <a:t>There are approximately  </a:t>
            </a:r>
            <a:r>
              <a:rPr lang="en-US" sz="2800" b="1" dirty="0" smtClean="0">
                <a:solidFill>
                  <a:srgbClr val="0070C0"/>
                </a:solidFill>
              </a:rPr>
              <a:t>2,070 </a:t>
            </a:r>
            <a:r>
              <a:rPr lang="en-US" sz="2800" dirty="0" smtClean="0">
                <a:solidFill>
                  <a:srgbClr val="0070C0"/>
                </a:solidFill>
              </a:rPr>
              <a:t>children currently in foster care in Sacramento County (latest data)</a:t>
            </a:r>
          </a:p>
          <a:p>
            <a:endParaRPr lang="en-US" dirty="0"/>
          </a:p>
        </p:txBody>
      </p:sp>
      <p:pic>
        <p:nvPicPr>
          <p:cNvPr id="54274" name="Picture 2"/>
          <p:cNvPicPr>
            <a:picLocks noGrp="1" noChangeAspect="1" noChangeArrowheads="1"/>
          </p:cNvPicPr>
          <p:nvPr>
            <p:ph sz="half" idx="1"/>
          </p:nvPr>
        </p:nvPicPr>
        <p:blipFill>
          <a:blip r:embed="rId3" cstate="print"/>
          <a:stretch>
            <a:fillRect/>
          </a:stretch>
        </p:blipFill>
        <p:spPr bwMode="auto">
          <a:xfrm>
            <a:off x="3429000" y="1752600"/>
            <a:ext cx="5715000"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A5CF2B7-4F78-4350-9038-D64A516914B7}" type="slidenum">
              <a:rPr lang="en-US" smtClean="0"/>
              <a:pPr/>
              <a:t>9</a:t>
            </a:fld>
            <a:endParaRPr lang="en-US" dirty="0"/>
          </a:p>
        </p:txBody>
      </p:sp>
      <p:sp>
        <p:nvSpPr>
          <p:cNvPr id="6" name="Footer Placeholder 5"/>
          <p:cNvSpPr>
            <a:spLocks noGrp="1"/>
          </p:cNvSpPr>
          <p:nvPr>
            <p:ph type="ftr" sz="quarter" idx="11"/>
          </p:nvPr>
        </p:nvSpPr>
        <p:spPr/>
        <p:txBody>
          <a:bodyPr/>
          <a:lstStyle/>
          <a:p>
            <a:r>
              <a:rPr lang="en-US" dirty="0" smtClean="0"/>
              <a:t>Sacramento County DHHS/CPS/RFA Program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906</TotalTime>
  <Words>3390</Words>
  <Application>Microsoft Office PowerPoint</Application>
  <PresentationFormat>On-screen Show (4:3)</PresentationFormat>
  <Paragraphs>420</Paragraphs>
  <Slides>49</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Flow</vt:lpstr>
      <vt:lpstr>MS Org Chart</vt:lpstr>
      <vt:lpstr>Resource Family Pre-Approval Training</vt:lpstr>
      <vt:lpstr>Agenda for Tonight </vt:lpstr>
      <vt:lpstr>The magnitude…</vt:lpstr>
      <vt:lpstr>AFCARS Nationwide Data from 2015</vt:lpstr>
      <vt:lpstr>Important details..nationwide</vt:lpstr>
      <vt:lpstr>How many calls does Sacramento County CPS hotline receive?</vt:lpstr>
      <vt:lpstr>How many reports of child abuse/neglect does Sacramento County receive?</vt:lpstr>
      <vt:lpstr>Number of children that entered FC and exited FC in Sacramento County in the last year…</vt:lpstr>
      <vt:lpstr>Children in care in the last year….</vt:lpstr>
      <vt:lpstr>In care by age </vt:lpstr>
      <vt:lpstr>Where our children are placed..</vt:lpstr>
      <vt:lpstr>How long do they stay in FC?</vt:lpstr>
      <vt:lpstr>Permanency outcomes in 1 year (permanency means FR/adoption/guardianship)</vt:lpstr>
      <vt:lpstr>Permanency outcomes in 1-2 years..</vt:lpstr>
      <vt:lpstr>Permanency outcomes in 2 years or longer</vt:lpstr>
      <vt:lpstr>Alumni of Foster Care </vt:lpstr>
      <vt:lpstr>Placement changes….</vt:lpstr>
      <vt:lpstr>How can we make things better?</vt:lpstr>
      <vt:lpstr>Major types of abuse/neglect</vt:lpstr>
      <vt:lpstr>Possible Indicators of abuse/neglect</vt:lpstr>
      <vt:lpstr>What are the long term consequences of abuse/neglect?</vt:lpstr>
      <vt:lpstr>Child fatalities in Sacramento County</vt:lpstr>
      <vt:lpstr>        Other major findings include:  </vt:lpstr>
      <vt:lpstr>How does CWS work?</vt:lpstr>
      <vt:lpstr>CWS flow chart</vt:lpstr>
      <vt:lpstr>What is a Mandated Reporter?</vt:lpstr>
      <vt:lpstr>SCAR</vt:lpstr>
      <vt:lpstr>Juvenile Dependency Court System</vt:lpstr>
      <vt:lpstr>Slide 29</vt:lpstr>
      <vt:lpstr>Slide 30</vt:lpstr>
      <vt:lpstr>Slide 31</vt:lpstr>
      <vt:lpstr>Slide 32</vt:lpstr>
      <vt:lpstr>Slide 33</vt:lpstr>
      <vt:lpstr>Selection and Implementation Hearing, WIC 366.26</vt:lpstr>
      <vt:lpstr>How can caregivers provide input to the Court?</vt:lpstr>
      <vt:lpstr>Break Time..please return on time</vt:lpstr>
      <vt:lpstr>Removed Part 1</vt:lpstr>
      <vt:lpstr>Indian Child Welfare Act (ICWA)</vt:lpstr>
      <vt:lpstr>Record Keeping…best practices</vt:lpstr>
      <vt:lpstr>Prudent Parent Standards It is getting better!</vt:lpstr>
      <vt:lpstr>Prudent Parent continued… </vt:lpstr>
      <vt:lpstr>Permanency Options (page 85)</vt:lpstr>
      <vt:lpstr>AB 458 Foster Care Non-Discrimination Act</vt:lpstr>
      <vt:lpstr>Foster Youth have rights!</vt:lpstr>
      <vt:lpstr>Continued…</vt:lpstr>
      <vt:lpstr>More…</vt:lpstr>
      <vt:lpstr>And more…</vt:lpstr>
      <vt:lpstr>And even more…</vt:lpstr>
      <vt:lpstr>That is all for tonight..Good Night..see you Thursday…</vt:lpstr>
    </vt:vector>
  </TitlesOfParts>
  <Company>Sacramento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Pre-Approval Training</dc:title>
  <dc:creator>Crystal Lopez-Williams</dc:creator>
  <cp:lastModifiedBy>Crystal Lopez-Williams</cp:lastModifiedBy>
  <cp:revision>120</cp:revision>
  <dcterms:created xsi:type="dcterms:W3CDTF">2017-06-26T18:05:07Z</dcterms:created>
  <dcterms:modified xsi:type="dcterms:W3CDTF">2017-09-14T15:36:17Z</dcterms:modified>
  <cp:contentStatus/>
</cp:coreProperties>
</file>