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39"/>
  </p:notesMasterIdLst>
  <p:sldIdLst>
    <p:sldId id="256" r:id="rId2"/>
    <p:sldId id="288" r:id="rId3"/>
    <p:sldId id="258" r:id="rId4"/>
    <p:sldId id="289" r:id="rId5"/>
    <p:sldId id="290" r:id="rId6"/>
    <p:sldId id="291" r:id="rId7"/>
    <p:sldId id="259" r:id="rId8"/>
    <p:sldId id="260" r:id="rId9"/>
    <p:sldId id="261" r:id="rId10"/>
    <p:sldId id="262" r:id="rId11"/>
    <p:sldId id="264" r:id="rId12"/>
    <p:sldId id="265" r:id="rId13"/>
    <p:sldId id="266" r:id="rId14"/>
    <p:sldId id="267" r:id="rId15"/>
    <p:sldId id="271" r:id="rId16"/>
    <p:sldId id="272" r:id="rId17"/>
    <p:sldId id="274" r:id="rId18"/>
    <p:sldId id="275" r:id="rId19"/>
    <p:sldId id="286" r:id="rId20"/>
    <p:sldId id="276" r:id="rId21"/>
    <p:sldId id="301" r:id="rId22"/>
    <p:sldId id="292" r:id="rId23"/>
    <p:sldId id="293" r:id="rId24"/>
    <p:sldId id="277" r:id="rId25"/>
    <p:sldId id="278" r:id="rId26"/>
    <p:sldId id="297" r:id="rId27"/>
    <p:sldId id="298" r:id="rId28"/>
    <p:sldId id="279" r:id="rId29"/>
    <p:sldId id="296" r:id="rId30"/>
    <p:sldId id="300" r:id="rId31"/>
    <p:sldId id="280" r:id="rId32"/>
    <p:sldId id="281" r:id="rId33"/>
    <p:sldId id="282" r:id="rId34"/>
    <p:sldId id="283" r:id="rId35"/>
    <p:sldId id="284" r:id="rId36"/>
    <p:sldId id="285" r:id="rId37"/>
    <p:sldId id="295" r:id="rId3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45" autoAdjust="0"/>
  </p:normalViewPr>
  <p:slideViewPr>
    <p:cSldViewPr>
      <p:cViewPr varScale="1">
        <p:scale>
          <a:sx n="65" d="100"/>
          <a:sy n="65" d="100"/>
        </p:scale>
        <p:origin x="-1292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756CE91-6BED-45FA-B894-BE85AB450AB6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5F9CAD2-2C2E-4262-81A4-63C4176DD4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sample agenda.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E06C1-C549-4378-8570-7B8A2D97D46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E92C67-3543-474F-B390-94257DB99C7D}" type="slidenum">
              <a:rPr lang="ar-SA"/>
              <a:pPr/>
              <a:t>12</a:t>
            </a:fld>
            <a:endParaRPr 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212CB2-C112-4512-9443-38FE1610D8C2}" type="slidenum">
              <a:rPr lang="ar-SA"/>
              <a:pPr/>
              <a:t>14</a:t>
            </a:fld>
            <a:endParaRPr lang="en-US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FB79ED-C4D5-45E7-A8DF-3520180DA5E5}" type="slidenum">
              <a:rPr lang="ar-SA"/>
              <a:pPr/>
              <a:t>15</a:t>
            </a:fld>
            <a:endParaRPr lang="en-US" dirty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D04CA9-27B9-4F27-BCEF-BBFF31D05908}" type="slidenum">
              <a:rPr lang="ar-SA"/>
              <a:pPr/>
              <a:t>16</a:t>
            </a:fld>
            <a:endParaRPr lang="en-US" dirty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525249-E583-4C50-AB4A-38114ABCDC67}" type="slidenum">
              <a:rPr lang="ar-SA"/>
              <a:pPr/>
              <a:t>17</a:t>
            </a:fld>
            <a:endParaRPr lang="en-US" dirty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488F82A-7385-47E1-B1CD-B6734B864A43}" type="datetime1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n-US" dirty="0" smtClean="0"/>
              <a:t>Sacramento County DHHS/CPS/RFA Program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6C055AC-76FC-4989-AAFF-0E99814F58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5434-C403-4205-B783-0D2DB5C1F410}" type="datetime1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Sacramento County DHHS/CPS/RFA Program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055AC-76FC-4989-AAFF-0E99814F58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FB76-F196-46E1-B2D5-5F7692240B2E}" type="datetime1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Sacramento County DHHS/CPS/RFA Program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055AC-76FC-4989-AAFF-0E99814F58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7A79BCA-E6C8-4ECA-8BFF-B2631AA360FF}" type="datetime1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6C055AC-76FC-4989-AAFF-0E99814F58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dirty="0" smtClean="0"/>
              <a:t>Sacramento County DHHS/CPS/RFA Program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2035A8D-A48D-4845-80F6-A8E4A95D4EDE}" type="datetime1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en-US" dirty="0" smtClean="0"/>
              <a:t>Sacramento County DHHS/CPS/RFA Program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6C055AC-76FC-4989-AAFF-0E99814F58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5C74B-5655-4801-B4BC-52C626BA40F4}" type="datetime1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Sacramento County DHHS/CPS/RFA Program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055AC-76FC-4989-AAFF-0E99814F58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83255-BAA6-4DEF-8AC5-A4AE6F173FE9}" type="datetime1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Sacramento County DHHS/CPS/RFA Program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055AC-76FC-4989-AAFF-0E99814F58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582A38D-DFFF-4029-82C3-EFE2156ACECE}" type="datetime1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6C055AC-76FC-4989-AAFF-0E99814F58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dirty="0" smtClean="0"/>
              <a:t>Sacramento County DHHS/CPS/RFA Program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201B3-D149-4249-9972-1323589CFB88}" type="datetime1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Sacramento County DHHS/CPS/RFA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055AC-76FC-4989-AAFF-0E99814F58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80B1FC6-32EB-451D-A1E7-88068DEB0FD6}" type="datetime1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6C055AC-76FC-4989-AAFF-0E99814F58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dirty="0" smtClean="0"/>
              <a:t>Sacramento County DHHS/CPS/RFA Program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BB5579F-8A6D-4961-96CC-0DD0B22F124A}" type="datetime1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6C055AC-76FC-4989-AAFF-0E99814F58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dirty="0" smtClean="0"/>
              <a:t>Sacramento County DHHS/CPS/RFA Program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671D27A-F28C-4739-8656-C87A7D08BE0C}" type="datetime1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Sacramento County DHHS/CPS/RFA Program</a:t>
            </a: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6C055AC-76FC-4989-AAFF-0E99814F58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Resource family </a:t>
            </a:r>
            <a:br>
              <a:rPr lang="en-US" dirty="0" smtClean="0"/>
            </a:br>
            <a:r>
              <a:rPr lang="en-US" dirty="0" smtClean="0"/>
              <a:t>Pre-Approval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Class 3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JV 218 form is for the child to provide their opinion about the medication, or they can tell the SW, and the Judge in Court (copy in binder)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JV 219 form is for a caregiver, CASA or parent to provide their opinion (copy in binder)</a:t>
            </a:r>
          </a:p>
          <a:p>
            <a:endParaRPr lang="en-US" dirty="0"/>
          </a:p>
        </p:txBody>
      </p:sp>
      <p:pic>
        <p:nvPicPr>
          <p:cNvPr id="8194" name="Picture 2" descr="C:\Users\Lopez-WilliamsC\AppData\Local\Microsoft\Windows\Temporary Internet Files\Content.IE5\JOQGTF9L\Judge_at_desk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419600"/>
            <a:ext cx="3054350" cy="186055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6C055AC-76FC-4989-AAFF-0E99814F589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Sacramento County DHHS/CPS/RFA Program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attachment?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Evolutionary emotional tie</a:t>
            </a:r>
          </a:p>
          <a:p>
            <a:r>
              <a:rPr lang="en-US" dirty="0" smtClean="0"/>
              <a:t>Reciprocal process by which an emotional connection develops</a:t>
            </a:r>
          </a:p>
          <a:p>
            <a:r>
              <a:rPr lang="en-US" dirty="0" smtClean="0"/>
              <a:t>Intense affection bond</a:t>
            </a:r>
          </a:p>
          <a:p>
            <a:r>
              <a:rPr lang="en-US" dirty="0" smtClean="0"/>
              <a:t>Instinctual process </a:t>
            </a:r>
            <a:endParaRPr lang="en-US" dirty="0"/>
          </a:p>
        </p:txBody>
      </p:sp>
      <p:pic>
        <p:nvPicPr>
          <p:cNvPr id="11272" name="Picture 8" descr="C:\Users\Lopez-WilliamsC\AppData\Local\Microsoft\Windows\Temporary Internet Files\Content.IE5\N0WSPK2N\mano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276600"/>
            <a:ext cx="3283492" cy="217805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6C055AC-76FC-4989-AAFF-0E99814F589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Sacramento County DHHS/CPS/RFA Program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838200"/>
          </a:xfrm>
        </p:spPr>
        <p:txBody>
          <a:bodyPr>
            <a:normAutofit fontScale="90000"/>
          </a:bodyPr>
          <a:lstStyle/>
          <a:p>
            <a:pPr rtl="0" eaLnBrk="1" hangingPunct="1"/>
            <a:r>
              <a:rPr lang="en-US" sz="3800" dirty="0" smtClean="0">
                <a:latin typeface="Comic Sans MS" pitchFamily="112" charset="0"/>
              </a:rPr>
              <a:t>Basic Principles:</a:t>
            </a:r>
            <a:br>
              <a:rPr lang="en-US" sz="3800" dirty="0" smtClean="0">
                <a:latin typeface="Comic Sans MS" pitchFamily="112" charset="0"/>
              </a:rPr>
            </a:br>
            <a:r>
              <a:rPr lang="en-US" sz="3800" i="1" dirty="0" smtClean="0">
                <a:latin typeface="Comic Sans MS" pitchFamily="112" charset="0"/>
              </a:rPr>
              <a:t>  Forming Attachments 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173163" y="1600200"/>
            <a:ext cx="7772400" cy="4924425"/>
          </a:xfrm>
        </p:spPr>
        <p:txBody>
          <a:bodyPr/>
          <a:lstStyle/>
          <a:p>
            <a:pPr algn="l" rtl="0" eaLnBrk="1" hangingPunct="1"/>
            <a:r>
              <a:rPr lang="en-US" dirty="0" smtClean="0">
                <a:latin typeface="Comic Sans MS" pitchFamily="112" charset="0"/>
              </a:rPr>
              <a:t>The child is highly motivated from birth to form and maintain attachments to a few caregivers</a:t>
            </a:r>
          </a:p>
          <a:p>
            <a:pPr algn="l" rtl="0" eaLnBrk="1" hangingPunct="1"/>
            <a:endParaRPr lang="en-US" dirty="0" smtClean="0">
              <a:latin typeface="Comic Sans MS" pitchFamily="112" charset="0"/>
            </a:endParaRPr>
          </a:p>
          <a:p>
            <a:pPr algn="l" rtl="0" eaLnBrk="1" hangingPunct="1"/>
            <a:r>
              <a:rPr lang="en-US" dirty="0" smtClean="0">
                <a:latin typeface="Comic Sans MS" pitchFamily="112" charset="0"/>
              </a:rPr>
              <a:t>Attachment has survival value</a:t>
            </a:r>
          </a:p>
          <a:p>
            <a:pPr algn="l" rtl="0" eaLnBrk="1" hangingPunct="1"/>
            <a:endParaRPr lang="en-US" dirty="0" smtClean="0">
              <a:latin typeface="Comic Sans MS" pitchFamily="112" charset="0"/>
            </a:endParaRPr>
          </a:p>
          <a:p>
            <a:pPr algn="l" rtl="0" eaLnBrk="1" hangingPunct="1"/>
            <a:r>
              <a:rPr lang="en-US" dirty="0" smtClean="0">
                <a:latin typeface="Comic Sans MS" pitchFamily="112" charset="0"/>
              </a:rPr>
              <a:t>Children will do whatever is necessary to maintain their attachments and to achieve security</a:t>
            </a:r>
          </a:p>
          <a:p>
            <a:pPr algn="l" rtl="0" eaLnBrk="1" hangingPunct="1"/>
            <a:endParaRPr lang="en-US" dirty="0" smtClean="0">
              <a:latin typeface="Comic Sans MS" pitchFamily="112" charset="0"/>
            </a:endParaRPr>
          </a:p>
          <a:p>
            <a:pPr algn="l" rtl="0" eaLnBrk="1" hangingPunct="1"/>
            <a:r>
              <a:rPr lang="en-US" dirty="0" smtClean="0">
                <a:latin typeface="Comic Sans MS" pitchFamily="112" charset="0"/>
              </a:rPr>
              <a:t>The baby uses the attachment figure as a “secure base”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6C055AC-76FC-4989-AAFF-0E99814F589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Sacramento County DHHS/CPS/RFA Program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v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58738"/>
            <a:ext cx="9048750" cy="673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867400" y="6477000"/>
            <a:ext cx="3276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1200" dirty="0">
                <a:latin typeface="Times New Roman" pitchFamily="112" charset="0"/>
                <a:cs typeface="Times New Roman" pitchFamily="112" charset="0"/>
              </a:rPr>
              <a:t>Cooper, Hoffman, Marvin &amp;Powell , 2000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055AC-76FC-4989-AAFF-0E99814F589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Sacramento County DHHS/CPS/RFA Program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rmAutofit fontScale="90000"/>
          </a:bodyPr>
          <a:lstStyle/>
          <a:p>
            <a:pPr rtl="0" eaLnBrk="1" hangingPunct="1"/>
            <a:r>
              <a:rPr lang="en-US" sz="3800" dirty="0" smtClean="0">
                <a:latin typeface="Comic Sans MS" pitchFamily="112" charset="0"/>
              </a:rPr>
              <a:t>More basic principles:</a:t>
            </a:r>
            <a:br>
              <a:rPr lang="en-US" sz="3800" dirty="0" smtClean="0">
                <a:latin typeface="Comic Sans MS" pitchFamily="112" charset="0"/>
              </a:rPr>
            </a:br>
            <a:r>
              <a:rPr lang="en-US" sz="3800" dirty="0" smtClean="0">
                <a:latin typeface="Comic Sans MS" pitchFamily="112" charset="0"/>
              </a:rPr>
              <a:t>	</a:t>
            </a:r>
            <a:r>
              <a:rPr lang="en-US" sz="3800" i="1" dirty="0" smtClean="0">
                <a:latin typeface="Comic Sans MS" pitchFamily="112" charset="0"/>
              </a:rPr>
              <a:t>Attachment Security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371600"/>
            <a:ext cx="8686800" cy="4525963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90000"/>
              </a:lnSpc>
            </a:pPr>
            <a:r>
              <a:rPr lang="en-US" dirty="0" smtClean="0">
                <a:latin typeface="Comic Sans MS" pitchFamily="112" charset="0"/>
              </a:rPr>
              <a:t>Attachment figures become “psychological parents”</a:t>
            </a:r>
          </a:p>
          <a:p>
            <a:pPr algn="l" rtl="0" eaLnBrk="1" hangingPunct="1">
              <a:lnSpc>
                <a:spcPct val="90000"/>
              </a:lnSpc>
            </a:pPr>
            <a:endParaRPr lang="en-US" dirty="0" smtClean="0">
              <a:latin typeface="Comic Sans MS" pitchFamily="112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dirty="0" smtClean="0">
                <a:latin typeface="Comic Sans MS" pitchFamily="112" charset="0"/>
              </a:rPr>
              <a:t>All babies attach but the security of the attachment depends on the caregivers responses to the child</a:t>
            </a:r>
          </a:p>
          <a:p>
            <a:pPr algn="l" rtl="0" eaLnBrk="1" hangingPunct="1">
              <a:lnSpc>
                <a:spcPct val="90000"/>
              </a:lnSpc>
            </a:pPr>
            <a:endParaRPr lang="en-US" dirty="0" smtClean="0">
              <a:latin typeface="Comic Sans MS" pitchFamily="112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b="1" dirty="0" smtClean="0">
                <a:latin typeface="Comic Sans MS" pitchFamily="112" charset="0"/>
              </a:rPr>
              <a:t>Sensitivity</a:t>
            </a:r>
            <a:r>
              <a:rPr lang="en-US" dirty="0" smtClean="0">
                <a:latin typeface="Comic Sans MS" pitchFamily="112" charset="0"/>
              </a:rPr>
              <a:t>:  Reading the infant’s signals accurately and responding to them appropriately</a:t>
            </a:r>
          </a:p>
          <a:p>
            <a:pPr algn="l" rtl="0" eaLnBrk="1" hangingPunct="1">
              <a:lnSpc>
                <a:spcPct val="90000"/>
              </a:lnSpc>
            </a:pPr>
            <a:endParaRPr lang="en-US" dirty="0" smtClean="0">
              <a:latin typeface="Comic Sans MS" pitchFamily="112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b="1" dirty="0" smtClean="0">
                <a:latin typeface="Comic Sans MS" pitchFamily="112" charset="0"/>
              </a:rPr>
              <a:t>Insightfulness</a:t>
            </a:r>
            <a:r>
              <a:rPr lang="en-US" dirty="0" smtClean="0">
                <a:latin typeface="Comic Sans MS" pitchFamily="112" charset="0"/>
              </a:rPr>
              <a:t>:  Seeing things from the child’s point of view; empathic understanding of the child’s experience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6C055AC-76FC-4989-AAFF-0E99814F589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Sacramento County DHHS/CPS/RFA Program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dirty="0" smtClean="0">
                <a:latin typeface="Comic Sans MS" pitchFamily="112" charset="0"/>
              </a:rPr>
              <a:t>Attachment:  </a:t>
            </a:r>
            <a:br>
              <a:rPr lang="en-US" sz="3800" dirty="0" smtClean="0">
                <a:latin typeface="Comic Sans MS" pitchFamily="112" charset="0"/>
              </a:rPr>
            </a:br>
            <a:r>
              <a:rPr lang="en-US" sz="3800" i="1" dirty="0" smtClean="0">
                <a:latin typeface="Comic Sans MS" pitchFamily="112" charset="0"/>
              </a:rPr>
              <a:t>Infancy and Beyond	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l" rtl="0" eaLnBrk="1" hangingPunct="1"/>
            <a:r>
              <a:rPr lang="en-US" dirty="0" smtClean="0">
                <a:latin typeface="Comic Sans MS" pitchFamily="112" charset="0"/>
              </a:rPr>
              <a:t>Early attachments lay the groundwork for later development</a:t>
            </a:r>
          </a:p>
          <a:p>
            <a:pPr algn="l" rtl="0" eaLnBrk="1" hangingPunct="1"/>
            <a:endParaRPr lang="en-US" dirty="0" smtClean="0">
              <a:latin typeface="Comic Sans MS" pitchFamily="112" charset="0"/>
            </a:endParaRPr>
          </a:p>
          <a:p>
            <a:pPr algn="l" rtl="0" eaLnBrk="1" hangingPunct="1"/>
            <a:r>
              <a:rPr lang="en-US" dirty="0" smtClean="0">
                <a:latin typeface="Comic Sans MS" pitchFamily="112" charset="0"/>
              </a:rPr>
              <a:t>Children form Internal Working Models of their attachment relationships </a:t>
            </a:r>
          </a:p>
          <a:p>
            <a:pPr algn="l" rtl="0" eaLnBrk="1" hangingPunct="1"/>
            <a:endParaRPr lang="en-US" dirty="0" smtClean="0">
              <a:latin typeface="Comic Sans MS" pitchFamily="112" charset="0"/>
            </a:endParaRPr>
          </a:p>
          <a:p>
            <a:pPr algn="l" rtl="0" eaLnBrk="1" hangingPunct="1"/>
            <a:r>
              <a:rPr lang="en-US" dirty="0" smtClean="0">
                <a:latin typeface="Comic Sans MS" pitchFamily="112" charset="0"/>
              </a:rPr>
              <a:t>The legacy of early attachment is reflected in children’s relationships with others, self-regulation, emotional openness.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6C055AC-76FC-4989-AAFF-0E99814F589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Sacramento County DHHS/CPS/RFA Program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latin typeface="Comic Sans MS" pitchFamily="112" charset="0"/>
              </a:rPr>
              <a:t>Separations from attachment figures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l" rtl="0" eaLnBrk="1" hangingPunct="1"/>
            <a:r>
              <a:rPr lang="en-US" dirty="0" smtClean="0">
                <a:latin typeface="Comic Sans MS" pitchFamily="112" charset="0"/>
              </a:rPr>
              <a:t>Are challenging for young children – and for all of us!</a:t>
            </a:r>
          </a:p>
          <a:p>
            <a:pPr algn="l" rtl="0" eaLnBrk="1" hangingPunct="1"/>
            <a:r>
              <a:rPr lang="en-US" dirty="0" smtClean="0">
                <a:latin typeface="Comic Sans MS" pitchFamily="112" charset="0"/>
              </a:rPr>
              <a:t>The child experiences separation as a threat to the availability of the secure base.</a:t>
            </a:r>
          </a:p>
          <a:p>
            <a:pPr algn="l" rtl="0" eaLnBrk="1" hangingPunct="1"/>
            <a:r>
              <a:rPr lang="en-US" dirty="0" smtClean="0">
                <a:latin typeface="Comic Sans MS" pitchFamily="112" charset="0"/>
              </a:rPr>
              <a:t>The degree of challenge will depend on the degree of threat</a:t>
            </a:r>
          </a:p>
          <a:p>
            <a:pPr algn="l" rtl="0" eaLnBrk="1" hangingPunct="1"/>
            <a:r>
              <a:rPr lang="en-US" dirty="0" smtClean="0">
                <a:latin typeface="Comic Sans MS" pitchFamily="112" charset="0"/>
              </a:rPr>
              <a:t>Often involves separation not only from the parent but from everything familiar</a:t>
            </a:r>
          </a:p>
          <a:p>
            <a:r>
              <a:rPr lang="en-US" dirty="0" smtClean="0">
                <a:latin typeface="Comic Sans MS" pitchFamily="112" charset="0"/>
              </a:rPr>
              <a:t>Strong reactions will occur when separating from nurturing parents - but also from abusive parents! </a:t>
            </a:r>
          </a:p>
          <a:p>
            <a:r>
              <a:rPr lang="en-US" dirty="0" smtClean="0">
                <a:latin typeface="Comic Sans MS" pitchFamily="112" charset="0"/>
              </a:rPr>
              <a:t>Under certain conditions separations can be traumatic and have devastating consequences.</a:t>
            </a:r>
          </a:p>
          <a:p>
            <a:pPr algn="l" rtl="0" eaLnBrk="1" hangingPunct="1"/>
            <a:endParaRPr lang="en-US" dirty="0" smtClean="0">
              <a:latin typeface="Comic Sans MS" pitchFamily="11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6C055AC-76FC-4989-AAFF-0E99814F589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Sacramento County DHHS/CPS/RFA Program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mic Sans MS" pitchFamily="112" charset="0"/>
              </a:rPr>
              <a:t>Separation reactions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l" rtl="0" eaLnBrk="1" hangingPunct="1">
              <a:buFont typeface="Wingdings" pitchFamily="2" charset="2"/>
              <a:buNone/>
            </a:pPr>
            <a:r>
              <a:rPr lang="en-US" dirty="0" smtClean="0">
                <a:latin typeface="Comic Sans MS" pitchFamily="112" charset="0"/>
              </a:rPr>
              <a:t>Follow the sequence of:</a:t>
            </a:r>
          </a:p>
          <a:p>
            <a:pPr algn="l" rtl="0" eaLnBrk="1" hangingPunct="1">
              <a:buFont typeface="Wingdings" pitchFamily="2" charset="2"/>
              <a:buNone/>
            </a:pPr>
            <a:endParaRPr lang="en-US" dirty="0" smtClean="0">
              <a:latin typeface="Comic Sans MS" pitchFamily="112" charset="0"/>
            </a:endParaRPr>
          </a:p>
          <a:p>
            <a:pPr algn="l" rtl="0" eaLnBrk="1" hangingPunct="1"/>
            <a:r>
              <a:rPr lang="en-US" b="1" dirty="0" smtClean="0">
                <a:latin typeface="Comic Sans MS" pitchFamily="112" charset="0"/>
              </a:rPr>
              <a:t>Protest: </a:t>
            </a:r>
            <a:r>
              <a:rPr lang="en-US" dirty="0" smtClean="0">
                <a:latin typeface="Comic Sans MS" pitchFamily="112" charset="0"/>
              </a:rPr>
              <a:t>anxiety, anger</a:t>
            </a:r>
          </a:p>
          <a:p>
            <a:pPr algn="l" rtl="0" eaLnBrk="1" hangingPunct="1"/>
            <a:endParaRPr lang="en-US" dirty="0" smtClean="0">
              <a:latin typeface="Comic Sans MS" pitchFamily="112" charset="0"/>
            </a:endParaRPr>
          </a:p>
          <a:p>
            <a:pPr algn="l" rtl="0" eaLnBrk="1" hangingPunct="1"/>
            <a:r>
              <a:rPr lang="en-US" b="1" dirty="0" smtClean="0">
                <a:latin typeface="Comic Sans MS" pitchFamily="112" charset="0"/>
              </a:rPr>
              <a:t>Despair: </a:t>
            </a:r>
            <a:r>
              <a:rPr lang="en-US" dirty="0" smtClean="0">
                <a:latin typeface="Comic Sans MS" pitchFamily="112" charset="0"/>
              </a:rPr>
              <a:t>sadness, withdrawal</a:t>
            </a:r>
          </a:p>
          <a:p>
            <a:pPr algn="l" rtl="0" eaLnBrk="1" hangingPunct="1"/>
            <a:endParaRPr lang="en-US" dirty="0" smtClean="0">
              <a:latin typeface="Comic Sans MS" pitchFamily="112" charset="0"/>
            </a:endParaRPr>
          </a:p>
          <a:p>
            <a:pPr algn="l" rtl="0" eaLnBrk="1" hangingPunct="1"/>
            <a:r>
              <a:rPr lang="en-US" dirty="0" smtClean="0">
                <a:latin typeface="Comic Sans MS" pitchFamily="112" charset="0"/>
              </a:rPr>
              <a:t>“</a:t>
            </a:r>
            <a:r>
              <a:rPr lang="en-US" b="1" dirty="0" smtClean="0">
                <a:latin typeface="Comic Sans MS" pitchFamily="112" charset="0"/>
              </a:rPr>
              <a:t>Detachment” : </a:t>
            </a:r>
            <a:r>
              <a:rPr lang="en-US" dirty="0" smtClean="0">
                <a:latin typeface="Comic Sans MS" pitchFamily="112" charset="0"/>
              </a:rPr>
              <a:t>recovery, renewed interest in the world</a:t>
            </a:r>
          </a:p>
          <a:p>
            <a:pPr algn="l" rtl="0" eaLnBrk="1" hangingPunct="1"/>
            <a:endParaRPr lang="en-US" dirty="0" smtClean="0">
              <a:latin typeface="Comic Sans MS" pitchFamily="112" charset="0"/>
            </a:endParaRPr>
          </a:p>
        </p:txBody>
      </p:sp>
      <p:pic>
        <p:nvPicPr>
          <p:cNvPr id="13314" name="Picture 2" descr="C:\Users\Lopez-WilliamsC\AppData\Local\Microsoft\Windows\Temporary Internet Files\Content.IE5\JOQGTF9L\divorce-pain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295400"/>
            <a:ext cx="2413000" cy="25400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6C055AC-76FC-4989-AAFF-0E99814F589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Sacramento County DHHS/CPS/RFA Program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 of attachment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Secure attachment</a:t>
            </a:r>
          </a:p>
          <a:p>
            <a:r>
              <a:rPr lang="en-US" dirty="0" smtClean="0"/>
              <a:t>Proper cycle:  infant/child feels threatened, needs help/has need and elicits help/comfort from caregiver. Caregiver correctly reads the needs and tends to the need. The child is satisfied.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Insecure attachment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Resistant (child is uncertain)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Avoidant (child expects rejection from caregiver)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Disorganized (child is confused)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055AC-76FC-4989-AAFF-0E99814F589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Sacramento County DHHS/CPS/RFA Program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you may encounter with a child who has attachment problems…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Different ranges of developmental delay (motor, language, emotional, social, and cognitive)</a:t>
            </a:r>
          </a:p>
          <a:p>
            <a:endParaRPr lang="en-US" dirty="0" smtClean="0"/>
          </a:p>
          <a:p>
            <a:r>
              <a:rPr lang="en-US" dirty="0" smtClean="0"/>
              <a:t>Eating (hoarding food, hiding food, or excessive eating, may have failure to thrive diagnosis, other eating disorders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Soothing (may use very primitive soothing behaviors/biting, head banging, rocking, chanting, scratching, cutting)</a:t>
            </a:r>
          </a:p>
          <a:p>
            <a:endParaRPr lang="en-US" dirty="0" smtClean="0"/>
          </a:p>
          <a:p>
            <a:r>
              <a:rPr lang="en-US" dirty="0" smtClean="0"/>
              <a:t>Emotional (depression, anxiety, indiscriminant attachment, aggression/cruelty/</a:t>
            </a:r>
          </a:p>
          <a:p>
            <a:pPr>
              <a:buNone/>
            </a:pPr>
            <a:r>
              <a:rPr lang="en-US" dirty="0" smtClean="0"/>
              <a:t>	poor impulse control)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055AC-76FC-4989-AAFF-0E99814F589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Sacramento County DHHS/CPS/RFA Program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Housekeeping Items</a:t>
            </a:r>
          </a:p>
          <a:p>
            <a:endParaRPr lang="en-US" dirty="0" smtClean="0"/>
          </a:p>
          <a:p>
            <a:r>
              <a:rPr lang="en-US" dirty="0" smtClean="0"/>
              <a:t>Icebreaker Activity</a:t>
            </a:r>
          </a:p>
          <a:p>
            <a:endParaRPr lang="en-US" dirty="0" smtClean="0"/>
          </a:p>
          <a:p>
            <a:r>
              <a:rPr lang="en-US" dirty="0" smtClean="0"/>
              <a:t>Presentation of material (Mental Health, Medication, Attachment)</a:t>
            </a:r>
          </a:p>
          <a:p>
            <a:endParaRPr lang="en-US" dirty="0" smtClean="0"/>
          </a:p>
          <a:p>
            <a:r>
              <a:rPr lang="en-US" dirty="0" smtClean="0"/>
              <a:t>Break (10 minutes)-optional/class vote</a:t>
            </a:r>
          </a:p>
          <a:p>
            <a:endParaRPr lang="en-US" dirty="0" smtClean="0"/>
          </a:p>
          <a:p>
            <a:r>
              <a:rPr lang="en-US" dirty="0" smtClean="0"/>
              <a:t>Video (Removed Part 2)</a:t>
            </a:r>
          </a:p>
          <a:p>
            <a:endParaRPr lang="en-US" dirty="0" smtClean="0"/>
          </a:p>
          <a:p>
            <a:r>
              <a:rPr lang="en-US" dirty="0" smtClean="0"/>
              <a:t>Finish presentation of material (Visitation/Working with Birth Families, Cultural Best Practices, LGBTQ)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0A5CF2B7-4F78-4350-9038-D64A516914B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for Tonight </a:t>
            </a:r>
            <a:endParaRPr lang="en-US" dirty="0"/>
          </a:p>
        </p:txBody>
      </p:sp>
      <p:pic>
        <p:nvPicPr>
          <p:cNvPr id="4" name="Picture 4" descr="C:\Users\Lopez-WilliamsC\AppData\Local\Microsoft\Windows\Temporary Internet Files\Content.IE5\NC9ICXFX\Glad_You're_Back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57200"/>
            <a:ext cx="3238095" cy="2450794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Sacramento County DHHS/CPS/RFA Program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re-build attachment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Eye contact, smiling</a:t>
            </a:r>
          </a:p>
          <a:p>
            <a:r>
              <a:rPr lang="en-US" dirty="0" smtClean="0"/>
              <a:t>Comforting, holding, rocking</a:t>
            </a:r>
          </a:p>
          <a:p>
            <a:r>
              <a:rPr lang="en-US" dirty="0" smtClean="0"/>
              <a:t>Feeding</a:t>
            </a:r>
          </a:p>
          <a:p>
            <a:r>
              <a:rPr lang="en-US" dirty="0" smtClean="0"/>
              <a:t>Warming/cooling</a:t>
            </a:r>
          </a:p>
          <a:p>
            <a:r>
              <a:rPr lang="en-US" dirty="0" smtClean="0"/>
              <a:t>Verbal assurances</a:t>
            </a:r>
          </a:p>
          <a:p>
            <a:r>
              <a:rPr lang="en-US" dirty="0" smtClean="0"/>
              <a:t>Singing, reading</a:t>
            </a:r>
          </a:p>
          <a:p>
            <a:r>
              <a:rPr lang="en-US" dirty="0" smtClean="0"/>
              <a:t>Good smells</a:t>
            </a:r>
          </a:p>
          <a:p>
            <a:r>
              <a:rPr lang="en-US" dirty="0" smtClean="0"/>
              <a:t>Games</a:t>
            </a:r>
          </a:p>
          <a:p>
            <a:r>
              <a:rPr lang="en-US" dirty="0" smtClean="0"/>
              <a:t>Listening/talking</a:t>
            </a:r>
          </a:p>
          <a:p>
            <a:r>
              <a:rPr lang="en-US" dirty="0" smtClean="0"/>
              <a:t>Spend time together (one on one)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Introduce activities that are joyous</a:t>
            </a:r>
          </a:p>
          <a:p>
            <a:r>
              <a:rPr lang="en-US" dirty="0" smtClean="0"/>
              <a:t>Dance</a:t>
            </a:r>
          </a:p>
          <a:p>
            <a:r>
              <a:rPr lang="en-US" dirty="0" smtClean="0"/>
              <a:t>Play child’s favorite game or do favorite activity</a:t>
            </a:r>
          </a:p>
          <a:p>
            <a:r>
              <a:rPr lang="en-US" dirty="0" smtClean="0"/>
              <a:t>Praise</a:t>
            </a:r>
          </a:p>
          <a:p>
            <a:r>
              <a:rPr lang="en-US" dirty="0" smtClean="0"/>
              <a:t>Remembering together favorite memories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055AC-76FC-4989-AAFF-0E99814F589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Sacramento County DHHS/CPS/RFA Program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EXAMPLES…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6C055AC-76FC-4989-AAFF-0E99814F589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Sacramento County DHHS/CPS/RFA Program</a:t>
            </a:r>
            <a:endParaRPr lang="en-US" dirty="0"/>
          </a:p>
        </p:txBody>
      </p:sp>
      <p:pic>
        <p:nvPicPr>
          <p:cNvPr id="9" name="Content Placeholder 8" descr="C:\Users\Lopez-WilliamsC\AppData\Local\Microsoft\Windows\Temporary Internet Files\Content.IE5\GE38I0FD\secure2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47800"/>
            <a:ext cx="4873625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 Time…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9" name="Picture 3" descr="C:\Users\Lopez-WilliamsC\AppData\Local\Microsoft\Windows\Temporary Internet Files\Content.IE5\LW2LDEAG\e-learning-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828800"/>
            <a:ext cx="6019800" cy="451485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6C055AC-76FC-4989-AAFF-0E99814F589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Sacramento County DHHS/CPS/RFA Program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Movie time…Removed part 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3" name="Picture 3" descr="C:\Users\Lopez-WilliamsC\AppData\Local\Microsoft\Windows\Temporary Internet Files\Content.IE5\JOQGTF9L\sad-cat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057400"/>
            <a:ext cx="6172200" cy="4110686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6C055AC-76FC-4989-AAFF-0E99814F589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Sacramento County DHHS/CPS/RFA Program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importance of visitation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Facilities reunification and improves reunification odds</a:t>
            </a:r>
          </a:p>
          <a:p>
            <a:r>
              <a:rPr lang="en-US" dirty="0" smtClean="0"/>
              <a:t>Allows for assessment of how visits are going</a:t>
            </a:r>
          </a:p>
          <a:p>
            <a:r>
              <a:rPr lang="en-US" dirty="0" smtClean="0"/>
              <a:t>Maintains relationships</a:t>
            </a:r>
          </a:p>
          <a:p>
            <a:r>
              <a:rPr lang="en-US" dirty="0" smtClean="0"/>
              <a:t>Guides parents in a controlled setting </a:t>
            </a:r>
          </a:p>
          <a:p>
            <a:r>
              <a:rPr lang="en-US" dirty="0" smtClean="0"/>
              <a:t>Both mother and father have right to visit with child</a:t>
            </a:r>
          </a:p>
          <a:p>
            <a:r>
              <a:rPr lang="en-US" dirty="0" smtClean="0"/>
              <a:t>Grandparents and other relatives can visit child as well (this is at the SW’s discretion as well as whether this is unsupervised/observed/unsupervised/overnight)</a:t>
            </a:r>
          </a:p>
          <a:p>
            <a:r>
              <a:rPr lang="en-US" dirty="0" smtClean="0"/>
              <a:t>Only the Court can stop visits</a:t>
            </a:r>
          </a:p>
          <a:p>
            <a:r>
              <a:rPr lang="en-US" dirty="0" smtClean="0"/>
              <a:t>Visitation is one of the best indicators of reunification between child/parent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6C055AC-76FC-4989-AAFF-0E99814F589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Sacramento County DHHS/CPS/RFA Program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family’s responsibility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Arrive early or on time</a:t>
            </a:r>
          </a:p>
          <a:p>
            <a:r>
              <a:rPr lang="en-US" dirty="0" smtClean="0"/>
              <a:t>If a parent does not show up you must wait 15 minutes and can then leave</a:t>
            </a:r>
          </a:p>
          <a:p>
            <a:r>
              <a:rPr lang="en-US" dirty="0" smtClean="0"/>
              <a:t>Visitation must be made up to parents if a visit was cancelled/missed due to no fault of their own</a:t>
            </a:r>
          </a:p>
          <a:p>
            <a:r>
              <a:rPr lang="en-US" dirty="0" smtClean="0"/>
              <a:t>Be flexible</a:t>
            </a:r>
          </a:p>
          <a:p>
            <a:r>
              <a:rPr lang="en-US" dirty="0" smtClean="0"/>
              <a:t>Be prepared </a:t>
            </a:r>
          </a:p>
          <a:p>
            <a:r>
              <a:rPr lang="en-US" dirty="0" smtClean="0"/>
              <a:t>Prepare the child for visit in regards to clothing, food/snack/drink, take activities or school items, homework (depending on age of child)</a:t>
            </a:r>
          </a:p>
          <a:p>
            <a:r>
              <a:rPr lang="en-US" dirty="0" smtClean="0"/>
              <a:t>A Resource Family can never use loss of visits as discipline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6C055AC-76FC-4989-AAFF-0E99814F589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Sacramento County DHHS/CPS/RFA Program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VISITATION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Visitation recommendation is made by CPS to the Court/Court has the ultimate decision in what the visitation order is</a:t>
            </a:r>
          </a:p>
          <a:p>
            <a:endParaRPr lang="en-US" sz="2000" dirty="0" smtClean="0"/>
          </a:p>
          <a:p>
            <a:r>
              <a:rPr lang="en-US" sz="2000" dirty="0" smtClean="0"/>
              <a:t>Usually the progression of visits is Supervised, Observed, Unsupervised, Overnights-this is line with the progress toward reunification</a:t>
            </a:r>
          </a:p>
          <a:p>
            <a:endParaRPr lang="en-US" sz="2000" dirty="0" smtClean="0"/>
          </a:p>
          <a:p>
            <a:r>
              <a:rPr lang="en-US" sz="2000" dirty="0" smtClean="0"/>
              <a:t>The details of the visits such as, time, place and manner are at the SW’s discretion</a:t>
            </a:r>
          </a:p>
          <a:p>
            <a:endParaRPr lang="en-US" sz="2000" dirty="0" smtClean="0"/>
          </a:p>
          <a:p>
            <a:r>
              <a:rPr lang="en-US" sz="2000" dirty="0" smtClean="0"/>
              <a:t>You may be asked by SW if you are comfortable supervising/observing visits</a:t>
            </a:r>
          </a:p>
          <a:p>
            <a:endParaRPr lang="en-US" sz="2000" dirty="0" smtClean="0"/>
          </a:p>
          <a:p>
            <a:r>
              <a:rPr lang="en-US" sz="2000" dirty="0" smtClean="0"/>
              <a:t>If you are not comfortable supervising/observing you can still be a support for the child during this time by providing transportation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6C055AC-76FC-4989-AAFF-0E99814F589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Sacramento County DHHS/CPS/RFA Program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JUVENILE COURT STANDING ORDER ABOUT VISITATION STATES: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Child’s Desires: </a:t>
            </a:r>
            <a:r>
              <a:rPr lang="en-US" dirty="0" smtClean="0"/>
              <a:t>The social worker may consider the child’s desires in administration of the visits, but the child </a:t>
            </a:r>
            <a:r>
              <a:rPr lang="en-US" b="1" dirty="0" smtClean="0"/>
              <a:t>shall not </a:t>
            </a:r>
            <a:r>
              <a:rPr lang="en-US" dirty="0" smtClean="0"/>
              <a:t>be given the option to consent to, or refuse, future visits.</a:t>
            </a:r>
          </a:p>
          <a:p>
            <a:endParaRPr lang="en-US" dirty="0" smtClean="0"/>
          </a:p>
          <a:p>
            <a:r>
              <a:rPr lang="en-US" b="1" dirty="0" smtClean="0"/>
              <a:t>Under the Influence: </a:t>
            </a:r>
            <a:r>
              <a:rPr lang="en-US" dirty="0" smtClean="0"/>
              <a:t>The parent/guardian, relatives and non-related extended family members </a:t>
            </a:r>
            <a:r>
              <a:rPr lang="en-US" b="1" dirty="0" smtClean="0"/>
              <a:t>shall not </a:t>
            </a:r>
            <a:r>
              <a:rPr lang="en-US" dirty="0" smtClean="0"/>
              <a:t>be under the influence of alcohol or controlled substances at any visit.</a:t>
            </a:r>
          </a:p>
          <a:p>
            <a:endParaRPr lang="en-US" dirty="0" smtClean="0"/>
          </a:p>
          <a:p>
            <a:r>
              <a:rPr lang="en-US" b="1" dirty="0" smtClean="0"/>
              <a:t>Subjects Discussed: </a:t>
            </a:r>
            <a:r>
              <a:rPr lang="en-US" dirty="0" smtClean="0"/>
              <a:t>During visitation, the parent/guardian, relatives and non-related extended family members </a:t>
            </a:r>
            <a:r>
              <a:rPr lang="en-US" b="1" dirty="0" smtClean="0"/>
              <a:t>shall not </a:t>
            </a:r>
            <a:r>
              <a:rPr lang="en-US" dirty="0" smtClean="0"/>
              <a:t>discuss the following subjects with the child: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1. court proceedings;</a:t>
            </a:r>
          </a:p>
          <a:p>
            <a:pPr>
              <a:buNone/>
            </a:pPr>
            <a:r>
              <a:rPr lang="en-US" dirty="0" smtClean="0"/>
              <a:t>	2. the allegations in the petition;</a:t>
            </a:r>
          </a:p>
          <a:p>
            <a:pPr>
              <a:buNone/>
            </a:pPr>
            <a:r>
              <a:rPr lang="en-US" dirty="0" smtClean="0"/>
              <a:t>	3. promises or predictions about the outcome of the case; or</a:t>
            </a:r>
          </a:p>
          <a:p>
            <a:pPr>
              <a:buNone/>
            </a:pPr>
            <a:r>
              <a:rPr lang="en-US" dirty="0" smtClean="0"/>
              <a:t>	4. promises or predictions about placement issues.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6C055AC-76FC-4989-AAFF-0E99814F589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Sacramento County DHHS/CPS/RFA Program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visits you may feel or see this from the child….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FEELINGS:</a:t>
            </a:r>
          </a:p>
          <a:p>
            <a:r>
              <a:rPr lang="en-US" dirty="0" smtClean="0"/>
              <a:t>Happy, less afraid, more afraid, confused, excited, rejection, hostility, guilt, sadness, shame, fear of the unknown…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BEHAVIORS:</a:t>
            </a:r>
          </a:p>
          <a:p>
            <a:r>
              <a:rPr lang="en-US" dirty="0" smtClean="0"/>
              <a:t>Quiet, talkative, hyperactive, clinging to parent, clinging to RP, regressive, aggressive, wetting the bed, talking about going back home/parent, relieved, relaxed</a:t>
            </a:r>
            <a:endParaRPr lang="en-US" dirty="0"/>
          </a:p>
        </p:txBody>
      </p:sp>
      <p:pic>
        <p:nvPicPr>
          <p:cNvPr id="18434" name="Picture 2" descr="C:\Users\Lopez-WilliamsC\AppData\Local\Microsoft\Windows\Temporary Internet Files\Content.IE5\ZDDMC3N5\sad_face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181600"/>
            <a:ext cx="1066800" cy="1066800"/>
          </a:xfrm>
          <a:prstGeom prst="rect">
            <a:avLst/>
          </a:prstGeom>
          <a:noFill/>
        </p:spPr>
      </p:pic>
      <p:pic>
        <p:nvPicPr>
          <p:cNvPr id="18436" name="Picture 4" descr="C:\Users\Lopez-WilliamsC\AppData\Local\Microsoft\Windows\Temporary Internet Files\Content.IE5\6R3JLJH5\original_smiley_face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5181600"/>
            <a:ext cx="990600" cy="99060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055AC-76FC-4989-AAFF-0E99814F589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Sacramento County DHHS/CPS/RFA Program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Please Always Remember…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Birth parents love their children</a:t>
            </a:r>
          </a:p>
          <a:p>
            <a:endParaRPr lang="en-US" dirty="0" smtClean="0"/>
          </a:p>
          <a:p>
            <a:r>
              <a:rPr lang="en-US" dirty="0" smtClean="0"/>
              <a:t>Our children in care love their parents</a:t>
            </a:r>
          </a:p>
          <a:p>
            <a:endParaRPr lang="en-US" dirty="0" smtClean="0"/>
          </a:p>
          <a:p>
            <a:r>
              <a:rPr lang="en-US" dirty="0" smtClean="0"/>
              <a:t>Visitation is a part of being a Resource Parent</a:t>
            </a:r>
          </a:p>
          <a:p>
            <a:endParaRPr lang="en-US" dirty="0" smtClean="0"/>
          </a:p>
          <a:p>
            <a:r>
              <a:rPr lang="en-US" dirty="0" smtClean="0"/>
              <a:t>Do not ever speak negatively/ill of the child’s parent or make them feel that visitation is a burden for you/or their fault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6C055AC-76FC-4989-AAFF-0E99814F589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Sacramento County DHHS/CPS/RFA Program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Foster Youth Mental Health Bill of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Can participate in decisions about diagnosis and treatment , medication</a:t>
            </a:r>
          </a:p>
          <a:p>
            <a:r>
              <a:rPr lang="en-US" dirty="0" smtClean="0"/>
              <a:t>12 years or older can seek and consent to Medical Health service on their own (except for psychotropic meds)</a:t>
            </a:r>
          </a:p>
          <a:p>
            <a:r>
              <a:rPr lang="en-US" dirty="0" smtClean="0"/>
              <a:t>Have the right to only take meds prescribed by their doctor</a:t>
            </a:r>
          </a:p>
          <a:p>
            <a:r>
              <a:rPr lang="en-US" dirty="0" smtClean="0"/>
              <a:t>Be informed of risks and benefits of psych meds</a:t>
            </a:r>
          </a:p>
          <a:p>
            <a:r>
              <a:rPr lang="en-US" dirty="0" smtClean="0"/>
              <a:t>Can disagree with the recommendation for meds</a:t>
            </a:r>
          </a:p>
          <a:p>
            <a:r>
              <a:rPr lang="en-US" dirty="0" smtClean="0"/>
              <a:t>Have the right to tell the judge they disagree</a:t>
            </a:r>
          </a:p>
          <a:p>
            <a:r>
              <a:rPr lang="en-US" dirty="0" smtClean="0"/>
              <a:t>Can contact their MH providers</a:t>
            </a:r>
          </a:p>
          <a:p>
            <a:r>
              <a:rPr lang="en-US" dirty="0" smtClean="0"/>
              <a:t>Right to confidentiality</a:t>
            </a:r>
          </a:p>
          <a:p>
            <a:r>
              <a:rPr lang="en-US" dirty="0" smtClean="0"/>
              <a:t>Continue receiving MH services regardless of placement changes, even out of county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6C055AC-76FC-4989-AAFF-0E99814F589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Sacramento County DHHS/CPS/RFA Program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birth parents…THIS MAY BE DIFFICULT…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Parents may resort to coping in unhealthy ways</a:t>
            </a:r>
          </a:p>
          <a:p>
            <a:r>
              <a:rPr lang="en-US" dirty="0" smtClean="0"/>
              <a:t>They may have a hard time controlling their emotions</a:t>
            </a:r>
          </a:p>
          <a:p>
            <a:r>
              <a:rPr lang="en-US" dirty="0" smtClean="0"/>
              <a:t>Loss of control</a:t>
            </a:r>
          </a:p>
          <a:p>
            <a:r>
              <a:rPr lang="en-US" dirty="0" smtClean="0"/>
              <a:t>They may find it difficult to trust others-especially those in power-social workers/judges/Resource Parents</a:t>
            </a:r>
          </a:p>
          <a:p>
            <a:r>
              <a:rPr lang="en-US" dirty="0" smtClean="0"/>
              <a:t>More vulnerable to trauma reminders (during visits, court hearing, or interactions with Resource Parents or authority figures)</a:t>
            </a:r>
          </a:p>
          <a:p>
            <a:r>
              <a:rPr lang="en-US" dirty="0" smtClean="0"/>
              <a:t>They may mistrust or be jealous/they may second guess you or question your discipline or caretaking choices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6C055AC-76FC-4989-AAFF-0E99814F589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Sacramento County DHHS/CPS/RFA Program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the birth parents…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be the hardest aspect for a RF and working out issues with the birth parents/family</a:t>
            </a:r>
          </a:p>
          <a:p>
            <a:r>
              <a:rPr lang="en-US" dirty="0" smtClean="0"/>
              <a:t>Work to develop an understanding and respect for the family of origin</a:t>
            </a:r>
          </a:p>
          <a:p>
            <a:r>
              <a:rPr lang="en-US" dirty="0" smtClean="0"/>
              <a:t>Understand that birth parents often times may have many issues/trauma they are dealing with</a:t>
            </a:r>
          </a:p>
          <a:p>
            <a:r>
              <a:rPr lang="en-US" dirty="0" smtClean="0"/>
              <a:t>A good relationship between RF and parents can promote child safety, permanence and well being</a:t>
            </a:r>
          </a:p>
          <a:p>
            <a:r>
              <a:rPr lang="en-US" dirty="0" smtClean="0"/>
              <a:t>It can create a sense of safety, security and support for the child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6C055AC-76FC-4989-AAFF-0E99814F5898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Sacramento County DHHS/CPS/RFA Program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best practices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Know the culture of foster care</a:t>
            </a:r>
          </a:p>
          <a:p>
            <a:r>
              <a:rPr lang="en-US" dirty="0" smtClean="0"/>
              <a:t>Be warm, welcoming and respectful</a:t>
            </a:r>
          </a:p>
          <a:p>
            <a:r>
              <a:rPr lang="en-US" dirty="0" smtClean="0"/>
              <a:t>Look inside yourself for any of these (assumptions, bias, prejudice)</a:t>
            </a:r>
          </a:p>
          <a:p>
            <a:r>
              <a:rPr lang="en-US" dirty="0" smtClean="0"/>
              <a:t>Find yourself and then move forward (denial, defense, minimization, acceptance, adaptation, integration)</a:t>
            </a:r>
          </a:p>
          <a:p>
            <a:r>
              <a:rPr lang="en-US" dirty="0" smtClean="0"/>
              <a:t>Write your script after each experience </a:t>
            </a:r>
          </a:p>
          <a:p>
            <a:r>
              <a:rPr lang="en-US" dirty="0" smtClean="0"/>
              <a:t>Acknowledge culture</a:t>
            </a:r>
          </a:p>
          <a:p>
            <a:r>
              <a:rPr lang="en-US" dirty="0" smtClean="0"/>
              <a:t>Don’t be overconfident</a:t>
            </a:r>
          </a:p>
          <a:p>
            <a:r>
              <a:rPr lang="en-US" dirty="0" smtClean="0"/>
              <a:t>Consensus on family matters</a:t>
            </a:r>
          </a:p>
          <a:p>
            <a:r>
              <a:rPr lang="en-US" dirty="0" smtClean="0"/>
              <a:t>Use good words</a:t>
            </a:r>
          </a:p>
          <a:p>
            <a:r>
              <a:rPr lang="en-US" dirty="0" smtClean="0"/>
              <a:t>Cultural elements that matter</a:t>
            </a:r>
          </a:p>
          <a:p>
            <a:r>
              <a:rPr lang="en-US" dirty="0" smtClean="0"/>
              <a:t>Use the communication style that fits </a:t>
            </a:r>
          </a:p>
          <a:p>
            <a:r>
              <a:rPr lang="en-US" dirty="0" smtClean="0"/>
              <a:t>Answer questions about differences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6C055AC-76FC-4989-AAFF-0E99814F589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Sacramento County DHHS/CPS/RFA Program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things to keep in mind….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Diet</a:t>
            </a:r>
          </a:p>
          <a:p>
            <a:r>
              <a:rPr lang="en-US" dirty="0" smtClean="0"/>
              <a:t>Personal hygiene</a:t>
            </a:r>
          </a:p>
          <a:p>
            <a:r>
              <a:rPr lang="en-US" dirty="0" smtClean="0"/>
              <a:t>Dress/clothing</a:t>
            </a:r>
          </a:p>
          <a:p>
            <a:r>
              <a:rPr lang="en-US" dirty="0" smtClean="0"/>
              <a:t>Environment</a:t>
            </a:r>
          </a:p>
          <a:p>
            <a:r>
              <a:rPr lang="en-US" dirty="0" smtClean="0"/>
              <a:t>Male-female relationships</a:t>
            </a:r>
          </a:p>
          <a:p>
            <a:r>
              <a:rPr lang="en-US" dirty="0" smtClean="0"/>
              <a:t>Parent-child relationships</a:t>
            </a:r>
          </a:p>
          <a:p>
            <a:r>
              <a:rPr lang="en-US" dirty="0" smtClean="0"/>
              <a:t>Religious beliefs/practices</a:t>
            </a:r>
          </a:p>
          <a:p>
            <a:r>
              <a:rPr lang="en-US" dirty="0" smtClean="0"/>
              <a:t>Language</a:t>
            </a:r>
          </a:p>
          <a:p>
            <a:r>
              <a:rPr lang="en-US" dirty="0" smtClean="0"/>
              <a:t>Cultural traditions/holidays</a:t>
            </a:r>
          </a:p>
          <a:p>
            <a:r>
              <a:rPr lang="en-US" dirty="0" smtClean="0"/>
              <a:t>Life views</a:t>
            </a:r>
          </a:p>
          <a:p>
            <a:r>
              <a:rPr lang="en-US" dirty="0" smtClean="0"/>
              <a:t>Sexuality</a:t>
            </a:r>
          </a:p>
          <a:p>
            <a:r>
              <a:rPr lang="en-US" dirty="0" smtClean="0"/>
              <a:t>Moral/social practices</a:t>
            </a:r>
          </a:p>
          <a:p>
            <a:r>
              <a:rPr lang="en-US" dirty="0" smtClean="0"/>
              <a:t>Extended family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6C055AC-76FC-4989-AAFF-0E99814F589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Sacramento County DHHS/CPS/RFA Program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dirty="0" smtClean="0"/>
              <a:t>LGBTQ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FY ages 0-18 who identify as Lesbian, Gay, Bisexual, Transgender, Queer/Questioning </a:t>
            </a:r>
          </a:p>
          <a:p>
            <a:r>
              <a:rPr lang="en-US" dirty="0" smtClean="0"/>
              <a:t>Typical age range for those in need is 12-18</a:t>
            </a:r>
          </a:p>
          <a:p>
            <a:r>
              <a:rPr lang="en-US" dirty="0" smtClean="0"/>
              <a:t>LGTBQ youth are more than 2x as likely as their non-LGBTQ peers to report being treated poorly by the foster care system</a:t>
            </a:r>
          </a:p>
          <a:p>
            <a:r>
              <a:rPr lang="en-US" dirty="0" smtClean="0"/>
              <a:t>More likely to run away from placement due to hostility they face</a:t>
            </a:r>
          </a:p>
          <a:p>
            <a:r>
              <a:rPr lang="en-US" dirty="0" smtClean="0"/>
              <a:t>More likely to experience verbal harassment or physical violence in placement</a:t>
            </a:r>
          </a:p>
          <a:p>
            <a:r>
              <a:rPr lang="en-US" dirty="0" smtClean="0"/>
              <a:t>Experience more frequent placement changes </a:t>
            </a:r>
          </a:p>
          <a:p>
            <a:r>
              <a:rPr lang="en-US" dirty="0" smtClean="0"/>
              <a:t>May receive fewer services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6C055AC-76FC-4989-AAFF-0E99814F5898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Sacramento County DHHS/CPS/RFA Program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the difference?..THERE IS ONLY 1…THESE YOUTH ARE LGBTQ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r>
              <a:rPr lang="en-US" b="1" dirty="0" smtClean="0"/>
              <a:t>Issues impacting teens in FC</a:t>
            </a:r>
          </a:p>
          <a:p>
            <a:r>
              <a:rPr lang="en-US" dirty="0" smtClean="0"/>
              <a:t>Trauma of abuse/neglect</a:t>
            </a:r>
          </a:p>
          <a:p>
            <a:r>
              <a:rPr lang="en-US" dirty="0" smtClean="0"/>
              <a:t>Removal from their family</a:t>
            </a:r>
          </a:p>
          <a:p>
            <a:r>
              <a:rPr lang="en-US" dirty="0" smtClean="0"/>
              <a:t>Separation from siblings</a:t>
            </a:r>
          </a:p>
          <a:p>
            <a:r>
              <a:rPr lang="en-US" dirty="0" smtClean="0"/>
              <a:t>Stigma of foster care</a:t>
            </a:r>
          </a:p>
          <a:p>
            <a:r>
              <a:rPr lang="en-US" dirty="0" smtClean="0"/>
              <a:t>Being involved in the dependency system</a:t>
            </a:r>
          </a:p>
          <a:p>
            <a:r>
              <a:rPr lang="en-US" dirty="0" smtClean="0"/>
              <a:t>Having them repeat their story multiple times</a:t>
            </a:r>
          </a:p>
          <a:p>
            <a:r>
              <a:rPr lang="en-US" dirty="0" smtClean="0"/>
              <a:t>Going through adolescence with strangers watching every move</a:t>
            </a:r>
          </a:p>
          <a:p>
            <a:r>
              <a:rPr lang="en-US" dirty="0" smtClean="0"/>
              <a:t>Placement changes</a:t>
            </a:r>
          </a:p>
          <a:p>
            <a:r>
              <a:rPr lang="en-US" dirty="0" smtClean="0"/>
              <a:t>Labeling behavior problems</a:t>
            </a:r>
          </a:p>
          <a:p>
            <a:r>
              <a:rPr lang="en-US" dirty="0" smtClean="0"/>
              <a:t>Isolation</a:t>
            </a:r>
          </a:p>
          <a:p>
            <a:r>
              <a:rPr lang="en-US" dirty="0" smtClean="0"/>
              <a:t>Embarrassment 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r>
              <a:rPr lang="en-US" b="1" dirty="0" smtClean="0"/>
              <a:t>Issues impacting LGBTQ youth in FC</a:t>
            </a:r>
          </a:p>
          <a:p>
            <a:r>
              <a:rPr lang="en-US" dirty="0" smtClean="0"/>
              <a:t>Trauma of abuse/neglect</a:t>
            </a:r>
          </a:p>
          <a:p>
            <a:r>
              <a:rPr lang="en-US" dirty="0" smtClean="0"/>
              <a:t>Removal from their family</a:t>
            </a:r>
          </a:p>
          <a:p>
            <a:r>
              <a:rPr lang="en-US" dirty="0" smtClean="0"/>
              <a:t>Separation from siblings</a:t>
            </a:r>
          </a:p>
          <a:p>
            <a:r>
              <a:rPr lang="en-US" dirty="0" smtClean="0"/>
              <a:t>Stigma of foster care</a:t>
            </a:r>
          </a:p>
          <a:p>
            <a:r>
              <a:rPr lang="en-US" dirty="0" smtClean="0"/>
              <a:t>Being involved in the dependency system</a:t>
            </a:r>
          </a:p>
          <a:p>
            <a:r>
              <a:rPr lang="en-US" dirty="0" smtClean="0"/>
              <a:t>Having them repeat their story multiple times</a:t>
            </a:r>
          </a:p>
          <a:p>
            <a:r>
              <a:rPr lang="en-US" dirty="0" smtClean="0"/>
              <a:t>Going through adolescence with strangers watching every move</a:t>
            </a:r>
          </a:p>
          <a:p>
            <a:r>
              <a:rPr lang="en-US" dirty="0" smtClean="0"/>
              <a:t>Placement changes</a:t>
            </a:r>
          </a:p>
          <a:p>
            <a:r>
              <a:rPr lang="en-US" dirty="0" smtClean="0"/>
              <a:t>Labeling behavior problems</a:t>
            </a:r>
          </a:p>
          <a:p>
            <a:r>
              <a:rPr lang="en-US" dirty="0" smtClean="0"/>
              <a:t>Isolation</a:t>
            </a:r>
          </a:p>
          <a:p>
            <a:r>
              <a:rPr lang="en-US" dirty="0" smtClean="0"/>
              <a:t>Embarrassment </a:t>
            </a:r>
          </a:p>
          <a:p>
            <a:r>
              <a:rPr lang="en-US" b="1" dirty="0" smtClean="0"/>
              <a:t>GOING THROUGH A COMING OUT PROCESS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055AC-76FC-4989-AAFF-0E99814F5898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Sacramento County DHHS/CPS/RFA Program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YOU CAN HELP…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Educate yourself and community of support about experiences and needs of LGBTQ youth in care</a:t>
            </a:r>
          </a:p>
          <a:p>
            <a:r>
              <a:rPr lang="en-US" dirty="0" smtClean="0"/>
              <a:t>Have an open mind to the trauma they have gone through</a:t>
            </a:r>
          </a:p>
          <a:p>
            <a:r>
              <a:rPr lang="en-US" dirty="0" smtClean="0"/>
              <a:t>Provide nurturing safe environment</a:t>
            </a:r>
          </a:p>
          <a:p>
            <a:r>
              <a:rPr lang="en-US" dirty="0" smtClean="0"/>
              <a:t>Have clear expectations</a:t>
            </a:r>
          </a:p>
          <a:p>
            <a:r>
              <a:rPr lang="en-US" dirty="0" smtClean="0"/>
              <a:t>Talk with youth openly and support them</a:t>
            </a:r>
          </a:p>
          <a:p>
            <a:r>
              <a:rPr lang="en-US" dirty="0" smtClean="0"/>
              <a:t>Allow choices</a:t>
            </a:r>
          </a:p>
          <a:p>
            <a:r>
              <a:rPr lang="en-US" dirty="0" smtClean="0"/>
              <a:t>Ask for help </a:t>
            </a:r>
          </a:p>
          <a:p>
            <a:r>
              <a:rPr lang="en-US" dirty="0" smtClean="0"/>
              <a:t>Find out about resources to help support LGBTQ youth</a:t>
            </a:r>
          </a:p>
          <a:p>
            <a:r>
              <a:rPr lang="en-US" dirty="0" smtClean="0"/>
              <a:t>Send clear signals of acceptance</a:t>
            </a:r>
          </a:p>
          <a:p>
            <a:r>
              <a:rPr lang="en-US" dirty="0" smtClean="0"/>
              <a:t>Allow youth to wear clothing/hair style that expresses the way they feel inside and to participate in activities that let them express themselves</a:t>
            </a:r>
          </a:p>
          <a:p>
            <a:r>
              <a:rPr lang="en-US" dirty="0" smtClean="0"/>
              <a:t>Provide age appropriate activities and support their involvement in LGBTQ activities</a:t>
            </a:r>
          </a:p>
          <a:p>
            <a:r>
              <a:rPr lang="en-US" dirty="0" smtClean="0"/>
              <a:t>Consider opening your home to an LGBTQ youth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6C055AC-76FC-4989-AAFF-0E99814F5898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Sacramento County DHHS/CPS/RFA Program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Night…see you Thursday!</a:t>
            </a:r>
            <a:endParaRPr lang="en-US" dirty="0"/>
          </a:p>
        </p:txBody>
      </p:sp>
      <p:pic>
        <p:nvPicPr>
          <p:cNvPr id="17410" name="Picture 2" descr="C:\Users\Lopez-WilliamsC\AppData\Local\Microsoft\Windows\Temporary Internet Files\Content.IE5\GE38I0FD\theend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22475"/>
            <a:ext cx="7315200" cy="41148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6C055AC-76FC-4989-AAFF-0E99814F5898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Sacramento County DHHS/CPS/RFA Program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 services for children in CWS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Should include pediatric assessment to check for medical conditions/recommendations</a:t>
            </a:r>
          </a:p>
          <a:p>
            <a:r>
              <a:rPr lang="en-US" dirty="0" smtClean="0"/>
              <a:t>Further tests and health screenings, if required</a:t>
            </a:r>
          </a:p>
          <a:p>
            <a:r>
              <a:rPr lang="en-US" dirty="0" smtClean="0"/>
              <a:t>Developmental assessment</a:t>
            </a:r>
          </a:p>
          <a:p>
            <a:r>
              <a:rPr lang="en-US" dirty="0" smtClean="0"/>
              <a:t>Mental health assessment (family history, social, behavior, response to stress, signs of maltreatment</a:t>
            </a:r>
          </a:p>
          <a:p>
            <a:r>
              <a:rPr lang="en-US" dirty="0" smtClean="0"/>
              <a:t>SW’s complete initial and ongoing mental health screenings also</a:t>
            </a:r>
          </a:p>
          <a:p>
            <a:r>
              <a:rPr lang="en-US" dirty="0" smtClean="0"/>
              <a:t>If it is needed or requested the SW will complete a referral to county ACCESS team to begin the assessment process</a:t>
            </a:r>
            <a:endParaRPr lang="en-US" dirty="0"/>
          </a:p>
        </p:txBody>
      </p:sp>
      <p:pic>
        <p:nvPicPr>
          <p:cNvPr id="3074" name="Picture 2" descr="C:\Users\Lopez-WilliamsC\AppData\Local\Microsoft\Windows\Temporary Internet Files\Content.IE5\N0WSPK2N\mental-health-awarenes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609600"/>
            <a:ext cx="1066800" cy="1520757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6C055AC-76FC-4989-AAFF-0E99814F589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Sacramento County DHHS/CPS/RFA Program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THERAPY CAN OCCUR IN DIFFERENT SETTINGS…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Individual Therapy </a:t>
            </a:r>
            <a:r>
              <a:rPr lang="en-US" dirty="0" smtClean="0"/>
              <a:t>(assists children/teens experiencing mental health issues such as, depression, anxiety and/or behavioral problems/usually ages 4 and up)</a:t>
            </a:r>
          </a:p>
          <a:p>
            <a:endParaRPr lang="en-US" dirty="0" smtClean="0"/>
          </a:p>
          <a:p>
            <a:r>
              <a:rPr lang="en-US" dirty="0" smtClean="0"/>
              <a:t>G</a:t>
            </a:r>
            <a:r>
              <a:rPr lang="en-US" b="1" dirty="0" smtClean="0"/>
              <a:t>roup Therapy </a:t>
            </a:r>
            <a:r>
              <a:rPr lang="en-US" dirty="0" smtClean="0"/>
              <a:t>(assists children with social/behavioral problems)</a:t>
            </a:r>
          </a:p>
          <a:p>
            <a:endParaRPr lang="en-US" dirty="0" smtClean="0"/>
          </a:p>
          <a:p>
            <a:r>
              <a:rPr lang="en-US" b="1" dirty="0" smtClean="0"/>
              <a:t>Family Therapy </a:t>
            </a:r>
            <a:r>
              <a:rPr lang="en-US" dirty="0" smtClean="0"/>
              <a:t>(helps children/</a:t>
            </a:r>
          </a:p>
          <a:p>
            <a:pPr>
              <a:buNone/>
            </a:pPr>
            <a:r>
              <a:rPr lang="en-US" dirty="0" smtClean="0"/>
              <a:t>	families build healthy relationship/communication/problem solving/healthy coping strategies)</a:t>
            </a:r>
          </a:p>
        </p:txBody>
      </p:sp>
      <p:pic>
        <p:nvPicPr>
          <p:cNvPr id="4104" name="Picture 8" descr="C:\Users\Lopez-WilliamsC\AppData\Local\Microsoft\Windows\Temporary Internet Files\Content.IE5\ZDDMC3N5\art_therapy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648200"/>
            <a:ext cx="1883257" cy="1676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6C055AC-76FC-4989-AAFF-0E99814F589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Sacramento County DHHS/CPS/RFA Program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EXAMPLES OF TYPES OF SERVICES….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smtClean="0"/>
              <a:t>In-Home Behavioral Therapy </a:t>
            </a:r>
            <a:r>
              <a:rPr lang="en-US" dirty="0" smtClean="0"/>
              <a:t>(can improve daily living skills, routine, reduce disruptive bx)</a:t>
            </a:r>
          </a:p>
          <a:p>
            <a:endParaRPr lang="en-US" dirty="0" smtClean="0"/>
          </a:p>
          <a:p>
            <a:r>
              <a:rPr lang="en-US" b="1" dirty="0" smtClean="0"/>
              <a:t>Infant Mental Health </a:t>
            </a:r>
            <a:r>
              <a:rPr lang="en-US" dirty="0" smtClean="0"/>
              <a:t>(focuses on building strong/nurturing relationship between child and caregiver)</a:t>
            </a:r>
          </a:p>
          <a:p>
            <a:endParaRPr lang="en-US" dirty="0" smtClean="0"/>
          </a:p>
          <a:p>
            <a:r>
              <a:rPr lang="en-US" b="1" dirty="0" smtClean="0"/>
              <a:t>Parent Child Interaction Therapy (PCIT)-(</a:t>
            </a:r>
            <a:r>
              <a:rPr lang="en-US" dirty="0" smtClean="0"/>
              <a:t>ages 2-7 and can help improve the quality of the parent/child relationship by teaching parents the skills/tools to manage their child’s behaviors)</a:t>
            </a:r>
          </a:p>
          <a:p>
            <a:endParaRPr lang="en-US" dirty="0" smtClean="0"/>
          </a:p>
          <a:p>
            <a:r>
              <a:rPr lang="en-US" b="1" dirty="0" smtClean="0"/>
              <a:t>Trauma Focused Cognitive Behavioral Therapy </a:t>
            </a:r>
            <a:r>
              <a:rPr lang="en-US" dirty="0" smtClean="0"/>
              <a:t>(can help children overcome trauma related difficulties)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smtClean="0"/>
              <a:t>Therapeutic Behavioral Services (TBS)-(</a:t>
            </a:r>
            <a:r>
              <a:rPr lang="en-US" dirty="0" smtClean="0"/>
              <a:t>identifies interventions/strategies to change a child’s behavior)</a:t>
            </a:r>
          </a:p>
          <a:p>
            <a:endParaRPr lang="en-US" dirty="0" smtClean="0"/>
          </a:p>
          <a:p>
            <a:r>
              <a:rPr lang="en-US" b="1" dirty="0" smtClean="0"/>
              <a:t>Expressive Art Therapy </a:t>
            </a:r>
            <a:endParaRPr lang="en-US" b="1" dirty="0"/>
          </a:p>
        </p:txBody>
      </p:sp>
      <p:pic>
        <p:nvPicPr>
          <p:cNvPr id="5131" name="Picture 11" descr="C:\Users\Lopez-WilliamsC\AppData\Local\Microsoft\Windows\Temporary Internet Files\Content.IE5\LW2LDEAG\mental-health-awareness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276600"/>
            <a:ext cx="3581211" cy="2545048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055AC-76FC-4989-AAFF-0E99814F589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Sacramento County DHHS/CPS/RFA Program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psychotropic medications?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Any medication capable of affecting the mind, emotions, and behavior.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Some examples are….abilify, adderall, concerta, lamictal, lexapro, paxil, prozac, risperdal, ritalin, strattera, trazodone, valium, xanax, zoloft…among others…</a:t>
            </a:r>
            <a:endParaRPr lang="en-US" dirty="0"/>
          </a:p>
        </p:txBody>
      </p:sp>
      <p:pic>
        <p:nvPicPr>
          <p:cNvPr id="6147" name="Picture 3" descr="C:\Users\Lopez-WilliamsC\AppData\Local\Microsoft\Windows\Temporary Internet Files\Content.IE5\GE38I0FD\800px-Medicine_Drugs.sv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4262628"/>
            <a:ext cx="2743200" cy="2026539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6C055AC-76FC-4989-AAFF-0E99814F589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Sacramento County DHHS/CPS/RFA Program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Dependent children </a:t>
            </a:r>
            <a:r>
              <a:rPr lang="en-US" b="1" u="sng" dirty="0" smtClean="0"/>
              <a:t>cannot</a:t>
            </a:r>
            <a:r>
              <a:rPr lang="en-US" dirty="0" smtClean="0"/>
              <a:t> take psychotropic medications without a Court order!</a:t>
            </a:r>
          </a:p>
          <a:p>
            <a:endParaRPr lang="en-US" dirty="0" smtClean="0"/>
          </a:p>
          <a:p>
            <a:r>
              <a:rPr lang="en-US" dirty="0" smtClean="0"/>
              <a:t>If a doctor/psychiatrist recommends psychotropic medications please speak to the child’s SW so they can assist with securing court order to administer medication. </a:t>
            </a:r>
          </a:p>
          <a:p>
            <a:endParaRPr lang="en-US" dirty="0" smtClean="0"/>
          </a:p>
        </p:txBody>
      </p:sp>
      <p:pic>
        <p:nvPicPr>
          <p:cNvPr id="7170" name="Picture 2" descr="C:\Users\Lopez-WilliamsC\AppData\Local\Microsoft\Windows\Temporary Internet Files\Content.IE5\ABK47Y3P\0511-0709-0620-2149_Judge_With_His_Gavel_clipart_imag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191000"/>
            <a:ext cx="1981200" cy="211516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6C055AC-76FC-4989-AAFF-0E99814F589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Sacramento County DHHS/CPS/RFA Program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Best practices about medication…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Refer to pages 7-10 in the binder for more information on best practices at the child’s first medication/follow up medication appointments</a:t>
            </a:r>
          </a:p>
          <a:p>
            <a:r>
              <a:rPr lang="en-US" dirty="0" smtClean="0"/>
              <a:t>JV-220(A)- (copy in binder) this form the doctor/psychiatrist must fill out and submit to the Department if recommending psychotropic medication</a:t>
            </a:r>
          </a:p>
          <a:p>
            <a:r>
              <a:rPr lang="en-US" dirty="0" smtClean="0"/>
              <a:t>Does not mean child can begin taking medication….they cannot until it is approved by the Court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6C055AC-76FC-4989-AAFF-0E99814F589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Sacramento County DHHS/CPS/RFA Program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481</TotalTime>
  <Words>2286</Words>
  <Application>Microsoft Office PowerPoint</Application>
  <PresentationFormat>On-screen Show (4:3)</PresentationFormat>
  <Paragraphs>364</Paragraphs>
  <Slides>37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Oriel</vt:lpstr>
      <vt:lpstr>Resource family  Pre-Approval</vt:lpstr>
      <vt:lpstr>Agenda for Tonight </vt:lpstr>
      <vt:lpstr>Foster Youth Mental Health Bill of Rights</vt:lpstr>
      <vt:lpstr>MH services for children in CWS</vt:lpstr>
      <vt:lpstr>THERAPY CAN OCCUR IN DIFFERENT SETTINGS…</vt:lpstr>
      <vt:lpstr>SOME EXAMPLES OF TYPES OF SERVICES….</vt:lpstr>
      <vt:lpstr>What are psychotropic medications?</vt:lpstr>
      <vt:lpstr>IMPORTANT!</vt:lpstr>
      <vt:lpstr>Best practices about medication…</vt:lpstr>
      <vt:lpstr>Slide 10</vt:lpstr>
      <vt:lpstr>What is attachment?</vt:lpstr>
      <vt:lpstr>Basic Principles:   Forming Attachments  </vt:lpstr>
      <vt:lpstr>Slide 13</vt:lpstr>
      <vt:lpstr>More basic principles:  Attachment Security</vt:lpstr>
      <vt:lpstr>Attachment:   Infancy and Beyond </vt:lpstr>
      <vt:lpstr>Separations from attachment figures</vt:lpstr>
      <vt:lpstr>Separation reactions</vt:lpstr>
      <vt:lpstr>Patterns of attachment </vt:lpstr>
      <vt:lpstr>What you may encounter with a child who has attachment problems…</vt:lpstr>
      <vt:lpstr>How to re-build attachment </vt:lpstr>
      <vt:lpstr>SOME EXAMPLES…</vt:lpstr>
      <vt:lpstr>Break Time…</vt:lpstr>
      <vt:lpstr>Movie time…Removed part 2 </vt:lpstr>
      <vt:lpstr>The importance of visitation</vt:lpstr>
      <vt:lpstr>Resource family’s responsibility </vt:lpstr>
      <vt:lpstr>HOW DOES VISITATION WORK?</vt:lpstr>
      <vt:lpstr>JUVENILE COURT STANDING ORDER ABOUT VISITATION STATES:</vt:lpstr>
      <vt:lpstr>After visits you may feel or see this from the child….</vt:lpstr>
      <vt:lpstr>Please Always Remember…</vt:lpstr>
      <vt:lpstr>Working with birth parents…THIS MAY BE DIFFICULT…</vt:lpstr>
      <vt:lpstr>Working with the birth parents…</vt:lpstr>
      <vt:lpstr>Cultural best practices </vt:lpstr>
      <vt:lpstr>Other things to keep in mind….</vt:lpstr>
      <vt:lpstr>LGBTQ</vt:lpstr>
      <vt:lpstr>What’s the difference?..THERE IS ONLY 1…THESE YOUTH ARE LGBTQ</vt:lpstr>
      <vt:lpstr>HOW YOU CAN HELP…</vt:lpstr>
      <vt:lpstr>Good Night…see you Thursday!</vt:lpstr>
    </vt:vector>
  </TitlesOfParts>
  <Company>Sacramento County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Pre-Approval</dc:title>
  <dc:creator>Crystal Lopez-Williams</dc:creator>
  <cp:lastModifiedBy>Crystal Lopez-Williams</cp:lastModifiedBy>
  <cp:revision>50</cp:revision>
  <dcterms:created xsi:type="dcterms:W3CDTF">2017-07-03T16:45:35Z</dcterms:created>
  <dcterms:modified xsi:type="dcterms:W3CDTF">2017-10-02T22:02:26Z</dcterms:modified>
  <cp:contentStatus/>
</cp:coreProperties>
</file>