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3" r:id="rId1"/>
  </p:sldMasterIdLst>
  <p:notesMasterIdLst>
    <p:notesMasterId r:id="rId59"/>
  </p:notesMasterIdLst>
  <p:sldIdLst>
    <p:sldId id="256" r:id="rId2"/>
    <p:sldId id="257" r:id="rId3"/>
    <p:sldId id="258" r:id="rId4"/>
    <p:sldId id="259" r:id="rId5"/>
    <p:sldId id="260" r:id="rId6"/>
    <p:sldId id="31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319" r:id="rId29"/>
    <p:sldId id="320" r:id="rId30"/>
    <p:sldId id="283" r:id="rId31"/>
    <p:sldId id="284" r:id="rId32"/>
    <p:sldId id="285" r:id="rId33"/>
    <p:sldId id="286" r:id="rId34"/>
    <p:sldId id="287" r:id="rId35"/>
    <p:sldId id="288" r:id="rId36"/>
    <p:sldId id="289" r:id="rId37"/>
    <p:sldId id="290" r:id="rId38"/>
    <p:sldId id="291" r:id="rId39"/>
    <p:sldId id="292" r:id="rId40"/>
    <p:sldId id="293" r:id="rId41"/>
    <p:sldId id="295" r:id="rId42"/>
    <p:sldId id="327" r:id="rId43"/>
    <p:sldId id="328" r:id="rId44"/>
    <p:sldId id="329" r:id="rId45"/>
    <p:sldId id="317" r:id="rId46"/>
    <p:sldId id="318" r:id="rId47"/>
    <p:sldId id="321" r:id="rId48"/>
    <p:sldId id="296" r:id="rId49"/>
    <p:sldId id="322" r:id="rId50"/>
    <p:sldId id="325" r:id="rId51"/>
    <p:sldId id="324" r:id="rId52"/>
    <p:sldId id="323" r:id="rId53"/>
    <p:sldId id="308" r:id="rId54"/>
    <p:sldId id="309" r:id="rId55"/>
    <p:sldId id="310" r:id="rId56"/>
    <p:sldId id="311" r:id="rId57"/>
    <p:sldId id="312" r:id="rId58"/>
  </p:sldIdLst>
  <p:sldSz cx="9144000" cy="6858000" type="screen4x3"/>
  <p:notesSz cx="7023100" cy="9309100"/>
  <p:embeddedFontLst>
    <p:embeddedFont>
      <p:font typeface="Bookman Old Style" panose="02050604050505020204" pitchFamily="18" charset="0"/>
      <p:regular r:id="rId60"/>
      <p:bold r:id="rId60"/>
      <p:italic r:id="rId60"/>
      <p:boldItalic r:id="rId60"/>
    </p:embeddedFont>
    <p:embeddedFont>
      <p:font typeface="Cabin"/>
      <p:regular r:id="rId60"/>
      <p:bold r:id="rId60"/>
      <p:italic r:id="rId60"/>
      <p:boldItalic r:id="rId60"/>
    </p:embeddedFont>
    <p:embeddedFont>
      <p:font typeface="Calibri" panose="020F0502020204030204" pitchFamily="34" charset="0"/>
      <p:regular r:id="rId60"/>
      <p:bold r:id="rId60"/>
      <p:italic r:id="rId60"/>
      <p:boldItalic r:id="rId60"/>
    </p:embeddedFont>
    <p:embeddedFont>
      <p:font typeface="Century Gothic" panose="020B0502020202020204" pitchFamily="34" charset="0"/>
      <p:regular r:id="rId60"/>
      <p:bold r:id="rId60"/>
      <p:italic r:id="rId60"/>
      <p:boldItalic r:id="rId60"/>
    </p:embeddedFont>
    <p:embeddedFont>
      <p:font typeface="Comic Sans MS" panose="030F0902030302020204" pitchFamily="66" charset="0"/>
      <p:regular r:id="rId60"/>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iSHaaGfkJreVQqBoByqWvmq8Wapw==" r:id="rId84"/>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a Aldere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89" autoAdjust="0"/>
    <p:restoredTop sz="94695"/>
  </p:normalViewPr>
  <p:slideViewPr>
    <p:cSldViewPr snapToGrid="0">
      <p:cViewPr varScale="1">
        <p:scale>
          <a:sx n="81" d="100"/>
          <a:sy n="81" d="100"/>
        </p:scale>
        <p:origin x="240" y="176"/>
      </p:cViewPr>
      <p:guideLst/>
    </p:cSldViewPr>
  </p:slideViewPr>
  <p:outlineViewPr>
    <p:cViewPr>
      <p:scale>
        <a:sx n="33" d="100"/>
        <a:sy n="33" d="100"/>
      </p:scale>
      <p:origin x="0" y="-104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4280"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84" Type="http://customschemas.google.com/relationships/presentationmetadata" Target="metadata"/><Relationship Id="rId89"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87"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NUL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2" y="0"/>
            <a:ext cx="3043343" cy="46545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9"/>
            <a:ext cx="3043343" cy="465455"/>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2" y="8842029"/>
            <a:ext cx="3043343" cy="465455"/>
          </a:xfrm>
          <a:prstGeom prst="rect">
            <a:avLst/>
          </a:prstGeom>
          <a:noFill/>
          <a:ln>
            <a:noFill/>
          </a:ln>
        </p:spPr>
        <p:txBody>
          <a:bodyPr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1443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NsErCieYmxE?t=1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hdr" idx="3"/>
          </p:nvPr>
        </p:nvSpPr>
        <p:spPr>
          <a:xfrm>
            <a:off x="0" y="0"/>
            <a:ext cx="3043343" cy="46545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3" name="Shape 133"/>
          <p:cNvSpPr txBox="1">
            <a:spLocks noGrp="1"/>
          </p:cNvSpPr>
          <p:nvPr>
            <p:ph type="dt" idx="10"/>
          </p:nvPr>
        </p:nvSpPr>
        <p:spPr>
          <a:xfrm>
            <a:off x="3978132" y="0"/>
            <a:ext cx="3043343" cy="465455"/>
          </a:xfrm>
          <a:prstGeom prst="rect">
            <a:avLst/>
          </a:prstGeom>
          <a:noFill/>
          <a:ln>
            <a:noFill/>
          </a:ln>
        </p:spPr>
        <p:txBody>
          <a:bodyPr wrap="square" lIns="93300" tIns="46650" rIns="93300" bIns="46650" anchor="t" anchorCtr="0">
            <a:noAutofit/>
          </a:bodyPr>
          <a:lstStyle/>
          <a:p>
            <a:pPr marL="0" marR="0" lvl="0" indent="0" algn="r" rtl="0">
              <a:spcBef>
                <a:spcPts val="0"/>
              </a:spcBef>
              <a:spcAft>
                <a:spcPts val="0"/>
              </a:spcAft>
              <a:buNone/>
            </a:pPr>
            <a:r>
              <a:rPr lang="en-US" sz="1200">
                <a:solidFill>
                  <a:schemeClr val="dk1"/>
                </a:solidFill>
                <a:latin typeface="Calibri"/>
                <a:ea typeface="Calibri"/>
                <a:cs typeface="Calibri"/>
                <a:sym typeface="Calibri"/>
              </a:rPr>
              <a:t>4/25/17 11:26 AM</a:t>
            </a:r>
            <a:endParaRPr sz="1200">
              <a:solidFill>
                <a:schemeClr val="dk1"/>
              </a:solidFill>
              <a:latin typeface="Calibri"/>
              <a:ea typeface="Calibri"/>
              <a:cs typeface="Calibri"/>
              <a:sym typeface="Calibri"/>
            </a:endParaRPr>
          </a:p>
        </p:txBody>
      </p:sp>
      <p:sp>
        <p:nvSpPr>
          <p:cNvPr id="134" name="Shape 134"/>
          <p:cNvSpPr txBox="1">
            <a:spLocks noGrp="1"/>
          </p:cNvSpPr>
          <p:nvPr>
            <p:ph type="ftr" idx="11"/>
          </p:nvPr>
        </p:nvSpPr>
        <p:spPr>
          <a:xfrm>
            <a:off x="0" y="8842029"/>
            <a:ext cx="6320790" cy="465455"/>
          </a:xfrm>
          <a:prstGeom prst="rect">
            <a:avLst/>
          </a:prstGeom>
          <a:noFill/>
          <a:ln>
            <a:noFill/>
          </a:ln>
        </p:spPr>
        <p:txBody>
          <a:bodyPr wrap="square" lIns="93300" tIns="46650" rIns="93300" bIns="46650" anchor="b" anchorCtr="0">
            <a:noAutofit/>
          </a:bodyPr>
          <a:lstStyle/>
          <a:p>
            <a:pPr marL="0" marR="0" lvl="0" indent="0" algn="l" rtl="0">
              <a:spcBef>
                <a:spcPts val="0"/>
              </a:spcBef>
              <a:spcAft>
                <a:spcPts val="0"/>
              </a:spcAft>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spcBef>
                <a:spcPts val="0"/>
              </a:spcBef>
              <a:spcAft>
                <a:spcPts val="0"/>
              </a:spcAft>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spcBef>
                <a:spcPts val="0"/>
              </a:spcBef>
              <a:spcAft>
                <a:spcPts val="0"/>
              </a:spcAft>
              <a:buNone/>
            </a:pPr>
            <a:endParaRPr sz="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2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86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0" u="sng"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588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44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83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808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0" name="Shape 2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56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550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457200" marR="0" lvl="1" indent="0" algn="l" rtl="0">
              <a:spcBef>
                <a:spcPts val="0"/>
              </a:spcBef>
              <a:spcAft>
                <a:spcPts val="0"/>
              </a:spcAft>
              <a:buNone/>
            </a:pPr>
            <a:endParaRPr sz="1200" b="0"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08748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51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47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397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478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99975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217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3414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50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450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423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966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527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400" b="0" i="0" u="none" strike="sngStrike" cap="none">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0894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97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677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258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208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3862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768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1" i="1" u="sng"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629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45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(2:04) </a:t>
            </a:r>
            <a:r>
              <a:rPr lang="en-US" sz="1200" b="0" i="0" u="sng" strike="noStrike" cap="none">
                <a:solidFill>
                  <a:schemeClr val="hlink"/>
                </a:solidFill>
                <a:latin typeface="Calibri"/>
                <a:ea typeface="Calibri"/>
                <a:cs typeface="Calibri"/>
                <a:sym typeface="Calibri"/>
                <a:hlinkClick r:id="rId3"/>
              </a:rPr>
              <a:t>https://youtu.be/NsErCieYmxE?t=15</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9628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745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2310" y="4421823"/>
            <a:ext cx="5618480" cy="4189095"/>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94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02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57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26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092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lvl="0" indent="0" rtl="0">
              <a:spcBef>
                <a:spcPts val="0"/>
              </a:spcBef>
              <a:spcAft>
                <a:spcPts val="0"/>
              </a:spcAft>
              <a:buNone/>
            </a:pPr>
            <a:endParaRPr sz="1200" b="0" i="0" u="none" strike="sngStrike" cap="none"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957244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2460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366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9" name="Shape 509"/>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0309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0122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br>
              <a:rPr lang="en-US" sz="1200" b="0" i="0" u="sng" strike="noStrike" cap="none">
                <a:solidFill>
                  <a:schemeClr val="hlink"/>
                </a:solidFill>
                <a:latin typeface="Calibri"/>
                <a:ea typeface="Calibri"/>
                <a:cs typeface="Calibri"/>
                <a:sym typeface="Calibri"/>
                <a:hlinkClick r:id="rId3"/>
              </a:rPr>
            </a:br>
            <a:r>
              <a:rPr lang="en-US" sz="1200" b="0" i="0" u="none" strike="noStrike" cap="none">
                <a:solidFill>
                  <a:schemeClr val="dk1"/>
                </a:solidFill>
                <a:latin typeface="Calibri"/>
                <a:ea typeface="Calibri"/>
                <a:cs typeface="Calibri"/>
                <a:sym typeface="Calibri"/>
              </a:rPr>
              <a:t>https://www.youtube.com/watch?v=FOzub_ghAbM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3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171779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0" name="Shape 17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515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914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6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2310" y="4421823"/>
            <a:ext cx="5618480" cy="4189095"/>
          </a:xfrm>
          <a:prstGeom prst="rect">
            <a:avLst/>
          </a:prstGeom>
          <a:noFill/>
          <a:ln>
            <a:noFill/>
          </a:ln>
        </p:spPr>
        <p:txBody>
          <a:bodyPr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53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219200" y="3886200"/>
            <a:ext cx="6858000" cy="990600"/>
          </a:xfrm>
          <a:prstGeom prst="rect">
            <a:avLst/>
          </a:prstGeom>
          <a:noFill/>
          <a:ln>
            <a:noFill/>
          </a:ln>
        </p:spPr>
        <p:txBody>
          <a:bodyPr wrap="square" lIns="91425" tIns="91425" rIns="91425" bIns="91425" anchor="t" anchorCtr="0"/>
          <a:lstStyle>
            <a:lvl1pPr marL="0" marR="0" lvl="0" indent="0" algn="r" rtl="0">
              <a:spcBef>
                <a:spcPts val="0"/>
              </a:spcBef>
              <a:spcAft>
                <a:spcPts val="0"/>
              </a:spcAft>
              <a:buClr>
                <a:schemeClr val="dk1"/>
              </a:buClr>
              <a:buSzPts val="3200"/>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1219200" y="5124450"/>
            <a:ext cx="6858000" cy="533400"/>
          </a:xfrm>
          <a:prstGeom prst="rect">
            <a:avLst/>
          </a:prstGeom>
          <a:noFill/>
          <a:ln>
            <a:noFill/>
          </a:ln>
        </p:spPr>
        <p:txBody>
          <a:bodyPr wrap="square" lIns="91425" tIns="91425" rIns="91425" bIns="91425" anchor="t" anchorCtr="0"/>
          <a:lstStyle>
            <a:lvl1pPr marL="0" marR="0" lvl="0" indent="0" algn="r" rtl="0">
              <a:spcBef>
                <a:spcPts val="600"/>
              </a:spcBef>
              <a:spcAft>
                <a:spcPts val="0"/>
              </a:spcAft>
              <a:buClr>
                <a:schemeClr val="accent1"/>
              </a:buClr>
              <a:buSzPts val="1520"/>
              <a:buFont typeface="Noto Sans Symbols"/>
              <a:buNone/>
              <a:defRPr sz="2000" b="0" i="0" u="none" strike="noStrike" cap="none">
                <a:solidFill>
                  <a:schemeClr val="dk2"/>
                </a:solidFill>
                <a:latin typeface="Bookman Old Style"/>
                <a:ea typeface="Bookman Old Style"/>
                <a:cs typeface="Bookman Old Style"/>
                <a:sym typeface="Bookman Old Style"/>
              </a:defRPr>
            </a:lvl1pPr>
            <a:lvl2pPr marL="457200" marR="0" lvl="1" indent="0" algn="ctr" rtl="0">
              <a:spcBef>
                <a:spcPts val="500"/>
              </a:spcBef>
              <a:spcAft>
                <a:spcPts val="0"/>
              </a:spcAft>
              <a:buClr>
                <a:schemeClr val="accent2"/>
              </a:buClr>
              <a:buSzPts val="1748"/>
              <a:buFont typeface="Noto Sans Symbols"/>
              <a:buNone/>
              <a:defRPr sz="2300" b="0" i="0" u="none" strike="noStrike" cap="none">
                <a:solidFill>
                  <a:schemeClr val="dk2"/>
                </a:solidFill>
                <a:latin typeface="Cabin"/>
                <a:ea typeface="Cabin"/>
                <a:cs typeface="Cabin"/>
                <a:sym typeface="Cabin"/>
              </a:defRPr>
            </a:lvl2pPr>
            <a:lvl3pPr marL="914400" marR="0" lvl="2" indent="0" algn="ctr" rtl="0">
              <a:spcBef>
                <a:spcPts val="500"/>
              </a:spcBef>
              <a:spcAft>
                <a:spcPts val="0"/>
              </a:spcAft>
              <a:buClr>
                <a:srgbClr val="BABABA"/>
              </a:buClr>
              <a:buSzPts val="1520"/>
              <a:buFont typeface="Noto Sans Symbols"/>
              <a:buNone/>
              <a:defRPr sz="2000" b="0" i="0" u="none" strike="noStrike" cap="none">
                <a:solidFill>
                  <a:schemeClr val="dk1"/>
                </a:solidFill>
                <a:latin typeface="Cabin"/>
                <a:ea typeface="Cabin"/>
                <a:cs typeface="Cabin"/>
                <a:sym typeface="Cabin"/>
              </a:defRPr>
            </a:lvl3pPr>
            <a:lvl4pPr marL="1371600" marR="0" lvl="3" indent="0" algn="ctr" rtl="0">
              <a:spcBef>
                <a:spcPts val="400"/>
              </a:spcBef>
              <a:spcAft>
                <a:spcPts val="0"/>
              </a:spcAft>
              <a:buClr>
                <a:srgbClr val="8BA1B3"/>
              </a:buClr>
              <a:buSzPts val="1260"/>
              <a:buFont typeface="Noto Sans Symbols"/>
              <a:buNone/>
              <a:defRPr sz="1800" b="0" i="0" u="none" strike="noStrike" cap="none">
                <a:solidFill>
                  <a:schemeClr val="dk1"/>
                </a:solidFill>
                <a:latin typeface="Cabin"/>
                <a:ea typeface="Cabin"/>
                <a:cs typeface="Cabin"/>
                <a:sym typeface="Cabin"/>
              </a:defRPr>
            </a:lvl4pPr>
            <a:lvl5pPr marL="1828800" marR="0" lvl="4" indent="0" algn="ctr" rtl="0">
              <a:spcBef>
                <a:spcPts val="300"/>
              </a:spcBef>
              <a:spcAft>
                <a:spcPts val="0"/>
              </a:spcAft>
              <a:buClr>
                <a:schemeClr val="accent2"/>
              </a:buClr>
              <a:buSzPts val="112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spcBef>
                <a:spcPts val="300"/>
              </a:spcBef>
              <a:spcAft>
                <a:spcPts val="0"/>
              </a:spcAft>
              <a:buClr>
                <a:srgbClr val="8BA1B3"/>
              </a:buClr>
              <a:buSzPts val="1200"/>
              <a:buFont typeface="Noto Sans Symbols"/>
              <a:buNone/>
              <a:defRPr sz="1600" b="0" i="0" u="none" strike="noStrike" cap="none">
                <a:solidFill>
                  <a:schemeClr val="dk1"/>
                </a:solidFill>
                <a:latin typeface="Cabin"/>
                <a:ea typeface="Cabin"/>
                <a:cs typeface="Cabin"/>
                <a:sym typeface="Cabin"/>
              </a:defRPr>
            </a:lvl6pPr>
            <a:lvl7pPr marL="2743200" marR="0" lvl="6" indent="0" algn="ctr" rtl="0">
              <a:spcBef>
                <a:spcPts val="300"/>
              </a:spcBef>
              <a:spcAft>
                <a:spcPts val="0"/>
              </a:spcAft>
              <a:buClr>
                <a:srgbClr val="646C8F"/>
              </a:buClr>
              <a:buSzPts val="1050"/>
              <a:buFont typeface="Noto Sans Symbols"/>
              <a:buNone/>
              <a:defRPr sz="1400" b="0" i="0" u="none" strike="noStrike" cap="none">
                <a:solidFill>
                  <a:schemeClr val="dk1"/>
                </a:solidFill>
                <a:latin typeface="Cabin"/>
                <a:ea typeface="Cabin"/>
                <a:cs typeface="Cabin"/>
                <a:sym typeface="Cabin"/>
              </a:defRPr>
            </a:lvl7pPr>
            <a:lvl8pPr marL="3200400" marR="0" lvl="7" indent="0" algn="ctr" rtl="0">
              <a:spcBef>
                <a:spcPts val="300"/>
              </a:spcBef>
              <a:spcAft>
                <a:spcPts val="0"/>
              </a:spcAft>
              <a:buClr>
                <a:srgbClr val="BABABA"/>
              </a:buClr>
              <a:buSzPts val="1050"/>
              <a:buFont typeface="Noto Sans Symbols"/>
              <a:buNone/>
              <a:defRPr sz="1400" b="0" i="0" u="none" strike="noStrike" cap="none">
                <a:solidFill>
                  <a:schemeClr val="dk1"/>
                </a:solidFill>
                <a:latin typeface="Cabin"/>
                <a:ea typeface="Cabin"/>
                <a:cs typeface="Cabin"/>
                <a:sym typeface="Cabin"/>
              </a:defRPr>
            </a:lvl8pPr>
            <a:lvl9pPr marL="3657600" marR="0" lvl="8" indent="0" algn="ctr" rtl="0">
              <a:spcBef>
                <a:spcPts val="300"/>
              </a:spcBef>
              <a:spcAft>
                <a:spcPts val="0"/>
              </a:spcAft>
              <a:buClr>
                <a:srgbClr val="9FB8CD"/>
              </a:buClr>
              <a:buSzPts val="900"/>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dt" idx="10"/>
          </p:nvPr>
        </p:nvSpPr>
        <p:spPr>
          <a:xfrm>
            <a:off x="6400800" y="6355080"/>
            <a:ext cx="22860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ftr" idx="11"/>
          </p:nvPr>
        </p:nvSpPr>
        <p:spPr>
          <a:xfrm>
            <a:off x="2898648" y="6355080"/>
            <a:ext cx="347472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216152" y="6355080"/>
            <a:ext cx="1219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dk2"/>
                </a:solidFill>
                <a:latin typeface="Cabin"/>
                <a:ea typeface="Cabin"/>
                <a:cs typeface="Cabin"/>
                <a:sym typeface="Cabin"/>
              </a:rPr>
              <a:t>‹#›</a:t>
            </a:fld>
            <a:endParaRPr sz="1400" b="0" i="0" u="none" strike="noStrike" cap="none">
              <a:solidFill>
                <a:schemeClr val="dk2"/>
              </a:solidFill>
              <a:latin typeface="Cabin"/>
              <a:ea typeface="Cabin"/>
              <a:cs typeface="Cabin"/>
              <a:sym typeface="Cabin"/>
            </a:endParaRPr>
          </a:p>
        </p:txBody>
      </p:sp>
      <p:sp>
        <p:nvSpPr>
          <p:cNvPr id="24" name="Shape 24"/>
          <p:cNvSpPr/>
          <p:nvPr/>
        </p:nvSpPr>
        <p:spPr>
          <a:xfrm>
            <a:off x="904875" y="3648075"/>
            <a:ext cx="7315200" cy="1280160"/>
          </a:xfrm>
          <a:prstGeom prst="rect">
            <a:avLst/>
          </a:prstGeom>
          <a:noFill/>
          <a:ln w="9525" cap="rnd"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5" name="Shape 25"/>
          <p:cNvSpPr/>
          <p:nvPr/>
        </p:nvSpPr>
        <p:spPr>
          <a:xfrm>
            <a:off x="914400" y="5048250"/>
            <a:ext cx="7315200" cy="685800"/>
          </a:xfrm>
          <a:prstGeom prst="rect">
            <a:avLst/>
          </a:prstGeom>
          <a:noFill/>
          <a:ln w="9525" cap="rnd"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6" name="Shape 26"/>
          <p:cNvSpPr/>
          <p:nvPr/>
        </p:nvSpPr>
        <p:spPr>
          <a:xfrm>
            <a:off x="904875" y="3648075"/>
            <a:ext cx="228600" cy="128016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
        <p:nvSpPr>
          <p:cNvPr id="27" name="Shape 27"/>
          <p:cNvSpPr/>
          <p:nvPr/>
        </p:nvSpPr>
        <p:spPr>
          <a:xfrm>
            <a:off x="914400" y="5048250"/>
            <a:ext cx="228600" cy="6858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Shape 90"/>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Shape 91"/>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92" name="Shape 92"/>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93" name="Shape 93"/>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324600" y="304800"/>
            <a:ext cx="2514600" cy="8382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2000"/>
              <a:buFont typeface="Cabin"/>
              <a:buNone/>
              <a:defRPr sz="2000" b="1" i="0" u="none" strike="noStrike" cap="none">
                <a:solidFill>
                  <a:schemeClr val="dk2"/>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6324600" y="1219200"/>
            <a:ext cx="2514600" cy="4843463"/>
          </a:xfrm>
          <a:prstGeom prst="rect">
            <a:avLst/>
          </a:prstGeom>
          <a:noFill/>
          <a:ln>
            <a:noFill/>
          </a:ln>
        </p:spPr>
        <p:txBody>
          <a:bodyPr wrap="square" lIns="91425" tIns="91425" rIns="91425" bIns="91425" anchor="t" anchorCtr="0"/>
          <a:lstStyle>
            <a:lvl1pPr marL="457200" marR="0" lvl="0" indent="-228600" algn="l" rtl="0">
              <a:lnSpc>
                <a:spcPct val="137500"/>
              </a:lnSpc>
              <a:spcBef>
                <a:spcPts val="600"/>
              </a:spcBef>
              <a:spcAft>
                <a:spcPts val="0"/>
              </a:spcAft>
              <a:buClr>
                <a:schemeClr val="accent1"/>
              </a:buClr>
              <a:buSzPts val="1216"/>
              <a:buFont typeface="Noto Sans Symbols"/>
              <a:buNone/>
              <a:defRPr sz="1600" b="0" i="0" u="none" strike="noStrike" cap="none">
                <a:solidFill>
                  <a:schemeClr val="dk2"/>
                </a:solidFill>
                <a:latin typeface="Cabin"/>
                <a:ea typeface="Cabin"/>
                <a:cs typeface="Cabin"/>
                <a:sym typeface="Cabin"/>
              </a:defRPr>
            </a:lvl1pPr>
            <a:lvl2pPr marL="914400" marR="0" lvl="1" indent="-228600" algn="l" rtl="0">
              <a:spcBef>
                <a:spcPts val="1000"/>
              </a:spcBef>
              <a:spcAft>
                <a:spcPts val="0"/>
              </a:spcAft>
              <a:buClr>
                <a:schemeClr val="accent2"/>
              </a:buClr>
              <a:buSzPts val="912"/>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76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63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630"/>
              <a:buFont typeface="Noto Sans Symbols"/>
              <a:buNone/>
              <a:defRPr sz="9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9" name="Shape 9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100" name="Shape 100"/>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101" name="Shape 101"/>
          <p:cNvCxnSpPr/>
          <p:nvPr/>
        </p:nvCxnSpPr>
        <p:spPr>
          <a:xfrm rot="5400000">
            <a:off x="3160645" y="3324225"/>
            <a:ext cx="6035040" cy="0"/>
          </a:xfrm>
          <a:prstGeom prst="straightConnector1">
            <a:avLst/>
          </a:prstGeom>
          <a:noFill/>
          <a:ln w="9525" cap="flat" cmpd="sng">
            <a:solidFill>
              <a:schemeClr val="accent2"/>
            </a:solidFill>
            <a:prstDash val="dash"/>
            <a:round/>
            <a:headEnd type="none" w="med" len="med"/>
            <a:tailEnd type="none" w="med" len="med"/>
          </a:ln>
        </p:spPr>
      </p:cxnSp>
      <p:sp>
        <p:nvSpPr>
          <p:cNvPr id="102" name="Shape 102"/>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103" name="Shape 103"/>
          <p:cNvSpPr txBox="1">
            <a:spLocks noGrp="1"/>
          </p:cNvSpPr>
          <p:nvPr>
            <p:ph type="body" idx="2"/>
          </p:nvPr>
        </p:nvSpPr>
        <p:spPr>
          <a:xfrm>
            <a:off x="304800" y="304800"/>
            <a:ext cx="5715000" cy="57150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solidFill>
          <a:schemeClr val="dk2"/>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med" len="med"/>
            <a:tailEnd type="none" w="med" len="med"/>
          </a:ln>
        </p:spPr>
        <p:txBody>
          <a:bodyPr wrap="square" lIns="91425" tIns="91425" rIns="91425" bIns="91425" anchor="ctr" anchorCtr="0"/>
          <a:lstStyle>
            <a:lvl1pPr marL="0" marR="0" lvl="0" indent="0" algn="r" rtl="0">
              <a:spcBef>
                <a:spcPts val="0"/>
              </a:spcBef>
              <a:spcAft>
                <a:spcPts val="0"/>
              </a:spcAft>
              <a:buClr>
                <a:schemeClr val="lt1"/>
              </a:buClr>
              <a:buSzPts val="2000"/>
              <a:buFont typeface="Bookman Old Style"/>
              <a:buNone/>
              <a:defRPr sz="2000" b="0" i="0" u="none" strike="noStrike" cap="none">
                <a:solidFill>
                  <a:schemeClr val="lt1"/>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6" name="Shape 106"/>
          <p:cNvSpPr>
            <a:spLocks noGrp="1"/>
          </p:cNvSpPr>
          <p:nvPr>
            <p:ph type="pic" idx="2"/>
          </p:nvPr>
        </p:nvSpPr>
        <p:spPr>
          <a:xfrm>
            <a:off x="457200" y="1905000"/>
            <a:ext cx="8229600" cy="4270248"/>
          </a:xfrm>
          <a:prstGeom prst="rect">
            <a:avLst/>
          </a:prstGeom>
          <a:solidFill>
            <a:srgbClr val="BABABA"/>
          </a:solidFill>
          <a:ln>
            <a:noFill/>
          </a:ln>
        </p:spPr>
        <p:txBody>
          <a:bodyPr wrap="square" lIns="91425" tIns="91425" rIns="91425" bIns="91425" anchor="t" anchorCtr="0"/>
          <a:lstStyle>
            <a:lvl1pPr marL="0" marR="0" lvl="0" indent="0" algn="l" rtl="0">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L="822960" marR="0" lvl="2" indent="-228600" algn="l" rtl="0">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lt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107" name="Shape 107"/>
          <p:cNvSpPr txBox="1">
            <a:spLocks noGrp="1"/>
          </p:cNvSpPr>
          <p:nvPr>
            <p:ph type="body" idx="1"/>
          </p:nvPr>
        </p:nvSpPr>
        <p:spPr>
          <a:xfrm>
            <a:off x="457200" y="1219200"/>
            <a:ext cx="8229600" cy="533400"/>
          </a:xfrm>
          <a:prstGeom prst="rect">
            <a:avLst/>
          </a:prstGeom>
          <a:noFill/>
          <a:ln>
            <a:noFill/>
          </a:ln>
        </p:spPr>
        <p:txBody>
          <a:bodyPr wrap="square" lIns="91425" tIns="91425" rIns="91425" bIns="91425" anchor="ctr" anchorCtr="0"/>
          <a:lstStyle>
            <a:lvl1pPr marL="457200" marR="0" lvl="0" indent="-228600" algn="l" rtl="0">
              <a:spcBef>
                <a:spcPts val="600"/>
              </a:spcBef>
              <a:spcAft>
                <a:spcPts val="0"/>
              </a:spcAft>
              <a:buClr>
                <a:schemeClr val="accent1"/>
              </a:buClr>
              <a:buSzPts val="1064"/>
              <a:buFont typeface="Noto Sans Symbols"/>
              <a:buNone/>
              <a:defRPr sz="1400" b="0" i="0" u="none" strike="noStrike" cap="none">
                <a:solidFill>
                  <a:schemeClr val="lt1"/>
                </a:solidFill>
                <a:latin typeface="Cabin"/>
                <a:ea typeface="Cabin"/>
                <a:cs typeface="Cabin"/>
                <a:sym typeface="Cabin"/>
              </a:defRPr>
            </a:lvl1pPr>
            <a:lvl2pPr marL="914400" marR="0" lvl="1" indent="-286512" algn="l" rtl="0">
              <a:spcBef>
                <a:spcPts val="500"/>
              </a:spcBef>
              <a:spcAft>
                <a:spcPts val="0"/>
              </a:spcAft>
              <a:buClr>
                <a:schemeClr val="accent2"/>
              </a:buClr>
              <a:buSzPts val="912"/>
              <a:buFont typeface="Noto Sans Symbols"/>
              <a:buChar char="▶"/>
              <a:defRPr sz="1200" b="0" i="0" u="none" strike="noStrike" cap="none">
                <a:solidFill>
                  <a:schemeClr val="lt2"/>
                </a:solidFill>
                <a:latin typeface="Cabin"/>
                <a:ea typeface="Cabin"/>
                <a:cs typeface="Cabin"/>
                <a:sym typeface="Cabin"/>
              </a:defRPr>
            </a:lvl2pPr>
            <a:lvl3pPr marL="1371600" marR="0" lvl="2" indent="-276860" algn="l" rtl="0">
              <a:spcBef>
                <a:spcPts val="500"/>
              </a:spcBef>
              <a:spcAft>
                <a:spcPts val="0"/>
              </a:spcAft>
              <a:buClr>
                <a:schemeClr val="dk1"/>
              </a:buClr>
              <a:buSzPts val="760"/>
              <a:buFont typeface="Noto Sans Symbols"/>
              <a:buChar char="▶"/>
              <a:defRPr sz="1000" b="0" i="0" u="none" strike="noStrike" cap="none">
                <a:solidFill>
                  <a:schemeClr val="lt1"/>
                </a:solidFill>
                <a:latin typeface="Cabin"/>
                <a:ea typeface="Cabin"/>
                <a:cs typeface="Cabin"/>
                <a:sym typeface="Cabin"/>
              </a:defRPr>
            </a:lvl3pPr>
            <a:lvl4pPr marL="1828800" marR="0" lvl="3" indent="-268605" algn="l" rtl="0">
              <a:spcBef>
                <a:spcPts val="400"/>
              </a:spcBef>
              <a:spcAft>
                <a:spcPts val="0"/>
              </a:spcAft>
              <a:buClr>
                <a:srgbClr val="8BA1B3"/>
              </a:buClr>
              <a:buSzPts val="630"/>
              <a:buFont typeface="Noto Sans Symbols"/>
              <a:buChar char="◻"/>
              <a:defRPr sz="900" b="0" i="0" u="none" strike="noStrike" cap="none">
                <a:solidFill>
                  <a:schemeClr val="lt1"/>
                </a:solidFill>
                <a:latin typeface="Cabin"/>
                <a:ea typeface="Cabin"/>
                <a:cs typeface="Cabin"/>
                <a:sym typeface="Cabin"/>
              </a:defRPr>
            </a:lvl4pPr>
            <a:lvl5pPr marL="2286000" marR="0" lvl="4" indent="-268604" algn="l" rtl="0">
              <a:spcBef>
                <a:spcPts val="300"/>
              </a:spcBef>
              <a:spcAft>
                <a:spcPts val="0"/>
              </a:spcAft>
              <a:buClr>
                <a:schemeClr val="accent2"/>
              </a:buClr>
              <a:buSzPts val="630"/>
              <a:buFont typeface="Noto Sans Symbols"/>
              <a:buChar char="◻"/>
              <a:defRPr sz="900" b="0" i="0" u="none" strike="noStrike" cap="none">
                <a:solidFill>
                  <a:schemeClr val="lt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108" name="Shape 108"/>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09" name="Shape 109"/>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10" name="Shape 110"/>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lt2"/>
                </a:solidFill>
                <a:latin typeface="Cabin"/>
                <a:ea typeface="Cabin"/>
                <a:cs typeface="Cabin"/>
                <a:sym typeface="Cabin"/>
              </a:rPr>
              <a:t>‹#›</a:t>
            </a:fld>
            <a:endParaRPr sz="1400">
              <a:solidFill>
                <a:schemeClr val="lt2"/>
              </a:solidFill>
              <a:latin typeface="Cabin"/>
              <a:ea typeface="Cabin"/>
              <a:cs typeface="Cabin"/>
              <a:sym typeface="Cabin"/>
            </a:endParaRPr>
          </a:p>
        </p:txBody>
      </p:sp>
      <p:cxnSp>
        <p:nvCxnSpPr>
          <p:cNvPr id="111" name="Shape 111"/>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112" name="Shape 112"/>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113" name="Shape 113"/>
          <p:cNvSpPr/>
          <p:nvPr/>
        </p:nvSpPr>
        <p:spPr>
          <a:xfrm>
            <a:off x="457200" y="500856"/>
            <a:ext cx="182880" cy="6858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6" name="Shape 116"/>
          <p:cNvSpPr txBox="1">
            <a:spLocks noGrp="1"/>
          </p:cNvSpPr>
          <p:nvPr>
            <p:ph type="body" idx="1"/>
          </p:nvPr>
        </p:nvSpPr>
        <p:spPr>
          <a:xfrm rot="5400000">
            <a:off x="2116836" y="-440436"/>
            <a:ext cx="4910328" cy="8229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17" name="Shape 11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8" name="Shape 11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9" name="Shape 11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2" name="Shape 122"/>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3" name="Shape 12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4" name="Shape 12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25" name="Shape 12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cxnSp>
        <p:nvCxnSpPr>
          <p:cNvPr id="126" name="Shape 126"/>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sp>
        <p:nvSpPr>
          <p:cNvPr id="127" name="Shape 12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cxnSp>
        <p:nvCxnSpPr>
          <p:cNvPr id="128" name="Shape 128"/>
          <p:cNvCxnSpPr/>
          <p:nvPr/>
        </p:nvCxnSpPr>
        <p:spPr>
          <a:xfrm rot="5400000">
            <a:off x="3629607" y="3201952"/>
            <a:ext cx="5852160" cy="0"/>
          </a:xfrm>
          <a:prstGeom prst="straightConnector1">
            <a:avLst/>
          </a:prstGeom>
          <a:noFill/>
          <a:ln w="9525" cap="flat" cmpd="sng">
            <a:solidFill>
              <a:schemeClr val="accent2"/>
            </a:solidFill>
            <a:prstDash val="dash"/>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0" y="609600"/>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6858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body" idx="2"/>
          </p:nvPr>
        </p:nvSpPr>
        <p:spPr>
          <a:xfrm>
            <a:off x="46482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205162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0" name="Shape 30"/>
          <p:cNvSpPr txBox="1">
            <a:spLocks noGrp="1"/>
          </p:cNvSpPr>
          <p:nvPr>
            <p:ph type="body" idx="1"/>
          </p:nvPr>
        </p:nvSpPr>
        <p:spPr>
          <a:xfrm>
            <a:off x="381000" y="1411552"/>
            <a:ext cx="8382000" cy="2210862"/>
          </a:xfrm>
          <a:prstGeom prst="rect">
            <a:avLst/>
          </a:prstGeom>
          <a:noFill/>
          <a:ln>
            <a:noFill/>
          </a:ln>
        </p:spPr>
        <p:txBody>
          <a:bodyPr wrap="square" lIns="91425" tIns="91425" rIns="91425" bIns="91425" anchor="t" anchorCtr="0"/>
          <a:lstStyle>
            <a:lvl1pPr marL="457200" marR="0" lvl="0" indent="-354076" algn="l" rtl="0">
              <a:lnSpc>
                <a:spcPct val="9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9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9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9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9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Shape 3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Shape 3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Shape 3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36" name="Shape 36"/>
          <p:cNvSpPr txBox="1">
            <a:spLocks noGrp="1"/>
          </p:cNvSpPr>
          <p:nvPr>
            <p:ph type="body" idx="1"/>
          </p:nvPr>
        </p:nvSpPr>
        <p:spPr>
          <a:xfrm>
            <a:off x="457200" y="1219200"/>
            <a:ext cx="8229600"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7388" y="609600"/>
            <a:ext cx="7770812"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687388" y="1981200"/>
            <a:ext cx="3808412"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0" name="Shape 40"/>
          <p:cNvSpPr>
            <a:spLocks noGrp="1"/>
          </p:cNvSpPr>
          <p:nvPr>
            <p:ph type="clipArt" idx="2"/>
          </p:nvPr>
        </p:nvSpPr>
        <p:spPr>
          <a:xfrm>
            <a:off x="4648200" y="1981200"/>
            <a:ext cx="3810000" cy="4114800"/>
          </a:xfrm>
          <a:prstGeom prst="rect">
            <a:avLst/>
          </a:prstGeom>
          <a:noFill/>
          <a:ln>
            <a:noFill/>
          </a:ln>
        </p:spPr>
        <p:txBody>
          <a:bodyPr wrap="square" lIns="91425" tIns="91425" rIns="91425" bIns="91425" anchor="t" anchorCtr="0"/>
          <a:lstStyle>
            <a:lvl1pPr marL="274320" marR="0" lvl="0" indent="-274320"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822960" marR="0" lvl="2" indent="-228600"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7388" y="609600"/>
            <a:ext cx="7770812"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Shape 46"/>
          <p:cNvSpPr>
            <a:spLocks noGrp="1"/>
          </p:cNvSpPr>
          <p:nvPr>
            <p:ph type="clipArt" idx="2"/>
          </p:nvPr>
        </p:nvSpPr>
        <p:spPr>
          <a:xfrm>
            <a:off x="687388" y="1981200"/>
            <a:ext cx="3808412" cy="4114800"/>
          </a:xfrm>
          <a:prstGeom prst="rect">
            <a:avLst/>
          </a:prstGeom>
          <a:noFill/>
          <a:ln>
            <a:noFill/>
          </a:ln>
        </p:spPr>
        <p:txBody>
          <a:bodyPr wrap="square" lIns="91425" tIns="91425" rIns="91425" bIns="91425" anchor="t" anchorCtr="0"/>
          <a:lstStyle>
            <a:lvl1pPr marL="274320" marR="0" lvl="0" indent="-274320"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548640" marR="0" lvl="1" indent="-274320"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822960" marR="0" lvl="2" indent="-228600"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097280" marR="0" lvl="3" indent="-22860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1371600" marR="0" lvl="4" indent="-22860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1645920" marR="0" lvl="5" indent="-18288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1828800" marR="0" lvl="6" indent="-182879"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2011679" marR="0" lvl="7" indent="-182879"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2194560" marR="0" lvl="8" indent="-18288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body" idx="1"/>
          </p:nvPr>
        </p:nvSpPr>
        <p:spPr>
          <a:xfrm>
            <a:off x="4648200" y="1981200"/>
            <a:ext cx="3810000" cy="41148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28600"/>
            <a:ext cx="8229600"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56" name="Shape 56"/>
          <p:cNvSpPr txBox="1">
            <a:spLocks noGrp="1"/>
          </p:cNvSpPr>
          <p:nvPr>
            <p:ph type="body" idx="1"/>
          </p:nvPr>
        </p:nvSpPr>
        <p:spPr>
          <a:xfrm>
            <a:off x="457200" y="1219200"/>
            <a:ext cx="4041648"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body" idx="2"/>
          </p:nvPr>
        </p:nvSpPr>
        <p:spPr>
          <a:xfrm>
            <a:off x="4632198" y="1216152"/>
            <a:ext cx="4041648" cy="493776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dk2"/>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219200" y="2971800"/>
            <a:ext cx="6858000" cy="1066800"/>
          </a:xfrm>
          <a:prstGeom prst="rect">
            <a:avLst/>
          </a:prstGeom>
          <a:noFill/>
          <a:ln>
            <a:noFill/>
          </a:ln>
        </p:spPr>
        <p:txBody>
          <a:bodyPr wrap="square" lIns="91425" tIns="91425" rIns="91425" bIns="91425" anchor="t" anchorCtr="0"/>
          <a:lstStyle>
            <a:lvl1pPr marL="0" marR="0" lvl="0" indent="0" algn="r" rtl="0">
              <a:spcBef>
                <a:spcPts val="0"/>
              </a:spcBef>
              <a:spcAft>
                <a:spcPts val="0"/>
              </a:spcAft>
              <a:buClr>
                <a:schemeClr val="lt2"/>
              </a:buClr>
              <a:buSzPts val="3200"/>
              <a:buFont typeface="Bookman Old Style"/>
              <a:buNone/>
              <a:defRPr sz="3200" b="0" i="0" u="none" strike="noStrike" cap="none">
                <a:solidFill>
                  <a:schemeClr val="lt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1295400" y="4267200"/>
            <a:ext cx="6781800" cy="1143000"/>
          </a:xfrm>
          <a:prstGeom prst="rect">
            <a:avLst/>
          </a:prstGeom>
          <a:noFill/>
          <a:ln>
            <a:noFill/>
          </a:ln>
        </p:spPr>
        <p:txBody>
          <a:bodyPr wrap="square" lIns="91425" tIns="91425" rIns="91425" bIns="91425" anchor="t" anchorCtr="0"/>
          <a:lstStyle>
            <a:lvl1pPr marL="457200" marR="0" lvl="0" indent="-228600" algn="r" rtl="0">
              <a:spcBef>
                <a:spcPts val="600"/>
              </a:spcBef>
              <a:spcAft>
                <a:spcPts val="0"/>
              </a:spcAft>
              <a:buClr>
                <a:schemeClr val="accent1"/>
              </a:buClr>
              <a:buSzPts val="1520"/>
              <a:buFont typeface="Noto Sans Symbols"/>
              <a:buNone/>
              <a:defRPr sz="2000" b="0" i="0" u="none" strike="noStrike" cap="none">
                <a:solidFill>
                  <a:schemeClr val="lt1"/>
                </a:solidFill>
                <a:latin typeface="Cabin"/>
                <a:ea typeface="Cabin"/>
                <a:cs typeface="Cabin"/>
                <a:sym typeface="Cabin"/>
              </a:defRPr>
            </a:lvl1pPr>
            <a:lvl2pPr marL="914400" marR="0" lvl="1" indent="-228600" algn="l" rtl="0">
              <a:spcBef>
                <a:spcPts val="500"/>
              </a:spcBef>
              <a:spcAft>
                <a:spcPts val="0"/>
              </a:spcAft>
              <a:buClr>
                <a:schemeClr val="accent2"/>
              </a:buClr>
              <a:buSzPts val="1368"/>
              <a:buFont typeface="Noto Sans Symbols"/>
              <a:buNone/>
              <a:defRPr sz="1800" b="0" i="0" u="none" strike="noStrike" cap="none">
                <a:solidFill>
                  <a:schemeClr val="lt1"/>
                </a:solidFill>
                <a:latin typeface="Cabin"/>
                <a:ea typeface="Cabin"/>
                <a:cs typeface="Cabin"/>
                <a:sym typeface="Cabin"/>
              </a:defRPr>
            </a:lvl2pPr>
            <a:lvl3pPr marL="1371600" marR="0" lvl="2" indent="-228600" algn="l" rtl="0">
              <a:spcBef>
                <a:spcPts val="500"/>
              </a:spcBef>
              <a:spcAft>
                <a:spcPts val="0"/>
              </a:spcAft>
              <a:buClr>
                <a:schemeClr val="dk1"/>
              </a:buClr>
              <a:buSzPts val="1216"/>
              <a:buFont typeface="Noto Sans Symbols"/>
              <a:buNone/>
              <a:defRPr sz="1600" b="0" i="0" u="none" strike="noStrike" cap="none">
                <a:solidFill>
                  <a:schemeClr val="lt1"/>
                </a:solidFill>
                <a:latin typeface="Cabin"/>
                <a:ea typeface="Cabin"/>
                <a:cs typeface="Cabin"/>
                <a:sym typeface="Cabin"/>
              </a:defRPr>
            </a:lvl3pPr>
            <a:lvl4pPr marL="1828800" marR="0" lvl="3" indent="-228600" algn="l" rtl="0">
              <a:spcBef>
                <a:spcPts val="400"/>
              </a:spcBef>
              <a:spcAft>
                <a:spcPts val="0"/>
              </a:spcAft>
              <a:buClr>
                <a:srgbClr val="8BA1B3"/>
              </a:buClr>
              <a:buSzPts val="980"/>
              <a:buFont typeface="Noto Sans Symbols"/>
              <a:buNone/>
              <a:defRPr sz="1400" b="0" i="0" u="none" strike="noStrike" cap="none">
                <a:solidFill>
                  <a:schemeClr val="lt1"/>
                </a:solidFill>
                <a:latin typeface="Cabin"/>
                <a:ea typeface="Cabin"/>
                <a:cs typeface="Cabin"/>
                <a:sym typeface="Cabin"/>
              </a:defRPr>
            </a:lvl4pPr>
            <a:lvl5pPr marL="2286000" marR="0" lvl="4" indent="-228600" algn="l" rtl="0">
              <a:spcBef>
                <a:spcPts val="300"/>
              </a:spcBef>
              <a:spcAft>
                <a:spcPts val="0"/>
              </a:spcAft>
              <a:buClr>
                <a:schemeClr val="accent2"/>
              </a:buClr>
              <a:buSzPts val="980"/>
              <a:buFont typeface="Noto Sans Symbols"/>
              <a:buNone/>
              <a:defRPr sz="1400" b="0" i="0" u="none" strike="noStrike" cap="none">
                <a:solidFill>
                  <a:schemeClr val="lt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68" name="Shape 68"/>
          <p:cNvSpPr txBox="1">
            <a:spLocks noGrp="1"/>
          </p:cNvSpPr>
          <p:nvPr>
            <p:ph type="dt" idx="10"/>
          </p:nvPr>
        </p:nvSpPr>
        <p:spPr>
          <a:xfrm>
            <a:off x="6400800" y="6355080"/>
            <a:ext cx="2286000"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2898648" y="6355080"/>
            <a:ext cx="347472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lt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1069848" y="6355080"/>
            <a:ext cx="1520952"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lt2"/>
                </a:solidFill>
                <a:latin typeface="Cabin"/>
                <a:ea typeface="Cabin"/>
                <a:cs typeface="Cabin"/>
                <a:sym typeface="Cabin"/>
              </a:rPr>
              <a:t>‹#›</a:t>
            </a:fld>
            <a:endParaRPr sz="1400">
              <a:solidFill>
                <a:schemeClr val="lt2"/>
              </a:solidFill>
              <a:latin typeface="Cabin"/>
              <a:ea typeface="Cabin"/>
              <a:cs typeface="Cabin"/>
              <a:sym typeface="Cabin"/>
            </a:endParaRPr>
          </a:p>
        </p:txBody>
      </p:sp>
      <p:sp>
        <p:nvSpPr>
          <p:cNvPr id="71" name="Shape 71"/>
          <p:cNvSpPr/>
          <p:nvPr/>
        </p:nvSpPr>
        <p:spPr>
          <a:xfrm>
            <a:off x="914400" y="2819400"/>
            <a:ext cx="7315200" cy="1280160"/>
          </a:xfrm>
          <a:prstGeom prst="rect">
            <a:avLst/>
          </a:prstGeom>
          <a:noFill/>
          <a:ln w="9525" cap="rnd"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
        <p:nvSpPr>
          <p:cNvPr id="72" name="Shape 72"/>
          <p:cNvSpPr/>
          <p:nvPr/>
        </p:nvSpPr>
        <p:spPr>
          <a:xfrm>
            <a:off x="914400" y="2819400"/>
            <a:ext cx="228600" cy="128016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28600"/>
            <a:ext cx="822960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5" name="Shape 75"/>
          <p:cNvSpPr txBox="1">
            <a:spLocks noGrp="1"/>
          </p:cNvSpPr>
          <p:nvPr>
            <p:ph type="body" idx="1"/>
          </p:nvPr>
        </p:nvSpPr>
        <p:spPr>
          <a:xfrm>
            <a:off x="457200" y="1285875"/>
            <a:ext cx="4040188" cy="685800"/>
          </a:xfrm>
          <a:prstGeom prst="rect">
            <a:avLst/>
          </a:prstGeom>
          <a:noFill/>
          <a:ln>
            <a:noFill/>
          </a:ln>
        </p:spPr>
        <p:txBody>
          <a:bodyPr wrap="square" lIns="91425" tIns="91425" rIns="91425" bIns="91425" anchor="b" anchorCtr="0"/>
          <a:lstStyle>
            <a:lvl1pPr marL="457200" marR="0" lvl="0" indent="-228600" algn="l" rtl="0">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body" idx="2"/>
          </p:nvPr>
        </p:nvSpPr>
        <p:spPr>
          <a:xfrm>
            <a:off x="4648200" y="1295400"/>
            <a:ext cx="4041775" cy="685800"/>
          </a:xfrm>
          <a:prstGeom prst="rect">
            <a:avLst/>
          </a:prstGeom>
          <a:noFill/>
          <a:ln>
            <a:noFill/>
          </a:ln>
        </p:spPr>
        <p:txBody>
          <a:bodyPr wrap="square" lIns="91425" tIns="91425" rIns="91425" bIns="91425" anchor="b" anchorCtr="0"/>
          <a:lstStyle>
            <a:lvl1pPr marL="457200" marR="0" lvl="0" indent="-228600" algn="l" rtl="0">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80" name="Shape 80"/>
          <p:cNvSpPr txBox="1">
            <a:spLocks noGrp="1"/>
          </p:cNvSpPr>
          <p:nvPr>
            <p:ph type="body" idx="3"/>
          </p:nvPr>
        </p:nvSpPr>
        <p:spPr>
          <a:xfrm>
            <a:off x="457200" y="2133600"/>
            <a:ext cx="4038600" cy="4038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body" idx="4"/>
          </p:nvPr>
        </p:nvSpPr>
        <p:spPr>
          <a:xfrm>
            <a:off x="4648200" y="2133600"/>
            <a:ext cx="4038600" cy="4038600"/>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28600"/>
            <a:ext cx="8229600" cy="9144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4" name="Shape 84"/>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Shape 85"/>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2"/>
                </a:solidFill>
                <a:latin typeface="Cabin"/>
                <a:ea typeface="Cabin"/>
                <a:cs typeface="Cabin"/>
                <a:sym typeface="Cabin"/>
              </a:rPr>
              <a:t>‹#›</a:t>
            </a:fld>
            <a:endParaRPr sz="1400">
              <a:solidFill>
                <a:schemeClr val="dk2"/>
              </a:solidFill>
              <a:latin typeface="Cabin"/>
              <a:ea typeface="Cabin"/>
              <a:cs typeface="Cabin"/>
              <a:sym typeface="Cabin"/>
            </a:endParaRPr>
          </a:p>
        </p:txBody>
      </p:sp>
      <p:sp>
        <p:nvSpPr>
          <p:cNvPr id="87" name="Shape 8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bin"/>
              <a:ea typeface="Cabin"/>
              <a:cs typeface="Cabin"/>
              <a:sym typeface="Cabin"/>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400"/>
            <a:ext cx="8229600" cy="9906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219200"/>
            <a:ext cx="8229600" cy="4910328"/>
          </a:xfrm>
          <a:prstGeom prst="rect">
            <a:avLst/>
          </a:prstGeom>
          <a:noFill/>
          <a:ln>
            <a:noFill/>
          </a:ln>
        </p:spPr>
        <p:txBody>
          <a:bodyPr wrap="square" lIns="91425" tIns="91425" rIns="91425" bIns="91425" anchor="t" anchorCtr="0"/>
          <a:lstStyle>
            <a:lvl1pPr marL="457200" marR="0" lvl="0" indent="-354076" algn="l" rtl="0">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6400800" y="6356350"/>
            <a:ext cx="2289048" cy="365760"/>
          </a:xfrm>
          <a:prstGeom prst="rect">
            <a:avLst/>
          </a:prstGeom>
          <a:noFill/>
          <a:ln>
            <a:noFill/>
          </a:ln>
        </p:spPr>
        <p:txBody>
          <a:bodyPr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2898648" y="6356350"/>
            <a:ext cx="3505200" cy="365760"/>
          </a:xfrm>
          <a:prstGeom prst="rect">
            <a:avLst/>
          </a:prstGeom>
          <a:noFill/>
          <a:ln>
            <a:noFill/>
          </a:ln>
        </p:spPr>
        <p:txBody>
          <a:bodyPr wrap="square" lIns="91425" tIns="91425" rIns="91425" bIns="91425" anchor="t" anchorCtr="0"/>
          <a:lstStyle>
            <a:lvl1pPr marL="0" marR="0" lvl="0" indent="0" algn="r" rtl="0">
              <a:spcBef>
                <a:spcPts val="0"/>
              </a:spcBef>
              <a:spcAft>
                <a:spcPts val="0"/>
              </a:spcAft>
              <a:buSzPts val="1400"/>
              <a:buNone/>
              <a:defRPr sz="1400" b="0" i="0" u="none" strike="noStrike" cap="none">
                <a:solidFill>
                  <a:schemeClr val="dk2"/>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dk2"/>
                </a:solidFill>
                <a:latin typeface="Cabin"/>
                <a:ea typeface="Cabin"/>
                <a:cs typeface="Cabin"/>
                <a:sym typeface="Cabin"/>
              </a:rPr>
              <a:t>‹#›</a:t>
            </a:fld>
            <a:endParaRPr sz="1600" b="0" i="0" u="none" strike="noStrike" cap="none">
              <a:solidFill>
                <a:schemeClr val="dk2"/>
              </a:solidFill>
              <a:latin typeface="Cabin"/>
              <a:ea typeface="Cabin"/>
              <a:cs typeface="Cabin"/>
              <a:sym typeface="Cabin"/>
            </a:endParaRPr>
          </a:p>
        </p:txBody>
      </p:sp>
      <p:cxnSp>
        <p:nvCxnSpPr>
          <p:cNvPr id="15" name="Shape 15"/>
          <p:cNvCxnSpPr/>
          <p:nvPr/>
        </p:nvCxnSpPr>
        <p:spPr>
          <a:xfrm>
            <a:off x="457200" y="6353175"/>
            <a:ext cx="8229600" cy="0"/>
          </a:xfrm>
          <a:prstGeom prst="straightConnector1">
            <a:avLst/>
          </a:prstGeom>
          <a:noFill/>
          <a:ln w="9525" cap="flat" cmpd="sng">
            <a:solidFill>
              <a:schemeClr val="accent2"/>
            </a:solidFill>
            <a:prstDash val="dash"/>
            <a:round/>
            <a:headEnd type="none" w="med" len="med"/>
            <a:tailEnd type="none" w="med" len="med"/>
          </a:ln>
        </p:spPr>
      </p:cxnSp>
      <p:cxnSp>
        <p:nvCxnSpPr>
          <p:cNvPr id="16" name="Shape 16"/>
          <p:cNvCxnSpPr/>
          <p:nvPr/>
        </p:nvCxnSpPr>
        <p:spPr>
          <a:xfrm>
            <a:off x="457200" y="1143000"/>
            <a:ext cx="8229600" cy="0"/>
          </a:xfrm>
          <a:prstGeom prst="straightConnector1">
            <a:avLst/>
          </a:prstGeom>
          <a:noFill/>
          <a:ln w="9525" cap="flat" cmpd="sng">
            <a:solidFill>
              <a:schemeClr val="accent2"/>
            </a:solidFill>
            <a:prstDash val="dash"/>
            <a:round/>
            <a:headEnd type="none" w="med" len="med"/>
            <a:tailEnd type="none" w="med" len="med"/>
          </a:ln>
        </p:spPr>
      </p:cxnSp>
      <p:sp>
        <p:nvSpPr>
          <p:cNvPr id="17" name="Shape 17"/>
          <p:cNvSpPr/>
          <p:nvPr/>
        </p:nvSpPr>
        <p:spPr>
          <a:xfrm rot="5400000">
            <a:off x="419100" y="6467475"/>
            <a:ext cx="190849" cy="120314"/>
          </a:xfrm>
          <a:prstGeom prst="triangle">
            <a:avLst>
              <a:gd name="adj" fmla="val 5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rfa@dss.ca.gov"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NsErCieYmxE?t=15"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youtu.be/FOzub_ghAb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ag.ca.gov/childabuse/pdf/ss_8572.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1219200" y="4114800"/>
            <a:ext cx="6858000" cy="6096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dk1"/>
              </a:buClr>
              <a:buSzPts val="2800"/>
              <a:buFont typeface="Bookman Old Style"/>
              <a:buNone/>
            </a:pPr>
            <a:r>
              <a:rPr lang="en-US" sz="2800" b="0" i="0" u="none" strike="noStrike" cap="none">
                <a:solidFill>
                  <a:schemeClr val="dk1"/>
                </a:solidFill>
                <a:latin typeface="Bookman Old Style"/>
                <a:ea typeface="Bookman Old Style"/>
                <a:cs typeface="Bookman Old Style"/>
                <a:sym typeface="Bookman Old Style"/>
              </a:rPr>
              <a:t>Resource Family Approval Training</a:t>
            </a:r>
            <a:endParaRPr sz="2800" b="0" i="0" u="none" strike="noStrike" cap="none">
              <a:solidFill>
                <a:schemeClr val="dk1"/>
              </a:solidFill>
              <a:latin typeface="Bookman Old Style"/>
              <a:ea typeface="Bookman Old Style"/>
              <a:cs typeface="Bookman Old Style"/>
              <a:sym typeface="Bookman Old Style"/>
            </a:endParaRPr>
          </a:p>
        </p:txBody>
      </p:sp>
      <p:sp>
        <p:nvSpPr>
          <p:cNvPr id="137" name="Shape 137"/>
          <p:cNvSpPr txBox="1">
            <a:spLocks noGrp="1"/>
          </p:cNvSpPr>
          <p:nvPr>
            <p:ph type="subTitle" idx="1"/>
          </p:nvPr>
        </p:nvSpPr>
        <p:spPr>
          <a:xfrm>
            <a:off x="914400" y="5029200"/>
            <a:ext cx="7239000" cy="685800"/>
          </a:xfrm>
          <a:prstGeom prst="rect">
            <a:avLst/>
          </a:prstGeom>
          <a:noFill/>
          <a:ln>
            <a:noFill/>
          </a:ln>
        </p:spPr>
        <p:txBody>
          <a:bodyPr wrap="square" lIns="91425" tIns="45700" rIns="91425" bIns="45700" anchor="t" anchorCtr="0">
            <a:noAutofit/>
          </a:bodyPr>
          <a:lstStyle/>
          <a:p>
            <a:pPr marL="0" marR="0" lvl="0" indent="0" algn="r" rtl="0">
              <a:spcBef>
                <a:spcPts val="0"/>
              </a:spcBef>
              <a:spcAft>
                <a:spcPts val="0"/>
              </a:spcAft>
              <a:buClr>
                <a:schemeClr val="accent1"/>
              </a:buClr>
              <a:buSzPts val="1824"/>
              <a:buFont typeface="Noto Sans Symbols"/>
              <a:buNone/>
            </a:pPr>
            <a:r>
              <a:rPr lang="en-US" sz="2400" b="0" i="0" u="none" strike="noStrike" cap="none">
                <a:solidFill>
                  <a:schemeClr val="dk2"/>
                </a:solidFill>
                <a:latin typeface="Bookman Old Style"/>
                <a:ea typeface="Bookman Old Style"/>
                <a:cs typeface="Bookman Old Style"/>
                <a:sym typeface="Bookman Old Style"/>
              </a:rPr>
              <a:t>Day 4: Post-Approval Process</a:t>
            </a:r>
            <a:endParaRPr/>
          </a:p>
          <a:p>
            <a:pPr marL="0" marR="0" lvl="0" indent="0" algn="r" rtl="0">
              <a:spcBef>
                <a:spcPts val="600"/>
              </a:spcBef>
              <a:spcAft>
                <a:spcPts val="0"/>
              </a:spcAft>
              <a:buClr>
                <a:schemeClr val="accent1"/>
              </a:buClr>
              <a:buSzPts val="1520"/>
              <a:buFont typeface="Noto Sans Symbols"/>
              <a:buNone/>
            </a:pPr>
            <a:endParaRPr sz="2000" b="0" i="0" u="none" strike="noStrike" cap="none">
              <a:solidFill>
                <a:schemeClr val="dk2"/>
              </a:solidFill>
              <a:latin typeface="Bookman Old Style"/>
              <a:ea typeface="Bookman Old Style"/>
              <a:cs typeface="Bookman Old Style"/>
              <a:sym typeface="Bookman Old Style"/>
            </a:endParaRPr>
          </a:p>
        </p:txBody>
      </p:sp>
      <p:pic>
        <p:nvPicPr>
          <p:cNvPr id="138" name="Shape 138" descr="RFA_Logo.jpg"/>
          <p:cNvPicPr preferRelativeResize="0"/>
          <p:nvPr/>
        </p:nvPicPr>
        <p:blipFill rotWithShape="1">
          <a:blip r:embed="rId3">
            <a:alphaModFix/>
          </a:blip>
          <a:srcRect/>
          <a:stretch/>
        </p:blipFill>
        <p:spPr>
          <a:xfrm>
            <a:off x="3276600" y="838200"/>
            <a:ext cx="2461260" cy="2330133"/>
          </a:xfrm>
          <a:prstGeom prst="rect">
            <a:avLst/>
          </a:prstGeom>
          <a:noFill/>
          <a:ln>
            <a:noFill/>
          </a:ln>
        </p:spPr>
      </p:pic>
      <p:sp>
        <p:nvSpPr>
          <p:cNvPr id="139" name="Shape 139"/>
          <p:cNvSpPr txBox="1"/>
          <p:nvPr/>
        </p:nvSpPr>
        <p:spPr>
          <a:xfrm>
            <a:off x="941614" y="5757446"/>
            <a:ext cx="3200400" cy="307777"/>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0" i="0" u="none" strike="noStrike" cap="none" dirty="0">
                <a:solidFill>
                  <a:schemeClr val="dk1"/>
                </a:solidFill>
                <a:latin typeface="Bookman Old Style"/>
                <a:ea typeface="Bookman Old Style"/>
                <a:cs typeface="Bookman Old Style"/>
                <a:sym typeface="Bookman Old Style"/>
              </a:rPr>
              <a:t>Version 6</a:t>
            </a:r>
            <a:r>
              <a:rPr lang="en-US" dirty="0">
                <a:solidFill>
                  <a:schemeClr val="dk1"/>
                </a:solidFill>
                <a:latin typeface="Bookman Old Style"/>
                <a:ea typeface="Bookman Old Style"/>
                <a:cs typeface="Bookman Old Style"/>
                <a:sym typeface="Bookman Old Style"/>
              </a:rPr>
              <a:t>.0</a:t>
            </a:r>
            <a:r>
              <a:rPr lang="en-US" sz="1400" b="0" i="0" u="none" strike="noStrike" cap="none" dirty="0">
                <a:solidFill>
                  <a:schemeClr val="dk1"/>
                </a:solidFill>
                <a:latin typeface="Bookman Old Style"/>
                <a:ea typeface="Bookman Old Style"/>
                <a:cs typeface="Bookman Old Style"/>
                <a:sym typeface="Bookman Old Style"/>
              </a:rPr>
              <a:t> | </a:t>
            </a:r>
            <a:r>
              <a:rPr lang="en-US" dirty="0">
                <a:solidFill>
                  <a:schemeClr val="dk1"/>
                </a:solidFill>
                <a:latin typeface="Bookman Old Style"/>
                <a:ea typeface="Bookman Old Style"/>
                <a:cs typeface="Bookman Old Style"/>
                <a:sym typeface="Bookman Old Style"/>
              </a:rPr>
              <a:t>August 1, 2019</a:t>
            </a:r>
            <a:endParaRPr sz="1400" dirty="0">
              <a:solidFill>
                <a:schemeClr val="dk1"/>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Documenting Allegations</a:t>
            </a:r>
            <a:endParaRPr/>
          </a:p>
        </p:txBody>
      </p:sp>
      <p:sp>
        <p:nvSpPr>
          <p:cNvPr id="193" name="Shape 193"/>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dk1"/>
              </a:buClr>
              <a:buSzPts val="2128"/>
              <a:buFont typeface="Wingdings" pitchFamily="2" charset="2"/>
              <a:buChar char="Ø"/>
            </a:pPr>
            <a:endParaRPr lang="en-US" sz="28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dk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Write allegations separately regardless of the type; do not combine.</a:t>
            </a:r>
            <a:endParaRPr dirty="0"/>
          </a:p>
          <a:p>
            <a:pPr marL="457200" marR="0" lvl="0" indent="-457200" algn="l" rtl="0">
              <a:spcBef>
                <a:spcPts val="1200"/>
              </a:spcBef>
              <a:spcAft>
                <a:spcPts val="0"/>
              </a:spcAft>
              <a:buClr>
                <a:schemeClr val="dk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Keep the allegation basic/general and include all </a:t>
            </a:r>
            <a:r>
              <a:rPr lang="en-US" sz="2800" b="0" i="0" u="none" strike="noStrike" cap="none" dirty="0">
                <a:solidFill>
                  <a:schemeClr val="tx1"/>
                </a:solidFill>
                <a:sym typeface="Cabin"/>
              </a:rPr>
              <a:t>details on RFA 802 page 2.</a:t>
            </a:r>
            <a:endParaRPr dirty="0">
              <a:solidFill>
                <a:schemeClr val="tx1"/>
              </a:solidFill>
            </a:endParaRPr>
          </a:p>
          <a:p>
            <a:pPr marL="457200" marR="0" lvl="0" indent="-457200" algn="l" rtl="0">
              <a:spcBef>
                <a:spcPts val="1200"/>
              </a:spcBef>
              <a:spcAft>
                <a:spcPts val="0"/>
              </a:spcAft>
              <a:buClr>
                <a:schemeClr val="dk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Do not include names in the allegation; names should be </a:t>
            </a:r>
            <a:r>
              <a:rPr lang="en-US" sz="2800" b="0" i="0" u="none" strike="noStrike" cap="none" dirty="0">
                <a:solidFill>
                  <a:schemeClr val="tx1"/>
                </a:solidFill>
                <a:highlight>
                  <a:srgbClr val="FFFF00"/>
                </a:highlight>
                <a:latin typeface="Cabin"/>
                <a:ea typeface="Cabin"/>
                <a:cs typeface="Cabin"/>
                <a:sym typeface="Cabin"/>
              </a:rPr>
              <a:t>kept confidential and documented on a confidential form. </a:t>
            </a:r>
            <a:endParaRPr sz="2600" b="0" i="0" u="none" strike="noStrike" cap="none" dirty="0">
              <a:solidFill>
                <a:schemeClr val="tx1"/>
              </a:solidFill>
              <a:highlight>
                <a:srgbClr val="FFFF00"/>
              </a:highlight>
              <a:latin typeface="Cabin"/>
              <a:ea typeface="Cabin"/>
              <a:cs typeface="Cabin"/>
              <a:sym typeface="Cabin"/>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Documenting Allegations</a:t>
            </a:r>
            <a:endParaRPr sz="3200" b="0" i="0" u="none" strike="sngStrike" cap="none">
              <a:solidFill>
                <a:schemeClr val="dk2"/>
              </a:solidFill>
              <a:latin typeface="Bookman Old Style"/>
              <a:ea typeface="Bookman Old Style"/>
              <a:cs typeface="Bookman Old Style"/>
              <a:sym typeface="Bookman Old Style"/>
            </a:endParaRPr>
          </a:p>
        </p:txBody>
      </p:sp>
      <p:sp>
        <p:nvSpPr>
          <p:cNvPr id="199" name="Shape 199"/>
          <p:cNvSpPr txBox="1">
            <a:spLocks noGrp="1"/>
          </p:cNvSpPr>
          <p:nvPr>
            <p:ph type="body" idx="1"/>
          </p:nvPr>
        </p:nvSpPr>
        <p:spPr>
          <a:xfrm>
            <a:off x="381000" y="1412875"/>
            <a:ext cx="8382000" cy="846386"/>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Documenting Allegations on RFA 802</a:t>
            </a:r>
            <a:endParaRPr sz="2800" b="0" i="0" u="none" strike="sngStrike" cap="none" dirty="0">
              <a:solidFill>
                <a:schemeClr val="dk1"/>
              </a:solidFill>
              <a:latin typeface="Cabin"/>
              <a:ea typeface="Cabin"/>
              <a:cs typeface="Cabin"/>
              <a:sym typeface="Cabin"/>
            </a:endParaRPr>
          </a:p>
        </p:txBody>
      </p:sp>
      <p:pic>
        <p:nvPicPr>
          <p:cNvPr id="200" name="Shape 200"/>
          <p:cNvPicPr preferRelativeResize="0"/>
          <p:nvPr/>
        </p:nvPicPr>
        <p:blipFill rotWithShape="1">
          <a:blip r:embed="rId3">
            <a:alphaModFix/>
          </a:blip>
          <a:srcRect/>
          <a:stretch/>
        </p:blipFill>
        <p:spPr>
          <a:xfrm rot="551841">
            <a:off x="2328117" y="2573958"/>
            <a:ext cx="4160464" cy="27686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28600" y="228600"/>
            <a:ext cx="8610600" cy="8309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 Identified/Anonymous Callers</a:t>
            </a:r>
            <a:endParaRPr/>
          </a:p>
        </p:txBody>
      </p:sp>
      <p:sp>
        <p:nvSpPr>
          <p:cNvPr id="206" name="Shape 206"/>
          <p:cNvSpPr txBox="1">
            <a:spLocks noGrp="1"/>
          </p:cNvSpPr>
          <p:nvPr>
            <p:ph type="body" idx="1"/>
          </p:nvPr>
        </p:nvSpPr>
        <p:spPr>
          <a:xfrm>
            <a:off x="228600" y="1219200"/>
            <a:ext cx="48006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Confidentiality/Disclosure</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Let the complainant know that the information is confidential;</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However, it may be disclosed if case should go to hearing. </a:t>
            </a:r>
            <a:endParaRPr sz="2400" dirty="0"/>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sym typeface="Cabin"/>
              </a:rPr>
              <a:t>Investigator may contact them for additional information prior to visit.</a:t>
            </a:r>
            <a:endParaRPr sz="2400" dirty="0"/>
          </a:p>
        </p:txBody>
      </p:sp>
      <p:sp>
        <p:nvSpPr>
          <p:cNvPr id="207" name="Shape 207"/>
          <p:cNvSpPr txBox="1">
            <a:spLocks noGrp="1"/>
          </p:cNvSpPr>
          <p:nvPr>
            <p:ph type="body" idx="2"/>
          </p:nvPr>
        </p:nvSpPr>
        <p:spPr>
          <a:xfrm>
            <a:off x="4798429" y="1219200"/>
            <a:ext cx="4114800" cy="4800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possible, give the reluctant caller:</a:t>
            </a:r>
            <a:endParaRPr sz="2400" b="0" i="0" u="none" strike="noStrike" cap="none" dirty="0">
              <a:solidFill>
                <a:schemeClr val="dk1"/>
              </a:solidFill>
              <a:latin typeface="Cabin"/>
              <a:ea typeface="Cabin"/>
              <a:cs typeface="Cabin"/>
              <a:sym typeface="Cabin"/>
            </a:endParaRPr>
          </a:p>
          <a:p>
            <a:pPr marL="914400"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Name and telephone number of the Investigator if assigned, or explain the investigation process</a:t>
            </a:r>
            <a:r>
              <a:rPr lang="en-US" sz="2400" b="0" i="0" u="none" strike="noStrike" cap="none" dirty="0">
                <a:solidFill>
                  <a:schemeClr val="dk2"/>
                </a:solidFill>
                <a:latin typeface="Cabin"/>
                <a:ea typeface="Cabin"/>
                <a:cs typeface="Cabin"/>
                <a:sym typeface="Cabin"/>
              </a:rPr>
              <a:t>.</a:t>
            </a:r>
            <a:endParaRPr sz="2400" b="0" i="0" u="none" strike="noStrike" cap="none" dirty="0">
              <a:solidFill>
                <a:schemeClr val="dk1"/>
              </a:solidFill>
              <a:latin typeface="Cabin"/>
              <a:ea typeface="Cabin"/>
              <a:cs typeface="Cabin"/>
              <a:sym typeface="Cabin"/>
            </a:endParaRPr>
          </a:p>
        </p:txBody>
      </p:sp>
      <p:pic>
        <p:nvPicPr>
          <p:cNvPr id="208" name="Shape 208"/>
          <p:cNvPicPr preferRelativeResize="0"/>
          <p:nvPr/>
        </p:nvPicPr>
        <p:blipFill rotWithShape="1">
          <a:blip r:embed="rId3">
            <a:alphaModFix/>
          </a:blip>
          <a:srcRect/>
          <a:stretch/>
        </p:blipFill>
        <p:spPr>
          <a:xfrm>
            <a:off x="914400" y="4826853"/>
            <a:ext cx="2085975" cy="1657350"/>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381000"/>
            <a:ext cx="7923213"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Suspected Harassment</a:t>
            </a:r>
            <a:endParaRPr sz="2400" b="0" i="0" u="none" strike="noStrike" cap="none">
              <a:solidFill>
                <a:schemeClr val="dk2"/>
              </a:solidFill>
              <a:latin typeface="Bookman Old Style"/>
              <a:ea typeface="Bookman Old Style"/>
              <a:cs typeface="Bookman Old Style"/>
              <a:sym typeface="Bookman Old Style"/>
            </a:endParaRPr>
          </a:p>
        </p:txBody>
      </p:sp>
      <p:sp>
        <p:nvSpPr>
          <p:cNvPr id="214" name="Shape 214"/>
          <p:cNvSpPr txBox="1">
            <a:spLocks noGrp="1"/>
          </p:cNvSpPr>
          <p:nvPr>
            <p:ph type="body" idx="1"/>
          </p:nvPr>
        </p:nvSpPr>
        <p:spPr>
          <a:xfrm>
            <a:off x="457200" y="1295400"/>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the complaint appears to be part of a pattern and practice of harassment, consider:</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Motivation</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was the RF home last assessed?</a:t>
            </a:r>
            <a:endParaRPr sz="2400" dirty="0"/>
          </a:p>
          <a:p>
            <a:pPr marL="914400" marR="0" lvl="2"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History and the probability that the violation exists</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decision not to investigate an allegation shall be </a:t>
            </a:r>
            <a:r>
              <a:rPr lang="en-US" sz="2400" b="1" i="1" u="sng" strike="noStrike" cap="none" dirty="0">
                <a:solidFill>
                  <a:schemeClr val="dk1"/>
                </a:solidFill>
                <a:latin typeface="Cabin"/>
                <a:ea typeface="Cabin"/>
                <a:cs typeface="Cabin"/>
                <a:sym typeface="Cabin"/>
              </a:rPr>
              <a:t>documented and</a:t>
            </a:r>
            <a:r>
              <a:rPr lang="en-US" sz="2400" b="0" i="0" u="none" strike="noStrike" cap="none" dirty="0">
                <a:solidFill>
                  <a:schemeClr val="dk1"/>
                </a:solidFill>
                <a:latin typeface="Cabin"/>
                <a:ea typeface="Cabin"/>
                <a:cs typeface="Cabin"/>
                <a:sym typeface="Cabin"/>
              </a:rPr>
              <a:t> approved by a supervisor.</a:t>
            </a:r>
            <a:endParaRPr sz="2400" dirty="0"/>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1000" y="457200"/>
            <a:ext cx="80772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Establishing Controls</a:t>
            </a:r>
            <a:endParaRPr/>
          </a:p>
        </p:txBody>
      </p:sp>
      <p:sp>
        <p:nvSpPr>
          <p:cNvPr id="220" name="Shape 220"/>
          <p:cNvSpPr txBox="1">
            <a:spLocks noGrp="1"/>
          </p:cNvSpPr>
          <p:nvPr>
            <p:ph type="body" idx="1"/>
          </p:nvPr>
        </p:nvSpPr>
        <p:spPr>
          <a:xfrm>
            <a:off x="381000" y="1295400"/>
            <a:ext cx="8382000" cy="4876800"/>
          </a:xfrm>
          <a:prstGeom prst="rect">
            <a:avLst/>
          </a:prstGeom>
          <a:noFill/>
          <a:ln>
            <a:noFill/>
          </a:ln>
        </p:spPr>
        <p:txBody>
          <a:bodyPr wrap="square" lIns="91425" tIns="45700" rIns="91425" bIns="45700" anchor="t" anchorCtr="0">
            <a:noAutofit/>
          </a:bodyPr>
          <a:lstStyle/>
          <a:p>
            <a:pPr marL="50800" marR="0" lvl="0" indent="0" algn="l" rtl="0">
              <a:spcBef>
                <a:spcPts val="0"/>
              </a:spcBef>
              <a:spcAft>
                <a:spcPts val="0"/>
              </a:spcAft>
              <a:buClr>
                <a:schemeClr val="accent1"/>
              </a:buClr>
              <a:buSzPts val="2128"/>
              <a:buNone/>
            </a:pPr>
            <a:r>
              <a:rPr lang="en-US" sz="2400" b="0" i="0" u="none" strike="noStrike" cap="none" dirty="0">
                <a:solidFill>
                  <a:schemeClr val="dk1"/>
                </a:solidFill>
                <a:latin typeface="Cabin"/>
                <a:ea typeface="Cabin"/>
                <a:cs typeface="Cabin"/>
                <a:sym typeface="Cabin"/>
              </a:rPr>
              <a:t>The  Resource Family visit must be made within </a:t>
            </a:r>
            <a:r>
              <a:rPr lang="en-US" sz="2400" b="1" i="0" u="none" strike="noStrike" cap="none" dirty="0">
                <a:solidFill>
                  <a:schemeClr val="dk1"/>
                </a:solidFill>
                <a:latin typeface="Cabin"/>
                <a:ea typeface="Cabin"/>
                <a:cs typeface="Cabin"/>
                <a:sym typeface="Cabin"/>
              </a:rPr>
              <a:t>10</a:t>
            </a:r>
            <a:r>
              <a:rPr lang="en-US" sz="2400" b="0" i="0" u="none" strike="noStrike" cap="none" dirty="0">
                <a:solidFill>
                  <a:schemeClr val="dk1"/>
                </a:solidFill>
                <a:latin typeface="Cabin"/>
                <a:ea typeface="Cabin"/>
                <a:cs typeface="Cabin"/>
                <a:sym typeface="Cabin"/>
              </a:rPr>
              <a:t> </a:t>
            </a:r>
            <a:r>
              <a:rPr lang="en-US" sz="2400" b="1" i="0" u="none" strike="noStrike" cap="none" dirty="0">
                <a:solidFill>
                  <a:schemeClr val="dk1"/>
                </a:solidFill>
                <a:latin typeface="Cabin"/>
                <a:ea typeface="Cabin"/>
                <a:cs typeface="Cabin"/>
                <a:sym typeface="Cabin"/>
              </a:rPr>
              <a:t>calendar</a:t>
            </a:r>
            <a:r>
              <a:rPr lang="en-US" sz="2400" b="0" i="0" u="none" strike="noStrike" cap="none" dirty="0">
                <a:solidFill>
                  <a:schemeClr val="dk1"/>
                </a:solidFill>
                <a:latin typeface="Cabin"/>
                <a:ea typeface="Cabin"/>
                <a:cs typeface="Cabin"/>
                <a:sym typeface="Cabin"/>
              </a:rPr>
              <a:t> </a:t>
            </a:r>
            <a:r>
              <a:rPr lang="en-US" sz="2400" b="1" i="0" u="none" strike="noStrike" cap="none" dirty="0">
                <a:solidFill>
                  <a:schemeClr val="dk1"/>
                </a:solidFill>
                <a:latin typeface="Cabin"/>
                <a:ea typeface="Cabin"/>
                <a:cs typeface="Cabin"/>
                <a:sym typeface="Cabin"/>
              </a:rPr>
              <a:t>days</a:t>
            </a:r>
            <a:endParaRPr sz="2400" dirty="0"/>
          </a:p>
          <a:p>
            <a:pPr marL="920750"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day it is received is </a:t>
            </a:r>
            <a:r>
              <a:rPr lang="en-US" sz="2400" b="0" i="0" u="sng" strike="noStrike" cap="none" dirty="0">
                <a:solidFill>
                  <a:schemeClr val="dk1"/>
                </a:solidFill>
                <a:latin typeface="Cabin"/>
                <a:ea typeface="Cabin"/>
                <a:cs typeface="Cabin"/>
                <a:sym typeface="Cabin"/>
              </a:rPr>
              <a:t>NOT</a:t>
            </a:r>
            <a:r>
              <a:rPr lang="en-US" sz="2400" b="0" i="0" u="none" strike="noStrike" cap="none" dirty="0">
                <a:solidFill>
                  <a:schemeClr val="dk1"/>
                </a:solidFill>
                <a:latin typeface="Cabin"/>
                <a:ea typeface="Cabin"/>
                <a:cs typeface="Cabin"/>
                <a:sym typeface="Cabin"/>
              </a:rPr>
              <a:t> counted.</a:t>
            </a:r>
            <a:endParaRPr sz="2400" dirty="0"/>
          </a:p>
          <a:p>
            <a:pPr marL="920750"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due date is counted as the 10th day, unless it is a weekend or official holiday.</a:t>
            </a:r>
            <a:endParaRPr sz="2400" dirty="0"/>
          </a:p>
          <a:p>
            <a:pPr marL="920750"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Attempted visits do not meet the requirement</a:t>
            </a:r>
            <a:r>
              <a:rPr lang="en-US" sz="2400" dirty="0">
                <a:solidFill>
                  <a:schemeClr val="dk1"/>
                </a:solidFill>
              </a:rPr>
              <a:t>. </a:t>
            </a:r>
            <a:r>
              <a:rPr lang="en-US" sz="2400" b="0" i="0" u="none" strike="noStrike" cap="none" dirty="0">
                <a:solidFill>
                  <a:schemeClr val="dk1"/>
                </a:solidFill>
                <a:latin typeface="Cabin"/>
                <a:ea typeface="Cabin"/>
                <a:cs typeface="Cabin"/>
                <a:sym typeface="Cabin"/>
              </a:rPr>
              <a:t>However, do document all attempts.</a:t>
            </a:r>
            <a:endParaRPr sz="2400" dirty="0"/>
          </a:p>
          <a:p>
            <a:pPr marL="274320" marR="0" lvl="0" indent="-139192"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04800" y="457200"/>
            <a:ext cx="7770813"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Determining Due Dates</a:t>
            </a:r>
            <a:endParaRPr sz="2000" b="0" i="0" u="none" strike="noStrike" cap="none">
              <a:solidFill>
                <a:schemeClr val="dk2"/>
              </a:solidFill>
              <a:latin typeface="Bookman Old Style"/>
              <a:ea typeface="Bookman Old Style"/>
              <a:cs typeface="Bookman Old Style"/>
              <a:sym typeface="Bookman Old Style"/>
            </a:endParaRPr>
          </a:p>
        </p:txBody>
      </p:sp>
      <p:sp>
        <p:nvSpPr>
          <p:cNvPr id="226" name="Shape 226"/>
          <p:cNvSpPr txBox="1">
            <a:spLocks noGrp="1"/>
          </p:cNvSpPr>
          <p:nvPr>
            <p:ph type="body" idx="1"/>
          </p:nvPr>
        </p:nvSpPr>
        <p:spPr>
          <a:xfrm>
            <a:off x="381000" y="1066800"/>
            <a:ext cx="8458200" cy="5562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1824"/>
              <a:buFont typeface="Wingdings" pitchFamily="2" charset="2"/>
              <a:buChar char="Ø"/>
            </a:pPr>
            <a:r>
              <a:rPr lang="en-US" sz="2400" b="0" i="0" u="sng" strike="noStrike" cap="none" dirty="0">
                <a:solidFill>
                  <a:schemeClr val="dk1"/>
                </a:solidFill>
                <a:latin typeface="Cabin"/>
                <a:ea typeface="Cabin"/>
                <a:cs typeface="Cabin"/>
                <a:sym typeface="Cabin"/>
              </a:rPr>
              <a:t>Calendar Days</a:t>
            </a:r>
            <a:endParaRPr dirty="0"/>
          </a:p>
          <a:p>
            <a:pPr marL="914400" marR="0" lvl="1" indent="-436563" algn="l" rtl="0">
              <a:spcBef>
                <a:spcPts val="500"/>
              </a:spcBef>
              <a:spcAft>
                <a:spcPts val="0"/>
              </a:spcAft>
              <a:buClr>
                <a:schemeClr val="accent2"/>
              </a:buClr>
              <a:buSzPts val="1596"/>
              <a:buFont typeface="Wingdings" pitchFamily="2" charset="2"/>
              <a:buChar char="Ø"/>
            </a:pPr>
            <a:r>
              <a:rPr lang="en-US" sz="2100" b="1" i="0" u="none" strike="noStrike" cap="none" dirty="0">
                <a:solidFill>
                  <a:schemeClr val="dk1"/>
                </a:solidFill>
                <a:latin typeface="Cabin"/>
                <a:ea typeface="Cabin"/>
                <a:cs typeface="Cabin"/>
                <a:sym typeface="Cabin"/>
              </a:rPr>
              <a:t>Thursday Complaint Received</a:t>
            </a:r>
            <a:endParaRPr dirty="0"/>
          </a:p>
          <a:p>
            <a:pPr marL="1371600" marR="0" lvl="2" indent="-474980" algn="l" rtl="0">
              <a:spcBef>
                <a:spcPts val="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Friday		Day 1</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Saturday		Day 2</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Sunday		Day 3</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Monday		Day 4</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Tuesday 	</a:t>
            </a:r>
            <a:r>
              <a:rPr lang="en-US" sz="1800" dirty="0"/>
              <a:t>	</a:t>
            </a:r>
            <a:r>
              <a:rPr lang="en-US" sz="1800" b="0" i="0" u="none" strike="noStrike" cap="none" dirty="0">
                <a:solidFill>
                  <a:schemeClr val="dk1"/>
                </a:solidFill>
                <a:latin typeface="Cabin"/>
                <a:ea typeface="Cabin"/>
                <a:cs typeface="Cabin"/>
                <a:sym typeface="Cabin"/>
              </a:rPr>
              <a:t>Day 5</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Wednesday		Day 6</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Thursday		Day 7</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Friday		Day 8</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Saturday		Day 9</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Sunday		Day 10</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Monday 		Holiday</a:t>
            </a:r>
            <a:endParaRPr sz="1800" dirty="0"/>
          </a:p>
          <a:p>
            <a:pPr marL="1371600" marR="0" lvl="2" indent="-474980" algn="l" rtl="0">
              <a:spcBef>
                <a:spcPts val="600"/>
              </a:spcBef>
              <a:spcAft>
                <a:spcPts val="0"/>
              </a:spcAft>
              <a:buClr>
                <a:srgbClr val="BABABA"/>
              </a:buClr>
              <a:buSzPts val="1800"/>
              <a:buFont typeface="Wingdings" pitchFamily="2" charset="2"/>
              <a:buChar char="Ø"/>
            </a:pPr>
            <a:r>
              <a:rPr lang="en-US" sz="1800" b="0" i="0" u="none" strike="noStrike" cap="none" dirty="0">
                <a:solidFill>
                  <a:schemeClr val="dk1"/>
                </a:solidFill>
                <a:latin typeface="Cabin"/>
                <a:ea typeface="Cabin"/>
                <a:cs typeface="Cabin"/>
                <a:sym typeface="Cabin"/>
              </a:rPr>
              <a:t>Tuesday		Day 10−Visit</a:t>
            </a:r>
            <a:br>
              <a:rPr lang="en-US" sz="1800" b="0" i="0" u="none" strike="noStrike" cap="none" dirty="0">
                <a:solidFill>
                  <a:schemeClr val="dk1"/>
                </a:solidFill>
                <a:latin typeface="Cabin"/>
                <a:ea typeface="Cabin"/>
                <a:cs typeface="Cabin"/>
                <a:sym typeface="Cabin"/>
              </a:rPr>
            </a:br>
            <a:r>
              <a:rPr lang="en-US" sz="1800" b="0" i="0" u="none" strike="noStrike" cap="none" dirty="0">
                <a:solidFill>
                  <a:schemeClr val="dk1"/>
                </a:solidFill>
                <a:latin typeface="Cabin"/>
                <a:ea typeface="Cabin"/>
                <a:cs typeface="Cabin"/>
                <a:sym typeface="Cabin"/>
              </a:rPr>
              <a:t>			Due</a:t>
            </a:r>
            <a:endParaRPr sz="1800" dirty="0"/>
          </a:p>
        </p:txBody>
      </p:sp>
      <p:sp>
        <p:nvSpPr>
          <p:cNvPr id="227" name="Shape 227"/>
          <p:cNvSpPr/>
          <p:nvPr/>
        </p:nvSpPr>
        <p:spPr>
          <a:xfrm>
            <a:off x="5722776" y="2260996"/>
            <a:ext cx="2975700" cy="2565000"/>
          </a:xfrm>
          <a:prstGeom prst="wedgeRoundRectCallout">
            <a:avLst>
              <a:gd name="adj1" fmla="val -71023"/>
              <a:gd name="adj2" fmla="val 20199"/>
              <a:gd name="adj3" fmla="val 16667"/>
            </a:avLst>
          </a:prstGeom>
          <a:solidFill>
            <a:srgbClr val="93B9C3"/>
          </a:solidFill>
          <a:ln w="9525" cap="flat" cmpd="sng">
            <a:solidFill>
              <a:srgbClr val="525A7D"/>
            </a:solidFill>
            <a:prstDash val="solid"/>
            <a:miter lim="800000"/>
            <a:headEnd type="none" w="med" len="med"/>
            <a:tailEnd type="none" w="med" len="med"/>
          </a:ln>
        </p:spPr>
        <p:txBody>
          <a:bodyPr wrap="square" lIns="182875" tIns="182875" rIns="182875" bIns="182875" anchor="ctr" anchorCtr="0">
            <a:noAutofit/>
          </a:bodyPr>
          <a:lstStyle/>
          <a:p>
            <a:pPr marL="0" marR="0" lvl="0" indent="0" algn="ctr" rtl="0">
              <a:spcBef>
                <a:spcPts val="0"/>
              </a:spcBef>
              <a:spcAft>
                <a:spcPts val="0"/>
              </a:spcAft>
              <a:buNone/>
            </a:pPr>
            <a:r>
              <a:rPr lang="en-US" sz="2400" dirty="0">
                <a:solidFill>
                  <a:schemeClr val="dk1"/>
                </a:solidFill>
                <a:latin typeface="Cabin"/>
                <a:ea typeface="Cabin"/>
                <a:cs typeface="Cabin"/>
                <a:sym typeface="Cabin"/>
              </a:rPr>
              <a:t>Saturday, Sunday, </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and holidays are </a:t>
            </a:r>
            <a:endParaRPr sz="2400" dirty="0">
              <a:solidFill>
                <a:schemeClr val="dk1"/>
              </a:solidFill>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counted, </a:t>
            </a:r>
            <a:r>
              <a:rPr lang="en-US" sz="2400" b="1" u="sng" dirty="0">
                <a:solidFill>
                  <a:schemeClr val="dk1"/>
                </a:solidFill>
                <a:latin typeface="Cabin"/>
                <a:ea typeface="Cabin"/>
                <a:cs typeface="Cabin"/>
                <a:sym typeface="Cabin"/>
              </a:rPr>
              <a:t>unless</a:t>
            </a:r>
            <a:r>
              <a:rPr lang="en-US" sz="2400" dirty="0">
                <a:solidFill>
                  <a:schemeClr val="dk1"/>
                </a:solidFill>
                <a:latin typeface="Cabin"/>
                <a:ea typeface="Cabin"/>
                <a:cs typeface="Cabin"/>
                <a:sym typeface="Cabin"/>
              </a:rPr>
              <a:t> </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they fall on the</a:t>
            </a:r>
            <a:endParaRPr sz="2400" dirty="0">
              <a:latin typeface="Cabin"/>
              <a:ea typeface="Cabin"/>
              <a:cs typeface="Cabin"/>
              <a:sym typeface="Cabin"/>
            </a:endParaRPr>
          </a:p>
          <a:p>
            <a:pPr marL="0" marR="0" lvl="0" indent="0" algn="ctr" rtl="0">
              <a:spcBef>
                <a:spcPts val="0"/>
              </a:spcBef>
              <a:spcAft>
                <a:spcPts val="0"/>
              </a:spcAft>
              <a:buNone/>
            </a:pPr>
            <a:r>
              <a:rPr lang="en-US" sz="2400" dirty="0">
                <a:solidFill>
                  <a:schemeClr val="dk1"/>
                </a:solidFill>
                <a:latin typeface="Cabin"/>
                <a:ea typeface="Cabin"/>
                <a:cs typeface="Cabin"/>
                <a:sym typeface="Cabin"/>
              </a:rPr>
              <a:t>10th day!!!</a:t>
            </a:r>
            <a:endParaRPr sz="2400" dirty="0">
              <a:latin typeface="Cabin"/>
              <a:ea typeface="Cabin"/>
              <a:cs typeface="Cabin"/>
              <a:sym typeface="Cabin"/>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04800" y="457200"/>
            <a:ext cx="8458200" cy="6647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Delaying the 10-Day Visit</a:t>
            </a:r>
            <a:endParaRPr/>
          </a:p>
        </p:txBody>
      </p:sp>
      <p:sp>
        <p:nvSpPr>
          <p:cNvPr id="233" name="Shape 233"/>
          <p:cNvSpPr txBox="1">
            <a:spLocks noGrp="1"/>
          </p:cNvSpPr>
          <p:nvPr>
            <p:ph type="body" idx="1"/>
          </p:nvPr>
        </p:nvSpPr>
        <p:spPr>
          <a:xfrm>
            <a:off x="381000" y="1295400"/>
            <a:ext cx="8305800" cy="4876800"/>
          </a:xfrm>
          <a:prstGeom prst="rect">
            <a:avLst/>
          </a:prstGeom>
          <a:noFill/>
          <a:ln>
            <a:noFill/>
          </a:ln>
        </p:spPr>
        <p:txBody>
          <a:bodyPr wrap="square" lIns="91425" tIns="45700" rIns="91425" bIns="45700" anchor="t" anchorCtr="0">
            <a:noAutofit/>
          </a:bodyPr>
          <a:lstStyle/>
          <a:p>
            <a:pPr marL="521208"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10-day visit may be delayed </a:t>
            </a:r>
            <a:r>
              <a:rPr lang="en-US" sz="2400" b="1" i="0" u="none" strike="noStrike" cap="none" dirty="0">
                <a:solidFill>
                  <a:schemeClr val="dk1"/>
                </a:solidFill>
                <a:latin typeface="Cabin"/>
                <a:ea typeface="Cabin"/>
                <a:cs typeface="Cabin"/>
                <a:sym typeface="Cabin"/>
              </a:rPr>
              <a:t>ONLY IF</a:t>
            </a:r>
            <a:r>
              <a:rPr lang="en-US" sz="2400" b="0" i="0" u="none" strike="noStrike" cap="none" dirty="0">
                <a:solidFill>
                  <a:schemeClr val="dk1"/>
                </a:solidFill>
                <a:latin typeface="Cabin"/>
                <a:ea typeface="Cabin"/>
                <a:cs typeface="Cabin"/>
                <a:sym typeface="Cabin"/>
              </a:rPr>
              <a:t>: </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Law enforcement requests the visit be delayed.</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Visit would endanger the health and safety of placements.</a:t>
            </a:r>
            <a:endParaRPr sz="2400" dirty="0"/>
          </a:p>
          <a:p>
            <a:pPr marL="521208"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Evidence could be destroyed.</a:t>
            </a:r>
            <a:endParaRPr sz="24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81000" y="152400"/>
            <a:ext cx="83058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Remember</a:t>
            </a:r>
            <a:endParaRPr sz="3200" b="0" i="0" u="none" strike="noStrike" cap="none">
              <a:solidFill>
                <a:schemeClr val="dk2"/>
              </a:solidFill>
              <a:latin typeface="Bookman Old Style"/>
              <a:ea typeface="Bookman Old Style"/>
              <a:cs typeface="Bookman Old Style"/>
              <a:sym typeface="Bookman Old Style"/>
            </a:endParaRPr>
          </a:p>
        </p:txBody>
      </p:sp>
      <p:sp>
        <p:nvSpPr>
          <p:cNvPr id="239" name="Shape 239"/>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Timeframes are mandatory and must be monitored by the supervisor.</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Record information on the control log.</a:t>
            </a:r>
            <a:endParaRPr dirty="0"/>
          </a:p>
          <a:p>
            <a:pPr marL="274320" marR="0" lvl="0" indent="-139192" algn="l" rtl="0">
              <a:lnSpc>
                <a:spcPct val="9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pic>
        <p:nvPicPr>
          <p:cNvPr id="240" name="Shape 240"/>
          <p:cNvPicPr preferRelativeResize="0"/>
          <p:nvPr/>
        </p:nvPicPr>
        <p:blipFill rotWithShape="1">
          <a:blip r:embed="rId3">
            <a:alphaModFix/>
          </a:blip>
          <a:srcRect/>
          <a:stretch/>
        </p:blipFill>
        <p:spPr>
          <a:xfrm rot="1158317">
            <a:off x="5453004" y="3087671"/>
            <a:ext cx="2865901" cy="2713053"/>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81000" y="457200"/>
            <a:ext cx="8382000" cy="664797"/>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Planning the Investigation</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46" name="Shape 246"/>
          <p:cNvSpPr txBox="1">
            <a:spLocks noGrp="1"/>
          </p:cNvSpPr>
          <p:nvPr>
            <p:ph type="body" idx="1"/>
          </p:nvPr>
        </p:nvSpPr>
        <p:spPr>
          <a:xfrm>
            <a:off x="381000" y="1219200"/>
            <a:ext cx="8382000" cy="5181599"/>
          </a:xfrm>
          <a:prstGeom prst="rect">
            <a:avLst/>
          </a:prstGeom>
          <a:noFill/>
          <a:ln>
            <a:noFill/>
          </a:ln>
        </p:spPr>
        <p:txBody>
          <a:bodyPr wrap="square" lIns="91425" tIns="45700" rIns="91425" bIns="45700" anchor="t" anchorCtr="0">
            <a:noAutofit/>
          </a:bodyPr>
          <a:lstStyle/>
          <a:p>
            <a:pPr marL="457200" marR="0" lvl="1" indent="-457200" algn="l" rtl="0">
              <a:spcBef>
                <a:spcPts val="0"/>
              </a:spcBef>
              <a:spcAft>
                <a:spcPts val="0"/>
              </a:spcAft>
              <a:buClr>
                <a:schemeClr val="accent1"/>
              </a:buClr>
              <a:buSzPts val="1976"/>
              <a:buFont typeface="Wingdings" pitchFamily="2" charset="2"/>
              <a:buChar char="Ø"/>
            </a:pPr>
            <a:r>
              <a:rPr lang="en-US" sz="2400" b="0" i="0" u="none" strike="noStrike" cap="none" dirty="0">
                <a:solidFill>
                  <a:schemeClr val="tx1"/>
                </a:solidFill>
                <a:latin typeface="Cabin"/>
                <a:ea typeface="Cabin"/>
                <a:cs typeface="Cabin"/>
                <a:sym typeface="Cabin"/>
              </a:rPr>
              <a:t>Investigating </a:t>
            </a:r>
            <a:r>
              <a:rPr lang="en-US" sz="2400" dirty="0">
                <a:solidFill>
                  <a:schemeClr val="tx1"/>
                </a:solidFill>
              </a:rPr>
              <a:t>worker</a:t>
            </a:r>
            <a:r>
              <a:rPr lang="en-US" sz="2400" b="0" i="0" u="none" strike="noStrike" cap="none" dirty="0">
                <a:solidFill>
                  <a:schemeClr val="tx1"/>
                </a:solidFill>
                <a:sym typeface="Cabin"/>
              </a:rPr>
              <a:t> may not be SW of any child in the home, anyone with a conflict of interest or direct relationship with Resource Family.</a:t>
            </a:r>
            <a:endParaRPr sz="2400" dirty="0">
              <a:solidFill>
                <a:schemeClr val="tx1"/>
              </a:solidFill>
            </a:endParaRPr>
          </a:p>
          <a:p>
            <a:pPr marL="457200" marR="0" lvl="0" indent="-457200" algn="l" rtl="0">
              <a:spcBef>
                <a:spcPts val="600"/>
              </a:spcBef>
              <a:spcAft>
                <a:spcPts val="0"/>
              </a:spcAft>
              <a:buClr>
                <a:schemeClr val="accent1"/>
              </a:buClr>
              <a:buSzPts val="1976"/>
              <a:buFont typeface="Wingdings" pitchFamily="2" charset="2"/>
              <a:buChar char="Ø"/>
            </a:pPr>
            <a:r>
              <a:rPr lang="en-US" sz="2400" b="0" i="0" u="none" strike="noStrike" cap="none" dirty="0">
                <a:solidFill>
                  <a:schemeClr val="tx1"/>
                </a:solidFill>
                <a:sym typeface="Cabin"/>
              </a:rPr>
              <a:t>Outline a Plan:</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Interview Complainant.</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Decide who to interview, where, and in what order.</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Coordinate visits/interviews with agencies when possible.</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Obtain and review reports from experts/witnesses</a:t>
            </a:r>
            <a:endParaRPr sz="2400" dirty="0">
              <a:solidFill>
                <a:schemeClr val="tx1"/>
              </a:solidFill>
            </a:endParaRPr>
          </a:p>
          <a:p>
            <a:pPr marL="917575" marR="0" lvl="1" indent="-457200" algn="l" rtl="0">
              <a:spcBef>
                <a:spcPts val="600"/>
              </a:spcBef>
              <a:spcAft>
                <a:spcPts val="0"/>
              </a:spcAft>
              <a:buClr>
                <a:schemeClr val="accent2"/>
              </a:buClr>
              <a:buSzPts val="1976"/>
              <a:buFont typeface="Wingdings" pitchFamily="2" charset="2"/>
              <a:buChar char="Ø"/>
            </a:pPr>
            <a:r>
              <a:rPr lang="en-US" sz="2400" b="0" i="0" u="none" strike="noStrike" cap="none" dirty="0">
                <a:solidFill>
                  <a:schemeClr val="tx1"/>
                </a:solidFill>
                <a:sym typeface="Cabin"/>
              </a:rPr>
              <a:t>Review RFA file.</a:t>
            </a:r>
            <a:endParaRPr sz="2400" dirty="0">
              <a:solidFill>
                <a:schemeClr val="tx1"/>
              </a:solidFill>
            </a:endParaRPr>
          </a:p>
          <a:p>
            <a:pPr marR="0" lvl="0" indent="-457200" algn="l" rtl="0">
              <a:spcBef>
                <a:spcPts val="600"/>
              </a:spcBef>
              <a:spcAft>
                <a:spcPts val="0"/>
              </a:spcAft>
              <a:buClr>
                <a:schemeClr val="accent1"/>
              </a:buClr>
              <a:buSzPts val="1976"/>
              <a:buFont typeface="Wingdings" pitchFamily="2" charset="2"/>
              <a:buChar char="Ø"/>
            </a:pPr>
            <a:r>
              <a:rPr lang="en-US" sz="2400" b="0" i="0" u="none" strike="noStrike" cap="none" dirty="0">
                <a:solidFill>
                  <a:schemeClr val="tx1"/>
                </a:solidFill>
                <a:latin typeface="Cabin"/>
                <a:ea typeface="Cabin"/>
                <a:cs typeface="Cabin"/>
                <a:sym typeface="Cabin"/>
              </a:rPr>
              <a:t>Plan the complaint visit.</a:t>
            </a:r>
            <a:endParaRPr sz="2400" b="0" i="0" u="none" strike="noStrike" cap="none" dirty="0">
              <a:solidFill>
                <a:schemeClr val="tx1"/>
              </a:solidFill>
              <a:latin typeface="Cabin"/>
              <a:ea typeface="Cabin"/>
              <a:cs typeface="Cabin"/>
              <a:sym typeface="Cabin"/>
            </a:endParaRPr>
          </a:p>
          <a:p>
            <a:pPr marL="457200" marR="0" lvl="0" indent="-33172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47" name="Shape 247"/>
          <p:cNvPicPr preferRelativeResize="0"/>
          <p:nvPr/>
        </p:nvPicPr>
        <p:blipFill rotWithShape="1">
          <a:blip r:embed="rId3">
            <a:alphaModFix/>
          </a:blip>
          <a:srcRect/>
          <a:stretch/>
        </p:blipFill>
        <p:spPr>
          <a:xfrm>
            <a:off x="6726619" y="2007475"/>
            <a:ext cx="1568671" cy="133137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81000" y="457200"/>
            <a:ext cx="80772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Visits Are Unannounced</a:t>
            </a:r>
            <a:endParaRPr sz="3200" b="0" i="0" u="none" strike="noStrike" cap="none">
              <a:solidFill>
                <a:schemeClr val="dk2"/>
              </a:solidFill>
              <a:latin typeface="Bookman Old Style"/>
              <a:ea typeface="Bookman Old Style"/>
              <a:cs typeface="Bookman Old Style"/>
              <a:sym typeface="Bookman Old Style"/>
            </a:endParaRPr>
          </a:p>
        </p:txBody>
      </p:sp>
      <p:sp>
        <p:nvSpPr>
          <p:cNvPr id="253" name="Shape 253"/>
          <p:cNvSpPr txBox="1">
            <a:spLocks noGrp="1"/>
          </p:cNvSpPr>
          <p:nvPr>
            <p:ph type="body" idx="1"/>
          </p:nvPr>
        </p:nvSpPr>
        <p:spPr>
          <a:xfrm>
            <a:off x="457200" y="1143000"/>
            <a:ext cx="8382000" cy="5181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The initial 10-day complaint visit shall be unannounced to the Resource Family home upon receipt of a complaint.  If two attempted visits were unsuccessful,  the visit may be </a:t>
            </a:r>
            <a:r>
              <a:rPr lang="en-US" sz="2800" b="0" i="0" u="sng" strike="noStrike" cap="none" dirty="0">
                <a:solidFill>
                  <a:schemeClr val="tx1"/>
                </a:solidFill>
                <a:latin typeface="Cabin"/>
                <a:ea typeface="Cabin"/>
                <a:cs typeface="Cabin"/>
                <a:sym typeface="Cabin"/>
              </a:rPr>
              <a:t>scheduled with supervisory approval</a:t>
            </a:r>
            <a:r>
              <a:rPr lang="en-US" sz="2800" b="0" i="0" u="none" strike="noStrike" cap="none" dirty="0">
                <a:solidFill>
                  <a:schemeClr val="tx1"/>
                </a:solidFill>
                <a:sym typeface="Cabin"/>
              </a:rPr>
              <a:t>. </a:t>
            </a:r>
            <a:endParaRPr sz="28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800" dirty="0">
                <a:solidFill>
                  <a:schemeClr val="tx1"/>
                </a:solidFill>
              </a:rPr>
              <a:t>When s</a:t>
            </a:r>
            <a:r>
              <a:rPr lang="en-US" sz="2800" b="0" i="0" u="none" strike="noStrike" cap="none" dirty="0">
                <a:solidFill>
                  <a:schemeClr val="tx1"/>
                </a:solidFill>
                <a:latin typeface="Cabin"/>
                <a:ea typeface="Cabin"/>
                <a:cs typeface="Cabin"/>
                <a:sym typeface="Cabin"/>
              </a:rPr>
              <a:t>cheduling the </a:t>
            </a:r>
            <a:r>
              <a:rPr lang="en-US" sz="2800" dirty="0">
                <a:solidFill>
                  <a:schemeClr val="tx1"/>
                </a:solidFill>
              </a:rPr>
              <a:t>v</a:t>
            </a:r>
            <a:r>
              <a:rPr lang="en-US" sz="2800" b="0" i="0" u="none" strike="noStrike" cap="none" dirty="0">
                <a:solidFill>
                  <a:schemeClr val="tx1"/>
                </a:solidFill>
                <a:latin typeface="Cabin"/>
                <a:ea typeface="Cabin"/>
                <a:cs typeface="Cabin"/>
                <a:sym typeface="Cabin"/>
              </a:rPr>
              <a:t>isit </a:t>
            </a:r>
            <a:r>
              <a:rPr lang="en-US" sz="2800" dirty="0">
                <a:solidFill>
                  <a:schemeClr val="tx1"/>
                </a:solidFill>
              </a:rPr>
              <a:t>d</a:t>
            </a:r>
            <a:r>
              <a:rPr lang="en-US" sz="2800" b="0" i="0" u="none" strike="noStrike" cap="none" dirty="0">
                <a:solidFill>
                  <a:schemeClr val="tx1"/>
                </a:solidFill>
                <a:sym typeface="Cabin"/>
              </a:rPr>
              <a:t>o not jeopardize the integrity of the investigation or the safety of children/NMD.</a:t>
            </a:r>
            <a:endParaRPr sz="2800" dirty="0">
              <a:solidFill>
                <a:schemeClr val="tx1"/>
              </a:solidFill>
            </a:endParaRPr>
          </a:p>
          <a:p>
            <a:pPr marL="914400"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Each attempt must be documented on the log.</a:t>
            </a:r>
            <a:endParaRPr sz="2800" dirty="0">
              <a:solidFill>
                <a:schemeClr val="tx1"/>
              </a:solidFill>
            </a:endParaRPr>
          </a:p>
          <a:p>
            <a:pPr marL="914400"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Investigator should not disclose complaint when scheduling visit.</a:t>
            </a:r>
            <a:endParaRPr sz="2800" dirty="0">
              <a:solidFill>
                <a:schemeClr val="tx1"/>
              </a:solidFill>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10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Day 4 Training Overview</a:t>
            </a:r>
            <a:endParaRPr sz="3200" b="0" i="0" u="none" strike="noStrike" cap="none">
              <a:solidFill>
                <a:schemeClr val="dk2"/>
              </a:solidFill>
              <a:latin typeface="Bookman Old Style"/>
              <a:ea typeface="Bookman Old Style"/>
              <a:cs typeface="Bookman Old Style"/>
              <a:sym typeface="Bookman Old Style"/>
            </a:endParaRPr>
          </a:p>
        </p:txBody>
      </p:sp>
      <p:sp>
        <p:nvSpPr>
          <p:cNvPr id="145" name="Shape 145"/>
          <p:cNvSpPr txBox="1">
            <a:spLocks noGrp="1"/>
          </p:cNvSpPr>
          <p:nvPr>
            <p:ph type="body" idx="1"/>
          </p:nvPr>
        </p:nvSpPr>
        <p:spPr>
          <a:xfrm>
            <a:off x="381000" y="1295400"/>
            <a:ext cx="8382000" cy="4757423"/>
          </a:xfrm>
          <a:prstGeom prst="rect">
            <a:avLst/>
          </a:prstGeom>
          <a:noFill/>
          <a:ln>
            <a:noFill/>
          </a:ln>
        </p:spPr>
        <p:txBody>
          <a:bodyPr wrap="square" lIns="91425" tIns="45700" rIns="91425" bIns="45700" anchor="t" anchorCtr="0">
            <a:noAutofit/>
          </a:bodyPr>
          <a:lstStyle/>
          <a:p>
            <a:pPr marL="457200" marR="0" lvl="1"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 Process</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Post-Investigation Activities and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Cross Reporting</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Administrative Actions</a:t>
            </a:r>
            <a:endParaRPr sz="2400" dirty="0"/>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Appeal Proceedings</a:t>
            </a:r>
          </a:p>
          <a:p>
            <a:pPr marL="457200" marR="0" lvl="1" indent="-457200" algn="l" rtl="0">
              <a:lnSpc>
                <a:spcPct val="100000"/>
              </a:lnSpc>
              <a:spcBef>
                <a:spcPts val="1200"/>
              </a:spcBef>
              <a:spcAft>
                <a:spcPts val="0"/>
              </a:spcAft>
              <a:buClr>
                <a:schemeClr val="accent1"/>
              </a:buClr>
              <a:buSzPts val="2128"/>
              <a:buFont typeface="Wingdings" pitchFamily="2" charset="2"/>
              <a:buChar char="Ø"/>
            </a:pPr>
            <a:r>
              <a:rPr lang="en-US" sz="2400" dirty="0">
                <a:solidFill>
                  <a:schemeClr val="dk1"/>
                </a:solidFill>
              </a:rPr>
              <a:t>Position Statements</a:t>
            </a:r>
            <a:endParaRPr sz="2400" b="0" i="0" u="none" strike="noStrike" cap="none" dirty="0">
              <a:solidFill>
                <a:schemeClr val="dk1"/>
              </a:solidFill>
              <a:latin typeface="Cabin"/>
              <a:ea typeface="Cabin"/>
              <a:cs typeface="Cabin"/>
              <a:sym typeface="Cabin"/>
            </a:endParaRPr>
          </a:p>
        </p:txBody>
      </p:sp>
      <p:pic>
        <p:nvPicPr>
          <p:cNvPr id="146" name="Shape 146"/>
          <p:cNvPicPr preferRelativeResize="0"/>
          <p:nvPr/>
        </p:nvPicPr>
        <p:blipFill rotWithShape="1">
          <a:blip r:embed="rId3">
            <a:alphaModFix/>
          </a:blip>
          <a:srcRect/>
          <a:stretch/>
        </p:blipFill>
        <p:spPr>
          <a:xfrm>
            <a:off x="5670259" y="1388036"/>
            <a:ext cx="2801675" cy="420250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04800" y="152400"/>
            <a:ext cx="83820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The Complaint Visit</a:t>
            </a:r>
            <a:endParaRPr sz="3200" b="0" i="0" u="none" strike="noStrike" cap="none">
              <a:solidFill>
                <a:schemeClr val="dk2"/>
              </a:solidFill>
              <a:latin typeface="Bookman Old Style"/>
              <a:ea typeface="Bookman Old Style"/>
              <a:cs typeface="Bookman Old Style"/>
              <a:sym typeface="Bookman Old Style"/>
            </a:endParaRPr>
          </a:p>
        </p:txBody>
      </p:sp>
      <p:sp>
        <p:nvSpPr>
          <p:cNvPr id="259" name="Shape 259"/>
          <p:cNvSpPr txBox="1">
            <a:spLocks noGrp="1"/>
          </p:cNvSpPr>
          <p:nvPr>
            <p:ph type="body" idx="1"/>
          </p:nvPr>
        </p:nvSpPr>
        <p:spPr>
          <a:xfrm>
            <a:off x="381000" y="1219200"/>
            <a:ext cx="8382000" cy="42672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Assessing the situation </a:t>
            </a:r>
            <a:endParaRPr sz="2800" b="0" i="0" u="none" strike="noStrike" cap="none" dirty="0">
              <a:solidFill>
                <a:schemeClr val="dk1"/>
              </a:solidFill>
              <a:latin typeface="Cabin"/>
              <a:ea typeface="Cabin"/>
              <a:cs typeface="Cabin"/>
              <a:sym typeface="Cabin"/>
            </a:endParaRPr>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Home environment</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Interviews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Records review</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Observations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Health/ medical checks</a:t>
            </a:r>
            <a:endParaRPr dirty="0"/>
          </a:p>
          <a:p>
            <a:pPr marL="935037" marR="0" lvl="1" indent="-45720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Conversation with caregiver/youth about the process of your response</a:t>
            </a:r>
            <a:endParaRPr dirty="0"/>
          </a:p>
          <a:p>
            <a:pPr marL="914400" marR="0" lvl="1" indent="-311086" algn="l" rtl="0">
              <a:spcBef>
                <a:spcPts val="600"/>
              </a:spcBef>
              <a:spcAft>
                <a:spcPts val="0"/>
              </a:spcAft>
              <a:buClr>
                <a:schemeClr val="accent2"/>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60" name="Shape 260"/>
          <p:cNvPicPr preferRelativeResize="0"/>
          <p:nvPr/>
        </p:nvPicPr>
        <p:blipFill rotWithShape="1">
          <a:blip r:embed="rId3">
            <a:alphaModFix/>
          </a:blip>
          <a:srcRect/>
          <a:stretch/>
        </p:blipFill>
        <p:spPr>
          <a:xfrm>
            <a:off x="4953000" y="990600"/>
            <a:ext cx="3786492" cy="3239916"/>
          </a:xfrm>
          <a:prstGeom prst="rect">
            <a:avLst/>
          </a:prstGeom>
          <a:noFill/>
          <a:ln>
            <a:noFill/>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http://www.iowaepsdt.org/epsdtnews/images/COVERsum03.jpg"/>
          <p:cNvPicPr preferRelativeResize="0"/>
          <p:nvPr/>
        </p:nvPicPr>
        <p:blipFill rotWithShape="1">
          <a:blip r:embed="rId3">
            <a:alphaModFix/>
          </a:blip>
          <a:srcRect/>
          <a:stretch/>
        </p:blipFill>
        <p:spPr>
          <a:xfrm>
            <a:off x="6096571" y="1439916"/>
            <a:ext cx="2133029" cy="2235467"/>
          </a:xfrm>
          <a:prstGeom prst="rect">
            <a:avLst/>
          </a:prstGeom>
          <a:noFill/>
          <a:ln>
            <a:noFill/>
          </a:ln>
          <a:effectLst>
            <a:outerShdw blurRad="50800" dist="38100" dir="10800000" algn="r" rotWithShape="0">
              <a:srgbClr val="000000">
                <a:alpha val="40000"/>
              </a:srgbClr>
            </a:outerShdw>
          </a:effectLst>
        </p:spPr>
      </p:pic>
      <p:sp>
        <p:nvSpPr>
          <p:cNvPr id="266" name="Shape 266"/>
          <p:cNvSpPr txBox="1">
            <a:spLocks noGrp="1"/>
          </p:cNvSpPr>
          <p:nvPr>
            <p:ph type="body" idx="1"/>
          </p:nvPr>
        </p:nvSpPr>
        <p:spPr>
          <a:xfrm>
            <a:off x="381000" y="1219200"/>
            <a:ext cx="8305800" cy="5029200"/>
          </a:xfrm>
          <a:prstGeom prst="rect">
            <a:avLst/>
          </a:prstGeom>
          <a:noFill/>
          <a:ln>
            <a:noFill/>
          </a:ln>
        </p:spPr>
        <p:txBody>
          <a:bodyPr wrap="square" lIns="91425" tIns="45700" rIns="91425" bIns="45700" anchor="t" anchorCtr="0">
            <a:noAutofit/>
          </a:bodyPr>
          <a:lstStyle/>
          <a:p>
            <a:pPr marL="461963" marR="0" lvl="0" indent="-461963" algn="l" rtl="0">
              <a:lnSpc>
                <a:spcPct val="9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Prepare questions</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Take time to build rapport</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Private area (i.e., school)</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No leading questions</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If a forensic interview is to occur, </a:t>
            </a:r>
            <a:br>
              <a:rPr lang="en-US" sz="2800" b="0" i="0" u="none" strike="noStrike" cap="none" dirty="0">
                <a:solidFill>
                  <a:schemeClr val="tx1"/>
                </a:solidFill>
                <a:sym typeface="Cabin"/>
              </a:rPr>
            </a:br>
            <a:r>
              <a:rPr lang="en-US" sz="2800" b="0" i="0" u="none" strike="noStrike" cap="none" dirty="0">
                <a:solidFill>
                  <a:schemeClr val="tx1"/>
                </a:solidFill>
                <a:sym typeface="Cabin"/>
              </a:rPr>
              <a:t>request to observe the interview</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Open-ended questions</a:t>
            </a:r>
            <a:endParaRPr dirty="0">
              <a:solidFill>
                <a:schemeClr val="tx1"/>
              </a:solidFill>
            </a:endParaRPr>
          </a:p>
          <a:p>
            <a:pPr marL="914400" marR="0" lvl="1" indent="-461963" algn="l" rtl="0">
              <a:lnSpc>
                <a:spcPct val="90000"/>
              </a:lnSpc>
              <a:spcBef>
                <a:spcPts val="5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Listening skills</a:t>
            </a:r>
            <a:endParaRPr dirty="0">
              <a:solidFill>
                <a:schemeClr val="tx1"/>
              </a:solidFill>
            </a:endParaRPr>
          </a:p>
          <a:p>
            <a:pPr marL="914400" marR="0" lvl="1" indent="-461963" algn="l" rtl="0">
              <a:lnSpc>
                <a:spcPct val="90000"/>
              </a:lnSpc>
              <a:spcBef>
                <a:spcPts val="5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Sensitivity to age, culture, gender</a:t>
            </a:r>
            <a:endParaRPr dirty="0">
              <a:solidFill>
                <a:schemeClr val="tx1"/>
              </a:solidFill>
            </a:endParaRPr>
          </a:p>
          <a:p>
            <a:pPr marL="461963" marR="0" lvl="0" indent="-461963" algn="l" rtl="0">
              <a:lnSpc>
                <a:spcPct val="90000"/>
              </a:lnSpc>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Document</a:t>
            </a:r>
            <a:endParaRPr dirty="0">
              <a:solidFill>
                <a:schemeClr val="tx1"/>
              </a:solidFill>
            </a:endParaRPr>
          </a:p>
        </p:txBody>
      </p:sp>
      <p:sp>
        <p:nvSpPr>
          <p:cNvPr id="267" name="Shape 267"/>
          <p:cNvSpPr txBox="1">
            <a:spLocks noGrp="1"/>
          </p:cNvSpPr>
          <p:nvPr>
            <p:ph type="title"/>
          </p:nvPr>
        </p:nvSpPr>
        <p:spPr>
          <a:xfrm>
            <a:off x="381000" y="228600"/>
            <a:ext cx="7848600"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Interviewing Tips...</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Additional Allegations in </a:t>
            </a:r>
            <a:br>
              <a:rPr lang="en-US" sz="2880" b="0" i="0" u="none" strike="noStrike" cap="none">
                <a:solidFill>
                  <a:schemeClr val="dk2"/>
                </a:solidFill>
                <a:latin typeface="Bookman Old Style"/>
                <a:ea typeface="Bookman Old Style"/>
                <a:cs typeface="Bookman Old Style"/>
                <a:sym typeface="Bookman Old Style"/>
              </a:rPr>
            </a:br>
            <a:r>
              <a:rPr lang="en-US" sz="2880" b="0" i="0" u="none" strike="noStrike" cap="none">
                <a:solidFill>
                  <a:schemeClr val="dk2"/>
                </a:solidFill>
                <a:latin typeface="Bookman Old Style"/>
                <a:ea typeface="Bookman Old Style"/>
                <a:cs typeface="Bookman Old Style"/>
                <a:sym typeface="Bookman Old Style"/>
              </a:rPr>
              <a:t>the Course of an Investigation</a:t>
            </a:r>
            <a:endParaRPr sz="2880" b="0" i="0" u="none" strike="noStrike" cap="none">
              <a:solidFill>
                <a:schemeClr val="dk2"/>
              </a:solidFill>
              <a:latin typeface="Bookman Old Style"/>
              <a:ea typeface="Bookman Old Style"/>
              <a:cs typeface="Bookman Old Style"/>
              <a:sym typeface="Bookman Old Style"/>
            </a:endParaRPr>
          </a:p>
        </p:txBody>
      </p:sp>
      <p:pic>
        <p:nvPicPr>
          <p:cNvPr id="273" name="Shape 273"/>
          <p:cNvPicPr preferRelativeResize="0"/>
          <p:nvPr/>
        </p:nvPicPr>
        <p:blipFill rotWithShape="1">
          <a:blip r:embed="rId3">
            <a:alphaModFix/>
          </a:blip>
          <a:srcRect/>
          <a:stretch/>
        </p:blipFill>
        <p:spPr>
          <a:xfrm rot="1630770">
            <a:off x="6909105" y="4597403"/>
            <a:ext cx="1781258" cy="2078129"/>
          </a:xfrm>
          <a:prstGeom prst="rect">
            <a:avLst/>
          </a:prstGeom>
          <a:noFill/>
          <a:ln>
            <a:noFill/>
          </a:ln>
          <a:effectLst>
            <a:outerShdw blurRad="50800" dist="38100" dir="8100000" algn="tr" rotWithShape="0">
              <a:srgbClr val="000000">
                <a:alpha val="40000"/>
              </a:srgbClr>
            </a:outerShdw>
          </a:effectLst>
        </p:spPr>
      </p:pic>
      <p:sp>
        <p:nvSpPr>
          <p:cNvPr id="274" name="Shape 274"/>
          <p:cNvSpPr txBox="1">
            <a:spLocks noGrp="1"/>
          </p:cNvSpPr>
          <p:nvPr>
            <p:ph type="body" idx="1"/>
          </p:nvPr>
        </p:nvSpPr>
        <p:spPr>
          <a:xfrm>
            <a:off x="457200" y="1219200"/>
            <a:ext cx="8153400" cy="541020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When interviewing a victim and/or witness, additional allegations may be made. </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Allegations must be treated as a new complaint and documented on an RFA 802 with a new </a:t>
            </a:r>
            <a:r>
              <a:rPr lang="en-US" sz="2800" dirty="0">
                <a:solidFill>
                  <a:schemeClr val="tx1"/>
                </a:solidFill>
              </a:rPr>
              <a:t>complaint</a:t>
            </a:r>
            <a:r>
              <a:rPr lang="en-US" sz="2800" b="0" i="0" u="none" strike="noStrike" cap="none" dirty="0">
                <a:solidFill>
                  <a:schemeClr val="tx1"/>
                </a:solidFill>
                <a:sym typeface="Cabin"/>
              </a:rPr>
              <a:t> number.</a:t>
            </a:r>
            <a:endParaRPr dirty="0">
              <a:solidFill>
                <a:schemeClr val="tx1"/>
              </a:solidFill>
            </a:endParaRPr>
          </a:p>
          <a:p>
            <a:pPr marL="461963" marR="0" lvl="0" indent="-461963" algn="l" rtl="0">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Received date for the complaint would </a:t>
            </a:r>
            <a:br>
              <a:rPr lang="en-US" sz="2800" b="0" i="0" u="none" strike="noStrike" cap="none" dirty="0">
                <a:solidFill>
                  <a:schemeClr val="tx1"/>
                </a:solidFill>
                <a:sym typeface="Cabin"/>
              </a:rPr>
            </a:br>
            <a:r>
              <a:rPr lang="en-US" sz="2800" b="0" i="0" u="none" strike="noStrike" cap="none" dirty="0">
                <a:solidFill>
                  <a:schemeClr val="tx1"/>
                </a:solidFill>
                <a:sym typeface="Cabin"/>
              </a:rPr>
              <a:t>be the date the allegation was disclosed </a:t>
            </a:r>
            <a:br>
              <a:rPr lang="en-US" sz="2800" b="0" i="0" u="none" strike="noStrike" cap="none" dirty="0">
                <a:solidFill>
                  <a:schemeClr val="tx1"/>
                </a:solidFill>
                <a:sym typeface="Cabin"/>
              </a:rPr>
            </a:br>
            <a:r>
              <a:rPr lang="en-US" sz="2800" b="0" i="0" u="none" strike="noStrike" cap="none" dirty="0">
                <a:solidFill>
                  <a:schemeClr val="tx1"/>
                </a:solidFill>
                <a:sym typeface="Cabin"/>
              </a:rPr>
              <a:t>in the interview.</a:t>
            </a:r>
            <a:endParaRPr dirty="0">
              <a:solidFill>
                <a:schemeClr val="tx1"/>
              </a:solidFil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381000"/>
            <a:ext cx="83058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Additional Information Discovered </a:t>
            </a:r>
            <a:endParaRPr dirty="0"/>
          </a:p>
        </p:txBody>
      </p:sp>
      <p:sp>
        <p:nvSpPr>
          <p:cNvPr id="287" name="Shape 287"/>
          <p:cNvSpPr txBox="1">
            <a:spLocks noGrp="1"/>
          </p:cNvSpPr>
          <p:nvPr>
            <p:ph type="body" idx="1"/>
          </p:nvPr>
        </p:nvSpPr>
        <p:spPr>
          <a:xfrm>
            <a:off x="457200" y="1219200"/>
            <a:ext cx="8382000" cy="4284250"/>
          </a:xfrm>
          <a:prstGeom prst="rect">
            <a:avLst/>
          </a:prstGeom>
          <a:noFill/>
          <a:ln>
            <a:noFill/>
          </a:ln>
        </p:spPr>
        <p:txBody>
          <a:bodyPr wrap="square" lIns="91425" tIns="45700" rIns="91425" bIns="45700" anchor="t" anchorCtr="0">
            <a:noAutofit/>
          </a:bodyPr>
          <a:lstStyle/>
          <a:p>
            <a:pPr marL="457200" marR="0" lvl="0" indent="-487172" algn="l" rtl="0">
              <a:lnSpc>
                <a:spcPct val="90000"/>
              </a:lnSpc>
              <a:spcBef>
                <a:spcPts val="0"/>
              </a:spcBef>
              <a:spcAft>
                <a:spcPts val="0"/>
              </a:spcAft>
              <a:buClr>
                <a:schemeClr val="accent1"/>
              </a:buClr>
              <a:buSzPts val="2600"/>
              <a:buFont typeface="Wingdings" pitchFamily="2" charset="2"/>
              <a:buChar char="Ø"/>
            </a:pPr>
            <a:r>
              <a:rPr lang="en-US" b="0" i="0" u="none" strike="noStrike" cap="none" dirty="0">
                <a:solidFill>
                  <a:schemeClr val="dk1"/>
                </a:solidFill>
                <a:latin typeface="Cabin"/>
                <a:ea typeface="Cabin"/>
                <a:cs typeface="Cabin"/>
                <a:sym typeface="Cabin"/>
              </a:rPr>
              <a:t>If during the course of an investigation, the County discovers or receives information that a RF may not be conforming to applicable laws and/or the WDs, unrelated to the current investigation, the County shall take appropriate action in response.</a:t>
            </a:r>
          </a:p>
          <a:p>
            <a:pPr marL="457200" marR="0" lvl="0" indent="-487172" algn="l" rtl="0">
              <a:lnSpc>
                <a:spcPct val="90000"/>
              </a:lnSpc>
              <a:spcBef>
                <a:spcPts val="0"/>
              </a:spcBef>
              <a:spcAft>
                <a:spcPts val="0"/>
              </a:spcAft>
              <a:buClr>
                <a:schemeClr val="accent1"/>
              </a:buClr>
              <a:buSzPts val="2600"/>
              <a:buFont typeface="Wingdings" pitchFamily="2" charset="2"/>
              <a:buChar char="Ø"/>
            </a:pPr>
            <a:endParaRPr lang="en-US" b="0" i="0" u="none" strike="noStrike" cap="none" dirty="0">
              <a:solidFill>
                <a:schemeClr val="dk1"/>
              </a:solidFill>
              <a:latin typeface="Cabin"/>
              <a:ea typeface="Cabin"/>
              <a:cs typeface="Cabin"/>
              <a:sym typeface="Cabin"/>
            </a:endParaRPr>
          </a:p>
          <a:p>
            <a:pPr lvl="1" indent="-487172">
              <a:lnSpc>
                <a:spcPct val="90000"/>
              </a:lnSpc>
              <a:spcBef>
                <a:spcPts val="0"/>
              </a:spcBef>
              <a:buClr>
                <a:schemeClr val="accent1"/>
              </a:buClr>
              <a:buSzPts val="2600"/>
              <a:buFont typeface="Wingdings" pitchFamily="2" charset="2"/>
              <a:buChar char="Ø"/>
            </a:pPr>
            <a:r>
              <a:rPr lang="en-US" dirty="0">
                <a:solidFill>
                  <a:schemeClr val="dk1"/>
                </a:solidFill>
              </a:rPr>
              <a:t>When at the home investigating a complaint, the worker notices that the cleaning supplies have been left out and are accessible to small children. </a:t>
            </a:r>
          </a:p>
          <a:p>
            <a:pPr marL="427228" lvl="1" indent="0">
              <a:lnSpc>
                <a:spcPct val="90000"/>
              </a:lnSpc>
              <a:spcBef>
                <a:spcPts val="0"/>
              </a:spcBef>
              <a:buClr>
                <a:schemeClr val="accent1"/>
              </a:buClr>
              <a:buSzPts val="2600"/>
              <a:buNone/>
            </a:pPr>
            <a:endParaRPr lang="en-US" dirty="0">
              <a:solidFill>
                <a:schemeClr val="dk1"/>
              </a:solidFill>
            </a:endParaRPr>
          </a:p>
          <a:p>
            <a:pPr lvl="2" indent="-487172">
              <a:lnSpc>
                <a:spcPct val="90000"/>
              </a:lnSpc>
              <a:spcBef>
                <a:spcPts val="0"/>
              </a:spcBef>
              <a:buClr>
                <a:schemeClr val="accent1"/>
              </a:buClr>
              <a:buSzPts val="2600"/>
              <a:buFont typeface="Wingdings" pitchFamily="2" charset="2"/>
              <a:buChar char="Ø"/>
            </a:pPr>
            <a:r>
              <a:rPr lang="en-US" dirty="0"/>
              <a:t>How should an RFA Social Worker respond?</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descr="http://i1037.photobucket.com/albums/a459/ikyusan86/Caution_big.png"/>
          <p:cNvPicPr preferRelativeResize="0"/>
          <p:nvPr/>
        </p:nvPicPr>
        <p:blipFill rotWithShape="1">
          <a:blip r:embed="rId3">
            <a:alphaModFix/>
          </a:blip>
          <a:srcRect/>
          <a:stretch/>
        </p:blipFill>
        <p:spPr>
          <a:xfrm>
            <a:off x="1752600" y="1447800"/>
            <a:ext cx="5943600" cy="4953000"/>
          </a:xfrm>
          <a:prstGeom prst="rect">
            <a:avLst/>
          </a:prstGeom>
          <a:noFill/>
          <a:ln>
            <a:noFill/>
          </a:ln>
        </p:spPr>
      </p:pic>
      <p:sp>
        <p:nvSpPr>
          <p:cNvPr id="293" name="Shape 293"/>
          <p:cNvSpPr txBox="1">
            <a:spLocks noGrp="1"/>
          </p:cNvSpPr>
          <p:nvPr>
            <p:ph type="title"/>
          </p:nvPr>
        </p:nvSpPr>
        <p:spPr>
          <a:xfrm>
            <a:off x="381000" y="381000"/>
            <a:ext cx="757555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1"/>
              </a:buClr>
              <a:buSzPts val="2900"/>
              <a:buFont typeface="Bookman Old Style"/>
              <a:buNone/>
            </a:pPr>
            <a:r>
              <a:rPr lang="en-US" sz="2900" b="0" i="0" u="none" strike="noStrike" cap="none">
                <a:solidFill>
                  <a:schemeClr val="dk1"/>
                </a:solidFill>
                <a:latin typeface="Bookman Old Style"/>
                <a:ea typeface="Bookman Old Style"/>
                <a:cs typeface="Bookman Old Style"/>
                <a:sym typeface="Bookman Old Style"/>
              </a:rPr>
              <a:t>Caution!</a:t>
            </a:r>
            <a:endParaRPr/>
          </a:p>
        </p:txBody>
      </p:sp>
      <p:sp>
        <p:nvSpPr>
          <p:cNvPr id="294" name="Shape 294"/>
          <p:cNvSpPr txBox="1">
            <a:spLocks noGrp="1"/>
          </p:cNvSpPr>
          <p:nvPr>
            <p:ph type="body" idx="1"/>
          </p:nvPr>
        </p:nvSpPr>
        <p:spPr>
          <a:xfrm>
            <a:off x="533400" y="1219200"/>
            <a:ext cx="8229600" cy="556260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Take time to gather all the facts.</a:t>
            </a:r>
            <a:endParaRPr dirty="0">
              <a:solidFill>
                <a:schemeClr val="tx1"/>
              </a:solidFill>
            </a:endParaRPr>
          </a:p>
          <a:p>
            <a:pPr marL="914400" marR="0" lvl="1" indent="-461963"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Don’t assume anything.</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Ask for more time and conduct follow-up interviews, if needed.</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May consult with liaison/legal if unsure of findings/direction of investigation.</a:t>
            </a:r>
            <a:endParaRPr dirty="0">
              <a:solidFill>
                <a:schemeClr val="tx1"/>
              </a:solidFill>
            </a:endParaRPr>
          </a:p>
          <a:p>
            <a:pPr marL="461963" marR="0" lvl="0" indent="-461963"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Know when enough is enough!</a:t>
            </a:r>
            <a:endParaRPr dirty="0">
              <a:solidFill>
                <a:schemeClr val="tx1"/>
              </a:solidFill>
            </a:endParaRPr>
          </a:p>
          <a:p>
            <a:pPr marL="82550" marR="0" lvl="0" indent="0"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omic Sans MS"/>
              <a:ea typeface="Comic Sans MS"/>
              <a:cs typeface="Comic Sans MS"/>
              <a:sym typeface="Comic Sans MS"/>
            </a:endParaRPr>
          </a:p>
          <a:p>
            <a:pPr marL="274320" marR="0" lvl="0" indent="-139192" algn="l" rtl="0">
              <a:spcBef>
                <a:spcPts val="600"/>
              </a:spcBef>
              <a:spcAft>
                <a:spcPts val="0"/>
              </a:spcAft>
              <a:buClr>
                <a:schemeClr val="accent1"/>
              </a:buClr>
              <a:buSzPts val="2128"/>
              <a:buFont typeface="Noto Sans Symbols"/>
              <a:buNone/>
            </a:pPr>
            <a:endParaRPr sz="2800" b="0" i="0" u="none" strike="noStrike" cap="none" dirty="0">
              <a:solidFill>
                <a:schemeClr val="dk1"/>
              </a:solidFill>
              <a:latin typeface="Comic Sans MS"/>
              <a:ea typeface="Comic Sans MS"/>
              <a:cs typeface="Comic Sans MS"/>
              <a:sym typeface="Comic Sans MS"/>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81000" y="304800"/>
            <a:ext cx="8305800"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Documenting Complaint Visit </a:t>
            </a:r>
            <a:br>
              <a:rPr lang="en-US" sz="3200" b="0" i="0" u="none" strike="noStrike" cap="none" dirty="0">
                <a:solidFill>
                  <a:schemeClr val="dk2"/>
                </a:solidFill>
                <a:latin typeface="Bookman Old Style"/>
                <a:ea typeface="Bookman Old Style"/>
                <a:cs typeface="Bookman Old Style"/>
                <a:sym typeface="Bookman Old Style"/>
              </a:rPr>
            </a:br>
            <a:r>
              <a:rPr lang="en-US" sz="3200" b="0" i="0" u="none" strike="noStrike" cap="none" dirty="0">
                <a:solidFill>
                  <a:schemeClr val="dk2"/>
                </a:solidFill>
                <a:latin typeface="Bookman Old Style"/>
                <a:ea typeface="Bookman Old Style"/>
                <a:cs typeface="Bookman Old Style"/>
                <a:sym typeface="Bookman Old Style"/>
              </a:rPr>
              <a:t>RFA 9099</a:t>
            </a:r>
            <a:endParaRPr sz="3200" b="0" i="0" u="none" strike="noStrike" cap="none" dirty="0">
              <a:solidFill>
                <a:schemeClr val="dk2"/>
              </a:solidFill>
              <a:latin typeface="Bookman Old Style"/>
              <a:ea typeface="Bookman Old Style"/>
              <a:cs typeface="Bookman Old Style"/>
              <a:sym typeface="Bookman Old Style"/>
            </a:endParaRPr>
          </a:p>
        </p:txBody>
      </p:sp>
      <p:sp>
        <p:nvSpPr>
          <p:cNvPr id="300" name="Shape 300"/>
          <p:cNvSpPr txBox="1">
            <a:spLocks noGrp="1"/>
          </p:cNvSpPr>
          <p:nvPr>
            <p:ph type="body" idx="1"/>
          </p:nvPr>
        </p:nvSpPr>
        <p:spPr>
          <a:xfrm>
            <a:off x="457200" y="1295400"/>
            <a:ext cx="8382000" cy="434340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RFA 9099 is always used to:</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Document initial and subsequent complaint investigation visits </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Document  findings for </a:t>
            </a:r>
            <a:r>
              <a:rPr lang="en-US" sz="2800" b="0" i="0" u="sng" strike="noStrike" cap="none" dirty="0">
                <a:solidFill>
                  <a:schemeClr val="tx1"/>
                </a:solidFill>
                <a:latin typeface="Cabin"/>
                <a:ea typeface="Cabin"/>
                <a:cs typeface="Cabin"/>
                <a:sym typeface="Cabin"/>
              </a:rPr>
              <a:t>all</a:t>
            </a:r>
            <a:r>
              <a:rPr lang="en-US" sz="2800" b="0" i="0" u="none" strike="noStrike" cap="none" dirty="0">
                <a:solidFill>
                  <a:schemeClr val="tx1"/>
                </a:solidFill>
                <a:sym typeface="Cabin"/>
              </a:rPr>
              <a:t> allegations</a:t>
            </a:r>
            <a:endParaRPr dirty="0">
              <a:solidFill>
                <a:schemeClr val="tx1"/>
              </a:solidFill>
            </a:endParaRPr>
          </a:p>
          <a:p>
            <a:pPr marL="731521" marR="0" lvl="1" indent="-457200" algn="l" rtl="0">
              <a:spcBef>
                <a:spcPts val="1200"/>
              </a:spcBef>
              <a:spcAft>
                <a:spcPts val="0"/>
              </a:spcAft>
              <a:buClr>
                <a:schemeClr val="accent2"/>
              </a:buClr>
              <a:buSzPts val="2128"/>
              <a:buFont typeface="Wingdings" pitchFamily="2" charset="2"/>
              <a:buChar char="Ø"/>
            </a:pPr>
            <a:r>
              <a:rPr lang="en-US" sz="2800" dirty="0">
                <a:solidFill>
                  <a:schemeClr val="tx1"/>
                </a:solidFill>
              </a:rPr>
              <a:t>Document who was interviewed, purpose of visit, who was present. Do not use names of RF or children. </a:t>
            </a:r>
            <a:endParaRPr sz="2800" b="0" i="0" strike="noStrike" cap="none" dirty="0">
              <a:solidFill>
                <a:schemeClr val="tx1"/>
              </a:solidFill>
              <a:sym typeface="Cabin"/>
            </a:endParaRPr>
          </a:p>
        </p:txBody>
      </p:sp>
      <p:pic>
        <p:nvPicPr>
          <p:cNvPr id="301" name="Shape 301"/>
          <p:cNvPicPr preferRelativeResize="0"/>
          <p:nvPr/>
        </p:nvPicPr>
        <p:blipFill rotWithShape="1">
          <a:blip r:embed="rId3">
            <a:alphaModFix/>
          </a:blip>
          <a:srcRect/>
          <a:stretch/>
        </p:blipFill>
        <p:spPr>
          <a:xfrm>
            <a:off x="4648200" y="4813334"/>
            <a:ext cx="3192585" cy="1099039"/>
          </a:xfrm>
          <a:prstGeom prst="rect">
            <a:avLst/>
          </a:prstGeom>
          <a:noFill/>
          <a:ln>
            <a:noFill/>
          </a:ln>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81000" y="533400"/>
            <a:ext cx="8382000" cy="60939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Important Reminders</a:t>
            </a:r>
            <a:endParaRPr/>
          </a:p>
        </p:txBody>
      </p:sp>
      <p:sp>
        <p:nvSpPr>
          <p:cNvPr id="307" name="Shape 307"/>
          <p:cNvSpPr txBox="1">
            <a:spLocks noGrp="1"/>
          </p:cNvSpPr>
          <p:nvPr>
            <p:ph type="body" idx="1"/>
          </p:nvPr>
        </p:nvSpPr>
        <p:spPr>
          <a:xfrm>
            <a:off x="381000" y="1219200"/>
            <a:ext cx="8458200" cy="52578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Each complaint visit must be documented on an RFA 9099 with the “Needs Further Investigation” box checked until a findings is reached.</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Be thorough. </a:t>
            </a:r>
            <a:endParaRPr dirty="0">
              <a:solidFill>
                <a:schemeClr val="tx1"/>
              </a:solidFill>
            </a:endParaRPr>
          </a:p>
          <a:p>
            <a:pPr marL="965200"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All details relevant to the investigation must be documented.</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Each allegation must have a finding.</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Evidence must support findings.</a:t>
            </a:r>
            <a:endParaRPr dirty="0">
              <a:solidFill>
                <a:schemeClr val="tx1"/>
              </a:solidFill>
            </a:endParaRPr>
          </a:p>
          <a:p>
            <a:pPr marL="457200" marR="0" lvl="0" indent="-322072"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274320" marR="0" lvl="0" indent="-100584" algn="l" rtl="0">
              <a:lnSpc>
                <a:spcPct val="120000"/>
              </a:lnSpc>
              <a:spcBef>
                <a:spcPts val="1200"/>
              </a:spcBef>
              <a:spcAft>
                <a:spcPts val="0"/>
              </a:spcAft>
              <a:buClr>
                <a:schemeClr val="accent1"/>
              </a:buClr>
              <a:buSzPts val="2736"/>
              <a:buFont typeface="Noto Sans Symbols"/>
              <a:buNone/>
            </a:pPr>
            <a:endParaRPr sz="3600" b="0" i="0" u="none" strike="noStrike" cap="none" dirty="0">
              <a:solidFill>
                <a:schemeClr val="dk1"/>
              </a:solidFill>
              <a:latin typeface="Comic Sans MS"/>
              <a:ea typeface="Comic Sans MS"/>
              <a:cs typeface="Comic Sans MS"/>
              <a:sym typeface="Comic Sans MS"/>
            </a:endParaRPr>
          </a:p>
        </p:txBody>
      </p:sp>
      <p:pic>
        <p:nvPicPr>
          <p:cNvPr id="308" name="Shape 308"/>
          <p:cNvPicPr preferRelativeResize="0"/>
          <p:nvPr/>
        </p:nvPicPr>
        <p:blipFill rotWithShape="1">
          <a:blip r:embed="rId3">
            <a:alphaModFix/>
          </a:blip>
          <a:srcRect/>
          <a:stretch/>
        </p:blipFill>
        <p:spPr>
          <a:xfrm>
            <a:off x="6652260" y="3962400"/>
            <a:ext cx="2514600" cy="2727551"/>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Also Remember</a:t>
            </a:r>
            <a:endParaRPr sz="3200" b="0" i="0" u="none" strike="noStrike" cap="none">
              <a:solidFill>
                <a:schemeClr val="dk2"/>
              </a:solidFill>
              <a:latin typeface="Bookman Old Style"/>
              <a:ea typeface="Bookman Old Style"/>
              <a:cs typeface="Bookman Old Style"/>
              <a:sym typeface="Bookman Old Style"/>
            </a:endParaRPr>
          </a:p>
        </p:txBody>
      </p:sp>
      <p:pic>
        <p:nvPicPr>
          <p:cNvPr id="314" name="Shape 314"/>
          <p:cNvPicPr preferRelativeResize="0"/>
          <p:nvPr/>
        </p:nvPicPr>
        <p:blipFill rotWithShape="1">
          <a:blip r:embed="rId3">
            <a:alphaModFix/>
          </a:blip>
          <a:srcRect/>
          <a:stretch/>
        </p:blipFill>
        <p:spPr>
          <a:xfrm>
            <a:off x="5638800" y="4175209"/>
            <a:ext cx="2411318" cy="2081446"/>
          </a:xfrm>
          <a:prstGeom prst="rect">
            <a:avLst/>
          </a:prstGeom>
          <a:noFill/>
          <a:ln>
            <a:noFill/>
          </a:ln>
        </p:spPr>
      </p:pic>
      <p:sp>
        <p:nvSpPr>
          <p:cNvPr id="315" name="Shape 315"/>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All documents, including those confidential, are discoverable if the case goes to hearing.</a:t>
            </a:r>
            <a:endParaRPr dirty="0"/>
          </a:p>
          <a:p>
            <a:pPr marL="917575"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This includes email, text messages, or any other  correspondences regarding the case.</a:t>
            </a:r>
            <a:endParaRPr dirty="0"/>
          </a:p>
          <a:p>
            <a:pPr marL="917575"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It is vital to always be professional and never include opinion or assumptions in complaint documents!</a:t>
            </a:r>
            <a:endParaRPr dirty="0"/>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81000" y="228600"/>
            <a:ext cx="6553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Weighing the Evidence</a:t>
            </a:r>
            <a:endParaRPr sz="3200" b="0" i="0" u="none" strike="noStrike" cap="none">
              <a:solidFill>
                <a:schemeClr val="dk2"/>
              </a:solidFill>
              <a:latin typeface="Bookman Old Style"/>
              <a:ea typeface="Bookman Old Style"/>
              <a:cs typeface="Bookman Old Style"/>
              <a:sym typeface="Bookman Old Style"/>
            </a:endParaRPr>
          </a:p>
        </p:txBody>
      </p:sp>
      <p:sp>
        <p:nvSpPr>
          <p:cNvPr id="280" name="Shape 280"/>
          <p:cNvSpPr txBox="1">
            <a:spLocks noGrp="1"/>
          </p:cNvSpPr>
          <p:nvPr>
            <p:ph type="body" idx="1"/>
          </p:nvPr>
        </p:nvSpPr>
        <p:spPr>
          <a:xfrm>
            <a:off x="457200" y="1219200"/>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 witnesses’ statements </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	corroborate each other?</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Have you considered experts’ </a:t>
            </a:r>
            <a:br>
              <a:rPr lang="en-US" sz="2400" b="0" i="0" u="none" strike="noStrike" cap="none" dirty="0">
                <a:solidFill>
                  <a:schemeClr val="tx1"/>
                </a:solidFill>
                <a:sym typeface="Cabin"/>
              </a:rPr>
            </a:br>
            <a:r>
              <a:rPr lang="en-US" sz="2400" b="0" i="0" u="none" strike="noStrike" cap="none" dirty="0">
                <a:solidFill>
                  <a:schemeClr val="tx1"/>
                </a:solidFill>
                <a:sym typeface="Cabin"/>
              </a:rPr>
              <a:t>statements?</a:t>
            </a:r>
            <a:endParaRPr sz="2400" dirty="0">
              <a:solidFill>
                <a:schemeClr val="tx1"/>
              </a:solidFill>
            </a:endParaRPr>
          </a:p>
          <a:p>
            <a:pPr marL="909638" marR="0" lvl="1" indent="-457200"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tx1"/>
                </a:solidFill>
                <a:sym typeface="Cabin"/>
              </a:rPr>
              <a:t>Are caregiver’s statements consistent with injuries?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Have you considered all physical evidence?</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Reviewed all reports prepared by other agencies?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Does evidence support findings?</a:t>
            </a:r>
            <a:endParaRPr sz="2400"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Does it prove a different violation?  </a:t>
            </a:r>
            <a:endParaRPr sz="2400" dirty="0">
              <a:solidFill>
                <a:schemeClr val="tx1"/>
              </a:solidFill>
            </a:endParaRPr>
          </a:p>
        </p:txBody>
      </p:sp>
      <p:pic>
        <p:nvPicPr>
          <p:cNvPr id="281" name="Shape 281" descr="http://www.indybay.org/uploads/2007/03/30/640_evidence.jpg"/>
          <p:cNvPicPr preferRelativeResize="0"/>
          <p:nvPr/>
        </p:nvPicPr>
        <p:blipFill rotWithShape="1">
          <a:blip r:embed="rId3">
            <a:alphaModFix/>
          </a:blip>
          <a:srcRect/>
          <a:stretch/>
        </p:blipFill>
        <p:spPr>
          <a:xfrm rot="748656">
            <a:off x="6529166" y="4356960"/>
            <a:ext cx="1787675" cy="1632373"/>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227646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Findings</a:t>
            </a:r>
          </a:p>
        </p:txBody>
      </p:sp>
      <p:sp>
        <p:nvSpPr>
          <p:cNvPr id="3" name="Text Placeholder 2"/>
          <p:cNvSpPr>
            <a:spLocks noGrp="1"/>
          </p:cNvSpPr>
          <p:nvPr>
            <p:ph type="body" idx="1"/>
          </p:nvPr>
        </p:nvSpPr>
        <p:spPr>
          <a:xfrm>
            <a:off x="545123" y="1055077"/>
            <a:ext cx="7913077" cy="4891454"/>
          </a:xfrm>
        </p:spPr>
        <p:txBody>
          <a:bodyPr/>
          <a:lstStyle/>
          <a:p>
            <a:pPr>
              <a:buFont typeface="Wingdings" pitchFamily="2" charset="2"/>
              <a:buChar char="Ø"/>
            </a:pPr>
            <a:r>
              <a:rPr lang="en-US" sz="2400" b="1" dirty="0">
                <a:solidFill>
                  <a:schemeClr val="tx1"/>
                </a:solidFill>
              </a:rPr>
              <a:t>Substantiated –  </a:t>
            </a:r>
            <a:r>
              <a:rPr lang="en-US" sz="2400" dirty="0">
                <a:solidFill>
                  <a:schemeClr val="tx1"/>
                </a:solidFill>
              </a:rPr>
              <a:t>A finding that the complaint is substantiated means that the allegation is valid because the preponderance of the evidence standard has been met.</a:t>
            </a:r>
          </a:p>
          <a:p>
            <a:pPr>
              <a:buFont typeface="Wingdings" pitchFamily="2" charset="2"/>
              <a:buChar char="Ø"/>
            </a:pPr>
            <a:r>
              <a:rPr lang="en-US" sz="2400" b="1" dirty="0">
                <a:solidFill>
                  <a:schemeClr val="tx1"/>
                </a:solidFill>
              </a:rPr>
              <a:t>Inconclusive - </a:t>
            </a:r>
            <a:r>
              <a:rPr lang="en-US" sz="2400" dirty="0">
                <a:solidFill>
                  <a:schemeClr val="tx1"/>
                </a:solidFill>
              </a:rPr>
              <a:t>A finding that the complaint is inconclusive means that although the allegation may have happened or is valid, there is not a preponderance of the evidence to prove that the alleged violation occurred.</a:t>
            </a:r>
          </a:p>
          <a:p>
            <a:pPr>
              <a:buFont typeface="Wingdings" pitchFamily="2" charset="2"/>
              <a:buChar char="Ø"/>
            </a:pPr>
            <a:r>
              <a:rPr lang="en-US" sz="2400" b="1" dirty="0">
                <a:solidFill>
                  <a:schemeClr val="tx1"/>
                </a:solidFill>
              </a:rPr>
              <a:t>Unfounded - </a:t>
            </a:r>
            <a:r>
              <a:rPr lang="en-US" sz="2400" dirty="0">
                <a:solidFill>
                  <a:schemeClr val="tx1"/>
                </a:solidFill>
              </a:rPr>
              <a:t>A finding that the complaint is unfounded means that the allegation is false, could not have happened, and/or is without a reasonable basis.</a:t>
            </a:r>
          </a:p>
          <a:p>
            <a:endParaRPr lang="en-US" dirty="0"/>
          </a:p>
        </p:txBody>
      </p:sp>
      <p:sp>
        <p:nvSpPr>
          <p:cNvPr id="5" name="Slide Number Placeholder 4"/>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29</a:t>
            </a:fld>
            <a:endParaRPr lang="en-US"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233373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Learning Objectives</a:t>
            </a:r>
            <a:endParaRPr sz="3200" b="0" i="0" u="none" strike="noStrike" cap="none">
              <a:solidFill>
                <a:schemeClr val="dk2"/>
              </a:solidFill>
              <a:latin typeface="Bookman Old Style"/>
              <a:ea typeface="Bookman Old Style"/>
              <a:cs typeface="Bookman Old Style"/>
              <a:sym typeface="Bookman Old Style"/>
            </a:endParaRPr>
          </a:p>
        </p:txBody>
      </p:sp>
      <p:sp>
        <p:nvSpPr>
          <p:cNvPr id="152" name="Shape 152"/>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chemeClr val="accent1"/>
              </a:buClr>
              <a:buSzPts val="1976"/>
              <a:buFont typeface="Noto Sans Symbols"/>
              <a:buNone/>
            </a:pPr>
            <a:endParaRPr sz="2600" b="0" i="0" u="none" strike="noStrike" cap="none">
              <a:solidFill>
                <a:schemeClr val="dk1"/>
              </a:solidFill>
              <a:latin typeface="Cabin"/>
              <a:ea typeface="Cabin"/>
              <a:cs typeface="Cabin"/>
              <a:sym typeface="Cabin"/>
            </a:endParaRPr>
          </a:p>
          <a:p>
            <a:pPr marL="0" marR="0" lvl="0" indent="0" algn="ctr" rtl="0">
              <a:spcBef>
                <a:spcPts val="120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Review Learning Objectives</a:t>
            </a:r>
            <a:endParaRPr sz="2800" b="0" i="0" u="none" strike="noStrike" cap="none">
              <a:solidFill>
                <a:schemeClr val="dk1"/>
              </a:solidFill>
              <a:latin typeface="Cabin"/>
              <a:ea typeface="Cabin"/>
              <a:cs typeface="Cabin"/>
              <a:sym typeface="Cabin"/>
            </a:endParaRPr>
          </a:p>
        </p:txBody>
      </p:sp>
      <p:pic>
        <p:nvPicPr>
          <p:cNvPr id="153" name="Shape 153"/>
          <p:cNvPicPr preferRelativeResize="0"/>
          <p:nvPr/>
        </p:nvPicPr>
        <p:blipFill rotWithShape="1">
          <a:blip r:embed="rId3">
            <a:alphaModFix/>
          </a:blip>
          <a:srcRect/>
          <a:stretch/>
        </p:blipFill>
        <p:spPr>
          <a:xfrm>
            <a:off x="2590800" y="2667000"/>
            <a:ext cx="4191000" cy="3048000"/>
          </a:xfrm>
          <a:prstGeom prst="rect">
            <a:avLst/>
          </a:prstGeom>
          <a:noFill/>
          <a:ln>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457200"/>
            <a:ext cx="7772400" cy="6858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Investigative Finding RFA 9099 &amp; RFA 9099C</a:t>
            </a:r>
            <a:endParaRPr dirty="0"/>
          </a:p>
        </p:txBody>
      </p:sp>
      <p:sp>
        <p:nvSpPr>
          <p:cNvPr id="321" name="Shape 321"/>
          <p:cNvSpPr txBox="1">
            <a:spLocks noGrp="1"/>
          </p:cNvSpPr>
          <p:nvPr>
            <p:ph type="body" idx="1"/>
          </p:nvPr>
        </p:nvSpPr>
        <p:spPr>
          <a:xfrm>
            <a:off x="439615" y="1143000"/>
            <a:ext cx="8229600" cy="5035225"/>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tx1"/>
                </a:solidFill>
                <a:sym typeface="Cabin"/>
              </a:rPr>
              <a:t>Upon completion of investigation, provide brief summary:</a:t>
            </a:r>
            <a:endParaRPr sz="2400" dirty="0">
              <a:solidFill>
                <a:schemeClr val="tx1"/>
              </a:solidFill>
            </a:endParaRPr>
          </a:p>
          <a:p>
            <a:pPr marL="92868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tx1"/>
                </a:solidFill>
                <a:sym typeface="Cabin"/>
              </a:rPr>
              <a:t>i.e. , interviews conducted with pertinent individuals and medical reports obtained; based on investigation and evidence obtained, this allegation is substantiated</a:t>
            </a:r>
            <a:endParaRPr sz="2400" dirty="0">
              <a:solidFill>
                <a:schemeClr val="tx1"/>
              </a:solidFill>
            </a:endParaRPr>
          </a:p>
          <a:p>
            <a:pPr marL="92868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tx1"/>
                </a:solidFill>
                <a:latin typeface="Cabin"/>
                <a:ea typeface="Cabin"/>
                <a:cs typeface="Cabin"/>
                <a:sym typeface="Cabin"/>
              </a:rPr>
              <a:t>No children/NMDs names</a:t>
            </a:r>
          </a:p>
          <a:p>
            <a:pPr marL="471487" indent="-457200">
              <a:spcBef>
                <a:spcPts val="1200"/>
              </a:spcBef>
              <a:buClr>
                <a:schemeClr val="accent2"/>
              </a:buClr>
              <a:buSzPts val="2128"/>
              <a:buFont typeface="Wingdings" pitchFamily="2" charset="2"/>
              <a:buChar char="Ø"/>
            </a:pPr>
            <a:r>
              <a:rPr lang="en-US" sz="2400" dirty="0">
                <a:solidFill>
                  <a:schemeClr val="tx1"/>
                </a:solidFill>
                <a:ea typeface="Comic Sans MS"/>
                <a:cs typeface="Comic Sans MS"/>
              </a:rPr>
              <a:t>Develop a Corrective Action Plan (CAP) by using the RFA 9099C to address a deficiency.</a:t>
            </a:r>
          </a:p>
          <a:p>
            <a:pPr marL="471487" indent="-457200">
              <a:spcBef>
                <a:spcPts val="1200"/>
              </a:spcBef>
              <a:buClr>
                <a:schemeClr val="accent2"/>
              </a:buClr>
              <a:buSzPts val="2128"/>
              <a:buFont typeface="Wingdings" pitchFamily="2" charset="2"/>
              <a:buChar char="Ø"/>
            </a:pPr>
            <a:r>
              <a:rPr lang="en-US" sz="2400" b="0" i="0" u="none" strike="noStrike" cap="none" dirty="0">
                <a:solidFill>
                  <a:schemeClr val="tx1"/>
                </a:solidFill>
                <a:ea typeface="Comic Sans MS"/>
                <a:cs typeface="Comic Sans MS"/>
                <a:sym typeface="Comic Sans MS"/>
              </a:rPr>
              <a:t>A copy of the 9099 and 9099C (if applicable) must be given to the Resource Family. </a:t>
            </a:r>
            <a:endParaRPr sz="2400" b="0" i="0" u="none" strike="noStrike" cap="none" dirty="0">
              <a:solidFill>
                <a:schemeClr val="tx1"/>
              </a:solidFill>
              <a:ea typeface="Comic Sans MS"/>
              <a:cs typeface="Comic Sans MS"/>
              <a:sym typeface="Comic Sans MS"/>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omic Sans MS"/>
              <a:ea typeface="Comic Sans MS"/>
              <a:cs typeface="Comic Sans MS"/>
              <a:sym typeface="Comic Sans MS"/>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Investigation Report</a:t>
            </a:r>
            <a:endParaRPr/>
          </a:p>
        </p:txBody>
      </p:sp>
      <p:sp>
        <p:nvSpPr>
          <p:cNvPr id="327" name="Shape 327"/>
          <p:cNvSpPr txBox="1">
            <a:spLocks noGrp="1"/>
          </p:cNvSpPr>
          <p:nvPr>
            <p:ph type="body" idx="1"/>
          </p:nvPr>
        </p:nvSpPr>
        <p:spPr>
          <a:xfrm>
            <a:off x="381000" y="1295401"/>
            <a:ext cx="82296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Best practice:  Document allegation </a:t>
            </a:r>
            <a:r>
              <a:rPr lang="en-US" sz="2800" b="0" i="0" u="sng" strike="noStrike" cap="none" dirty="0">
                <a:solidFill>
                  <a:schemeClr val="tx1"/>
                </a:solidFill>
                <a:latin typeface="Cabin"/>
                <a:ea typeface="Cabin"/>
                <a:cs typeface="Cabin"/>
                <a:sym typeface="Cabin"/>
              </a:rPr>
              <a:t>verbatim</a:t>
            </a:r>
            <a:r>
              <a:rPr lang="en-US" sz="2800" b="0" i="0" u="none" strike="noStrike" cap="none" dirty="0">
                <a:solidFill>
                  <a:schemeClr val="tx1"/>
                </a:solidFill>
                <a:sym typeface="Cabin"/>
              </a:rPr>
              <a:t> as documented on the RFA 802.</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Allegations with the </a:t>
            </a:r>
            <a:r>
              <a:rPr lang="en-US" sz="2800" b="1" i="0" u="sng" strike="noStrike" cap="none" dirty="0">
                <a:solidFill>
                  <a:schemeClr val="tx1"/>
                </a:solidFill>
                <a:latin typeface="Cabin"/>
                <a:ea typeface="Cabin"/>
                <a:cs typeface="Cabin"/>
                <a:sym typeface="Cabin"/>
              </a:rPr>
              <a:t>same</a:t>
            </a:r>
            <a:r>
              <a:rPr lang="en-US" sz="2800" b="0" i="0" u="none" strike="noStrike" cap="none" dirty="0">
                <a:solidFill>
                  <a:schemeClr val="tx1"/>
                </a:solidFill>
                <a:latin typeface="Cabin"/>
                <a:ea typeface="Cabin"/>
                <a:cs typeface="Cabin"/>
                <a:sym typeface="Cabin"/>
              </a:rPr>
              <a:t> findings can be documented on one RFA 9099.</a:t>
            </a:r>
            <a:endParaRPr sz="2800" b="0" i="0" u="none" strike="noStrike" cap="none" dirty="0">
              <a:solidFill>
                <a:schemeClr val="tx1"/>
              </a:solidFill>
              <a:latin typeface="Cabin"/>
              <a:ea typeface="Cabin"/>
              <a:cs typeface="Cabin"/>
              <a:sym typeface="Cabin"/>
            </a:endParaRPr>
          </a:p>
          <a:p>
            <a:pPr marL="274320" marR="0" lvl="0" indent="-148844" algn="l" rtl="0">
              <a:lnSpc>
                <a:spcPct val="12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libri"/>
              <a:ea typeface="Calibri"/>
              <a:cs typeface="Calibri"/>
              <a:sym typeface="Calibri"/>
            </a:endParaRPr>
          </a:p>
        </p:txBody>
      </p:sp>
      <p:pic>
        <p:nvPicPr>
          <p:cNvPr id="328" name="Shape 328"/>
          <p:cNvPicPr preferRelativeResize="0"/>
          <p:nvPr/>
        </p:nvPicPr>
        <p:blipFill rotWithShape="1">
          <a:blip r:embed="rId3">
            <a:alphaModFix/>
          </a:blip>
          <a:srcRect/>
          <a:stretch/>
        </p:blipFill>
        <p:spPr>
          <a:xfrm rot="1384453">
            <a:off x="5927050" y="3257003"/>
            <a:ext cx="2188027" cy="2078201"/>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Abuse Complaints</a:t>
            </a:r>
            <a:endParaRPr/>
          </a:p>
        </p:txBody>
      </p:sp>
      <p:sp>
        <p:nvSpPr>
          <p:cNvPr id="334" name="Shape 334"/>
          <p:cNvSpPr txBox="1">
            <a:spLocks noGrp="1"/>
          </p:cNvSpPr>
          <p:nvPr>
            <p:ph type="body" idx="1"/>
          </p:nvPr>
        </p:nvSpPr>
        <p:spPr>
          <a:xfrm>
            <a:off x="457200" y="1219200"/>
            <a:ext cx="8458200" cy="4937760"/>
          </a:xfrm>
          <a:prstGeom prst="rect">
            <a:avLst/>
          </a:prstGeom>
          <a:noFill/>
          <a:ln>
            <a:noFill/>
          </a:ln>
        </p:spPr>
        <p:txBody>
          <a:bodyPr wrap="square" lIns="91425" tIns="45700" rIns="91425" bIns="45700" anchor="t" anchorCtr="0">
            <a:noAutofit/>
          </a:bodyPr>
          <a:lstStyle/>
          <a:p>
            <a:pPr marL="461963" marR="0" lvl="0" indent="-461963"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Best Practice:</a:t>
            </a:r>
            <a:endParaRPr dirty="0">
              <a:solidFill>
                <a:schemeClr val="tx1"/>
              </a:solidFill>
            </a:endParaRPr>
          </a:p>
          <a:p>
            <a:pPr marL="919162"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For physical and sexual abuse allegations that appear to have Inconclusive or Unfounded findings, the County may consult with the Department’s Legal Division prior to delivering the findings to the Resource Family.</a:t>
            </a:r>
            <a:endParaRPr dirty="0">
              <a:solidFill>
                <a:schemeClr val="tx1"/>
              </a:solidFill>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35" name="Shape 335"/>
          <p:cNvPicPr preferRelativeResize="0"/>
          <p:nvPr/>
        </p:nvPicPr>
        <p:blipFill rotWithShape="1">
          <a:blip r:embed="rId3">
            <a:alphaModFix/>
          </a:blip>
          <a:srcRect/>
          <a:stretch/>
        </p:blipFill>
        <p:spPr>
          <a:xfrm>
            <a:off x="5724331" y="3957735"/>
            <a:ext cx="2392680" cy="239268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Finish It Up!</a:t>
            </a:r>
            <a:endParaRPr sz="3200" b="0" i="0" u="none" strike="noStrike" cap="none">
              <a:solidFill>
                <a:schemeClr val="dk2"/>
              </a:solidFill>
              <a:latin typeface="Bookman Old Style"/>
              <a:ea typeface="Bookman Old Style"/>
              <a:cs typeface="Bookman Old Style"/>
              <a:sym typeface="Bookman Old Style"/>
            </a:endParaRPr>
          </a:p>
        </p:txBody>
      </p:sp>
      <p:sp>
        <p:nvSpPr>
          <p:cNvPr id="341" name="Shape 341"/>
          <p:cNvSpPr txBox="1">
            <a:spLocks noGrp="1"/>
          </p:cNvSpPr>
          <p:nvPr>
            <p:ph type="body" idx="1"/>
          </p:nvPr>
        </p:nvSpPr>
        <p:spPr>
          <a:xfrm>
            <a:off x="457200" y="1219200"/>
            <a:ext cx="83820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Document all interviews and contacts. (</a:t>
            </a:r>
            <a:r>
              <a:rPr lang="en-US" sz="2800" b="1" i="0" u="sng" strike="noStrike" cap="none" dirty="0">
                <a:solidFill>
                  <a:schemeClr val="dk1"/>
                </a:solidFill>
                <a:latin typeface="Cabin"/>
                <a:ea typeface="Cabin"/>
                <a:cs typeface="Cabin"/>
                <a:sym typeface="Cabin"/>
              </a:rPr>
              <a:t>Confidential documents must never be provided to Resource Families!!!</a:t>
            </a:r>
            <a:r>
              <a:rPr lang="en-US" sz="2800" b="0" i="0" u="none" strike="noStrike" cap="none" dirty="0">
                <a:solidFill>
                  <a:schemeClr val="dk1"/>
                </a:solidFill>
                <a:latin typeface="Cabin"/>
                <a:ea typeface="Cabin"/>
                <a:cs typeface="Cabin"/>
                <a:sym typeface="Cabin"/>
              </a:rPr>
              <a:t>)</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Best practice: Complete documentation within 72 hours of conducting interview.</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Provide all investigation reports and supporting documentation to supervisor for approval.</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Substantiated and Inconclusive findings are </a:t>
            </a:r>
            <a:r>
              <a:rPr lang="en-US" sz="2800" b="0" i="0" u="sng" strike="noStrike" cap="none" dirty="0">
                <a:solidFill>
                  <a:schemeClr val="dk1"/>
                </a:solidFill>
                <a:latin typeface="Cabin"/>
                <a:ea typeface="Cabin"/>
                <a:cs typeface="Cabin"/>
                <a:sym typeface="Cabin"/>
              </a:rPr>
              <a:t>public.</a:t>
            </a:r>
            <a:r>
              <a:rPr lang="en-US" sz="2800" b="0" i="0" u="none" strike="noStrike" cap="none" dirty="0">
                <a:solidFill>
                  <a:schemeClr val="dk1"/>
                </a:solidFill>
                <a:latin typeface="Cabin"/>
                <a:ea typeface="Cabin"/>
                <a:cs typeface="Cabin"/>
                <a:sym typeface="Cabin"/>
              </a:rPr>
              <a:t> </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Everything else is </a:t>
            </a:r>
            <a:r>
              <a:rPr lang="en-US" sz="2800" b="0" i="0" u="sng" strike="noStrike" cap="none" dirty="0">
                <a:solidFill>
                  <a:schemeClr val="dk1"/>
                </a:solidFill>
                <a:latin typeface="Cabin"/>
                <a:ea typeface="Cabin"/>
                <a:cs typeface="Cabin"/>
                <a:sym typeface="Cabin"/>
              </a:rPr>
              <a:t>confidential.</a:t>
            </a:r>
            <a:endParaRPr sz="2800" b="0" i="0" u="none" strike="noStrike" cap="none" dirty="0">
              <a:solidFill>
                <a:schemeClr val="dk1"/>
              </a:solidFill>
              <a:latin typeface="Cabin"/>
              <a:ea typeface="Cabin"/>
              <a:cs typeface="Cabin"/>
              <a:sym typeface="Cabin"/>
            </a:endParaRPr>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Cross Reporting</a:t>
            </a:r>
            <a:endParaRPr/>
          </a:p>
        </p:txBody>
      </p:sp>
      <p:sp>
        <p:nvSpPr>
          <p:cNvPr id="347" name="Shape 347"/>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County must notify CDSS of the disposition of the investigation of serious complaint or incidents.</a:t>
            </a:r>
            <a:endParaRPr sz="2800" b="0" i="0" u="none" strike="noStrike" cap="none" dirty="0">
              <a:solidFill>
                <a:schemeClr val="tx1"/>
              </a:solidFill>
              <a:latin typeface="Cabin"/>
              <a:ea typeface="Cabin"/>
              <a:cs typeface="Cabin"/>
              <a:sym typeface="Cabin"/>
            </a:endParaRPr>
          </a:p>
          <a:p>
            <a:pPr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When substantiated, a copy of the RFA 9099 and RFA 9099C must be provided to:  </a:t>
            </a:r>
            <a:endParaRPr dirty="0">
              <a:solidFill>
                <a:schemeClr val="tx1"/>
              </a:solidFill>
            </a:endParaRPr>
          </a:p>
          <a:p>
            <a:pPr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Placement Agency</a:t>
            </a:r>
            <a:endParaRPr dirty="0">
              <a:solidFill>
                <a:schemeClr val="tx1"/>
              </a:solidFill>
            </a:endParaRPr>
          </a:p>
          <a:p>
            <a:pPr marR="0" lvl="1" indent="-457200" algn="l" rtl="0">
              <a:spcBef>
                <a:spcPts val="12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CCLD Child Care Office, if home is dual-program Regional Center, when applicable</a:t>
            </a:r>
            <a:endParaRPr dirty="0">
              <a:solidFill>
                <a:schemeClr val="tx1"/>
              </a:solidFill>
            </a:endParaRPr>
          </a:p>
          <a:p>
            <a:pPr marL="274320" marR="0" lvl="0" indent="-274320"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48" name="Shape 348"/>
          <p:cNvPicPr preferRelativeResize="0"/>
          <p:nvPr/>
        </p:nvPicPr>
        <p:blipFill rotWithShape="1">
          <a:blip r:embed="rId3">
            <a:alphaModFix/>
          </a:blip>
          <a:srcRect/>
          <a:stretch/>
        </p:blipFill>
        <p:spPr>
          <a:xfrm>
            <a:off x="6169571" y="4834759"/>
            <a:ext cx="2180897" cy="1187243"/>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Activity </a:t>
            </a:r>
            <a:endParaRPr/>
          </a:p>
        </p:txBody>
      </p:sp>
      <p:sp>
        <p:nvSpPr>
          <p:cNvPr id="354" name="Shape 354"/>
          <p:cNvSpPr txBox="1">
            <a:spLocks noGrp="1"/>
          </p:cNvSpPr>
          <p:nvPr>
            <p:ph type="body" idx="1"/>
          </p:nvPr>
        </p:nvSpPr>
        <p:spPr>
          <a:xfrm>
            <a:off x="381000" y="1295399"/>
            <a:ext cx="8382000" cy="4998243"/>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Write up an RFA 9099.</a:t>
            </a:r>
            <a:endParaRPr sz="2800" b="0" i="0" u="none" strike="noStrike" cap="none">
              <a:solidFill>
                <a:schemeClr val="dk1"/>
              </a:solidFill>
              <a:latin typeface="Cabin"/>
              <a:ea typeface="Cabin"/>
              <a:cs typeface="Cabin"/>
              <a:sym typeface="Cabin"/>
            </a:endParaRPr>
          </a:p>
        </p:txBody>
      </p:sp>
      <p:pic>
        <p:nvPicPr>
          <p:cNvPr id="355" name="Shape 355"/>
          <p:cNvPicPr preferRelativeResize="0"/>
          <p:nvPr/>
        </p:nvPicPr>
        <p:blipFill rotWithShape="1">
          <a:blip r:embed="rId3">
            <a:alphaModFix/>
          </a:blip>
          <a:srcRect/>
          <a:stretch/>
        </p:blipFill>
        <p:spPr>
          <a:xfrm rot="861224">
            <a:off x="2577191" y="2617663"/>
            <a:ext cx="4268682" cy="2886696"/>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Post-Investigation: Completing RFA 802</a:t>
            </a:r>
            <a:endParaRPr sz="3200" b="0" i="0" u="none" strike="noStrike" cap="none">
              <a:solidFill>
                <a:srgbClr val="FF0000"/>
              </a:solidFill>
              <a:latin typeface="Bookman Old Style"/>
              <a:ea typeface="Bookman Old Style"/>
              <a:cs typeface="Bookman Old Style"/>
              <a:sym typeface="Bookman Old Style"/>
            </a:endParaRPr>
          </a:p>
        </p:txBody>
      </p:sp>
      <p:sp>
        <p:nvSpPr>
          <p:cNvPr id="361" name="Shape 361"/>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Post-investigative contact with complainant </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Best Practice: Contact before and after investigation </a:t>
            </a:r>
            <a:endParaRPr dirty="0">
              <a:solidFill>
                <a:schemeClr val="tx1"/>
              </a:solidFill>
            </a:endParaRPr>
          </a:p>
          <a:p>
            <a:pPr marL="457200" marR="0" lvl="0" indent="-457200" algn="l" rtl="0">
              <a:spcBef>
                <a:spcPts val="6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Includes: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Summary of ALL contacts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Dates and documentation</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Table of Contents for complaint reports</a:t>
            </a:r>
            <a:endParaRPr dirty="0">
              <a:solidFill>
                <a:schemeClr val="tx1"/>
              </a:solidFill>
            </a:endParaRPr>
          </a:p>
          <a:p>
            <a:pPr marL="920750" marR="0" lvl="1" indent="-463550" algn="l" rtl="0">
              <a:spcBef>
                <a:spcPts val="6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Follow-up/Comments, i.e. , Legal Consult or Conformance Conference</a:t>
            </a:r>
            <a:endParaRPr dirty="0">
              <a:solidFill>
                <a:schemeClr val="tx1"/>
              </a:solidFill>
            </a:endParaRPr>
          </a:p>
          <a:p>
            <a:pPr marL="274320" marR="0" lvl="0" indent="-148844" algn="l" rtl="0">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Reporting Requirements</a:t>
            </a:r>
            <a:endParaRPr sz="3200" b="0" i="0" u="none" strike="noStrike" cap="none">
              <a:solidFill>
                <a:schemeClr val="dk2"/>
              </a:solidFill>
              <a:latin typeface="Bookman Old Style"/>
              <a:ea typeface="Bookman Old Style"/>
              <a:cs typeface="Bookman Old Style"/>
              <a:sym typeface="Bookman Old Style"/>
            </a:endParaRPr>
          </a:p>
        </p:txBody>
      </p:sp>
      <p:sp>
        <p:nvSpPr>
          <p:cNvPr id="367" name="Shape 367"/>
          <p:cNvSpPr txBox="1">
            <a:spLocks noGrp="1"/>
          </p:cNvSpPr>
          <p:nvPr>
            <p:ph type="body" idx="1"/>
          </p:nvPr>
        </p:nvSpPr>
        <p:spPr>
          <a:xfrm>
            <a:off x="381000" y="1295399"/>
            <a:ext cx="8382000" cy="509741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The County shall notify the Department of a serious complaint or serious incident report by the close of the next business day.</a:t>
            </a:r>
            <a:endParaRPr dirty="0">
              <a:solidFill>
                <a:schemeClr val="tx1"/>
              </a:solidFill>
            </a:endParaRPr>
          </a:p>
          <a:p>
            <a:pPr marL="731521"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RFA Inbox (</a:t>
            </a:r>
            <a:r>
              <a:rPr lang="en-US" sz="2800" b="0" i="0" u="sng" strike="noStrike" cap="none" dirty="0">
                <a:solidFill>
                  <a:schemeClr val="tx1"/>
                </a:solidFill>
                <a:latin typeface="Cabin"/>
                <a:ea typeface="Cabin"/>
                <a:cs typeface="Cabin"/>
                <a:sym typeface="Cabin"/>
                <a:hlinkClick r:id="rId3"/>
              </a:rPr>
              <a:t>rfa@dss.ca.gov</a:t>
            </a:r>
            <a:r>
              <a:rPr lang="en-US" sz="2800" b="0" i="0" u="none" strike="noStrike" cap="none" dirty="0">
                <a:solidFill>
                  <a:schemeClr val="tx1"/>
                </a:solidFill>
                <a:sym typeface="Cabin"/>
              </a:rPr>
              <a:t>)</a:t>
            </a:r>
            <a:endParaRPr dirty="0">
              <a:solidFill>
                <a:schemeClr val="tx1"/>
              </a:solidFill>
            </a:endParaRPr>
          </a:p>
          <a:p>
            <a:pPr marL="731521" marR="0" lvl="1" indent="-457200" algn="l" rtl="0">
              <a:spcBef>
                <a:spcPts val="1100"/>
              </a:spcBef>
              <a:spcAft>
                <a:spcPts val="0"/>
              </a:spcAft>
              <a:buClr>
                <a:schemeClr val="accent2"/>
              </a:buClr>
              <a:buSzPts val="2128"/>
              <a:buFont typeface="Wingdings" pitchFamily="2" charset="2"/>
              <a:buChar char="Ø"/>
            </a:pPr>
            <a:r>
              <a:rPr lang="en-US" sz="2800" b="0" i="0" u="none" strike="noStrike" cap="none" dirty="0">
                <a:solidFill>
                  <a:schemeClr val="tx1"/>
                </a:solidFill>
                <a:sym typeface="Cabin"/>
              </a:rPr>
              <a:t>Cc to Department RFA Liaison</a:t>
            </a:r>
            <a:endParaRPr dirty="0">
              <a:solidFill>
                <a:schemeClr val="tx1"/>
              </a:solidFill>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rgbClr val="0070C0"/>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457200" marR="0" lvl="0" indent="-33172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68" name="Shape 368"/>
          <p:cNvPicPr preferRelativeResize="0"/>
          <p:nvPr/>
        </p:nvPicPr>
        <p:blipFill rotWithShape="1">
          <a:blip r:embed="rId4">
            <a:alphaModFix/>
          </a:blip>
          <a:srcRect/>
          <a:stretch/>
        </p:blipFill>
        <p:spPr>
          <a:xfrm>
            <a:off x="5638800" y="3844104"/>
            <a:ext cx="2667000" cy="2430411"/>
          </a:xfrm>
          <a:prstGeom prst="rect">
            <a:avLst/>
          </a:prstGeom>
          <a:noFill/>
          <a:ln>
            <a:noFill/>
          </a:ln>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04800" y="457200"/>
            <a:ext cx="83820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Activity: Complaints</a:t>
            </a:r>
            <a:endParaRPr sz="3200" b="0" i="0" u="none" strike="noStrike" cap="none">
              <a:solidFill>
                <a:schemeClr val="dk2"/>
              </a:solidFill>
              <a:latin typeface="Bookman Old Style"/>
              <a:ea typeface="Bookman Old Style"/>
              <a:cs typeface="Bookman Old Style"/>
              <a:sym typeface="Bookman Old Style"/>
            </a:endParaRPr>
          </a:p>
        </p:txBody>
      </p:sp>
      <p:sp>
        <p:nvSpPr>
          <p:cNvPr id="374" name="Shape 374"/>
          <p:cNvSpPr txBox="1">
            <a:spLocks noGrp="1"/>
          </p:cNvSpPr>
          <p:nvPr>
            <p:ph type="body" idx="1"/>
          </p:nvPr>
        </p:nvSpPr>
        <p:spPr>
          <a:xfrm>
            <a:off x="381000" y="1219200"/>
            <a:ext cx="8382000" cy="44958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How would it feel for you to have someone come out to your home to respond to a complaint about the level of your care of your child?  </a:t>
            </a:r>
            <a:endParaRPr dirty="0">
              <a:solidFill>
                <a:schemeClr val="tx1"/>
              </a:solidFill>
            </a:endParaRPr>
          </a:p>
          <a:p>
            <a:pPr marL="457200" marR="0" lvl="0" indent="-457200"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375" name="Shape 375"/>
          <p:cNvPicPr preferRelativeResize="0"/>
          <p:nvPr/>
        </p:nvPicPr>
        <p:blipFill rotWithShape="1">
          <a:blip r:embed="rId3">
            <a:alphaModFix/>
          </a:blip>
          <a:srcRect/>
          <a:stretch/>
        </p:blipFill>
        <p:spPr>
          <a:xfrm rot="585764">
            <a:off x="4534823" y="3168693"/>
            <a:ext cx="3438938" cy="255147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81000" y="457200"/>
            <a:ext cx="8458200" cy="677108"/>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Complaints</a:t>
            </a:r>
            <a:endParaRPr sz="3200" b="0" i="0" u="none" strike="noStrike" cap="none">
              <a:solidFill>
                <a:schemeClr val="dk2"/>
              </a:solidFill>
              <a:latin typeface="Bookman Old Style"/>
              <a:ea typeface="Bookman Old Style"/>
              <a:cs typeface="Bookman Old Style"/>
              <a:sym typeface="Bookman Old Style"/>
            </a:endParaRPr>
          </a:p>
        </p:txBody>
      </p:sp>
      <p:sp>
        <p:nvSpPr>
          <p:cNvPr id="381" name="Shape 381"/>
          <p:cNvSpPr txBox="1">
            <a:spLocks noGrp="1"/>
          </p:cNvSpPr>
          <p:nvPr>
            <p:ph type="body" idx="1"/>
          </p:nvPr>
        </p:nvSpPr>
        <p:spPr>
          <a:xfrm>
            <a:off x="688848" y="3886200"/>
            <a:ext cx="3810000" cy="64584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32"/>
              <a:buFont typeface="Noto Sans Symbols"/>
              <a:buNone/>
            </a:pPr>
            <a:r>
              <a:rPr lang="en-US" sz="3200" b="0" i="0" u="none" strike="noStrike" cap="none">
                <a:solidFill>
                  <a:schemeClr val="dk1"/>
                </a:solidFill>
                <a:latin typeface="Cabin"/>
                <a:ea typeface="Cabin"/>
                <a:cs typeface="Cabin"/>
                <a:sym typeface="Cabin"/>
              </a:rPr>
              <a:t>5 Tactics for Handling Complaints Effectively </a:t>
            </a:r>
            <a:endParaRPr sz="3200" b="0" i="0" u="none" strike="noStrike" cap="none">
              <a:solidFill>
                <a:schemeClr val="dk1"/>
              </a:solidFill>
              <a:latin typeface="Cabin"/>
              <a:ea typeface="Cabin"/>
              <a:cs typeface="Cabin"/>
              <a:sym typeface="Cabin"/>
            </a:endParaRPr>
          </a:p>
        </p:txBody>
      </p:sp>
      <p:sp>
        <p:nvSpPr>
          <p:cNvPr id="382" name="Shape 382"/>
          <p:cNvSpPr txBox="1"/>
          <p:nvPr/>
        </p:nvSpPr>
        <p:spPr>
          <a:xfrm>
            <a:off x="838200" y="2362200"/>
            <a:ext cx="3810000" cy="124136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1"/>
              </a:solidFill>
              <a:latin typeface="Cabin"/>
              <a:ea typeface="Cabin"/>
              <a:cs typeface="Cabin"/>
              <a:sym typeface="Cabin"/>
            </a:endParaRPr>
          </a:p>
        </p:txBody>
      </p:sp>
      <p:pic>
        <p:nvPicPr>
          <p:cNvPr id="383" name="Shape 383"/>
          <p:cNvPicPr preferRelativeResize="0"/>
          <p:nvPr/>
        </p:nvPicPr>
        <p:blipFill rotWithShape="1">
          <a:blip r:embed="rId4">
            <a:alphaModFix/>
          </a:blip>
          <a:srcRect/>
          <a:stretch/>
        </p:blipFill>
        <p:spPr>
          <a:xfrm>
            <a:off x="4800600" y="2265469"/>
            <a:ext cx="3495238" cy="2676191"/>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rgbClr val="363C53"/>
              </a:solidFill>
              <a:latin typeface="Century Gothic"/>
              <a:ea typeface="Century Gothic"/>
              <a:cs typeface="Century Gothic"/>
              <a:sym typeface="Century Gothic"/>
            </a:endParaRPr>
          </a:p>
        </p:txBody>
      </p:sp>
      <p:sp>
        <p:nvSpPr>
          <p:cNvPr id="159" name="Shape 159"/>
          <p:cNvSpPr txBox="1">
            <a:spLocks noGrp="1"/>
          </p:cNvSpPr>
          <p:nvPr>
            <p:ph type="body" idx="1"/>
          </p:nvPr>
        </p:nvSpPr>
        <p:spPr>
          <a:xfrm>
            <a:off x="381000" y="1219200"/>
            <a:ext cx="7086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 Process Intake</a:t>
            </a:r>
            <a:endParaRPr sz="2400" dirty="0"/>
          </a:p>
          <a:p>
            <a:pPr marL="914400" marR="0" lvl="1" indent="-436563"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County shall </a:t>
            </a:r>
            <a:r>
              <a:rPr lang="en-US" sz="2400" dirty="0">
                <a:solidFill>
                  <a:schemeClr val="dk1"/>
                </a:solidFill>
              </a:rPr>
              <a:t>review</a:t>
            </a:r>
            <a:r>
              <a:rPr lang="en-US" sz="2400" b="0" i="0" u="none" strike="noStrike" cap="none" dirty="0">
                <a:solidFill>
                  <a:schemeClr val="dk1"/>
                </a:solidFill>
                <a:latin typeface="Cabin"/>
                <a:ea typeface="Cabin"/>
                <a:cs typeface="Cabin"/>
                <a:sym typeface="Cabin"/>
              </a:rPr>
              <a:t> any information presented by any person concerning a Resource Family to determine whether or not the Resource Family may not have met or may not be meeting the requirements of one or more of the Written Directives or any applicable law, regardless of whether or not the information is presented in the form of an allegation. </a:t>
            </a:r>
            <a:endParaRPr sz="2400" dirty="0"/>
          </a:p>
          <a:p>
            <a:pPr marL="0" marR="0" lvl="0" indent="0" algn="l" rtl="0">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pic>
        <p:nvPicPr>
          <p:cNvPr id="160" name="Shape 160"/>
          <p:cNvPicPr preferRelativeResize="0"/>
          <p:nvPr/>
        </p:nvPicPr>
        <p:blipFill rotWithShape="1">
          <a:blip r:embed="rId3">
            <a:alphaModFix/>
          </a:blip>
          <a:srcRect/>
          <a:stretch/>
        </p:blipFill>
        <p:spPr>
          <a:xfrm>
            <a:off x="7620000" y="2133600"/>
            <a:ext cx="1143000" cy="1447800"/>
          </a:xfrm>
          <a:prstGeom prst="rect">
            <a:avLst/>
          </a:prstGeom>
          <a:noFill/>
          <a:ln>
            <a:noFill/>
          </a:ln>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81000" y="230189"/>
            <a:ext cx="8382000" cy="912812"/>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chemeClr val="dk2"/>
              </a:solidFill>
              <a:latin typeface="Bookman Old Style"/>
              <a:ea typeface="Bookman Old Style"/>
              <a:cs typeface="Bookman Old Style"/>
              <a:sym typeface="Bookman Old Style"/>
            </a:endParaRPr>
          </a:p>
        </p:txBody>
      </p:sp>
      <p:sp>
        <p:nvSpPr>
          <p:cNvPr id="389" name="Shape 389"/>
          <p:cNvSpPr txBox="1">
            <a:spLocks noGrp="1"/>
          </p:cNvSpPr>
          <p:nvPr>
            <p:ph type="body" idx="1"/>
          </p:nvPr>
        </p:nvSpPr>
        <p:spPr>
          <a:xfrm>
            <a:off x="394447" y="1295400"/>
            <a:ext cx="5853953" cy="46482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Due Process</a:t>
            </a:r>
            <a:endParaRPr dirty="0">
              <a:solidFill>
                <a:schemeClr val="tx1"/>
              </a:solidFil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Administrative Actions </a:t>
            </a:r>
            <a:endParaRPr dirty="0">
              <a:solidFill>
                <a:schemeClr val="tx1"/>
              </a:solidFil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Types of Actions</a:t>
            </a:r>
            <a:endParaRPr sz="2800" b="0" i="0" u="none" strike="noStrike" cap="none" dirty="0">
              <a:solidFill>
                <a:schemeClr val="tx1"/>
              </a:solidFill>
              <a:latin typeface="Cabin"/>
              <a:ea typeface="Cabin"/>
              <a:cs typeface="Cabin"/>
              <a:sym typeface="Cabin"/>
            </a:endParaRPr>
          </a:p>
        </p:txBody>
      </p:sp>
      <p:pic>
        <p:nvPicPr>
          <p:cNvPr id="390" name="Shape 390"/>
          <p:cNvPicPr preferRelativeResize="0"/>
          <p:nvPr/>
        </p:nvPicPr>
        <p:blipFill rotWithShape="1">
          <a:blip r:embed="rId3">
            <a:alphaModFix/>
          </a:blip>
          <a:srcRect/>
          <a:stretch/>
        </p:blipFill>
        <p:spPr>
          <a:xfrm>
            <a:off x="6781800" y="1506557"/>
            <a:ext cx="1371599" cy="1676400"/>
          </a:xfrm>
          <a:prstGeom prst="rect">
            <a:avLst/>
          </a:prstGeom>
          <a:noFill/>
          <a:ln>
            <a:noFill/>
          </a:ln>
        </p:spPr>
      </p:pic>
      <p:sp>
        <p:nvSpPr>
          <p:cNvPr id="391" name="Shape 391"/>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bin"/>
              <a:ea typeface="Cabin"/>
              <a:cs typeface="Cabin"/>
              <a:sym typeface="Cabin"/>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81000" y="274638"/>
            <a:ext cx="8108950" cy="868362"/>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Types of Actions</a:t>
            </a:r>
            <a:endParaRPr sz="3200" b="0" i="0" u="sng" strike="noStrike" cap="none">
              <a:solidFill>
                <a:schemeClr val="dk2"/>
              </a:solidFill>
              <a:latin typeface="Bookman Old Style"/>
              <a:ea typeface="Bookman Old Style"/>
              <a:cs typeface="Bookman Old Style"/>
              <a:sym typeface="Bookman Old Style"/>
            </a:endParaRPr>
          </a:p>
        </p:txBody>
      </p:sp>
      <p:sp>
        <p:nvSpPr>
          <p:cNvPr id="404" name="Shape 404"/>
          <p:cNvSpPr txBox="1">
            <a:spLocks noGrp="1"/>
          </p:cNvSpPr>
          <p:nvPr>
            <p:ph type="body" idx="1"/>
          </p:nvPr>
        </p:nvSpPr>
        <p:spPr>
          <a:xfrm>
            <a:off x="381000" y="1295400"/>
            <a:ext cx="8229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Denial of application</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Rescission of approval</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Exclusion of an adult in the home</a:t>
            </a:r>
            <a:endParaRPr lang="en-US" dirty="0"/>
          </a:p>
          <a:p>
            <a:pPr lvl="1" indent="-457200">
              <a:spcBef>
                <a:spcPts val="1200"/>
              </a:spcBef>
              <a:buClr>
                <a:schemeClr val="accent1"/>
              </a:buClr>
              <a:buSzPts val="2128"/>
              <a:buFont typeface="Wingdings" pitchFamily="2" charset="2"/>
              <a:buChar char="Ø"/>
            </a:pPr>
            <a:r>
              <a:rPr lang="en-US" sz="2500" b="0" i="0" u="none" strike="noStrike" cap="none" dirty="0">
                <a:solidFill>
                  <a:schemeClr val="dk1"/>
                </a:solidFill>
                <a:latin typeface="Cabin"/>
                <a:ea typeface="Cabin"/>
                <a:cs typeface="Cabin"/>
                <a:sym typeface="Cabin"/>
              </a:rPr>
              <a:t>Immediate and non-immediate</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Denial or rescission of a criminal record exemption </a:t>
            </a:r>
            <a:endParaRPr sz="2600" b="0" i="0" u="none" strike="noStrike" cap="none" dirty="0">
              <a:solidFill>
                <a:srgbClr val="FFFF00"/>
              </a:solidFill>
              <a:latin typeface="Cabin"/>
              <a:ea typeface="Cabin"/>
              <a:cs typeface="Cabin"/>
              <a:sym typeface="Cabin"/>
            </a:endParaRPr>
          </a:p>
        </p:txBody>
      </p:sp>
      <p:sp>
        <p:nvSpPr>
          <p:cNvPr id="405" name="Shape 405"/>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2"/>
              </a:solidFill>
              <a:latin typeface="Cabin"/>
              <a:ea typeface="Cabin"/>
              <a:cs typeface="Cabin"/>
              <a:sym typeface="Cabin"/>
            </a:endParaRPr>
          </a:p>
        </p:txBody>
      </p:sp>
      <p:pic>
        <p:nvPicPr>
          <p:cNvPr id="406" name="Shape 406"/>
          <p:cNvPicPr preferRelativeResize="0"/>
          <p:nvPr/>
        </p:nvPicPr>
        <p:blipFill rotWithShape="1">
          <a:blip r:embed="rId3">
            <a:alphaModFix/>
          </a:blip>
          <a:srcRect/>
          <a:stretch/>
        </p:blipFill>
        <p:spPr>
          <a:xfrm>
            <a:off x="6487885" y="1187450"/>
            <a:ext cx="2209800" cy="2209800"/>
          </a:xfrm>
          <a:prstGeom prst="rect">
            <a:avLst/>
          </a:prstGeom>
          <a:noFill/>
          <a:ln>
            <a:noFill/>
          </a:ln>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304800"/>
            <a:ext cx="8229600" cy="8382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Denying Approval of Resource Family </a:t>
            </a:r>
            <a:br>
              <a:rPr lang="en-US" sz="3200" b="0" i="0" u="none" strike="noStrike" cap="none" dirty="0">
                <a:solidFill>
                  <a:schemeClr val="dk2"/>
                </a:solidFill>
                <a:latin typeface="Bookman Old Style"/>
                <a:ea typeface="Bookman Old Style"/>
                <a:cs typeface="Bookman Old Style"/>
                <a:sym typeface="Bookman Old Style"/>
              </a:rPr>
            </a:br>
            <a:r>
              <a:rPr lang="en-US" sz="3200" b="0" i="0" u="none" strike="noStrike" cap="none" dirty="0">
                <a:solidFill>
                  <a:schemeClr val="dk2"/>
                </a:solidFill>
                <a:latin typeface="Bookman Old Style"/>
                <a:ea typeface="Bookman Old Style"/>
                <a:cs typeface="Bookman Old Style"/>
                <a:sym typeface="Bookman Old Style"/>
              </a:rPr>
              <a:t>(1 of 2)</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18" name="Shape 218"/>
          <p:cNvSpPr txBox="1">
            <a:spLocks noGrp="1"/>
          </p:cNvSpPr>
          <p:nvPr>
            <p:ph type="body" idx="1"/>
          </p:nvPr>
        </p:nvSpPr>
        <p:spPr>
          <a:xfrm>
            <a:off x="457200" y="1219200"/>
            <a:ext cx="8229600" cy="4937760"/>
          </a:xfrm>
          <a:prstGeom prst="rect">
            <a:avLst/>
          </a:prstGeom>
          <a:noFill/>
          <a:ln>
            <a:noFill/>
          </a:ln>
        </p:spPr>
        <p:txBody>
          <a:bodyPr wrap="square" lIns="91425" tIns="45700" rIns="91425" bIns="45700" anchor="t" anchorCtr="0">
            <a:noAutofit/>
          </a:bodyPr>
          <a:lstStyle/>
          <a:p>
            <a:pPr marL="457200" marR="0" lvl="1"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 violation of any applicable law or Written Directives</a:t>
            </a:r>
            <a:endParaRPr dirty="0"/>
          </a:p>
          <a:p>
            <a:pPr marL="457200" marR="0" lvl="1"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Aiding, abetting, or permitting the serious violation of any applicable law or Written Directives</a:t>
            </a:r>
            <a:endParaRPr dirty="0"/>
          </a:p>
          <a:p>
            <a:pPr marL="457200" marR="0" lvl="1"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Non-exemptible crime or failure to receive an exemption</a:t>
            </a:r>
            <a:endParaRPr dirty="0"/>
          </a:p>
          <a:p>
            <a:pPr marL="274320" marR="0" lvl="0" indent="-148844" algn="l" rtl="0">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19" name="Shape 219"/>
          <p:cNvPicPr preferRelativeResize="0"/>
          <p:nvPr/>
        </p:nvPicPr>
        <p:blipFill rotWithShape="1">
          <a:blip r:embed="rId3">
            <a:alphaModFix/>
          </a:blip>
          <a:srcRect/>
          <a:stretch/>
        </p:blipFill>
        <p:spPr>
          <a:xfrm>
            <a:off x="3429000" y="3947161"/>
            <a:ext cx="2285999" cy="2285999"/>
          </a:xfrm>
          <a:prstGeom prst="rect">
            <a:avLst/>
          </a:prstGeom>
          <a:noFill/>
          <a:ln>
            <a:noFill/>
          </a:ln>
          <a:effectLst>
            <a:outerShdw blurRad="50800" dist="38100" dir="10800000" algn="r" rotWithShape="0">
              <a:srgbClr val="000000">
                <a:alpha val="40000"/>
              </a:srgbClr>
            </a:outerShdw>
          </a:effectLst>
        </p:spPr>
      </p:pic>
    </p:spTree>
    <p:extLst>
      <p:ext uri="{BB962C8B-B14F-4D97-AF65-F5344CB8AC3E}">
        <p14:creationId xmlns:p14="http://schemas.microsoft.com/office/powerpoint/2010/main" val="3830432855"/>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Denying an Application</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33" name="Shape 233"/>
          <p:cNvSpPr txBox="1">
            <a:spLocks noGrp="1"/>
          </p:cNvSpPr>
          <p:nvPr>
            <p:ph type="body" idx="1"/>
          </p:nvPr>
        </p:nvSpPr>
        <p:spPr>
          <a:xfrm>
            <a:off x="457200" y="1295400"/>
            <a:ext cx="8229600" cy="4305300"/>
          </a:xfrm>
          <a:prstGeom prst="rect">
            <a:avLst/>
          </a:prstGeom>
          <a:noFill/>
          <a:ln>
            <a:noFill/>
          </a:ln>
        </p:spPr>
        <p:txBody>
          <a:bodyPr wrap="square" lIns="91425" tIns="45700" rIns="91425" bIns="45700" anchor="t" anchorCtr="0">
            <a:noAutofit/>
          </a:bodyPr>
          <a:lstStyle/>
          <a:p>
            <a:pPr indent="-457200">
              <a:spcBef>
                <a:spcPts val="0"/>
              </a:spcBef>
              <a:buSzPts val="2128"/>
              <a:buFont typeface="Wingdings" pitchFamily="2" charset="2"/>
              <a:buChar char="Ø"/>
            </a:pPr>
            <a:r>
              <a:rPr lang="en-US" sz="2800" dirty="0">
                <a:solidFill>
                  <a:schemeClr val="tx1"/>
                </a:solidFill>
              </a:rPr>
              <a:t>Legal Consult with Department attorney is required prior to denying the application to ensure evidentiary requirements are met to support the denial if appealed</a:t>
            </a:r>
          </a:p>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Written notification with reason for denial must be sent to applicant (Notice of Action)</a:t>
            </a:r>
          </a:p>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Letter must include appeal process</a:t>
            </a:r>
            <a:endParaRPr dirty="0">
              <a:solidFill>
                <a:schemeClr val="tx1"/>
              </a:solidFill>
            </a:endParaRPr>
          </a:p>
        </p:txBody>
      </p:sp>
      <p:pic>
        <p:nvPicPr>
          <p:cNvPr id="234" name="Shape 234"/>
          <p:cNvPicPr preferRelativeResize="0"/>
          <p:nvPr/>
        </p:nvPicPr>
        <p:blipFill rotWithShape="1">
          <a:blip r:embed="rId3">
            <a:alphaModFix/>
          </a:blip>
          <a:srcRect/>
          <a:stretch/>
        </p:blipFill>
        <p:spPr>
          <a:xfrm>
            <a:off x="6274675" y="3993930"/>
            <a:ext cx="1975945" cy="1834055"/>
          </a:xfrm>
          <a:prstGeom prst="rect">
            <a:avLst/>
          </a:prstGeom>
          <a:noFill/>
          <a:ln>
            <a:noFill/>
          </a:ln>
          <a:effectLst>
            <a:outerShdw blurRad="50800" dist="38100" dir="10800000" algn="r" rotWithShape="0">
              <a:srgbClr val="000000">
                <a:alpha val="40000"/>
              </a:srgbClr>
            </a:outerShdw>
          </a:effectLst>
        </p:spPr>
      </p:pic>
    </p:spTree>
    <p:extLst>
      <p:ext uri="{BB962C8B-B14F-4D97-AF65-F5344CB8AC3E}">
        <p14:creationId xmlns:p14="http://schemas.microsoft.com/office/powerpoint/2010/main" val="487951153"/>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Rescinding Approval</a:t>
            </a:r>
            <a:endParaRPr sz="3200" b="0" i="0" u="none" strike="noStrike" cap="none">
              <a:solidFill>
                <a:schemeClr val="dk2"/>
              </a:solidFill>
              <a:latin typeface="Bookman Old Style"/>
              <a:ea typeface="Bookman Old Style"/>
              <a:cs typeface="Bookman Old Style"/>
              <a:sym typeface="Bookman Old Style"/>
            </a:endParaRPr>
          </a:p>
        </p:txBody>
      </p:sp>
      <p:sp>
        <p:nvSpPr>
          <p:cNvPr id="240" name="Shape 240"/>
          <p:cNvSpPr txBox="1">
            <a:spLocks noGrp="1"/>
          </p:cNvSpPr>
          <p:nvPr>
            <p:ph type="body" idx="1"/>
          </p:nvPr>
        </p:nvSpPr>
        <p:spPr>
          <a:xfrm>
            <a:off x="381000" y="1219201"/>
            <a:ext cx="84582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“Rescind” means an administrative action by a County to revoke approval of a Resource Family due to a serious or chronic violations or the Resource Family no longer meets the approval standards</a:t>
            </a:r>
            <a:endParaRPr sz="2800" b="0" i="0" u="none" strike="noStrike" cap="none" dirty="0">
              <a:solidFill>
                <a:schemeClr val="tx1"/>
              </a:solidFill>
              <a:latin typeface="Cabin"/>
              <a:ea typeface="Cabin"/>
              <a:cs typeface="Cabin"/>
              <a:sym typeface="Cabin"/>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A Resource Family maintains approval status unless rescinded by the County</a:t>
            </a:r>
            <a:endParaRPr sz="2800" b="0" i="0" u="none" strike="noStrike" cap="none" dirty="0">
              <a:solidFill>
                <a:schemeClr val="tx1"/>
              </a:solidFill>
              <a:latin typeface="Cabin"/>
              <a:ea typeface="Cabin"/>
              <a:cs typeface="Cabin"/>
              <a:sym typeface="Cabin"/>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Reasons for rescinding mirror those for initial denial</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sym typeface="Cabin"/>
              </a:rPr>
              <a:t>Violations of the Written Directives</a:t>
            </a:r>
            <a:endParaRPr dirty="0">
              <a:solidFill>
                <a:schemeClr val="tx1"/>
              </a:solidFill>
            </a:endParaRPr>
          </a:p>
          <a:p>
            <a:pPr marL="457200" marR="0" lvl="0" indent="-457200" algn="l" rtl="0">
              <a:spcBef>
                <a:spcPts val="1200"/>
              </a:spcBef>
              <a:spcAft>
                <a:spcPts val="0"/>
              </a:spcAft>
              <a:buClr>
                <a:schemeClr val="accent1"/>
              </a:buClr>
              <a:buSzPts val="2128"/>
              <a:buFont typeface="Wingdings" pitchFamily="2" charset="2"/>
              <a:buChar char="Ø"/>
            </a:pPr>
            <a:r>
              <a:rPr lang="en-US" sz="2800" b="0" i="0" u="none" strike="noStrike" cap="none" dirty="0">
                <a:solidFill>
                  <a:schemeClr val="tx1"/>
                </a:solidFill>
                <a:latin typeface="Cabin"/>
                <a:ea typeface="Cabin"/>
                <a:cs typeface="Cabin"/>
                <a:sym typeface="Cabin"/>
              </a:rPr>
              <a:t>Legal Consult </a:t>
            </a:r>
            <a:r>
              <a:rPr lang="en-US" sz="2800" dirty="0">
                <a:solidFill>
                  <a:schemeClr val="tx1"/>
                </a:solidFill>
              </a:rPr>
              <a:t>prior to rescinding an approval.</a:t>
            </a:r>
            <a:endParaRPr dirty="0">
              <a:solidFill>
                <a:schemeClr val="tx1"/>
              </a:solidFill>
            </a:endParaRPr>
          </a:p>
        </p:txBody>
      </p:sp>
    </p:spTree>
    <p:extLst>
      <p:ext uri="{BB962C8B-B14F-4D97-AF65-F5344CB8AC3E}">
        <p14:creationId xmlns:p14="http://schemas.microsoft.com/office/powerpoint/2010/main" val="104191454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Issuance of Notice of Action (NOA)</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45</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endParaRPr lang="en-US" dirty="0"/>
          </a:p>
          <a:p>
            <a:pPr>
              <a:buFont typeface="Wingdings" pitchFamily="2" charset="2"/>
              <a:buChar char="Ø"/>
            </a:pPr>
            <a:r>
              <a:rPr lang="en-US" dirty="0"/>
              <a:t>If a County is taking an action for denial of an application or rescission of Resource Family approval, or denial or rescission of a criminal record exemption, a NOA shall be served on the individual.</a:t>
            </a:r>
          </a:p>
        </p:txBody>
      </p:sp>
    </p:spTree>
    <p:extLst>
      <p:ext uri="{BB962C8B-B14F-4D97-AF65-F5344CB8AC3E}">
        <p14:creationId xmlns:p14="http://schemas.microsoft.com/office/powerpoint/2010/main" val="2658490262"/>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Appealing a NOA</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46</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solidFill>
                  <a:schemeClr val="tx1"/>
                </a:solidFill>
              </a:rPr>
              <a:t>An individual who has been served a NOA can appeal the County’s decision by submitting a written appeal to the County.</a:t>
            </a:r>
          </a:p>
          <a:p>
            <a:pPr lvl="1">
              <a:buFont typeface="Wingdings" pitchFamily="2" charset="2"/>
              <a:buChar char="Ø"/>
            </a:pPr>
            <a:r>
              <a:rPr lang="en-US" dirty="0">
                <a:solidFill>
                  <a:schemeClr val="tx1"/>
                </a:solidFill>
              </a:rPr>
              <a:t>An individual must appeal within 90 calendar days from the date the NOA was served if </a:t>
            </a:r>
            <a:r>
              <a:rPr lang="en-US" u="sng" dirty="0">
                <a:solidFill>
                  <a:schemeClr val="tx1"/>
                </a:solidFill>
              </a:rPr>
              <a:t>appealing a denial</a:t>
            </a:r>
            <a:r>
              <a:rPr lang="en-US" dirty="0">
                <a:solidFill>
                  <a:schemeClr val="tx1"/>
                </a:solidFill>
              </a:rPr>
              <a:t>.</a:t>
            </a:r>
          </a:p>
          <a:p>
            <a:pPr lvl="1">
              <a:buFont typeface="Wingdings" pitchFamily="2" charset="2"/>
              <a:buChar char="Ø"/>
            </a:pPr>
            <a:r>
              <a:rPr lang="en-US" dirty="0">
                <a:solidFill>
                  <a:schemeClr val="tx1"/>
                </a:solidFill>
              </a:rPr>
              <a:t>An individual must appeal within 25 calendar days from the date the NOA was served if </a:t>
            </a:r>
            <a:r>
              <a:rPr lang="en-US" u="sng" dirty="0">
                <a:solidFill>
                  <a:schemeClr val="tx1"/>
                </a:solidFill>
              </a:rPr>
              <a:t>appealing a rescission.</a:t>
            </a:r>
          </a:p>
          <a:p>
            <a:pPr>
              <a:buFont typeface="Wingdings" pitchFamily="2" charset="2"/>
              <a:buChar char="Ø"/>
            </a:pPr>
            <a:r>
              <a:rPr lang="en-US" dirty="0">
                <a:solidFill>
                  <a:schemeClr val="tx1"/>
                </a:solidFill>
              </a:rPr>
              <a:t>After receipt of an appeal, the County must date stamp the appeal  and document the status in the NOA database.</a:t>
            </a:r>
          </a:p>
          <a:p>
            <a:pPr>
              <a:buFont typeface="Wingdings" pitchFamily="2" charset="2"/>
              <a:buChar char="Ø"/>
            </a:pPr>
            <a:r>
              <a:rPr lang="en-US" dirty="0">
                <a:solidFill>
                  <a:schemeClr val="tx1"/>
                </a:solidFill>
              </a:rPr>
              <a:t>The County must then prepare for the Hearing </a:t>
            </a:r>
          </a:p>
        </p:txBody>
      </p:sp>
    </p:spTree>
    <p:extLst>
      <p:ext uri="{BB962C8B-B14F-4D97-AF65-F5344CB8AC3E}">
        <p14:creationId xmlns:p14="http://schemas.microsoft.com/office/powerpoint/2010/main" val="772589555"/>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CDSS Legal Division and the County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47</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t>If the County has a current contract with CDSS Legal Division, the CDSS Legal Division may have specific forms and documents required for the County to complete as part of attorney-client privilege. </a:t>
            </a:r>
          </a:p>
          <a:p>
            <a:pPr marL="103124" indent="0">
              <a:buNone/>
            </a:pPr>
            <a:endParaRPr lang="en-US" dirty="0"/>
          </a:p>
          <a:p>
            <a:pPr>
              <a:buFont typeface="Wingdings" pitchFamily="2" charset="2"/>
              <a:buChar char="Ø"/>
            </a:pPr>
            <a:r>
              <a:rPr lang="en-US" dirty="0"/>
              <a:t>The County’s attorney and liaison will help prepare the County for the hearing. </a:t>
            </a:r>
            <a:endParaRPr lang="en-US" dirty="0">
              <a:solidFill>
                <a:schemeClr val="dk1"/>
              </a:solidFill>
            </a:endParaRPr>
          </a:p>
          <a:p>
            <a:pPr lvl="1"/>
            <a:endParaRPr lang="en-US" dirty="0"/>
          </a:p>
          <a:p>
            <a:pPr lvl="1"/>
            <a:endParaRPr lang="en-US" dirty="0"/>
          </a:p>
        </p:txBody>
      </p:sp>
    </p:spTree>
    <p:extLst>
      <p:ext uri="{BB962C8B-B14F-4D97-AF65-F5344CB8AC3E}">
        <p14:creationId xmlns:p14="http://schemas.microsoft.com/office/powerpoint/2010/main" val="3290785432"/>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Statement of Facts (SOF)</a:t>
            </a:r>
            <a:endParaRPr sz="3200" b="0" i="0" u="none" strike="noStrike" cap="none">
              <a:solidFill>
                <a:schemeClr val="dk2"/>
              </a:solidFill>
              <a:latin typeface="Bookman Old Style"/>
              <a:ea typeface="Bookman Old Style"/>
              <a:cs typeface="Bookman Old Style"/>
              <a:sym typeface="Bookman Old Style"/>
            </a:endParaRPr>
          </a:p>
        </p:txBody>
      </p:sp>
      <p:sp>
        <p:nvSpPr>
          <p:cNvPr id="412" name="Shape 412"/>
          <p:cNvSpPr txBox="1">
            <a:spLocks noGrp="1"/>
          </p:cNvSpPr>
          <p:nvPr>
            <p:ph type="body" idx="1"/>
          </p:nvPr>
        </p:nvSpPr>
        <p:spPr>
          <a:xfrm>
            <a:off x="457200" y="1295400"/>
            <a:ext cx="8305800" cy="4724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SOF is a confidential internal document protected by the attorney-client privilege between CDSS Legal Division and a County.</a:t>
            </a:r>
          </a:p>
          <a:p>
            <a:pPr marR="0" lvl="0" indent="-457200" algn="l" rtl="0">
              <a:spcBef>
                <a:spcPts val="0"/>
              </a:spcBef>
              <a:spcAft>
                <a:spcPts val="0"/>
              </a:spcAft>
              <a:buClr>
                <a:schemeClr val="accent1"/>
              </a:buClr>
              <a:buSzPts val="2128"/>
              <a:buFont typeface="Wingdings" pitchFamily="2" charset="2"/>
              <a:buChar char="Ø"/>
            </a:pPr>
            <a:endParaRPr lang="en-US" sz="24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County must submit a SOF to the Department if the County has a contract with CDSS Legal Division.</a:t>
            </a:r>
          </a:p>
          <a:p>
            <a:pPr marL="457200" marR="0" lvl="0" indent="-457200" algn="l" rtl="0">
              <a:spcBef>
                <a:spcPts val="0"/>
              </a:spcBef>
              <a:spcAft>
                <a:spcPts val="0"/>
              </a:spcAft>
              <a:buClr>
                <a:schemeClr val="accent1"/>
              </a:buClr>
              <a:buSzPts val="2128"/>
              <a:buFont typeface="Wingdings" pitchFamily="2" charset="2"/>
              <a:buChar char="Ø"/>
            </a:pPr>
            <a:endParaRPr lang="en-US" sz="2400" b="0" i="0" u="none" strike="noStrike" cap="none" dirty="0">
              <a:solidFill>
                <a:schemeClr val="dk1"/>
              </a:solidFill>
              <a:latin typeface="Cabin"/>
              <a:ea typeface="Cabin"/>
              <a:cs typeface="Cabin"/>
              <a:sym typeface="Cabin"/>
            </a:endParaRPr>
          </a:p>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SOF is written by RFA Worker, reviewed by Supervisor, signed/approved by Director or designee.</a:t>
            </a:r>
            <a:endParaRPr sz="24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Hearing (1 of 2)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49</a:t>
            </a:fld>
            <a:endParaRPr lang="en-US" sz="1400">
              <a:solidFill>
                <a:schemeClr val="dk2"/>
              </a:solidFill>
              <a:latin typeface="Cabin"/>
              <a:ea typeface="Cabin"/>
              <a:cs typeface="Cabin"/>
              <a:sym typeface="Cabin"/>
            </a:endParaRPr>
          </a:p>
        </p:txBody>
      </p:sp>
      <p:sp>
        <p:nvSpPr>
          <p:cNvPr id="8" name="Text Placeholder 7"/>
          <p:cNvSpPr>
            <a:spLocks noGrp="1"/>
          </p:cNvSpPr>
          <p:nvPr>
            <p:ph type="body" idx="1"/>
          </p:nvPr>
        </p:nvSpPr>
        <p:spPr/>
        <p:txBody>
          <a:bodyPr/>
          <a:lstStyle/>
          <a:p>
            <a:pPr>
              <a:buFont typeface="Wingdings" pitchFamily="2" charset="2"/>
              <a:buChar char="Ø"/>
            </a:pPr>
            <a:r>
              <a:rPr lang="en-US" dirty="0">
                <a:solidFill>
                  <a:schemeClr val="tx1"/>
                </a:solidFill>
              </a:rPr>
              <a:t>State Hearings Division (SHD)</a:t>
            </a:r>
          </a:p>
          <a:p>
            <a:pPr lvl="1">
              <a:buFont typeface="Wingdings" pitchFamily="2" charset="2"/>
              <a:buChar char="Ø"/>
            </a:pPr>
            <a:r>
              <a:rPr lang="en-US" dirty="0">
                <a:solidFill>
                  <a:schemeClr val="tx1"/>
                </a:solidFill>
              </a:rPr>
              <a:t>Forward the appeal and case file documents to the Legal Division</a:t>
            </a:r>
          </a:p>
          <a:p>
            <a:pPr lvl="1">
              <a:buFont typeface="Wingdings" pitchFamily="2" charset="2"/>
              <a:buChar char="Ø"/>
            </a:pPr>
            <a:r>
              <a:rPr lang="en-US" dirty="0">
                <a:solidFill>
                  <a:schemeClr val="tx1"/>
                </a:solidFill>
              </a:rPr>
              <a:t>After documentation is forwarded to the Legal Division, the County shall forward the appeal to the SHD no later than 10 days after receiving the appeal.</a:t>
            </a:r>
          </a:p>
        </p:txBody>
      </p:sp>
      <p:sp>
        <p:nvSpPr>
          <p:cNvPr id="9" name="Text Placeholder 8"/>
          <p:cNvSpPr>
            <a:spLocks noGrp="1"/>
          </p:cNvSpPr>
          <p:nvPr>
            <p:ph type="body" idx="2"/>
          </p:nvPr>
        </p:nvSpPr>
        <p:spPr/>
        <p:txBody>
          <a:bodyPr/>
          <a:lstStyle/>
          <a:p>
            <a:pPr>
              <a:buFont typeface="Wingdings" pitchFamily="2" charset="2"/>
              <a:buChar char="Ø"/>
            </a:pPr>
            <a:r>
              <a:rPr lang="en-US" dirty="0">
                <a:solidFill>
                  <a:schemeClr val="tx1"/>
                </a:solidFill>
              </a:rPr>
              <a:t>Office of Administrative Hearings (OAH)</a:t>
            </a:r>
          </a:p>
          <a:p>
            <a:pPr lvl="1">
              <a:buFont typeface="Wingdings" pitchFamily="2" charset="2"/>
              <a:buChar char="Ø"/>
            </a:pPr>
            <a:r>
              <a:rPr lang="en-US" dirty="0">
                <a:solidFill>
                  <a:schemeClr val="tx1"/>
                </a:solidFill>
              </a:rPr>
              <a:t>Serve an acknowledgement of appeal to the individual</a:t>
            </a:r>
          </a:p>
          <a:p>
            <a:pPr lvl="1">
              <a:buFont typeface="Wingdings" pitchFamily="2" charset="2"/>
              <a:buChar char="Ø"/>
            </a:pPr>
            <a:r>
              <a:rPr lang="en-US" dirty="0">
                <a:solidFill>
                  <a:schemeClr val="tx1"/>
                </a:solidFill>
              </a:rPr>
              <a:t>The county shall forward the appeal and originals of all documents to the CDSS County Liaison for the Legal Division.</a:t>
            </a:r>
          </a:p>
        </p:txBody>
      </p:sp>
    </p:spTree>
    <p:extLst>
      <p:ext uri="{BB962C8B-B14F-4D97-AF65-F5344CB8AC3E}">
        <p14:creationId xmlns:p14="http://schemas.microsoft.com/office/powerpoint/2010/main" val="1788820593"/>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81000" y="381000"/>
            <a:ext cx="8077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Complaint Process Intake </a:t>
            </a:r>
            <a:endParaRPr sz="6000" b="0" i="0" u="none" strike="noStrike" cap="none" dirty="0">
              <a:solidFill>
                <a:schemeClr val="dk2"/>
              </a:solidFill>
              <a:latin typeface="Bookman Old Style"/>
              <a:ea typeface="Bookman Old Style"/>
              <a:cs typeface="Bookman Old Style"/>
              <a:sym typeface="Bookman Old Style"/>
            </a:endParaRPr>
          </a:p>
        </p:txBody>
      </p:sp>
      <p:sp>
        <p:nvSpPr>
          <p:cNvPr id="166" name="Shape 166"/>
          <p:cNvSpPr txBox="1">
            <a:spLocks noGrp="1"/>
          </p:cNvSpPr>
          <p:nvPr>
            <p:ph type="body" idx="1"/>
          </p:nvPr>
        </p:nvSpPr>
        <p:spPr>
          <a:xfrm>
            <a:off x="381000" y="1219200"/>
            <a:ext cx="8305800" cy="51054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Complaints can come to the County in any form (telephone, in person, mail/email).</a:t>
            </a:r>
            <a:endParaRPr sz="2400" b="0" i="0" u="none" strike="noStrike" cap="none" dirty="0">
              <a:solidFill>
                <a:schemeClr val="dk1"/>
              </a:solidFill>
              <a:latin typeface="Cabin"/>
              <a:ea typeface="Cabin"/>
              <a:cs typeface="Cabin"/>
              <a:sym typeface="Cabin"/>
            </a:endParaRPr>
          </a:p>
          <a:p>
            <a:pPr marL="914400" marR="0" lvl="1" indent="-487363" algn="l" rtl="0">
              <a:spcBef>
                <a:spcPts val="6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Identify all allegations not meeting Written Directives or applicable law. </a:t>
            </a:r>
            <a:endParaRPr sz="2400" dirty="0"/>
          </a:p>
          <a:p>
            <a:pPr marL="914400" marR="0" lvl="1" indent="-487363"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in doubt, consult with the supervisor or the Department’s RFA Liaison.</a:t>
            </a:r>
            <a:endParaRPr sz="2400" b="0" i="0" u="none" strike="noStrike" cap="none" dirty="0">
              <a:solidFill>
                <a:schemeClr val="dk1"/>
              </a:solidFill>
              <a:latin typeface="Cabin"/>
              <a:ea typeface="Cabin"/>
              <a:cs typeface="Cabin"/>
              <a:sym typeface="Cabin"/>
            </a:endParaRPr>
          </a:p>
        </p:txBody>
      </p:sp>
      <p:pic>
        <p:nvPicPr>
          <p:cNvPr id="167" name="Shape 167"/>
          <p:cNvPicPr preferRelativeResize="0"/>
          <p:nvPr/>
        </p:nvPicPr>
        <p:blipFill rotWithShape="1">
          <a:blip r:embed="rId3">
            <a:alphaModFix/>
          </a:blip>
          <a:srcRect/>
          <a:stretch/>
        </p:blipFill>
        <p:spPr>
          <a:xfrm>
            <a:off x="5261780" y="3531476"/>
            <a:ext cx="2902130" cy="2438400"/>
          </a:xfrm>
          <a:prstGeom prst="rect">
            <a:avLst/>
          </a:prstGeom>
          <a:noFill/>
          <a:ln>
            <a:noFill/>
          </a:ln>
          <a:effectLst>
            <a:outerShdw blurRad="50800" dist="38100" dir="10800000" algn="r"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Hearing (2 of 2)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50</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solidFill>
                  <a:schemeClr val="tx1"/>
                </a:solidFill>
              </a:rPr>
              <a:t>SHD</a:t>
            </a:r>
          </a:p>
          <a:p>
            <a:pPr lvl="1">
              <a:buFont typeface="Wingdings" pitchFamily="2" charset="2"/>
              <a:buChar char="Ø"/>
            </a:pPr>
            <a:r>
              <a:rPr lang="en-US" dirty="0">
                <a:solidFill>
                  <a:schemeClr val="tx1"/>
                </a:solidFill>
              </a:rPr>
              <a:t>The SHD shall set a prehearing conference and hearing dates upon receipt of an appeal.</a:t>
            </a:r>
          </a:p>
          <a:p>
            <a:pPr lvl="1">
              <a:buFont typeface="Wingdings" pitchFamily="2" charset="2"/>
              <a:buChar char="Ø"/>
            </a:pPr>
            <a:r>
              <a:rPr lang="en-US" dirty="0">
                <a:solidFill>
                  <a:schemeClr val="tx1"/>
                </a:solidFill>
              </a:rPr>
              <a:t>The SHD shall serve all parties with a notice of the hearing</a:t>
            </a:r>
          </a:p>
        </p:txBody>
      </p:sp>
      <p:sp>
        <p:nvSpPr>
          <p:cNvPr id="5" name="Text Placeholder 4"/>
          <p:cNvSpPr>
            <a:spLocks noGrp="1"/>
          </p:cNvSpPr>
          <p:nvPr>
            <p:ph type="body" idx="2"/>
          </p:nvPr>
        </p:nvSpPr>
        <p:spPr/>
        <p:txBody>
          <a:bodyPr/>
          <a:lstStyle/>
          <a:p>
            <a:pPr>
              <a:buFont typeface="Wingdings" pitchFamily="2" charset="2"/>
              <a:buChar char="Ø"/>
            </a:pPr>
            <a:r>
              <a:rPr lang="en-US" dirty="0">
                <a:solidFill>
                  <a:schemeClr val="tx1"/>
                </a:solidFill>
              </a:rPr>
              <a:t>OAH</a:t>
            </a:r>
          </a:p>
          <a:p>
            <a:pPr lvl="1">
              <a:buFont typeface="Wingdings" pitchFamily="2" charset="2"/>
              <a:buChar char="Ø"/>
            </a:pPr>
            <a:r>
              <a:rPr lang="en-US" dirty="0">
                <a:solidFill>
                  <a:schemeClr val="tx1"/>
                </a:solidFill>
              </a:rPr>
              <a:t>A County or the County’s legal representative shall request a hearing date for the OAH. </a:t>
            </a:r>
          </a:p>
          <a:p>
            <a:pPr lvl="1">
              <a:buFont typeface="Wingdings" pitchFamily="2" charset="2"/>
              <a:buChar char="Ø"/>
            </a:pPr>
            <a:r>
              <a:rPr lang="en-US" dirty="0">
                <a:solidFill>
                  <a:schemeClr val="tx1"/>
                </a:solidFill>
              </a:rPr>
              <a:t>The County shall serve the individual with a notice of the hearing. </a:t>
            </a:r>
          </a:p>
        </p:txBody>
      </p:sp>
    </p:spTree>
    <p:extLst>
      <p:ext uri="{BB962C8B-B14F-4D97-AF65-F5344CB8AC3E}">
        <p14:creationId xmlns:p14="http://schemas.microsoft.com/office/powerpoint/2010/main" val="2892929646"/>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Statement and Statement of Issues	</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51</a:t>
            </a:fld>
            <a:endParaRPr lang="en-US" sz="1400">
              <a:solidFill>
                <a:schemeClr val="dk2"/>
              </a:solidFill>
              <a:latin typeface="Cabin"/>
              <a:ea typeface="Cabin"/>
              <a:cs typeface="Cabin"/>
              <a:sym typeface="Cabin"/>
            </a:endParaRPr>
          </a:p>
        </p:txBody>
      </p:sp>
      <p:sp>
        <p:nvSpPr>
          <p:cNvPr id="5" name="Text Placeholder 4"/>
          <p:cNvSpPr>
            <a:spLocks noGrp="1"/>
          </p:cNvSpPr>
          <p:nvPr>
            <p:ph type="body" idx="1"/>
          </p:nvPr>
        </p:nvSpPr>
        <p:spPr/>
        <p:txBody>
          <a:bodyPr/>
          <a:lstStyle/>
          <a:p>
            <a:pPr>
              <a:buFont typeface="Wingdings" pitchFamily="2" charset="2"/>
              <a:buChar char="Ø"/>
            </a:pPr>
            <a:r>
              <a:rPr lang="en-US" sz="2000" dirty="0">
                <a:solidFill>
                  <a:schemeClr val="tx1"/>
                </a:solidFill>
              </a:rPr>
              <a:t>Position Statement</a:t>
            </a:r>
          </a:p>
          <a:p>
            <a:pPr lvl="1">
              <a:buFont typeface="Wingdings" pitchFamily="2" charset="2"/>
              <a:buChar char="Ø"/>
            </a:pPr>
            <a:r>
              <a:rPr lang="en-US" sz="2000" dirty="0">
                <a:solidFill>
                  <a:schemeClr val="tx1"/>
                </a:solidFill>
              </a:rPr>
              <a:t>For hearings heard by the SHD</a:t>
            </a:r>
          </a:p>
          <a:p>
            <a:pPr lvl="1">
              <a:buFont typeface="Wingdings" pitchFamily="2" charset="2"/>
              <a:buChar char="Ø"/>
            </a:pPr>
            <a:r>
              <a:rPr lang="en-US" sz="2000" dirty="0">
                <a:solidFill>
                  <a:schemeClr val="tx1"/>
                </a:solidFill>
              </a:rPr>
              <a:t>Includes: a summary of the facts and issues in a case, citations to applicable statutory or WDs authority, a list of witnesses and documentary evidence which the County intends to use during the hearing with copies attached.</a:t>
            </a:r>
          </a:p>
          <a:p>
            <a:pPr lvl="1"/>
            <a:endParaRPr lang="en-US" dirty="0"/>
          </a:p>
        </p:txBody>
      </p:sp>
      <p:sp>
        <p:nvSpPr>
          <p:cNvPr id="6" name="Text Placeholder 5"/>
          <p:cNvSpPr>
            <a:spLocks noGrp="1"/>
          </p:cNvSpPr>
          <p:nvPr>
            <p:ph type="body" idx="2"/>
          </p:nvPr>
        </p:nvSpPr>
        <p:spPr/>
        <p:txBody>
          <a:bodyPr/>
          <a:lstStyle/>
          <a:p>
            <a:pPr>
              <a:buFont typeface="Wingdings" pitchFamily="2" charset="2"/>
              <a:buChar char="Ø"/>
            </a:pPr>
            <a:r>
              <a:rPr lang="en-US" sz="2000" dirty="0">
                <a:solidFill>
                  <a:schemeClr val="tx1"/>
                </a:solidFill>
              </a:rPr>
              <a:t>Statement of Issues</a:t>
            </a:r>
          </a:p>
          <a:p>
            <a:pPr lvl="1">
              <a:buFont typeface="Wingdings" pitchFamily="2" charset="2"/>
              <a:buChar char="Ø"/>
            </a:pPr>
            <a:r>
              <a:rPr lang="en-US" sz="2000" dirty="0">
                <a:solidFill>
                  <a:schemeClr val="tx1"/>
                </a:solidFill>
              </a:rPr>
              <a:t>For hearings heard by the OAH</a:t>
            </a:r>
          </a:p>
          <a:p>
            <a:pPr lvl="2">
              <a:buFont typeface="Wingdings" pitchFamily="2" charset="2"/>
              <a:buChar char="Ø"/>
            </a:pPr>
            <a:r>
              <a:rPr lang="en-US" dirty="0">
                <a:solidFill>
                  <a:schemeClr val="tx1"/>
                </a:solidFill>
              </a:rPr>
              <a:t>A written statement filed by the County regarding grounds for denial specifying the statutes and rules with which an individual must show compliance.</a:t>
            </a:r>
          </a:p>
        </p:txBody>
      </p:sp>
    </p:spTree>
    <p:extLst>
      <p:ext uri="{BB962C8B-B14F-4D97-AF65-F5344CB8AC3E}">
        <p14:creationId xmlns:p14="http://schemas.microsoft.com/office/powerpoint/2010/main" val="1924801986"/>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the Hearing Documents</a:t>
            </a:r>
          </a:p>
        </p:txBody>
      </p:sp>
      <p:sp>
        <p:nvSpPr>
          <p:cNvPr id="3" name="Slide Number Placeholder 2"/>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52</a:t>
            </a:fld>
            <a:endParaRPr lang="en-US" sz="1400">
              <a:solidFill>
                <a:schemeClr val="dk2"/>
              </a:solidFill>
              <a:latin typeface="Cabin"/>
              <a:ea typeface="Cabin"/>
              <a:cs typeface="Cabin"/>
              <a:sym typeface="Cabin"/>
            </a:endParaRPr>
          </a:p>
        </p:txBody>
      </p:sp>
      <p:sp>
        <p:nvSpPr>
          <p:cNvPr id="4" name="Text Placeholder 3"/>
          <p:cNvSpPr>
            <a:spLocks noGrp="1"/>
          </p:cNvSpPr>
          <p:nvPr>
            <p:ph type="body" idx="1"/>
          </p:nvPr>
        </p:nvSpPr>
        <p:spPr/>
        <p:txBody>
          <a:bodyPr/>
          <a:lstStyle/>
          <a:p>
            <a:pPr>
              <a:buFont typeface="Wingdings" pitchFamily="2" charset="2"/>
              <a:buChar char="Ø"/>
            </a:pPr>
            <a:r>
              <a:rPr lang="en-US" dirty="0"/>
              <a:t>SHD</a:t>
            </a:r>
          </a:p>
          <a:p>
            <a:pPr lvl="1">
              <a:buFont typeface="Wingdings" pitchFamily="2" charset="2"/>
              <a:buChar char="Ø"/>
            </a:pPr>
            <a:r>
              <a:rPr lang="en-US" dirty="0"/>
              <a:t>The County must prepare and file a position statement with the SHD.</a:t>
            </a:r>
          </a:p>
          <a:p>
            <a:pPr lvl="1">
              <a:buFont typeface="Wingdings" pitchFamily="2" charset="2"/>
              <a:buChar char="Ø"/>
            </a:pPr>
            <a:r>
              <a:rPr lang="en-US" dirty="0"/>
              <a:t>Serve the position statement to the individual no later than 2 days prior to a hearing.  </a:t>
            </a:r>
          </a:p>
        </p:txBody>
      </p:sp>
      <p:sp>
        <p:nvSpPr>
          <p:cNvPr id="5" name="Text Placeholder 4"/>
          <p:cNvSpPr>
            <a:spLocks noGrp="1"/>
          </p:cNvSpPr>
          <p:nvPr>
            <p:ph type="body" idx="2"/>
          </p:nvPr>
        </p:nvSpPr>
        <p:spPr/>
        <p:txBody>
          <a:bodyPr/>
          <a:lstStyle/>
          <a:p>
            <a:pPr>
              <a:buFont typeface="Wingdings" pitchFamily="2" charset="2"/>
              <a:buChar char="Ø"/>
            </a:pPr>
            <a:r>
              <a:rPr lang="en-US" dirty="0">
                <a:latin typeface="Calibri" panose="020F0502020204030204" pitchFamily="34" charset="0"/>
                <a:cs typeface="Calibri" panose="020F0502020204030204" pitchFamily="34" charset="0"/>
              </a:rPr>
              <a:t>OAH</a:t>
            </a:r>
          </a:p>
          <a:p>
            <a:pPr lvl="1">
              <a:buFont typeface="Wingdings" pitchFamily="2" charset="2"/>
              <a:buChar char="Ø"/>
            </a:pPr>
            <a:r>
              <a:rPr lang="en-US" dirty="0">
                <a:latin typeface="Calibri" panose="020F0502020204030204" pitchFamily="34" charset="0"/>
                <a:cs typeface="Calibri" panose="020F0502020204030204" pitchFamily="34" charset="0"/>
              </a:rPr>
              <a:t>The County must prepare and file and Accusation or Statement of Issues.</a:t>
            </a:r>
          </a:p>
        </p:txBody>
      </p:sp>
    </p:spTree>
    <p:extLst>
      <p:ext uri="{BB962C8B-B14F-4D97-AF65-F5344CB8AC3E}">
        <p14:creationId xmlns:p14="http://schemas.microsoft.com/office/powerpoint/2010/main" val="744439197"/>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81000" y="152400"/>
            <a:ext cx="83058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Collaboration</a:t>
            </a:r>
            <a:endParaRPr sz="3200" b="0" i="0" u="none" strike="noStrike" cap="none">
              <a:solidFill>
                <a:schemeClr val="dk2"/>
              </a:solidFill>
              <a:latin typeface="Bookman Old Style"/>
              <a:ea typeface="Bookman Old Style"/>
              <a:cs typeface="Bookman Old Style"/>
              <a:sym typeface="Bookman Old Style"/>
            </a:endParaRPr>
          </a:p>
        </p:txBody>
      </p:sp>
      <p:sp>
        <p:nvSpPr>
          <p:cNvPr id="498" name="Shape 498"/>
          <p:cNvSpPr txBox="1">
            <a:spLocks noGrp="1"/>
          </p:cNvSpPr>
          <p:nvPr>
            <p:ph type="body" idx="1"/>
          </p:nvPr>
        </p:nvSpPr>
        <p:spPr>
          <a:xfrm>
            <a:off x="381000" y="1295400"/>
            <a:ext cx="8382000" cy="257836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128"/>
              <a:buFont typeface="Noto Sans Symbols"/>
              <a:buNone/>
            </a:pPr>
            <a:r>
              <a:rPr lang="en-US" sz="2800" b="0" i="0" u="none" strike="noStrike" cap="none" dirty="0">
                <a:solidFill>
                  <a:schemeClr val="tx1"/>
                </a:solidFill>
                <a:latin typeface="Calibri" panose="020F0502020204030204" pitchFamily="34" charset="0"/>
                <a:cs typeface="Calibri" panose="020F0502020204030204" pitchFamily="34" charset="0"/>
                <a:sym typeface="Cabin"/>
              </a:rPr>
              <a:t>How can RFA and other task areas within Child Welfare and Probation work together to benefit the child/youth?</a:t>
            </a:r>
          </a:p>
          <a:p>
            <a:pPr marL="0" marR="0" lvl="0" indent="0" algn="l" rtl="0">
              <a:lnSpc>
                <a:spcPct val="90000"/>
              </a:lnSpc>
              <a:spcBef>
                <a:spcPts val="0"/>
              </a:spcBef>
              <a:spcAft>
                <a:spcPts val="0"/>
              </a:spcAft>
              <a:buClr>
                <a:schemeClr val="accent1"/>
              </a:buClr>
              <a:buSzPts val="2128"/>
              <a:buFont typeface="Noto Sans Symbols"/>
              <a:buNone/>
            </a:pPr>
            <a:endParaRPr lang="en-US" sz="2800" dirty="0">
              <a:solidFill>
                <a:schemeClr val="tx1"/>
              </a:solidFill>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chemeClr val="accent1"/>
              </a:buClr>
              <a:buSzPts val="2128"/>
              <a:buFont typeface="Noto Sans Symbols"/>
              <a:buNone/>
            </a:pPr>
            <a:r>
              <a:rPr lang="en-US" sz="2500" b="0" i="0" u="none" strike="noStrike" cap="none" dirty="0">
                <a:solidFill>
                  <a:schemeClr val="tx1"/>
                </a:solidFill>
                <a:latin typeface="Calibri" panose="020F0502020204030204" pitchFamily="34" charset="0"/>
                <a:cs typeface="Calibri" panose="020F0502020204030204" pitchFamily="34" charset="0"/>
                <a:sym typeface="Cabin"/>
              </a:rPr>
              <a:t>Ex: Licensing and Adoptions</a:t>
            </a:r>
            <a:endParaRPr sz="2500" b="0" i="0" u="none" strike="noStrike" cap="none" dirty="0">
              <a:solidFill>
                <a:schemeClr val="tx1"/>
              </a:solidFill>
              <a:latin typeface="Calibri" panose="020F0502020204030204" pitchFamily="34" charset="0"/>
              <a:cs typeface="Calibri" panose="020F0502020204030204" pitchFamily="34" charset="0"/>
              <a:sym typeface="Cabin"/>
            </a:endParaRPr>
          </a:p>
        </p:txBody>
      </p:sp>
      <p:sp>
        <p:nvSpPr>
          <p:cNvPr id="499" name="Shape 499"/>
          <p:cNvSpPr txBox="1"/>
          <p:nvPr/>
        </p:nvSpPr>
        <p:spPr>
          <a:xfrm>
            <a:off x="612648" y="6356350"/>
            <a:ext cx="1981200" cy="3657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bin"/>
              <a:ea typeface="Cabin"/>
              <a:cs typeface="Cabin"/>
              <a:sym typeface="Cabin"/>
            </a:endParaRPr>
          </a:p>
        </p:txBody>
      </p:sp>
      <p:pic>
        <p:nvPicPr>
          <p:cNvPr id="500" name="Shape 500"/>
          <p:cNvPicPr preferRelativeResize="0"/>
          <p:nvPr/>
        </p:nvPicPr>
        <p:blipFill rotWithShape="1">
          <a:blip r:embed="rId3">
            <a:alphaModFix/>
          </a:blip>
          <a:srcRect/>
          <a:stretch/>
        </p:blipFill>
        <p:spPr>
          <a:xfrm>
            <a:off x="2080954" y="3214119"/>
            <a:ext cx="4632959" cy="2754303"/>
          </a:xfrm>
          <a:prstGeom prst="rect">
            <a:avLst/>
          </a:prstGeom>
          <a:noFill/>
          <a:ln>
            <a:noFill/>
          </a:ln>
        </p:spPr>
      </p:pic>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Short- and Long-Term Benefits</a:t>
            </a:r>
            <a:endParaRPr sz="3200" b="0" i="0" u="none" strike="noStrike" cap="none">
              <a:solidFill>
                <a:schemeClr val="dk2"/>
              </a:solidFill>
              <a:latin typeface="Bookman Old Style"/>
              <a:ea typeface="Bookman Old Style"/>
              <a:cs typeface="Bookman Old Style"/>
              <a:sym typeface="Bookman Old Style"/>
            </a:endParaRPr>
          </a:p>
        </p:txBody>
      </p:sp>
      <p:sp>
        <p:nvSpPr>
          <p:cNvPr id="506" name="Shape 506"/>
          <p:cNvSpPr txBox="1">
            <a:spLocks noGrp="1"/>
          </p:cNvSpPr>
          <p:nvPr>
            <p:ph type="body" idx="1"/>
          </p:nvPr>
        </p:nvSpPr>
        <p:spPr>
          <a:xfrm>
            <a:off x="381000" y="1295400"/>
            <a:ext cx="8458200" cy="506095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Short term:</a:t>
            </a:r>
            <a:endParaRPr sz="28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Ensures child’s safety by supporting the safety plan.</a:t>
            </a:r>
            <a:endParaRPr sz="24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Communicates information about the child’s safety, permanency, and court time frames.</a:t>
            </a:r>
            <a:endParaRPr sz="2400" b="0" i="0" u="none" strike="noStrike" cap="none" dirty="0">
              <a:solidFill>
                <a:schemeClr val="dk1"/>
              </a:solidFill>
              <a:latin typeface="Cabin"/>
              <a:ea typeface="Cabin"/>
              <a:cs typeface="Cabin"/>
              <a:sym typeface="Cabin"/>
            </a:endParaRPr>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Establishes the child and family’s team and creates shared agreements about the child’s safety.</a:t>
            </a:r>
            <a:endParaRPr sz="2400" dirty="0"/>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Helps to identify family’s underlying needs, how they define the problem, and what success looks like.</a:t>
            </a:r>
            <a:endParaRPr sz="2400" dirty="0"/>
          </a:p>
          <a:p>
            <a:pPr marL="914400" marR="0" lvl="1" indent="-461010" algn="l" rtl="0">
              <a:lnSpc>
                <a:spcPct val="100000"/>
              </a:lnSpc>
              <a:spcBef>
                <a:spcPts val="600"/>
              </a:spcBef>
              <a:spcAft>
                <a:spcPts val="0"/>
              </a:spcAft>
              <a:buClr>
                <a:schemeClr val="accent2"/>
              </a:buClr>
              <a:buSzPts val="2400"/>
              <a:buFont typeface="Wingdings" pitchFamily="2" charset="2"/>
              <a:buChar char="Ø"/>
            </a:pPr>
            <a:r>
              <a:rPr lang="en-US" sz="2400" b="0" i="0" u="none" strike="noStrike" cap="none" dirty="0">
                <a:solidFill>
                  <a:schemeClr val="dk1"/>
                </a:solidFill>
                <a:latin typeface="Cabin"/>
                <a:ea typeface="Cabin"/>
                <a:cs typeface="Cabin"/>
                <a:sym typeface="Cabin"/>
              </a:rPr>
              <a:t>Team defines what “normal” is in the family and its culture, community, or Tribe.</a:t>
            </a:r>
            <a:endParaRPr sz="2400" dirty="0"/>
          </a:p>
          <a:p>
            <a:pPr marL="548640" marR="0" lvl="1" indent="-163322" algn="l" rtl="0">
              <a:lnSpc>
                <a:spcPct val="90000"/>
              </a:lnSpc>
              <a:spcBef>
                <a:spcPts val="1100"/>
              </a:spcBef>
              <a:spcAft>
                <a:spcPts val="0"/>
              </a:spcAft>
              <a:buClr>
                <a:schemeClr val="accent2"/>
              </a:buClr>
              <a:buSzPts val="1748"/>
              <a:buFont typeface="Noto Sans Symbols"/>
              <a:buNone/>
            </a:pPr>
            <a:endParaRPr sz="2300" b="0" i="0" u="none" strike="noStrike" cap="none" dirty="0">
              <a:solidFill>
                <a:schemeClr val="dk2"/>
              </a:solidFill>
              <a:latin typeface="Cabin"/>
              <a:ea typeface="Cabin"/>
              <a:cs typeface="Cabin"/>
              <a:sym typeface="Cabin"/>
            </a:endParaRP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381000" y="1295400"/>
            <a:ext cx="8382000" cy="455429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Long term:</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Emphasizes the importance of the family’s support team including probation, even after the child welfare agency ends involvement.</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Helps a circle of support for the child and family.</a:t>
            </a:r>
            <a:endParaRPr sz="2400" b="0" i="0" u="none" strike="noStrike" cap="none" dirty="0">
              <a:solidFill>
                <a:schemeClr val="dk1"/>
              </a:solidFill>
              <a:latin typeface="Cabin"/>
              <a:ea typeface="Cabin"/>
              <a:cs typeface="Cabin"/>
              <a:sym typeface="Cabin"/>
            </a:endParaRPr>
          </a:p>
          <a:p>
            <a:pPr marR="0" lvl="1" indent="-457200" algn="l" rtl="0">
              <a:lnSpc>
                <a:spcPct val="100000"/>
              </a:lnSpc>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Ensures safety plans are followed and/or modified as needed in the future.</a:t>
            </a:r>
            <a:endParaRPr sz="2400" b="0" i="0" u="none" strike="noStrike" cap="none" dirty="0">
              <a:solidFill>
                <a:schemeClr val="dk1"/>
              </a:solidFill>
              <a:latin typeface="Cabin"/>
              <a:ea typeface="Cabin"/>
              <a:cs typeface="Cabin"/>
              <a:sym typeface="Cabin"/>
            </a:endParaRPr>
          </a:p>
          <a:p>
            <a:pPr marL="0" marR="0" lvl="0" indent="0" algn="l" rtl="0">
              <a:lnSpc>
                <a:spcPct val="9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
        <p:nvSpPr>
          <p:cNvPr id="512" name="Shape 512"/>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Short- and Long-Term Benefits</a:t>
            </a:r>
            <a:endParaRPr sz="3200" b="0" i="0" u="none" strike="noStrike" cap="none">
              <a:solidFill>
                <a:srgbClr val="FF0000"/>
              </a:solidFill>
              <a:latin typeface="Bookman Old Style"/>
              <a:ea typeface="Bookman Old Style"/>
              <a:cs typeface="Bookman Old Style"/>
              <a:sym typeface="Bookman Old Style"/>
            </a:endParaRPr>
          </a:p>
        </p:txBody>
      </p:sp>
      <p:pic>
        <p:nvPicPr>
          <p:cNvPr id="513" name="Shape 513"/>
          <p:cNvPicPr preferRelativeResize="0"/>
          <p:nvPr/>
        </p:nvPicPr>
        <p:blipFill rotWithShape="1">
          <a:blip r:embed="rId3">
            <a:alphaModFix/>
          </a:blip>
          <a:srcRect/>
          <a:stretch/>
        </p:blipFill>
        <p:spPr>
          <a:xfrm>
            <a:off x="4635062" y="4172606"/>
            <a:ext cx="3900993" cy="1677083"/>
          </a:xfrm>
          <a:prstGeom prst="rect">
            <a:avLst/>
          </a:prstGeom>
          <a:noFill/>
          <a:ln>
            <a:noFill/>
          </a:ln>
        </p:spPr>
      </p:pic>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p:nvPr/>
        </p:nvSpPr>
        <p:spPr>
          <a:xfrm>
            <a:off x="396240" y="381000"/>
            <a:ext cx="7147560" cy="36933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519" name="Shape 519"/>
          <p:cNvSpPr txBox="1">
            <a:spLocks noGrp="1"/>
          </p:cNvSpPr>
          <p:nvPr>
            <p:ph type="title"/>
          </p:nvPr>
        </p:nvSpPr>
        <p:spPr>
          <a:xfrm>
            <a:off x="457200" y="381000"/>
            <a:ext cx="82296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Wrap up</a:t>
            </a:r>
            <a:endParaRPr sz="3200" b="0" i="0" u="none" strike="noStrike" cap="none">
              <a:solidFill>
                <a:schemeClr val="dk2"/>
              </a:solidFill>
              <a:latin typeface="Bookman Old Style"/>
              <a:ea typeface="Bookman Old Style"/>
              <a:cs typeface="Bookman Old Style"/>
              <a:sym typeface="Bookman Old Style"/>
            </a:endParaRPr>
          </a:p>
        </p:txBody>
      </p:sp>
      <p:sp>
        <p:nvSpPr>
          <p:cNvPr id="520" name="Shape 520"/>
          <p:cNvSpPr txBox="1"/>
          <p:nvPr/>
        </p:nvSpPr>
        <p:spPr>
          <a:xfrm>
            <a:off x="429986" y="2057400"/>
            <a:ext cx="8229600" cy="4937760"/>
          </a:xfrm>
          <a:prstGeom prst="rect">
            <a:avLst/>
          </a:prstGeom>
          <a:noFill/>
          <a:ln>
            <a:noFill/>
          </a:ln>
        </p:spPr>
        <p:txBody>
          <a:bodyPr wrap="square" lIns="91425" tIns="45700" rIns="91425" bIns="45700" anchor="t" anchorCtr="0">
            <a:noAutofit/>
          </a:bodyPr>
          <a:lstStyle/>
          <a:p>
            <a:pPr marL="463550" marR="0" lvl="0" indent="-338074" algn="l" rtl="0">
              <a:spcBef>
                <a:spcPts val="0"/>
              </a:spcBef>
              <a:spcAft>
                <a:spcPts val="0"/>
              </a:spcAft>
              <a:buClr>
                <a:schemeClr val="accent1"/>
              </a:buClr>
              <a:buSzPts val="1976"/>
              <a:buFont typeface="Noto Sans Symbols"/>
              <a:buNone/>
            </a:pPr>
            <a:endParaRPr sz="2600">
              <a:solidFill>
                <a:schemeClr val="dk1"/>
              </a:solidFill>
              <a:latin typeface="Cabin"/>
              <a:ea typeface="Cabin"/>
              <a:cs typeface="Cabin"/>
              <a:sym typeface="Cabin"/>
            </a:endParaRPr>
          </a:p>
        </p:txBody>
      </p:sp>
      <p:sp>
        <p:nvSpPr>
          <p:cNvPr id="521" name="Shape 521"/>
          <p:cNvSpPr txBox="1"/>
          <p:nvPr/>
        </p:nvSpPr>
        <p:spPr>
          <a:xfrm>
            <a:off x="528213" y="1194148"/>
            <a:ext cx="8229600" cy="49530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800" dirty="0">
                <a:solidFill>
                  <a:schemeClr val="dk1"/>
                </a:solidFill>
                <a:latin typeface="Cabin"/>
                <a:ea typeface="Cabin"/>
                <a:cs typeface="Cabin"/>
                <a:sym typeface="Cabin"/>
              </a:rPr>
              <a:t>What have you learned?  </a:t>
            </a:r>
            <a:endParaRPr dirty="0"/>
          </a:p>
          <a:p>
            <a:pPr marL="457200" marR="0" lvl="0" indent="-457200" algn="l" rtl="0">
              <a:spcBef>
                <a:spcPts val="1200"/>
              </a:spcBef>
              <a:spcAft>
                <a:spcPts val="0"/>
              </a:spcAft>
              <a:buClr>
                <a:schemeClr val="accent1"/>
              </a:buClr>
              <a:buSzPts val="2128"/>
              <a:buFont typeface="Wingdings" pitchFamily="2" charset="2"/>
              <a:buChar char="Ø"/>
            </a:pPr>
            <a:r>
              <a:rPr lang="en-US" sz="2800" dirty="0">
                <a:solidFill>
                  <a:schemeClr val="dk1"/>
                </a:solidFill>
                <a:latin typeface="Cabin"/>
                <a:ea typeface="Cabin"/>
                <a:cs typeface="Cabin"/>
                <a:sym typeface="Cabin"/>
              </a:rPr>
              <a:t>What questions do you still have? </a:t>
            </a:r>
            <a:endParaRPr sz="2800" dirty="0">
              <a:solidFill>
                <a:schemeClr val="dk1"/>
              </a:solidFill>
              <a:latin typeface="Cabin"/>
              <a:ea typeface="Cabin"/>
              <a:cs typeface="Cabin"/>
              <a:sym typeface="Cabin"/>
            </a:endParaRPr>
          </a:p>
        </p:txBody>
      </p:sp>
      <p:pic>
        <p:nvPicPr>
          <p:cNvPr id="522" name="Shape 522"/>
          <p:cNvPicPr preferRelativeResize="0"/>
          <p:nvPr/>
        </p:nvPicPr>
        <p:blipFill rotWithShape="1">
          <a:blip r:embed="rId3">
            <a:alphaModFix/>
          </a:blip>
          <a:srcRect/>
          <a:stretch/>
        </p:blipFill>
        <p:spPr>
          <a:xfrm rot="-745377">
            <a:off x="3264945" y="2474869"/>
            <a:ext cx="4986215" cy="2559591"/>
          </a:xfrm>
          <a:prstGeom prst="rect">
            <a:avLst/>
          </a:prstGeom>
          <a:noFill/>
          <a:ln>
            <a:noFill/>
          </a:ln>
        </p:spPr>
      </p:pic>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Congratulations!</a:t>
            </a:r>
            <a:endParaRPr sz="3200" b="0" i="0" u="none" strike="noStrike" cap="none">
              <a:solidFill>
                <a:schemeClr val="dk2"/>
              </a:solidFill>
              <a:latin typeface="Bookman Old Style"/>
              <a:ea typeface="Bookman Old Style"/>
              <a:cs typeface="Bookman Old Style"/>
              <a:sym typeface="Bookman Old Style"/>
            </a:endParaRPr>
          </a:p>
        </p:txBody>
      </p:sp>
      <p:pic>
        <p:nvPicPr>
          <p:cNvPr id="528" name="Shape 528"/>
          <p:cNvPicPr preferRelativeResize="0"/>
          <p:nvPr/>
        </p:nvPicPr>
        <p:blipFill rotWithShape="1">
          <a:blip r:embed="rId3">
            <a:alphaModFix/>
          </a:blip>
          <a:srcRect/>
          <a:stretch/>
        </p:blipFill>
        <p:spPr>
          <a:xfrm>
            <a:off x="5562600" y="1828800"/>
            <a:ext cx="2890591" cy="4099803"/>
          </a:xfrm>
          <a:prstGeom prst="rect">
            <a:avLst/>
          </a:prstGeom>
          <a:noFill/>
          <a:ln>
            <a:noFill/>
          </a:ln>
        </p:spPr>
      </p:pic>
      <p:sp>
        <p:nvSpPr>
          <p:cNvPr id="529" name="Shape 529"/>
          <p:cNvSpPr txBox="1"/>
          <p:nvPr/>
        </p:nvSpPr>
        <p:spPr>
          <a:xfrm>
            <a:off x="1219200" y="3878701"/>
            <a:ext cx="2940221" cy="584775"/>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Cabin"/>
                <a:ea typeface="Cabin"/>
                <a:cs typeface="Cabin"/>
                <a:sym typeface="Cabin"/>
              </a:rPr>
              <a:t>Graduation Day</a:t>
            </a:r>
            <a:endParaRPr sz="3200">
              <a:solidFill>
                <a:schemeClr val="dk1"/>
              </a:solidFill>
              <a:latin typeface="Cabin"/>
              <a:ea typeface="Cabin"/>
              <a:cs typeface="Cabin"/>
              <a:sym typeface="Cabin"/>
            </a:endParaRPr>
          </a:p>
        </p:txBody>
      </p:sp>
      <p:sp>
        <p:nvSpPr>
          <p:cNvPr id="530" name="Shape 530"/>
          <p:cNvSpPr txBox="1"/>
          <p:nvPr/>
        </p:nvSpPr>
        <p:spPr>
          <a:xfrm>
            <a:off x="838200" y="2667000"/>
            <a:ext cx="3810000" cy="124136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4"/>
              </a:rPr>
              <a:t>VIDEO</a:t>
            </a:r>
            <a:endParaRPr sz="80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768" y="-172915"/>
            <a:ext cx="7770812" cy="1143000"/>
          </a:xfrm>
        </p:spPr>
        <p:txBody>
          <a:bodyPr/>
          <a:lstStyle/>
          <a:p>
            <a:r>
              <a:rPr lang="en-US" dirty="0"/>
              <a:t>Complaint and Investigations Forms</a:t>
            </a:r>
          </a:p>
        </p:txBody>
      </p:sp>
      <p:sp>
        <p:nvSpPr>
          <p:cNvPr id="3" name="Text Placeholder 2"/>
          <p:cNvSpPr>
            <a:spLocks noGrp="1"/>
          </p:cNvSpPr>
          <p:nvPr>
            <p:ph type="body" idx="1"/>
          </p:nvPr>
        </p:nvSpPr>
        <p:spPr>
          <a:xfrm>
            <a:off x="697768" y="970085"/>
            <a:ext cx="7989032" cy="5148873"/>
          </a:xfrm>
        </p:spPr>
        <p:txBody>
          <a:bodyPr/>
          <a:lstStyle/>
          <a:p>
            <a:pPr>
              <a:buFont typeface="Wingdings" pitchFamily="2" charset="2"/>
              <a:buChar char="Ø"/>
            </a:pPr>
            <a:endParaRPr lang="en-US" sz="2000" dirty="0"/>
          </a:p>
          <a:p>
            <a:pPr>
              <a:buFont typeface="Wingdings" pitchFamily="2" charset="2"/>
              <a:buChar char="Ø"/>
            </a:pPr>
            <a:r>
              <a:rPr lang="en-US" sz="2000" dirty="0"/>
              <a:t>RFA 802- Complaint Intake Form</a:t>
            </a:r>
          </a:p>
          <a:p>
            <a:pPr lvl="1">
              <a:buFont typeface="Wingdings" pitchFamily="2" charset="2"/>
              <a:buChar char="Ø"/>
            </a:pPr>
            <a:r>
              <a:rPr lang="en-US" sz="2000" dirty="0"/>
              <a:t>Documents the complaint, findings, and next steps.</a:t>
            </a:r>
          </a:p>
          <a:p>
            <a:pPr>
              <a:buFont typeface="Wingdings" pitchFamily="2" charset="2"/>
              <a:buChar char="Ø"/>
            </a:pPr>
            <a:r>
              <a:rPr lang="en-US" sz="2000" dirty="0"/>
              <a:t>RFA 9099- Investigation Report</a:t>
            </a:r>
          </a:p>
          <a:p>
            <a:pPr lvl="1">
              <a:buFont typeface="Wingdings" pitchFamily="2" charset="2"/>
              <a:buChar char="Ø"/>
            </a:pPr>
            <a:r>
              <a:rPr lang="en-US" sz="2000" dirty="0"/>
              <a:t>Documents the allegations and investigation findings. Provided to the RF upon completion of investigation.</a:t>
            </a:r>
          </a:p>
          <a:p>
            <a:pPr>
              <a:buFont typeface="Wingdings" pitchFamily="2" charset="2"/>
              <a:buChar char="Ø"/>
            </a:pPr>
            <a:r>
              <a:rPr lang="en-US" sz="2000" dirty="0"/>
              <a:t>RFA 9099C- Investigation Report cont.</a:t>
            </a:r>
          </a:p>
          <a:p>
            <a:pPr lvl="1">
              <a:buFont typeface="Wingdings" pitchFamily="2" charset="2"/>
              <a:buChar char="Ø"/>
            </a:pPr>
            <a:r>
              <a:rPr lang="en-US" sz="2000" dirty="0"/>
              <a:t>Documents substantiated allegations that require a CAP.</a:t>
            </a:r>
          </a:p>
          <a:p>
            <a:pPr>
              <a:buFont typeface="Wingdings" pitchFamily="2" charset="2"/>
              <a:buChar char="Ø"/>
            </a:pPr>
            <a:r>
              <a:rPr lang="en-US" sz="2000" dirty="0"/>
              <a:t>RFA 812- Detail Supportive Information</a:t>
            </a:r>
          </a:p>
          <a:p>
            <a:pPr lvl="1">
              <a:buFont typeface="Wingdings" pitchFamily="2" charset="2"/>
              <a:buChar char="Ø"/>
            </a:pPr>
            <a:r>
              <a:rPr lang="en-US" sz="2000" dirty="0"/>
              <a:t>Optional form used to document interviews in more detail.</a:t>
            </a:r>
          </a:p>
          <a:p>
            <a:pPr>
              <a:buFont typeface="Wingdings" pitchFamily="2" charset="2"/>
              <a:buChar char="Ø"/>
            </a:pPr>
            <a:r>
              <a:rPr lang="en-US" sz="2000" dirty="0"/>
              <a:t>RFA 811- Confidential Names</a:t>
            </a:r>
          </a:p>
          <a:p>
            <a:pPr lvl="1">
              <a:buFont typeface="Wingdings" pitchFamily="2" charset="2"/>
              <a:buChar char="Ø"/>
            </a:pPr>
            <a:r>
              <a:rPr lang="en-US" sz="2000" dirty="0"/>
              <a:t>Optional form used to include the names associated with the complaint. </a:t>
            </a:r>
          </a:p>
        </p:txBody>
      </p:sp>
      <p:sp>
        <p:nvSpPr>
          <p:cNvPr id="5" name="Slide Number Placeholder 4"/>
          <p:cNvSpPr>
            <a:spLocks noGrp="1"/>
          </p:cNvSpPr>
          <p:nvPr>
            <p:ph type="sldNum" idx="12"/>
          </p:nvPr>
        </p:nvSpPr>
        <p:spPr/>
        <p:txBody>
          <a:bodyPr/>
          <a:lstStyle/>
          <a:p>
            <a:pPr marL="0" marR="0" lvl="0" indent="0" algn="l" rtl="0">
              <a:spcBef>
                <a:spcPts val="0"/>
              </a:spcBef>
              <a:spcAft>
                <a:spcPts val="0"/>
              </a:spcAft>
              <a:buNone/>
            </a:pPr>
            <a:fld id="{00000000-1234-1234-1234-123412341234}" type="slidenum">
              <a:rPr lang="en-US" sz="1400" smtClean="0">
                <a:solidFill>
                  <a:schemeClr val="dk2"/>
                </a:solidFill>
                <a:latin typeface="Cabin"/>
                <a:ea typeface="Cabin"/>
                <a:cs typeface="Cabin"/>
                <a:sym typeface="Cabin"/>
              </a:rPr>
              <a:t>6</a:t>
            </a:fld>
            <a:endParaRPr lang="en-US" sz="1400">
              <a:solidFill>
                <a:schemeClr val="dk2"/>
              </a:solidFill>
              <a:latin typeface="Cabin"/>
              <a:ea typeface="Cabin"/>
              <a:cs typeface="Cabin"/>
              <a:sym typeface="Cabin"/>
            </a:endParaRPr>
          </a:p>
        </p:txBody>
      </p:sp>
    </p:spTree>
    <p:extLst>
      <p:ext uri="{BB962C8B-B14F-4D97-AF65-F5344CB8AC3E}">
        <p14:creationId xmlns:p14="http://schemas.microsoft.com/office/powerpoint/2010/main" val="109690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04800" y="381000"/>
            <a:ext cx="8839200" cy="7620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br>
              <a:rPr lang="en-US" sz="32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Complaint Intake Report RFA 802 </a:t>
            </a:r>
            <a:endParaRPr sz="3200" b="0" i="0" u="none" strike="noStrike" cap="none">
              <a:solidFill>
                <a:schemeClr val="dk2"/>
              </a:solidFill>
              <a:latin typeface="Bookman Old Style"/>
              <a:ea typeface="Bookman Old Style"/>
              <a:cs typeface="Bookman Old Style"/>
              <a:sym typeface="Bookman Old Style"/>
            </a:endParaRPr>
          </a:p>
        </p:txBody>
      </p:sp>
      <p:sp>
        <p:nvSpPr>
          <p:cNvPr id="173" name="Shape 173"/>
          <p:cNvSpPr txBox="1">
            <a:spLocks noGrp="1"/>
          </p:cNvSpPr>
          <p:nvPr>
            <p:ph type="body" idx="1"/>
          </p:nvPr>
        </p:nvSpPr>
        <p:spPr>
          <a:xfrm>
            <a:off x="381000" y="1219200"/>
            <a:ext cx="8342586" cy="5076497"/>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The RFA 802 should contain complete information about the allegations, complainant, victim(s), witnesses, and suspects. </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the complaint is received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by mail, CPS Referral, or email,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attach the document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to the RFA 802.</a:t>
            </a:r>
          </a:p>
          <a:p>
            <a:pPr marL="457200" marR="0" lvl="0" indent="-457200" algn="l" rtl="0">
              <a:spcBef>
                <a:spcPts val="1200"/>
              </a:spcBef>
              <a:spcAft>
                <a:spcPts val="0"/>
              </a:spcAft>
              <a:buClr>
                <a:schemeClr val="accent1"/>
              </a:buClr>
              <a:buSzPts val="2128"/>
              <a:buFont typeface="Wingdings" pitchFamily="2" charset="2"/>
              <a:buChar char="Ø"/>
            </a:pPr>
            <a:r>
              <a:rPr lang="en-US" sz="2400" dirty="0"/>
              <a:t>The RFA 802 will be updated with the findings from the complaint investigation.</a:t>
            </a:r>
            <a:endParaRPr sz="2400" dirty="0"/>
          </a:p>
          <a:p>
            <a:pPr marL="274320" marR="0" lvl="0" indent="-274320" algn="l" rtl="0">
              <a:lnSpc>
                <a:spcPct val="9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274320" marR="0" lvl="0" indent="-139192" algn="l" rtl="0">
              <a:lnSpc>
                <a:spcPct val="90000"/>
              </a:lnSpc>
              <a:spcBef>
                <a:spcPts val="600"/>
              </a:spcBef>
              <a:spcAft>
                <a:spcPts val="0"/>
              </a:spcAft>
              <a:buClr>
                <a:schemeClr val="accent1"/>
              </a:buClr>
              <a:buSzPts val="2128"/>
              <a:buFont typeface="Noto Sans Symbols"/>
              <a:buNone/>
            </a:pPr>
            <a:endParaRPr sz="2800" b="0" i="0" u="none" strike="noStrike" cap="none" dirty="0">
              <a:solidFill>
                <a:srgbClr val="000000"/>
              </a:solidFill>
              <a:latin typeface="Arial"/>
              <a:ea typeface="Arial"/>
              <a:cs typeface="Arial"/>
              <a:sym typeface="Arial"/>
            </a:endParaRPr>
          </a:p>
        </p:txBody>
      </p:sp>
      <p:pic>
        <p:nvPicPr>
          <p:cNvPr id="174" name="Shape 174"/>
          <p:cNvPicPr preferRelativeResize="0"/>
          <p:nvPr/>
        </p:nvPicPr>
        <p:blipFill rotWithShape="1">
          <a:blip r:embed="rId3">
            <a:alphaModFix/>
          </a:blip>
          <a:srcRect/>
          <a:stretch/>
        </p:blipFill>
        <p:spPr>
          <a:xfrm>
            <a:off x="6484883" y="4182713"/>
            <a:ext cx="1946031" cy="19894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28600"/>
            <a:ext cx="7999413" cy="9144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Complaint Intake</a:t>
            </a:r>
            <a:endParaRPr/>
          </a:p>
        </p:txBody>
      </p:sp>
      <p:sp>
        <p:nvSpPr>
          <p:cNvPr id="180" name="Shape 180"/>
          <p:cNvSpPr txBox="1">
            <a:spLocks noGrp="1"/>
          </p:cNvSpPr>
          <p:nvPr>
            <p:ph type="body" idx="1"/>
          </p:nvPr>
        </p:nvSpPr>
        <p:spPr>
          <a:xfrm>
            <a:off x="457200" y="1219200"/>
            <a:ext cx="8382000" cy="5181600"/>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Capture the who, what, when, where, why, and/or how.</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Ask for clarification.</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Use paraphrasing to determine if their meaning is compatible to your understanding.</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Use your tone of voice to suggest interest and courtesy.</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Notify Department by close of the next business day of the serious complaint.</a:t>
            </a:r>
            <a:endParaRPr sz="2400" dirty="0"/>
          </a:p>
          <a:p>
            <a:pPr marL="457200" marR="0" lvl="1"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dual program, notify FCCH or Regional Center.</a:t>
            </a:r>
            <a:endParaRPr sz="2400" b="0" i="0" u="none" strike="noStrike" cap="none" dirty="0">
              <a:solidFill>
                <a:schemeClr val="dk2"/>
              </a:solidFill>
              <a:latin typeface="Cabin"/>
              <a:ea typeface="Cabin"/>
              <a:cs typeface="Cabin"/>
              <a:sym typeface="Cabin"/>
            </a:endParaRPr>
          </a:p>
          <a:p>
            <a:pPr marL="274320" marR="0" lvl="0" indent="-100584" algn="l" rtl="0">
              <a:spcBef>
                <a:spcPts val="1200"/>
              </a:spcBef>
              <a:spcAft>
                <a:spcPts val="0"/>
              </a:spcAft>
              <a:buClr>
                <a:schemeClr val="accent1"/>
              </a:buClr>
              <a:buSzPts val="2736"/>
              <a:buFont typeface="Noto Sans Symbols"/>
              <a:buNone/>
            </a:pPr>
            <a:endParaRPr sz="3600" b="0" i="0" u="none" strike="noStrike" cap="none" dirty="0">
              <a:solidFill>
                <a:schemeClr val="dk1"/>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152400"/>
            <a:ext cx="8229600" cy="990600"/>
          </a:xfrm>
          <a:prstGeom prst="rect">
            <a:avLst/>
          </a:prstGeom>
          <a:noFill/>
          <a:ln>
            <a:noFill/>
          </a:ln>
        </p:spPr>
        <p:txBody>
          <a:bodyPr wrap="square" lIns="91425" tIns="45700" rIns="91425" bIns="45700" anchor="b" anchorCtr="0">
            <a:noAutofit/>
          </a:bodyPr>
          <a:lstStyle/>
          <a:p>
            <a:pPr marL="0" marR="0" lvl="0" indent="0" algn="l" rtl="0">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Mandated Reporter</a:t>
            </a:r>
            <a:endParaRPr sz="3200" b="0" i="0" u="none" strike="noStrike" cap="none">
              <a:solidFill>
                <a:schemeClr val="dk2"/>
              </a:solidFill>
              <a:latin typeface="Bookman Old Style"/>
              <a:ea typeface="Bookman Old Style"/>
              <a:cs typeface="Bookman Old Style"/>
              <a:sym typeface="Bookman Old Style"/>
            </a:endParaRPr>
          </a:p>
        </p:txBody>
      </p:sp>
      <p:sp>
        <p:nvSpPr>
          <p:cNvPr id="186" name="Shape 186"/>
          <p:cNvSpPr txBox="1">
            <a:spLocks noGrp="1"/>
          </p:cNvSpPr>
          <p:nvPr>
            <p:ph type="body" idx="1"/>
          </p:nvPr>
        </p:nvSpPr>
        <p:spPr>
          <a:xfrm>
            <a:off x="457200" y="1219200"/>
            <a:ext cx="8229600" cy="5105401"/>
          </a:xfrm>
          <a:prstGeom prst="rect">
            <a:avLst/>
          </a:prstGeom>
          <a:noFill/>
          <a:ln>
            <a:noFill/>
          </a:ln>
        </p:spPr>
        <p:txBody>
          <a:bodyPr wrap="square" lIns="91425" tIns="45700" rIns="91425" bIns="45700" anchor="t" anchorCtr="0">
            <a:noAutofit/>
          </a:bodyPr>
          <a:lstStyle/>
          <a:p>
            <a:pPr marL="457200" marR="0" lvl="0" indent="-457200" algn="l" rtl="0">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For abuse allegations, the complainant must be asked if an abuse report was filed. </a:t>
            </a:r>
            <a:endParaRPr sz="2400" dirty="0"/>
          </a:p>
          <a:p>
            <a:pPr marL="457200" marR="0" lvl="0" indent="-457200" algn="l" rtl="0">
              <a:spcBef>
                <a:spcPts val="12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If no report has been filed, RFA staff are required to report the abuse.</a:t>
            </a:r>
            <a:endParaRPr sz="2400" dirty="0"/>
          </a:p>
          <a:p>
            <a:pPr marL="93503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When required, the RFA staff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must complete an SS 8572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“Suspected Child Abuse Report.”</a:t>
            </a:r>
            <a:endParaRPr sz="2400" dirty="0"/>
          </a:p>
          <a:p>
            <a:pPr marL="935037" marR="0" lvl="1" indent="-457200" algn="l" rtl="0">
              <a:spcBef>
                <a:spcPts val="1200"/>
              </a:spcBef>
              <a:spcAft>
                <a:spcPts val="0"/>
              </a:spcAft>
              <a:buClr>
                <a:schemeClr val="accent2"/>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copy of this form is to be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submitted to law enforcement </a:t>
            </a:r>
            <a:br>
              <a:rPr lang="en-US" sz="2400" b="0" i="0" u="none" strike="noStrike" cap="none" dirty="0">
                <a:solidFill>
                  <a:schemeClr val="dk1"/>
                </a:solidFill>
                <a:latin typeface="Cabin"/>
                <a:ea typeface="Cabin"/>
                <a:cs typeface="Cabin"/>
                <a:sym typeface="Cabin"/>
              </a:rPr>
            </a:br>
            <a:r>
              <a:rPr lang="en-US" sz="2400" b="0" i="0" u="none" strike="noStrike" cap="none" dirty="0">
                <a:solidFill>
                  <a:schemeClr val="dk1"/>
                </a:solidFill>
                <a:latin typeface="Cabin"/>
                <a:ea typeface="Cabin"/>
                <a:cs typeface="Cabin"/>
                <a:sym typeface="Cabin"/>
              </a:rPr>
              <a:t>and Child Protective Services.</a:t>
            </a:r>
            <a:r>
              <a:rPr lang="en-US" sz="2400" b="0" i="0" u="sng" strike="noStrike" cap="none" dirty="0">
                <a:solidFill>
                  <a:schemeClr val="hlink"/>
                </a:solidFill>
                <a:latin typeface="Cabin"/>
                <a:ea typeface="Cabin"/>
                <a:cs typeface="Cabin"/>
                <a:sym typeface="Cabin"/>
                <a:hlinkClick r:id="rId3"/>
              </a:rPr>
              <a:t> </a:t>
            </a:r>
            <a:endParaRPr sz="2400" b="0" i="0" u="none" strike="noStrike" cap="none" dirty="0">
              <a:solidFill>
                <a:schemeClr val="dk1"/>
              </a:solidFill>
              <a:latin typeface="Cabin"/>
              <a:ea typeface="Cabin"/>
              <a:cs typeface="Cabin"/>
              <a:sym typeface="Cabin"/>
            </a:endParaRPr>
          </a:p>
        </p:txBody>
      </p:sp>
      <p:pic>
        <p:nvPicPr>
          <p:cNvPr id="187" name="Shape 187"/>
          <p:cNvPicPr preferRelativeResize="0"/>
          <p:nvPr/>
        </p:nvPicPr>
        <p:blipFill rotWithShape="1">
          <a:blip r:embed="rId4">
            <a:alphaModFix/>
          </a:blip>
          <a:srcRect/>
          <a:stretch/>
        </p:blipFill>
        <p:spPr>
          <a:xfrm>
            <a:off x="5844606" y="3227532"/>
            <a:ext cx="2553159" cy="255315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theme/theme1.xml><?xml version="1.0" encoding="utf-8"?>
<a:theme xmlns:a="http://schemas.openxmlformats.org/drawingml/2006/main"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12852</TotalTime>
  <Words>2761</Words>
  <Application>Microsoft Macintosh PowerPoint</Application>
  <PresentationFormat>On-screen Show (4:3)</PresentationFormat>
  <Paragraphs>331</Paragraphs>
  <Slides>57</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Calibri</vt:lpstr>
      <vt:lpstr>Wingdings</vt:lpstr>
      <vt:lpstr>Arial</vt:lpstr>
      <vt:lpstr>Bookman Old Style</vt:lpstr>
      <vt:lpstr>Cabin</vt:lpstr>
      <vt:lpstr>Century Gothic</vt:lpstr>
      <vt:lpstr>Comic Sans MS</vt:lpstr>
      <vt:lpstr>Noto Sans Symbols</vt:lpstr>
      <vt:lpstr>Origin</vt:lpstr>
      <vt:lpstr>Resource Family Approval Training</vt:lpstr>
      <vt:lpstr>Day 4 Training Overview</vt:lpstr>
      <vt:lpstr>Learning Objectives</vt:lpstr>
      <vt:lpstr>Flag Activity: Written Directives</vt:lpstr>
      <vt:lpstr>Complaint Process Intake </vt:lpstr>
      <vt:lpstr>Complaint and Investigations Forms</vt:lpstr>
      <vt:lpstr> Complaint Intake Report RFA 802 </vt:lpstr>
      <vt:lpstr>Complaint Intake</vt:lpstr>
      <vt:lpstr>Mandated Reporter</vt:lpstr>
      <vt:lpstr>Documenting Allegations</vt:lpstr>
      <vt:lpstr>Activity: Documenting Allegations</vt:lpstr>
      <vt:lpstr> Identified/Anonymous Callers</vt:lpstr>
      <vt:lpstr>Suspected Harassment</vt:lpstr>
      <vt:lpstr>Establishing Controls</vt:lpstr>
      <vt:lpstr>Determining Due Dates</vt:lpstr>
      <vt:lpstr>Delaying the 10-Day Visit</vt:lpstr>
      <vt:lpstr>Remember</vt:lpstr>
      <vt:lpstr>Planning the Investigation</vt:lpstr>
      <vt:lpstr>Complaint Visits Are Unannounced</vt:lpstr>
      <vt:lpstr>The Complaint Visit</vt:lpstr>
      <vt:lpstr>Interviewing Tips...</vt:lpstr>
      <vt:lpstr>Additional Allegations in  the Course of an Investigation</vt:lpstr>
      <vt:lpstr>Additional Information Discovered </vt:lpstr>
      <vt:lpstr>Caution!</vt:lpstr>
      <vt:lpstr>Documenting Complaint Visit  RFA 9099</vt:lpstr>
      <vt:lpstr>Important Reminders</vt:lpstr>
      <vt:lpstr>Also Remember</vt:lpstr>
      <vt:lpstr>Weighing the Evidence</vt:lpstr>
      <vt:lpstr>Findings</vt:lpstr>
      <vt:lpstr>Investigative Finding RFA 9099 &amp; RFA 9099C</vt:lpstr>
      <vt:lpstr>Complaint Investigation Report</vt:lpstr>
      <vt:lpstr>Abuse Complaints</vt:lpstr>
      <vt:lpstr>Finish It Up!</vt:lpstr>
      <vt:lpstr>Cross Reporting</vt:lpstr>
      <vt:lpstr>Complaint Activity </vt:lpstr>
      <vt:lpstr>Post-Investigation: Completing RFA 802</vt:lpstr>
      <vt:lpstr>Reporting Requirements</vt:lpstr>
      <vt:lpstr>Activity: Complaints</vt:lpstr>
      <vt:lpstr>Complaints</vt:lpstr>
      <vt:lpstr>Flag Activity: Written Directives</vt:lpstr>
      <vt:lpstr>Types of Actions</vt:lpstr>
      <vt:lpstr>Denying Approval of Resource Family  (1 of 2)</vt:lpstr>
      <vt:lpstr>Denying an Application</vt:lpstr>
      <vt:lpstr>Rescinding Approval</vt:lpstr>
      <vt:lpstr>Issuance of Notice of Action (NOA)</vt:lpstr>
      <vt:lpstr>Appealing a NOA</vt:lpstr>
      <vt:lpstr>CDSS Legal Division and the County </vt:lpstr>
      <vt:lpstr>Statement of Facts (SOF)</vt:lpstr>
      <vt:lpstr>Preparing for the Hearing (1 of 2) </vt:lpstr>
      <vt:lpstr>Preparing for the Hearing (2 of 2) </vt:lpstr>
      <vt:lpstr>Position Statement and Statement of Issues </vt:lpstr>
      <vt:lpstr>Filing the Hearing Documents</vt:lpstr>
      <vt:lpstr>Collaboration</vt:lpstr>
      <vt:lpstr>Short- and Long-Term Benefits</vt:lpstr>
      <vt:lpstr>Short- and Long-Term Benefits</vt:lpstr>
      <vt:lpstr>Wrap up</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Family Approval Training</dc:title>
  <dc:creator>Alderete, Clarissa@DSS</dc:creator>
  <cp:lastModifiedBy>Melinda Iremonger</cp:lastModifiedBy>
  <cp:revision>46</cp:revision>
  <dcterms:modified xsi:type="dcterms:W3CDTF">2019-08-17T00:50:05Z</dcterms:modified>
</cp:coreProperties>
</file>