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62"/>
  </p:notesMasterIdLst>
  <p:sldIdLst>
    <p:sldId id="375" r:id="rId2"/>
    <p:sldId id="256" r:id="rId3"/>
    <p:sldId id="291" r:id="rId4"/>
    <p:sldId id="401" r:id="rId5"/>
    <p:sldId id="367" r:id="rId6"/>
    <p:sldId id="345" r:id="rId7"/>
    <p:sldId id="346" r:id="rId8"/>
    <p:sldId id="321" r:id="rId9"/>
    <p:sldId id="368" r:id="rId10"/>
    <p:sldId id="381" r:id="rId11"/>
    <p:sldId id="382" r:id="rId12"/>
    <p:sldId id="383" r:id="rId13"/>
    <p:sldId id="384" r:id="rId14"/>
    <p:sldId id="385" r:id="rId15"/>
    <p:sldId id="386" r:id="rId16"/>
    <p:sldId id="387" r:id="rId17"/>
    <p:sldId id="322" r:id="rId18"/>
    <p:sldId id="325" r:id="rId19"/>
    <p:sldId id="327" r:id="rId20"/>
    <p:sldId id="328" r:id="rId21"/>
    <p:sldId id="324" r:id="rId22"/>
    <p:sldId id="330" r:id="rId23"/>
    <p:sldId id="376" r:id="rId24"/>
    <p:sldId id="369" r:id="rId25"/>
    <p:sldId id="370" r:id="rId26"/>
    <p:sldId id="371" r:id="rId27"/>
    <p:sldId id="372" r:id="rId28"/>
    <p:sldId id="333" r:id="rId29"/>
    <p:sldId id="408" r:id="rId30"/>
    <p:sldId id="336" r:id="rId31"/>
    <p:sldId id="373" r:id="rId32"/>
    <p:sldId id="337" r:id="rId33"/>
    <p:sldId id="388" r:id="rId34"/>
    <p:sldId id="276" r:id="rId35"/>
    <p:sldId id="338" r:id="rId36"/>
    <p:sldId id="339" r:id="rId37"/>
    <p:sldId id="340" r:id="rId38"/>
    <p:sldId id="390" r:id="rId39"/>
    <p:sldId id="347" r:id="rId40"/>
    <p:sldId id="391" r:id="rId41"/>
    <p:sldId id="399" r:id="rId42"/>
    <p:sldId id="392" r:id="rId43"/>
    <p:sldId id="393" r:id="rId44"/>
    <p:sldId id="394" r:id="rId45"/>
    <p:sldId id="395" r:id="rId46"/>
    <p:sldId id="396" r:id="rId47"/>
    <p:sldId id="397" r:id="rId48"/>
    <p:sldId id="398" r:id="rId49"/>
    <p:sldId id="348" r:id="rId50"/>
    <p:sldId id="341" r:id="rId51"/>
    <p:sldId id="349" r:id="rId52"/>
    <p:sldId id="378" r:id="rId53"/>
    <p:sldId id="403" r:id="rId54"/>
    <p:sldId id="409" r:id="rId55"/>
    <p:sldId id="404" r:id="rId56"/>
    <p:sldId id="410" r:id="rId57"/>
    <p:sldId id="402" r:id="rId58"/>
    <p:sldId id="414" r:id="rId59"/>
    <p:sldId id="413" r:id="rId60"/>
    <p:sldId id="415" r:id="rId61"/>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V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52" autoAdjust="0"/>
  </p:normalViewPr>
  <p:slideViewPr>
    <p:cSldViewPr>
      <p:cViewPr varScale="1">
        <p:scale>
          <a:sx n="112" d="100"/>
          <a:sy n="112" d="100"/>
        </p:scale>
        <p:origin x="1176"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EAAA5-D3E3-428B-B48D-0E7D7B5713B8}" type="doc">
      <dgm:prSet loTypeId="urn:microsoft.com/office/officeart/2005/8/layout/venn1" loCatId="relationship" qsTypeId="urn:microsoft.com/office/officeart/2005/8/quickstyle/simple1#7" qsCatId="simple" csTypeId="urn:microsoft.com/office/officeart/2005/8/colors/accent1_2#7" csCatId="accent1" phldr="1"/>
      <dgm:spPr/>
    </dgm:pt>
    <dgm:pt modelId="{2DA46157-4065-4BEE-8C57-6A83E912C109}">
      <dgm:prSet phldrT="[Text]" custT="1"/>
      <dgm:spPr/>
      <dgm:t>
        <a:bodyPr/>
        <a:lstStyle/>
        <a:p>
          <a:r>
            <a:rPr lang="en-US" sz="2800" dirty="0"/>
            <a:t>Research</a:t>
          </a:r>
        </a:p>
      </dgm:t>
    </dgm:pt>
    <dgm:pt modelId="{35D67286-B5D2-4822-B126-F46AF1B08B9C}" type="parTrans" cxnId="{45078BD8-46B1-4B40-B207-5B722846ECC1}">
      <dgm:prSet/>
      <dgm:spPr/>
      <dgm:t>
        <a:bodyPr/>
        <a:lstStyle/>
        <a:p>
          <a:endParaRPr lang="en-US"/>
        </a:p>
      </dgm:t>
    </dgm:pt>
    <dgm:pt modelId="{0CBE22C0-3C3F-4328-B8CD-83AB9B1BF4BD}" type="sibTrans" cxnId="{45078BD8-46B1-4B40-B207-5B722846ECC1}">
      <dgm:prSet/>
      <dgm:spPr/>
      <dgm:t>
        <a:bodyPr/>
        <a:lstStyle/>
        <a:p>
          <a:endParaRPr lang="en-US"/>
        </a:p>
      </dgm:t>
    </dgm:pt>
    <dgm:pt modelId="{C13B43F2-D40A-42CA-A5DD-5A96065D3D79}">
      <dgm:prSet phldrT="[Text]" custT="1"/>
      <dgm:spPr/>
      <dgm:t>
        <a:bodyPr/>
        <a:lstStyle/>
        <a:p>
          <a:r>
            <a:rPr lang="en-US" sz="2400" dirty="0"/>
            <a:t>Structured Tools</a:t>
          </a:r>
        </a:p>
      </dgm:t>
    </dgm:pt>
    <dgm:pt modelId="{091C1457-50CC-4B5E-99FF-E3F14173457C}" type="parTrans" cxnId="{4F8C3E44-3081-4C9C-A9BA-3E0D1D84E3D2}">
      <dgm:prSet/>
      <dgm:spPr/>
      <dgm:t>
        <a:bodyPr/>
        <a:lstStyle/>
        <a:p>
          <a:endParaRPr lang="en-US"/>
        </a:p>
      </dgm:t>
    </dgm:pt>
    <dgm:pt modelId="{B634D2C3-49CA-4569-8709-97BF744A7E98}" type="sibTrans" cxnId="{4F8C3E44-3081-4C9C-A9BA-3E0D1D84E3D2}">
      <dgm:prSet/>
      <dgm:spPr/>
      <dgm:t>
        <a:bodyPr/>
        <a:lstStyle/>
        <a:p>
          <a:endParaRPr lang="en-US"/>
        </a:p>
      </dgm:t>
    </dgm:pt>
    <dgm:pt modelId="{CC7950CF-FE7B-4F31-9792-0380E0885F6B}">
      <dgm:prSet phldrT="[Text]" custT="1"/>
      <dgm:spPr/>
      <dgm:t>
        <a:bodyPr/>
        <a:lstStyle/>
        <a:p>
          <a:r>
            <a:rPr lang="en-US" sz="2400" dirty="0"/>
            <a:t>Clinical Judgment</a:t>
          </a:r>
        </a:p>
      </dgm:t>
    </dgm:pt>
    <dgm:pt modelId="{7DCC3177-8C14-44BA-8987-2D5603485667}" type="parTrans" cxnId="{5D40E8D5-48B7-44D9-BDC1-E317D7C33D94}">
      <dgm:prSet/>
      <dgm:spPr/>
      <dgm:t>
        <a:bodyPr/>
        <a:lstStyle/>
        <a:p>
          <a:endParaRPr lang="en-US"/>
        </a:p>
      </dgm:t>
    </dgm:pt>
    <dgm:pt modelId="{3B6F90FA-346E-414B-8437-6CD7079954FC}" type="sibTrans" cxnId="{5D40E8D5-48B7-44D9-BDC1-E317D7C33D94}">
      <dgm:prSet/>
      <dgm:spPr/>
      <dgm:t>
        <a:bodyPr/>
        <a:lstStyle/>
        <a:p>
          <a:endParaRPr lang="en-US"/>
        </a:p>
      </dgm:t>
    </dgm:pt>
    <dgm:pt modelId="{1DF89955-7E6A-4511-89BD-E76C21D051A4}" type="pres">
      <dgm:prSet presAssocID="{E33EAAA5-D3E3-428B-B48D-0E7D7B5713B8}" presName="compositeShape" presStyleCnt="0">
        <dgm:presLayoutVars>
          <dgm:chMax val="7"/>
          <dgm:dir/>
          <dgm:resizeHandles val="exact"/>
        </dgm:presLayoutVars>
      </dgm:prSet>
      <dgm:spPr/>
    </dgm:pt>
    <dgm:pt modelId="{80526B59-9461-41FB-8400-52516343DAEA}" type="pres">
      <dgm:prSet presAssocID="{2DA46157-4065-4BEE-8C57-6A83E912C109}" presName="circ1" presStyleLbl="vennNode1" presStyleIdx="0" presStyleCnt="3"/>
      <dgm:spPr/>
    </dgm:pt>
    <dgm:pt modelId="{4CD77DC9-D19B-4492-9377-26324383DA4B}" type="pres">
      <dgm:prSet presAssocID="{2DA46157-4065-4BEE-8C57-6A83E912C109}" presName="circ1Tx" presStyleLbl="revTx" presStyleIdx="0" presStyleCnt="0">
        <dgm:presLayoutVars>
          <dgm:chMax val="0"/>
          <dgm:chPref val="0"/>
          <dgm:bulletEnabled val="1"/>
        </dgm:presLayoutVars>
      </dgm:prSet>
      <dgm:spPr/>
    </dgm:pt>
    <dgm:pt modelId="{D5924B60-A72E-4700-8F01-549D95211237}" type="pres">
      <dgm:prSet presAssocID="{C13B43F2-D40A-42CA-A5DD-5A96065D3D79}" presName="circ2" presStyleLbl="vennNode1" presStyleIdx="1" presStyleCnt="3"/>
      <dgm:spPr/>
    </dgm:pt>
    <dgm:pt modelId="{A07D5F87-4498-4EDE-8602-B82377C12FBC}" type="pres">
      <dgm:prSet presAssocID="{C13B43F2-D40A-42CA-A5DD-5A96065D3D79}" presName="circ2Tx" presStyleLbl="revTx" presStyleIdx="0" presStyleCnt="0">
        <dgm:presLayoutVars>
          <dgm:chMax val="0"/>
          <dgm:chPref val="0"/>
          <dgm:bulletEnabled val="1"/>
        </dgm:presLayoutVars>
      </dgm:prSet>
      <dgm:spPr/>
    </dgm:pt>
    <dgm:pt modelId="{E88530BB-5D89-4779-B5F0-65BD6708A4F6}" type="pres">
      <dgm:prSet presAssocID="{CC7950CF-FE7B-4F31-9792-0380E0885F6B}" presName="circ3" presStyleLbl="vennNode1" presStyleIdx="2" presStyleCnt="3"/>
      <dgm:spPr/>
    </dgm:pt>
    <dgm:pt modelId="{A597274B-CB76-4AE5-86AB-F367C8DFCD57}" type="pres">
      <dgm:prSet presAssocID="{CC7950CF-FE7B-4F31-9792-0380E0885F6B}" presName="circ3Tx" presStyleLbl="revTx" presStyleIdx="0" presStyleCnt="0">
        <dgm:presLayoutVars>
          <dgm:chMax val="0"/>
          <dgm:chPref val="0"/>
          <dgm:bulletEnabled val="1"/>
        </dgm:presLayoutVars>
      </dgm:prSet>
      <dgm:spPr/>
    </dgm:pt>
  </dgm:ptLst>
  <dgm:cxnLst>
    <dgm:cxn modelId="{907F8616-4E5A-4491-9661-2B026E2A96A7}" type="presOf" srcId="{C13B43F2-D40A-42CA-A5DD-5A96065D3D79}" destId="{D5924B60-A72E-4700-8F01-549D95211237}" srcOrd="0" destOrd="0" presId="urn:microsoft.com/office/officeart/2005/8/layout/venn1"/>
    <dgm:cxn modelId="{D5760332-534E-4619-A1FA-9C8B5C50A757}" type="presOf" srcId="{CC7950CF-FE7B-4F31-9792-0380E0885F6B}" destId="{E88530BB-5D89-4779-B5F0-65BD6708A4F6}" srcOrd="0" destOrd="0" presId="urn:microsoft.com/office/officeart/2005/8/layout/venn1"/>
    <dgm:cxn modelId="{4F8C3E44-3081-4C9C-A9BA-3E0D1D84E3D2}" srcId="{E33EAAA5-D3E3-428B-B48D-0E7D7B5713B8}" destId="{C13B43F2-D40A-42CA-A5DD-5A96065D3D79}" srcOrd="1" destOrd="0" parTransId="{091C1457-50CC-4B5E-99FF-E3F14173457C}" sibTransId="{B634D2C3-49CA-4569-8709-97BF744A7E98}"/>
    <dgm:cxn modelId="{2A804F60-F040-4F49-94C4-46B48784B125}" type="presOf" srcId="{2DA46157-4065-4BEE-8C57-6A83E912C109}" destId="{4CD77DC9-D19B-4492-9377-26324383DA4B}" srcOrd="1" destOrd="0" presId="urn:microsoft.com/office/officeart/2005/8/layout/venn1"/>
    <dgm:cxn modelId="{FB9A197E-034B-4813-B09D-5EBE82417907}" type="presOf" srcId="{E33EAAA5-D3E3-428B-B48D-0E7D7B5713B8}" destId="{1DF89955-7E6A-4511-89BD-E76C21D051A4}" srcOrd="0" destOrd="0" presId="urn:microsoft.com/office/officeart/2005/8/layout/venn1"/>
    <dgm:cxn modelId="{F122C288-06F8-4D5C-A392-181DBC3DF9E3}" type="presOf" srcId="{2DA46157-4065-4BEE-8C57-6A83E912C109}" destId="{80526B59-9461-41FB-8400-52516343DAEA}" srcOrd="0" destOrd="0" presId="urn:microsoft.com/office/officeart/2005/8/layout/venn1"/>
    <dgm:cxn modelId="{7C64AC91-21B5-4094-957F-BDFC63675448}" type="presOf" srcId="{CC7950CF-FE7B-4F31-9792-0380E0885F6B}" destId="{A597274B-CB76-4AE5-86AB-F367C8DFCD57}" srcOrd="1" destOrd="0" presId="urn:microsoft.com/office/officeart/2005/8/layout/venn1"/>
    <dgm:cxn modelId="{C70559D4-5084-4C7F-9344-8446B7E04219}" type="presOf" srcId="{C13B43F2-D40A-42CA-A5DD-5A96065D3D79}" destId="{A07D5F87-4498-4EDE-8602-B82377C12FBC}" srcOrd="1" destOrd="0" presId="urn:microsoft.com/office/officeart/2005/8/layout/venn1"/>
    <dgm:cxn modelId="{5D40E8D5-48B7-44D9-BDC1-E317D7C33D94}" srcId="{E33EAAA5-D3E3-428B-B48D-0E7D7B5713B8}" destId="{CC7950CF-FE7B-4F31-9792-0380E0885F6B}" srcOrd="2" destOrd="0" parTransId="{7DCC3177-8C14-44BA-8987-2D5603485667}" sibTransId="{3B6F90FA-346E-414B-8437-6CD7079954FC}"/>
    <dgm:cxn modelId="{45078BD8-46B1-4B40-B207-5B722846ECC1}" srcId="{E33EAAA5-D3E3-428B-B48D-0E7D7B5713B8}" destId="{2DA46157-4065-4BEE-8C57-6A83E912C109}" srcOrd="0" destOrd="0" parTransId="{35D67286-B5D2-4822-B126-F46AF1B08B9C}" sibTransId="{0CBE22C0-3C3F-4328-B8CD-83AB9B1BF4BD}"/>
    <dgm:cxn modelId="{1F7E9823-61C3-4F73-8976-958DCC3A040A}" type="presParOf" srcId="{1DF89955-7E6A-4511-89BD-E76C21D051A4}" destId="{80526B59-9461-41FB-8400-52516343DAEA}" srcOrd="0" destOrd="0" presId="urn:microsoft.com/office/officeart/2005/8/layout/venn1"/>
    <dgm:cxn modelId="{644C558B-A024-4903-80B2-A8C6BCEBC51A}" type="presParOf" srcId="{1DF89955-7E6A-4511-89BD-E76C21D051A4}" destId="{4CD77DC9-D19B-4492-9377-26324383DA4B}" srcOrd="1" destOrd="0" presId="urn:microsoft.com/office/officeart/2005/8/layout/venn1"/>
    <dgm:cxn modelId="{9CC4DFF4-9F28-4C0A-ABA0-DC8B5D977349}" type="presParOf" srcId="{1DF89955-7E6A-4511-89BD-E76C21D051A4}" destId="{D5924B60-A72E-4700-8F01-549D95211237}" srcOrd="2" destOrd="0" presId="urn:microsoft.com/office/officeart/2005/8/layout/venn1"/>
    <dgm:cxn modelId="{66FEFBA7-F8B4-4B30-BABC-01D0EC7DC176}" type="presParOf" srcId="{1DF89955-7E6A-4511-89BD-E76C21D051A4}" destId="{A07D5F87-4498-4EDE-8602-B82377C12FBC}" srcOrd="3" destOrd="0" presId="urn:microsoft.com/office/officeart/2005/8/layout/venn1"/>
    <dgm:cxn modelId="{87BD4C94-F147-4A45-8BBD-008AE783FC26}" type="presParOf" srcId="{1DF89955-7E6A-4511-89BD-E76C21D051A4}" destId="{E88530BB-5D89-4779-B5F0-65BD6708A4F6}" srcOrd="4" destOrd="0" presId="urn:microsoft.com/office/officeart/2005/8/layout/venn1"/>
    <dgm:cxn modelId="{64772D3A-7B52-4374-A8DE-ABF38DAD4304}" type="presParOf" srcId="{1DF89955-7E6A-4511-89BD-E76C21D051A4}" destId="{A597274B-CB76-4AE5-86AB-F367C8DFCD5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F53877-CEA6-4F69-ACD2-DAAB6DCBBCC3}"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E043E685-1463-4081-93E5-8E63C28AF2D8}">
      <dgm:prSet phldrT="[Text]"/>
      <dgm:spPr/>
      <dgm:t>
        <a:bodyPr/>
        <a:lstStyle/>
        <a:p>
          <a:r>
            <a:rPr lang="en-US" dirty="0"/>
            <a:t>Danger</a:t>
          </a:r>
        </a:p>
      </dgm:t>
    </dgm:pt>
    <dgm:pt modelId="{BBE506E0-EC66-4976-9D52-2C43589DFD4A}" type="parTrans" cxnId="{6014B21D-E710-431E-A268-3C91443F7372}">
      <dgm:prSet/>
      <dgm:spPr/>
      <dgm:t>
        <a:bodyPr/>
        <a:lstStyle/>
        <a:p>
          <a:endParaRPr lang="en-US"/>
        </a:p>
      </dgm:t>
    </dgm:pt>
    <dgm:pt modelId="{07D6F0F4-C4B0-4AF7-8CC7-D94C8135D83A}" type="sibTrans" cxnId="{6014B21D-E710-431E-A268-3C91443F7372}">
      <dgm:prSet/>
      <dgm:spPr/>
      <dgm:t>
        <a:bodyPr/>
        <a:lstStyle/>
        <a:p>
          <a:endParaRPr lang="en-US"/>
        </a:p>
      </dgm:t>
    </dgm:pt>
    <dgm:pt modelId="{58F36102-BF3E-4D08-BE78-6C2DF4749650}">
      <dgm:prSet phldrT="[Text]"/>
      <dgm:spPr/>
      <dgm:t>
        <a:bodyPr/>
        <a:lstStyle/>
        <a:p>
          <a:r>
            <a:rPr lang="en-US" dirty="0"/>
            <a:t>What exactly we are worried about (the danger statement)</a:t>
          </a:r>
        </a:p>
      </dgm:t>
    </dgm:pt>
    <dgm:pt modelId="{C22CEFE2-CAED-4619-98CA-39D41BFFB0CA}" type="parTrans" cxnId="{58C9C8FE-731D-4D9C-9377-1396A5D48C8E}">
      <dgm:prSet/>
      <dgm:spPr/>
      <dgm:t>
        <a:bodyPr/>
        <a:lstStyle/>
        <a:p>
          <a:endParaRPr lang="en-US"/>
        </a:p>
      </dgm:t>
    </dgm:pt>
    <dgm:pt modelId="{63A76708-E3DC-4A4F-84E1-85374F665881}" type="sibTrans" cxnId="{58C9C8FE-731D-4D9C-9377-1396A5D48C8E}">
      <dgm:prSet/>
      <dgm:spPr/>
      <dgm:t>
        <a:bodyPr/>
        <a:lstStyle/>
        <a:p>
          <a:endParaRPr lang="en-US"/>
        </a:p>
      </dgm:t>
    </dgm:pt>
    <dgm:pt modelId="{A959C08A-0878-4D0E-ACB8-658B65F7998F}">
      <dgm:prSet phldrT="[Text]"/>
      <dgm:spPr/>
      <dgm:t>
        <a:bodyPr/>
        <a:lstStyle/>
        <a:p>
          <a:r>
            <a:rPr lang="en-US" dirty="0"/>
            <a:t>Risk</a:t>
          </a:r>
        </a:p>
      </dgm:t>
    </dgm:pt>
    <dgm:pt modelId="{BB5DA0C6-A672-4173-9660-5315D9799A8D}" type="parTrans" cxnId="{CA1E0D6D-3CAD-4D74-BA4E-5C8A715725EB}">
      <dgm:prSet/>
      <dgm:spPr/>
      <dgm:t>
        <a:bodyPr/>
        <a:lstStyle/>
        <a:p>
          <a:endParaRPr lang="en-US"/>
        </a:p>
      </dgm:t>
    </dgm:pt>
    <dgm:pt modelId="{65F867B2-1125-4E46-A43E-9D43CA0263DE}" type="sibTrans" cxnId="{CA1E0D6D-3CAD-4D74-BA4E-5C8A715725EB}">
      <dgm:prSet/>
      <dgm:spPr/>
      <dgm:t>
        <a:bodyPr/>
        <a:lstStyle/>
        <a:p>
          <a:endParaRPr lang="en-US"/>
        </a:p>
      </dgm:t>
    </dgm:pt>
    <dgm:pt modelId="{071D223D-E619-4728-8321-786C36144C6D}">
      <dgm:prSet phldrT="[Text]"/>
      <dgm:spPr/>
      <dgm:t>
        <a:bodyPr/>
        <a:lstStyle/>
        <a:p>
          <a:r>
            <a:rPr lang="en-US" dirty="0"/>
            <a:t>How worried we should be (the risk level)</a:t>
          </a:r>
        </a:p>
      </dgm:t>
    </dgm:pt>
    <dgm:pt modelId="{8D20C045-4076-49E9-B4FB-F32C14605718}" type="parTrans" cxnId="{74D34EF3-1FB0-4520-AB61-E5132F69423F}">
      <dgm:prSet/>
      <dgm:spPr/>
      <dgm:t>
        <a:bodyPr/>
        <a:lstStyle/>
        <a:p>
          <a:endParaRPr lang="en-US"/>
        </a:p>
      </dgm:t>
    </dgm:pt>
    <dgm:pt modelId="{C2FDAA16-B85D-4023-9A5A-73AD24127E64}" type="sibTrans" cxnId="{74D34EF3-1FB0-4520-AB61-E5132F69423F}">
      <dgm:prSet/>
      <dgm:spPr/>
      <dgm:t>
        <a:bodyPr/>
        <a:lstStyle/>
        <a:p>
          <a:endParaRPr lang="en-US"/>
        </a:p>
      </dgm:t>
    </dgm:pt>
    <dgm:pt modelId="{D94E0F15-5CFF-493E-8214-F9ADDA6B270A}" type="pres">
      <dgm:prSet presAssocID="{83F53877-CEA6-4F69-ACD2-DAAB6DCBBCC3}" presName="Name0" presStyleCnt="0">
        <dgm:presLayoutVars>
          <dgm:dir/>
          <dgm:animLvl val="lvl"/>
          <dgm:resizeHandles val="exact"/>
        </dgm:presLayoutVars>
      </dgm:prSet>
      <dgm:spPr/>
    </dgm:pt>
    <dgm:pt modelId="{0F82F195-6654-4427-9652-6162EB70EC86}" type="pres">
      <dgm:prSet presAssocID="{83F53877-CEA6-4F69-ACD2-DAAB6DCBBCC3}" presName="tSp" presStyleCnt="0"/>
      <dgm:spPr/>
    </dgm:pt>
    <dgm:pt modelId="{233B4450-B713-4956-A0EC-9693004B3C25}" type="pres">
      <dgm:prSet presAssocID="{83F53877-CEA6-4F69-ACD2-DAAB6DCBBCC3}" presName="bSp" presStyleCnt="0"/>
      <dgm:spPr/>
    </dgm:pt>
    <dgm:pt modelId="{7EFDF889-841F-4AF9-B7A8-8B7E2BF9BF15}" type="pres">
      <dgm:prSet presAssocID="{83F53877-CEA6-4F69-ACD2-DAAB6DCBBCC3}" presName="process" presStyleCnt="0"/>
      <dgm:spPr/>
    </dgm:pt>
    <dgm:pt modelId="{1B68B3B4-FF46-496F-A0D8-0E728350AC83}" type="pres">
      <dgm:prSet presAssocID="{E043E685-1463-4081-93E5-8E63C28AF2D8}" presName="composite1" presStyleCnt="0"/>
      <dgm:spPr/>
    </dgm:pt>
    <dgm:pt modelId="{20B3D6CD-1C8B-438E-ADBA-ED5B931D0A09}" type="pres">
      <dgm:prSet presAssocID="{E043E685-1463-4081-93E5-8E63C28AF2D8}" presName="dummyNode1" presStyleLbl="node1" presStyleIdx="0" presStyleCnt="2"/>
      <dgm:spPr/>
    </dgm:pt>
    <dgm:pt modelId="{F8A42838-C195-4063-97B0-A1C0D5C690B6}" type="pres">
      <dgm:prSet presAssocID="{E043E685-1463-4081-93E5-8E63C28AF2D8}" presName="childNode1" presStyleLbl="bgAcc1" presStyleIdx="0" presStyleCnt="2">
        <dgm:presLayoutVars>
          <dgm:bulletEnabled val="1"/>
        </dgm:presLayoutVars>
      </dgm:prSet>
      <dgm:spPr/>
    </dgm:pt>
    <dgm:pt modelId="{DCEFF0C5-40CB-4CF7-AC93-025A6F280CCB}" type="pres">
      <dgm:prSet presAssocID="{E043E685-1463-4081-93E5-8E63C28AF2D8}" presName="childNode1tx" presStyleLbl="bgAcc1" presStyleIdx="0" presStyleCnt="2">
        <dgm:presLayoutVars>
          <dgm:bulletEnabled val="1"/>
        </dgm:presLayoutVars>
      </dgm:prSet>
      <dgm:spPr/>
    </dgm:pt>
    <dgm:pt modelId="{1994CFDF-C43E-497F-834E-16B15869BD17}" type="pres">
      <dgm:prSet presAssocID="{E043E685-1463-4081-93E5-8E63C28AF2D8}" presName="parentNode1" presStyleLbl="node1" presStyleIdx="0" presStyleCnt="2">
        <dgm:presLayoutVars>
          <dgm:chMax val="1"/>
          <dgm:bulletEnabled val="1"/>
        </dgm:presLayoutVars>
      </dgm:prSet>
      <dgm:spPr/>
    </dgm:pt>
    <dgm:pt modelId="{653A2E17-5975-4379-AF72-42E54865F491}" type="pres">
      <dgm:prSet presAssocID="{E043E685-1463-4081-93E5-8E63C28AF2D8}" presName="connSite1" presStyleCnt="0"/>
      <dgm:spPr/>
    </dgm:pt>
    <dgm:pt modelId="{302388C6-6B19-473D-B5E8-4910A50F91A1}" type="pres">
      <dgm:prSet presAssocID="{07D6F0F4-C4B0-4AF7-8CC7-D94C8135D83A}" presName="Name9" presStyleLbl="sibTrans2D1" presStyleIdx="0" presStyleCnt="1"/>
      <dgm:spPr/>
    </dgm:pt>
    <dgm:pt modelId="{C247AACB-B0E4-4351-B92D-41FCCF821812}" type="pres">
      <dgm:prSet presAssocID="{A959C08A-0878-4D0E-ACB8-658B65F7998F}" presName="composite2" presStyleCnt="0"/>
      <dgm:spPr/>
    </dgm:pt>
    <dgm:pt modelId="{A2B0FCD6-C46D-4D6B-9D41-4EF2BE9F0C63}" type="pres">
      <dgm:prSet presAssocID="{A959C08A-0878-4D0E-ACB8-658B65F7998F}" presName="dummyNode2" presStyleLbl="node1" presStyleIdx="0" presStyleCnt="2"/>
      <dgm:spPr/>
    </dgm:pt>
    <dgm:pt modelId="{CAAE9EF7-29F9-4CB6-8FF0-676C29DD380A}" type="pres">
      <dgm:prSet presAssocID="{A959C08A-0878-4D0E-ACB8-658B65F7998F}" presName="childNode2" presStyleLbl="bgAcc1" presStyleIdx="1" presStyleCnt="2">
        <dgm:presLayoutVars>
          <dgm:bulletEnabled val="1"/>
        </dgm:presLayoutVars>
      </dgm:prSet>
      <dgm:spPr/>
    </dgm:pt>
    <dgm:pt modelId="{7938FD09-B260-4BC3-8CAE-5BAD420C1752}" type="pres">
      <dgm:prSet presAssocID="{A959C08A-0878-4D0E-ACB8-658B65F7998F}" presName="childNode2tx" presStyleLbl="bgAcc1" presStyleIdx="1" presStyleCnt="2">
        <dgm:presLayoutVars>
          <dgm:bulletEnabled val="1"/>
        </dgm:presLayoutVars>
      </dgm:prSet>
      <dgm:spPr/>
    </dgm:pt>
    <dgm:pt modelId="{9E014F53-3D59-460C-A1D9-A18E39D4FDA6}" type="pres">
      <dgm:prSet presAssocID="{A959C08A-0878-4D0E-ACB8-658B65F7998F}" presName="parentNode2" presStyleLbl="node1" presStyleIdx="1" presStyleCnt="2">
        <dgm:presLayoutVars>
          <dgm:chMax val="0"/>
          <dgm:bulletEnabled val="1"/>
        </dgm:presLayoutVars>
      </dgm:prSet>
      <dgm:spPr/>
    </dgm:pt>
    <dgm:pt modelId="{A52CC779-D52F-4BB9-A864-13160F738A00}" type="pres">
      <dgm:prSet presAssocID="{A959C08A-0878-4D0E-ACB8-658B65F7998F}" presName="connSite2" presStyleCnt="0"/>
      <dgm:spPr/>
    </dgm:pt>
  </dgm:ptLst>
  <dgm:cxnLst>
    <dgm:cxn modelId="{6014B21D-E710-431E-A268-3C91443F7372}" srcId="{83F53877-CEA6-4F69-ACD2-DAAB6DCBBCC3}" destId="{E043E685-1463-4081-93E5-8E63C28AF2D8}" srcOrd="0" destOrd="0" parTransId="{BBE506E0-EC66-4976-9D52-2C43589DFD4A}" sibTransId="{07D6F0F4-C4B0-4AF7-8CC7-D94C8135D83A}"/>
    <dgm:cxn modelId="{CD69EC44-36C0-4613-9EC8-FA477B0922F1}" type="presOf" srcId="{58F36102-BF3E-4D08-BE78-6C2DF4749650}" destId="{DCEFF0C5-40CB-4CF7-AC93-025A6F280CCB}" srcOrd="1" destOrd="0" presId="urn:microsoft.com/office/officeart/2005/8/layout/hProcess4"/>
    <dgm:cxn modelId="{980F2563-0981-4BB1-AB4A-BD772619747C}" type="presOf" srcId="{E043E685-1463-4081-93E5-8E63C28AF2D8}" destId="{1994CFDF-C43E-497F-834E-16B15869BD17}" srcOrd="0" destOrd="0" presId="urn:microsoft.com/office/officeart/2005/8/layout/hProcess4"/>
    <dgm:cxn modelId="{CA1E0D6D-3CAD-4D74-BA4E-5C8A715725EB}" srcId="{83F53877-CEA6-4F69-ACD2-DAAB6DCBBCC3}" destId="{A959C08A-0878-4D0E-ACB8-658B65F7998F}" srcOrd="1" destOrd="0" parTransId="{BB5DA0C6-A672-4173-9660-5315D9799A8D}" sibTransId="{65F867B2-1125-4E46-A43E-9D43CA0263DE}"/>
    <dgm:cxn modelId="{B1ECB476-D456-4718-BA88-6A2AE61E3EC0}" type="presOf" srcId="{83F53877-CEA6-4F69-ACD2-DAAB6DCBBCC3}" destId="{D94E0F15-5CFF-493E-8214-F9ADDA6B270A}" srcOrd="0" destOrd="0" presId="urn:microsoft.com/office/officeart/2005/8/layout/hProcess4"/>
    <dgm:cxn modelId="{245A9093-FC5D-4CDA-9424-087F60B58A15}" type="presOf" srcId="{071D223D-E619-4728-8321-786C36144C6D}" destId="{7938FD09-B260-4BC3-8CAE-5BAD420C1752}" srcOrd="1" destOrd="0" presId="urn:microsoft.com/office/officeart/2005/8/layout/hProcess4"/>
    <dgm:cxn modelId="{6B3AA098-B40E-4E84-A15A-8948936B1A90}" type="presOf" srcId="{071D223D-E619-4728-8321-786C36144C6D}" destId="{CAAE9EF7-29F9-4CB6-8FF0-676C29DD380A}" srcOrd="0" destOrd="0" presId="urn:microsoft.com/office/officeart/2005/8/layout/hProcess4"/>
    <dgm:cxn modelId="{95A55699-C632-471F-AA11-7F4BBCADC516}" type="presOf" srcId="{58F36102-BF3E-4D08-BE78-6C2DF4749650}" destId="{F8A42838-C195-4063-97B0-A1C0D5C690B6}" srcOrd="0" destOrd="0" presId="urn:microsoft.com/office/officeart/2005/8/layout/hProcess4"/>
    <dgm:cxn modelId="{7CE231A5-818D-4D3C-9B41-A45D5E4C7D99}" type="presOf" srcId="{07D6F0F4-C4B0-4AF7-8CC7-D94C8135D83A}" destId="{302388C6-6B19-473D-B5E8-4910A50F91A1}" srcOrd="0" destOrd="0" presId="urn:microsoft.com/office/officeart/2005/8/layout/hProcess4"/>
    <dgm:cxn modelId="{EE10BBAB-02BA-43B4-BCAD-185DFEF6813A}" type="presOf" srcId="{A959C08A-0878-4D0E-ACB8-658B65F7998F}" destId="{9E014F53-3D59-460C-A1D9-A18E39D4FDA6}" srcOrd="0" destOrd="0" presId="urn:microsoft.com/office/officeart/2005/8/layout/hProcess4"/>
    <dgm:cxn modelId="{74D34EF3-1FB0-4520-AB61-E5132F69423F}" srcId="{A959C08A-0878-4D0E-ACB8-658B65F7998F}" destId="{071D223D-E619-4728-8321-786C36144C6D}" srcOrd="0" destOrd="0" parTransId="{8D20C045-4076-49E9-B4FB-F32C14605718}" sibTransId="{C2FDAA16-B85D-4023-9A5A-73AD24127E64}"/>
    <dgm:cxn modelId="{58C9C8FE-731D-4D9C-9377-1396A5D48C8E}" srcId="{E043E685-1463-4081-93E5-8E63C28AF2D8}" destId="{58F36102-BF3E-4D08-BE78-6C2DF4749650}" srcOrd="0" destOrd="0" parTransId="{C22CEFE2-CAED-4619-98CA-39D41BFFB0CA}" sibTransId="{63A76708-E3DC-4A4F-84E1-85374F665881}"/>
    <dgm:cxn modelId="{D6F184CB-5B1B-4462-8FCB-E2F0F7C1259B}" type="presParOf" srcId="{D94E0F15-5CFF-493E-8214-F9ADDA6B270A}" destId="{0F82F195-6654-4427-9652-6162EB70EC86}" srcOrd="0" destOrd="0" presId="urn:microsoft.com/office/officeart/2005/8/layout/hProcess4"/>
    <dgm:cxn modelId="{0CF59615-F9F8-488F-BAD4-CCF1A53F9CD6}" type="presParOf" srcId="{D94E0F15-5CFF-493E-8214-F9ADDA6B270A}" destId="{233B4450-B713-4956-A0EC-9693004B3C25}" srcOrd="1" destOrd="0" presId="urn:microsoft.com/office/officeart/2005/8/layout/hProcess4"/>
    <dgm:cxn modelId="{5EAA4E1B-5B55-4636-BC19-F605BEB41243}" type="presParOf" srcId="{D94E0F15-5CFF-493E-8214-F9ADDA6B270A}" destId="{7EFDF889-841F-4AF9-B7A8-8B7E2BF9BF15}" srcOrd="2" destOrd="0" presId="urn:microsoft.com/office/officeart/2005/8/layout/hProcess4"/>
    <dgm:cxn modelId="{AAC881EE-93E5-45B2-9DA6-FBCB8928E09B}" type="presParOf" srcId="{7EFDF889-841F-4AF9-B7A8-8B7E2BF9BF15}" destId="{1B68B3B4-FF46-496F-A0D8-0E728350AC83}" srcOrd="0" destOrd="0" presId="urn:microsoft.com/office/officeart/2005/8/layout/hProcess4"/>
    <dgm:cxn modelId="{50EA197E-72C2-46BE-A205-689AE831F32D}" type="presParOf" srcId="{1B68B3B4-FF46-496F-A0D8-0E728350AC83}" destId="{20B3D6CD-1C8B-438E-ADBA-ED5B931D0A09}" srcOrd="0" destOrd="0" presId="urn:microsoft.com/office/officeart/2005/8/layout/hProcess4"/>
    <dgm:cxn modelId="{4B5250CA-266D-4510-8A2F-A4729A4F5F5E}" type="presParOf" srcId="{1B68B3B4-FF46-496F-A0D8-0E728350AC83}" destId="{F8A42838-C195-4063-97B0-A1C0D5C690B6}" srcOrd="1" destOrd="0" presId="urn:microsoft.com/office/officeart/2005/8/layout/hProcess4"/>
    <dgm:cxn modelId="{4A5E1654-8193-40F8-B849-B030A4D95C4D}" type="presParOf" srcId="{1B68B3B4-FF46-496F-A0D8-0E728350AC83}" destId="{DCEFF0C5-40CB-4CF7-AC93-025A6F280CCB}" srcOrd="2" destOrd="0" presId="urn:microsoft.com/office/officeart/2005/8/layout/hProcess4"/>
    <dgm:cxn modelId="{B079B23E-AE6A-40E3-A932-0474C66B94BC}" type="presParOf" srcId="{1B68B3B4-FF46-496F-A0D8-0E728350AC83}" destId="{1994CFDF-C43E-497F-834E-16B15869BD17}" srcOrd="3" destOrd="0" presId="urn:microsoft.com/office/officeart/2005/8/layout/hProcess4"/>
    <dgm:cxn modelId="{84072897-72BA-4926-935A-19D8C834A288}" type="presParOf" srcId="{1B68B3B4-FF46-496F-A0D8-0E728350AC83}" destId="{653A2E17-5975-4379-AF72-42E54865F491}" srcOrd="4" destOrd="0" presId="urn:microsoft.com/office/officeart/2005/8/layout/hProcess4"/>
    <dgm:cxn modelId="{3AEDD06C-78E5-43F7-BAC6-35459CD41539}" type="presParOf" srcId="{7EFDF889-841F-4AF9-B7A8-8B7E2BF9BF15}" destId="{302388C6-6B19-473D-B5E8-4910A50F91A1}" srcOrd="1" destOrd="0" presId="urn:microsoft.com/office/officeart/2005/8/layout/hProcess4"/>
    <dgm:cxn modelId="{73CE3EF4-BE81-4B44-94F4-5A1CA9A2CE8F}" type="presParOf" srcId="{7EFDF889-841F-4AF9-B7A8-8B7E2BF9BF15}" destId="{C247AACB-B0E4-4351-B92D-41FCCF821812}" srcOrd="2" destOrd="0" presId="urn:microsoft.com/office/officeart/2005/8/layout/hProcess4"/>
    <dgm:cxn modelId="{8EF8DD85-17F6-467D-958E-4A4D4D03354E}" type="presParOf" srcId="{C247AACB-B0E4-4351-B92D-41FCCF821812}" destId="{A2B0FCD6-C46D-4D6B-9D41-4EF2BE9F0C63}" srcOrd="0" destOrd="0" presId="urn:microsoft.com/office/officeart/2005/8/layout/hProcess4"/>
    <dgm:cxn modelId="{5131390B-DD18-499F-B471-72C4CEA85416}" type="presParOf" srcId="{C247AACB-B0E4-4351-B92D-41FCCF821812}" destId="{CAAE9EF7-29F9-4CB6-8FF0-676C29DD380A}" srcOrd="1" destOrd="0" presId="urn:microsoft.com/office/officeart/2005/8/layout/hProcess4"/>
    <dgm:cxn modelId="{423C0433-18AC-44E4-B07B-51B3F2580B80}" type="presParOf" srcId="{C247AACB-B0E4-4351-B92D-41FCCF821812}" destId="{7938FD09-B260-4BC3-8CAE-5BAD420C1752}" srcOrd="2" destOrd="0" presId="urn:microsoft.com/office/officeart/2005/8/layout/hProcess4"/>
    <dgm:cxn modelId="{45B0BBB1-B873-4A09-80E0-28E1BC1015B9}" type="presParOf" srcId="{C247AACB-B0E4-4351-B92D-41FCCF821812}" destId="{9E014F53-3D59-460C-A1D9-A18E39D4FDA6}" srcOrd="3" destOrd="0" presId="urn:microsoft.com/office/officeart/2005/8/layout/hProcess4"/>
    <dgm:cxn modelId="{BB59DBE5-FDA2-4FD9-ADA6-67018516A05B}" type="presParOf" srcId="{C247AACB-B0E4-4351-B92D-41FCCF821812}" destId="{A52CC779-D52F-4BB9-A864-13160F738A0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17530E-834B-48FF-9164-337F1B40FA35}" type="doc">
      <dgm:prSet loTypeId="urn:microsoft.com/office/officeart/2005/8/layout/process1" loCatId="process" qsTypeId="urn:microsoft.com/office/officeart/2005/8/quickstyle/simple1" qsCatId="simple" csTypeId="urn:microsoft.com/office/officeart/2005/8/colors/colorful2" csCatId="colorful" phldr="1"/>
      <dgm:spPr/>
    </dgm:pt>
    <dgm:pt modelId="{2E856A31-0E0A-42D6-8654-91E0DF93BA2C}">
      <dgm:prSet phldrT="[Text]"/>
      <dgm:spPr>
        <a:solidFill>
          <a:schemeClr val="accent1"/>
        </a:solidFill>
      </dgm:spPr>
      <dgm:t>
        <a:bodyPr/>
        <a:lstStyle/>
        <a:p>
          <a:pPr algn="ctr"/>
          <a:r>
            <a:rPr lang="en-US" dirty="0"/>
            <a:t>Focus on Safety</a:t>
          </a:r>
        </a:p>
      </dgm:t>
    </dgm:pt>
    <dgm:pt modelId="{EE4B4FA0-3CA5-45D1-923C-E2D28C8D5749}" type="parTrans" cxnId="{149C1102-4C45-4B1F-95C5-9143EC1410B7}">
      <dgm:prSet/>
      <dgm:spPr/>
      <dgm:t>
        <a:bodyPr/>
        <a:lstStyle/>
        <a:p>
          <a:endParaRPr lang="en-US"/>
        </a:p>
      </dgm:t>
    </dgm:pt>
    <dgm:pt modelId="{356EC2FC-968A-4A82-96D6-782E92611F64}" type="sibTrans" cxnId="{149C1102-4C45-4B1F-95C5-9143EC1410B7}">
      <dgm:prSet/>
      <dgm:spPr>
        <a:solidFill>
          <a:schemeClr val="accent5"/>
        </a:solidFill>
      </dgm:spPr>
      <dgm:t>
        <a:bodyPr/>
        <a:lstStyle/>
        <a:p>
          <a:endParaRPr lang="en-US"/>
        </a:p>
      </dgm:t>
    </dgm:pt>
    <dgm:pt modelId="{B140D3D1-D546-420B-935E-14A5BE16D618}">
      <dgm:prSet phldrT="[Text]"/>
      <dgm:spPr>
        <a:solidFill>
          <a:schemeClr val="accent2"/>
        </a:solidFill>
      </dgm:spPr>
      <dgm:t>
        <a:bodyPr/>
        <a:lstStyle/>
        <a:p>
          <a:pPr algn="ctr"/>
          <a:r>
            <a:rPr lang="en-US" dirty="0"/>
            <a:t>Behavioral change</a:t>
          </a:r>
        </a:p>
      </dgm:t>
    </dgm:pt>
    <dgm:pt modelId="{5F4D96FB-3BED-410E-B785-BC5D12D42531}" type="parTrans" cxnId="{B686C16C-EEC8-4CA4-9014-FBA96B31FBC7}">
      <dgm:prSet/>
      <dgm:spPr/>
      <dgm:t>
        <a:bodyPr/>
        <a:lstStyle/>
        <a:p>
          <a:endParaRPr lang="en-US"/>
        </a:p>
      </dgm:t>
    </dgm:pt>
    <dgm:pt modelId="{A72F410B-04F5-4A38-ADA4-99BE8C1D5BCD}" type="sibTrans" cxnId="{B686C16C-EEC8-4CA4-9014-FBA96B31FBC7}">
      <dgm:prSet/>
      <dgm:spPr>
        <a:solidFill>
          <a:schemeClr val="accent5"/>
        </a:solidFill>
      </dgm:spPr>
      <dgm:t>
        <a:bodyPr/>
        <a:lstStyle/>
        <a:p>
          <a:endParaRPr lang="en-US"/>
        </a:p>
      </dgm:t>
    </dgm:pt>
    <dgm:pt modelId="{08883888-3204-41AC-8C90-53814D2FD609}">
      <dgm:prSet phldrT="[Text]"/>
      <dgm:spPr/>
      <dgm:t>
        <a:bodyPr/>
        <a:lstStyle/>
        <a:p>
          <a:r>
            <a:rPr lang="en-US" dirty="0"/>
            <a:t>Use of network</a:t>
          </a:r>
        </a:p>
      </dgm:t>
    </dgm:pt>
    <dgm:pt modelId="{3398D432-C53E-4BE1-9DDD-C16CD484FF6D}" type="parTrans" cxnId="{A0C7221A-74D7-4802-BED3-C5E1CD3C22FC}">
      <dgm:prSet/>
      <dgm:spPr/>
      <dgm:t>
        <a:bodyPr/>
        <a:lstStyle/>
        <a:p>
          <a:endParaRPr lang="en-US"/>
        </a:p>
      </dgm:t>
    </dgm:pt>
    <dgm:pt modelId="{651F1B89-4CB6-4FB8-AA54-0F1773F6A238}" type="sibTrans" cxnId="{A0C7221A-74D7-4802-BED3-C5E1CD3C22FC}">
      <dgm:prSet/>
      <dgm:spPr/>
      <dgm:t>
        <a:bodyPr/>
        <a:lstStyle/>
        <a:p>
          <a:endParaRPr lang="en-US"/>
        </a:p>
      </dgm:t>
    </dgm:pt>
    <dgm:pt modelId="{66C491D5-8D37-42A3-A490-75479648352F}">
      <dgm:prSet phldrT="[Text]"/>
      <dgm:spPr>
        <a:solidFill>
          <a:schemeClr val="accent1"/>
        </a:solidFill>
      </dgm:spPr>
      <dgm:t>
        <a:bodyPr/>
        <a:lstStyle/>
        <a:p>
          <a:pPr marL="231775" indent="-231775" algn="l"/>
          <a:r>
            <a:rPr lang="en-US" dirty="0"/>
            <a:t>Immediate</a:t>
          </a:r>
        </a:p>
      </dgm:t>
    </dgm:pt>
    <dgm:pt modelId="{198EB6AB-5FF5-40A3-8955-D2686DEC85FD}" type="parTrans" cxnId="{F35914E1-D017-4A7B-9991-EF2AE52DEAB6}">
      <dgm:prSet/>
      <dgm:spPr/>
      <dgm:t>
        <a:bodyPr/>
        <a:lstStyle/>
        <a:p>
          <a:endParaRPr lang="en-US"/>
        </a:p>
      </dgm:t>
    </dgm:pt>
    <dgm:pt modelId="{917BBA94-7385-42D4-BFAC-E09142861383}" type="sibTrans" cxnId="{F35914E1-D017-4A7B-9991-EF2AE52DEAB6}">
      <dgm:prSet/>
      <dgm:spPr/>
      <dgm:t>
        <a:bodyPr/>
        <a:lstStyle/>
        <a:p>
          <a:endParaRPr lang="en-US"/>
        </a:p>
      </dgm:t>
    </dgm:pt>
    <dgm:pt modelId="{4C746570-9C8A-4271-9DB3-C1CE90FD76AF}">
      <dgm:prSet phldrT="[Text]"/>
      <dgm:spPr>
        <a:solidFill>
          <a:schemeClr val="accent1"/>
        </a:solidFill>
      </dgm:spPr>
      <dgm:t>
        <a:bodyPr/>
        <a:lstStyle/>
        <a:p>
          <a:pPr marL="231775" indent="-231775" algn="l"/>
          <a:r>
            <a:rPr lang="en-US" dirty="0"/>
            <a:t>Demonstrated over time</a:t>
          </a:r>
        </a:p>
      </dgm:t>
    </dgm:pt>
    <dgm:pt modelId="{896F70B6-3586-4000-B34C-9B8D28A415E9}" type="parTrans" cxnId="{54C41CD0-9BF4-4A9F-86EF-07BB16C0ABBF}">
      <dgm:prSet/>
      <dgm:spPr/>
      <dgm:t>
        <a:bodyPr/>
        <a:lstStyle/>
        <a:p>
          <a:endParaRPr lang="en-US"/>
        </a:p>
      </dgm:t>
    </dgm:pt>
    <dgm:pt modelId="{AFE6172A-A7CA-44F8-BA3A-474AA0127735}" type="sibTrans" cxnId="{54C41CD0-9BF4-4A9F-86EF-07BB16C0ABBF}">
      <dgm:prSet/>
      <dgm:spPr/>
      <dgm:t>
        <a:bodyPr/>
        <a:lstStyle/>
        <a:p>
          <a:endParaRPr lang="en-US"/>
        </a:p>
      </dgm:t>
    </dgm:pt>
    <dgm:pt modelId="{D909ADB3-006F-4060-9A93-BE0CB2BF7675}">
      <dgm:prSet phldrT="[Text]"/>
      <dgm:spPr>
        <a:solidFill>
          <a:schemeClr val="accent2"/>
        </a:solidFill>
      </dgm:spPr>
      <dgm:t>
        <a:bodyPr/>
        <a:lstStyle/>
        <a:p>
          <a:pPr marL="231775" indent="-231775" algn="l"/>
          <a:r>
            <a:rPr lang="en-US" dirty="0"/>
            <a:t>Impact on the child’s safety and care</a:t>
          </a:r>
        </a:p>
      </dgm:t>
    </dgm:pt>
    <dgm:pt modelId="{CE14C86F-04B3-4C7F-AEEC-C5D8DCAC86D8}" type="parTrans" cxnId="{C81BA187-712F-4332-ABB3-32B56B413AFB}">
      <dgm:prSet/>
      <dgm:spPr/>
      <dgm:t>
        <a:bodyPr/>
        <a:lstStyle/>
        <a:p>
          <a:endParaRPr lang="en-US"/>
        </a:p>
      </dgm:t>
    </dgm:pt>
    <dgm:pt modelId="{9CB8465D-A161-40B9-990D-7CFFF3396947}" type="sibTrans" cxnId="{C81BA187-712F-4332-ABB3-32B56B413AFB}">
      <dgm:prSet/>
      <dgm:spPr/>
      <dgm:t>
        <a:bodyPr/>
        <a:lstStyle/>
        <a:p>
          <a:endParaRPr lang="en-US"/>
        </a:p>
      </dgm:t>
    </dgm:pt>
    <dgm:pt modelId="{17EDE548-F242-4355-B91B-A980022249C7}" type="pres">
      <dgm:prSet presAssocID="{C617530E-834B-48FF-9164-337F1B40FA35}" presName="Name0" presStyleCnt="0">
        <dgm:presLayoutVars>
          <dgm:dir/>
          <dgm:resizeHandles val="exact"/>
        </dgm:presLayoutVars>
      </dgm:prSet>
      <dgm:spPr/>
    </dgm:pt>
    <dgm:pt modelId="{A189A63C-FA2B-4810-B065-CE18F25BA064}" type="pres">
      <dgm:prSet presAssocID="{2E856A31-0E0A-42D6-8654-91E0DF93BA2C}" presName="node" presStyleLbl="node1" presStyleIdx="0" presStyleCnt="3" custScaleX="266927" custScaleY="389761">
        <dgm:presLayoutVars>
          <dgm:bulletEnabled val="1"/>
        </dgm:presLayoutVars>
      </dgm:prSet>
      <dgm:spPr/>
    </dgm:pt>
    <dgm:pt modelId="{0E25743B-B5E9-4CA5-B751-882C84AAE1AB}" type="pres">
      <dgm:prSet presAssocID="{356EC2FC-968A-4A82-96D6-782E92611F64}" presName="sibTrans" presStyleLbl="sibTrans2D1" presStyleIdx="0" presStyleCnt="2"/>
      <dgm:spPr/>
    </dgm:pt>
    <dgm:pt modelId="{11976A65-5A13-4955-9643-6402FEDE61B2}" type="pres">
      <dgm:prSet presAssocID="{356EC2FC-968A-4A82-96D6-782E92611F64}" presName="connectorText" presStyleLbl="sibTrans2D1" presStyleIdx="0" presStyleCnt="2"/>
      <dgm:spPr/>
    </dgm:pt>
    <dgm:pt modelId="{090D95F1-5C88-4E11-8202-0418C414BECE}" type="pres">
      <dgm:prSet presAssocID="{B140D3D1-D546-420B-935E-14A5BE16D618}" presName="node" presStyleLbl="node1" presStyleIdx="1" presStyleCnt="3" custScaleX="266927" custScaleY="389761">
        <dgm:presLayoutVars>
          <dgm:bulletEnabled val="1"/>
        </dgm:presLayoutVars>
      </dgm:prSet>
      <dgm:spPr/>
    </dgm:pt>
    <dgm:pt modelId="{CEF9D6B1-E807-47A4-A667-45C01E9DE9FC}" type="pres">
      <dgm:prSet presAssocID="{A72F410B-04F5-4A38-ADA4-99BE8C1D5BCD}" presName="sibTrans" presStyleLbl="sibTrans2D1" presStyleIdx="1" presStyleCnt="2"/>
      <dgm:spPr/>
    </dgm:pt>
    <dgm:pt modelId="{AD071967-8813-4EC0-B6C6-93ED90F3CF03}" type="pres">
      <dgm:prSet presAssocID="{A72F410B-04F5-4A38-ADA4-99BE8C1D5BCD}" presName="connectorText" presStyleLbl="sibTrans2D1" presStyleIdx="1" presStyleCnt="2"/>
      <dgm:spPr/>
    </dgm:pt>
    <dgm:pt modelId="{56CA4DCE-1770-4A26-B998-CB434F9EB646}" type="pres">
      <dgm:prSet presAssocID="{08883888-3204-41AC-8C90-53814D2FD609}" presName="node" presStyleLbl="node1" presStyleIdx="2" presStyleCnt="3" custScaleX="266927" custScaleY="389761">
        <dgm:presLayoutVars>
          <dgm:bulletEnabled val="1"/>
        </dgm:presLayoutVars>
      </dgm:prSet>
      <dgm:spPr/>
    </dgm:pt>
  </dgm:ptLst>
  <dgm:cxnLst>
    <dgm:cxn modelId="{149C1102-4C45-4B1F-95C5-9143EC1410B7}" srcId="{C617530E-834B-48FF-9164-337F1B40FA35}" destId="{2E856A31-0E0A-42D6-8654-91E0DF93BA2C}" srcOrd="0" destOrd="0" parTransId="{EE4B4FA0-3CA5-45D1-923C-E2D28C8D5749}" sibTransId="{356EC2FC-968A-4A82-96D6-782E92611F64}"/>
    <dgm:cxn modelId="{A0C7221A-74D7-4802-BED3-C5E1CD3C22FC}" srcId="{C617530E-834B-48FF-9164-337F1B40FA35}" destId="{08883888-3204-41AC-8C90-53814D2FD609}" srcOrd="2" destOrd="0" parTransId="{3398D432-C53E-4BE1-9DDD-C16CD484FF6D}" sibTransId="{651F1B89-4CB6-4FB8-AA54-0F1773F6A238}"/>
    <dgm:cxn modelId="{47839422-EFBE-40AE-A466-6F02381F2B89}" type="presOf" srcId="{B140D3D1-D546-420B-935E-14A5BE16D618}" destId="{090D95F1-5C88-4E11-8202-0418C414BECE}" srcOrd="0" destOrd="0" presId="urn:microsoft.com/office/officeart/2005/8/layout/process1"/>
    <dgm:cxn modelId="{C8D9D638-B175-4815-AA1C-B667CBCA3D83}" type="presOf" srcId="{66C491D5-8D37-42A3-A490-75479648352F}" destId="{A189A63C-FA2B-4810-B065-CE18F25BA064}" srcOrd="0" destOrd="1" presId="urn:microsoft.com/office/officeart/2005/8/layout/process1"/>
    <dgm:cxn modelId="{B686C16C-EEC8-4CA4-9014-FBA96B31FBC7}" srcId="{C617530E-834B-48FF-9164-337F1B40FA35}" destId="{B140D3D1-D546-420B-935E-14A5BE16D618}" srcOrd="1" destOrd="0" parTransId="{5F4D96FB-3BED-410E-B785-BC5D12D42531}" sibTransId="{A72F410B-04F5-4A38-ADA4-99BE8C1D5BCD}"/>
    <dgm:cxn modelId="{5F868083-B303-496F-AC4D-701172CF91EF}" type="presOf" srcId="{4C746570-9C8A-4271-9DB3-C1CE90FD76AF}" destId="{A189A63C-FA2B-4810-B065-CE18F25BA064}" srcOrd="0" destOrd="2" presId="urn:microsoft.com/office/officeart/2005/8/layout/process1"/>
    <dgm:cxn modelId="{9F280687-2EFD-459A-9E42-407DF10AA720}" type="presOf" srcId="{08883888-3204-41AC-8C90-53814D2FD609}" destId="{56CA4DCE-1770-4A26-B998-CB434F9EB646}" srcOrd="0" destOrd="0" presId="urn:microsoft.com/office/officeart/2005/8/layout/process1"/>
    <dgm:cxn modelId="{C81BA187-712F-4332-ABB3-32B56B413AFB}" srcId="{B140D3D1-D546-420B-935E-14A5BE16D618}" destId="{D909ADB3-006F-4060-9A93-BE0CB2BF7675}" srcOrd="0" destOrd="0" parTransId="{CE14C86F-04B3-4C7F-AEEC-C5D8DCAC86D8}" sibTransId="{9CB8465D-A161-40B9-990D-7CFFF3396947}"/>
    <dgm:cxn modelId="{90155993-E8E9-474D-BE91-C96E2CA86ED3}" type="presOf" srcId="{2E856A31-0E0A-42D6-8654-91E0DF93BA2C}" destId="{A189A63C-FA2B-4810-B065-CE18F25BA064}" srcOrd="0" destOrd="0" presId="urn:microsoft.com/office/officeart/2005/8/layout/process1"/>
    <dgm:cxn modelId="{9647029A-CD3A-4A3B-A2DF-0211452265AF}" type="presOf" srcId="{A72F410B-04F5-4A38-ADA4-99BE8C1D5BCD}" destId="{AD071967-8813-4EC0-B6C6-93ED90F3CF03}" srcOrd="1" destOrd="0" presId="urn:microsoft.com/office/officeart/2005/8/layout/process1"/>
    <dgm:cxn modelId="{1D4DF3C2-B3D9-499B-A019-7E7DE9728E22}" type="presOf" srcId="{D909ADB3-006F-4060-9A93-BE0CB2BF7675}" destId="{090D95F1-5C88-4E11-8202-0418C414BECE}" srcOrd="0" destOrd="1" presId="urn:microsoft.com/office/officeart/2005/8/layout/process1"/>
    <dgm:cxn modelId="{54C41CD0-9BF4-4A9F-86EF-07BB16C0ABBF}" srcId="{2E856A31-0E0A-42D6-8654-91E0DF93BA2C}" destId="{4C746570-9C8A-4271-9DB3-C1CE90FD76AF}" srcOrd="1" destOrd="0" parTransId="{896F70B6-3586-4000-B34C-9B8D28A415E9}" sibTransId="{AFE6172A-A7CA-44F8-BA3A-474AA0127735}"/>
    <dgm:cxn modelId="{B9A98DE0-DF50-4274-85BA-9CD38D6D3B52}" type="presOf" srcId="{C617530E-834B-48FF-9164-337F1B40FA35}" destId="{17EDE548-F242-4355-B91B-A980022249C7}" srcOrd="0" destOrd="0" presId="urn:microsoft.com/office/officeart/2005/8/layout/process1"/>
    <dgm:cxn modelId="{F35914E1-D017-4A7B-9991-EF2AE52DEAB6}" srcId="{2E856A31-0E0A-42D6-8654-91E0DF93BA2C}" destId="{66C491D5-8D37-42A3-A490-75479648352F}" srcOrd="0" destOrd="0" parTransId="{198EB6AB-5FF5-40A3-8955-D2686DEC85FD}" sibTransId="{917BBA94-7385-42D4-BFAC-E09142861383}"/>
    <dgm:cxn modelId="{DFBDFCE9-D241-443C-B995-F10A43BCD5A9}" type="presOf" srcId="{356EC2FC-968A-4A82-96D6-782E92611F64}" destId="{11976A65-5A13-4955-9643-6402FEDE61B2}" srcOrd="1" destOrd="0" presId="urn:microsoft.com/office/officeart/2005/8/layout/process1"/>
    <dgm:cxn modelId="{8C7DF3F7-0787-427A-843B-E22D13B618D7}" type="presOf" srcId="{A72F410B-04F5-4A38-ADA4-99BE8C1D5BCD}" destId="{CEF9D6B1-E807-47A4-A667-45C01E9DE9FC}" srcOrd="0" destOrd="0" presId="urn:microsoft.com/office/officeart/2005/8/layout/process1"/>
    <dgm:cxn modelId="{38B869FC-555F-4640-9B78-640440837C53}" type="presOf" srcId="{356EC2FC-968A-4A82-96D6-782E92611F64}" destId="{0E25743B-B5E9-4CA5-B751-882C84AAE1AB}" srcOrd="0" destOrd="0" presId="urn:microsoft.com/office/officeart/2005/8/layout/process1"/>
    <dgm:cxn modelId="{82F08CDD-FAFC-4388-AA62-9E08877477FA}" type="presParOf" srcId="{17EDE548-F242-4355-B91B-A980022249C7}" destId="{A189A63C-FA2B-4810-B065-CE18F25BA064}" srcOrd="0" destOrd="0" presId="urn:microsoft.com/office/officeart/2005/8/layout/process1"/>
    <dgm:cxn modelId="{F0F8F559-3B42-42E7-9E43-03DDA11145EA}" type="presParOf" srcId="{17EDE548-F242-4355-B91B-A980022249C7}" destId="{0E25743B-B5E9-4CA5-B751-882C84AAE1AB}" srcOrd="1" destOrd="0" presId="urn:microsoft.com/office/officeart/2005/8/layout/process1"/>
    <dgm:cxn modelId="{8C35430E-4339-44AB-8DD0-9D04F014451E}" type="presParOf" srcId="{0E25743B-B5E9-4CA5-B751-882C84AAE1AB}" destId="{11976A65-5A13-4955-9643-6402FEDE61B2}" srcOrd="0" destOrd="0" presId="urn:microsoft.com/office/officeart/2005/8/layout/process1"/>
    <dgm:cxn modelId="{D9F9A385-E195-4499-8843-70CCB877289B}" type="presParOf" srcId="{17EDE548-F242-4355-B91B-A980022249C7}" destId="{090D95F1-5C88-4E11-8202-0418C414BECE}" srcOrd="2" destOrd="0" presId="urn:microsoft.com/office/officeart/2005/8/layout/process1"/>
    <dgm:cxn modelId="{BE7A51FE-5990-4249-A3C5-D7E173B6A3EE}" type="presParOf" srcId="{17EDE548-F242-4355-B91B-A980022249C7}" destId="{CEF9D6B1-E807-47A4-A667-45C01E9DE9FC}" srcOrd="3" destOrd="0" presId="urn:microsoft.com/office/officeart/2005/8/layout/process1"/>
    <dgm:cxn modelId="{86362F29-72E9-4A0C-A1F3-288CF19505D9}" type="presParOf" srcId="{CEF9D6B1-E807-47A4-A667-45C01E9DE9FC}" destId="{AD071967-8813-4EC0-B6C6-93ED90F3CF03}" srcOrd="0" destOrd="0" presId="urn:microsoft.com/office/officeart/2005/8/layout/process1"/>
    <dgm:cxn modelId="{E5EA4A55-9DCA-4FF6-8AAC-9216F23A8EA4}" type="presParOf" srcId="{17EDE548-F242-4355-B91B-A980022249C7}" destId="{56CA4DCE-1770-4A26-B998-CB434F9EB64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21E3D6-9AF3-4AF6-8A3F-A7F027FB43C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DB83178B-2300-4432-A85A-1AFF7AC27455}">
      <dgm:prSet phldrT="[Text]"/>
      <dgm:spPr/>
      <dgm:t>
        <a:bodyPr/>
        <a:lstStyle/>
        <a:p>
          <a:r>
            <a:rPr lang="en-US" altLang="en-US" dirty="0"/>
            <a:t>SDM are a set of tools, not forms… </a:t>
          </a:r>
        </a:p>
      </dgm:t>
    </dgm:pt>
    <dgm:pt modelId="{FD9B97C5-A5AE-48B0-A9D4-F3B028E5B43C}" type="parTrans" cxnId="{57DDE361-1F52-4D72-9AAD-BA9D9DA87CD2}">
      <dgm:prSet/>
      <dgm:spPr/>
      <dgm:t>
        <a:bodyPr/>
        <a:lstStyle/>
        <a:p>
          <a:endParaRPr lang="en-US"/>
        </a:p>
      </dgm:t>
    </dgm:pt>
    <dgm:pt modelId="{A1E82B1E-6030-4428-837E-21027B3229EB}" type="sibTrans" cxnId="{57DDE361-1F52-4D72-9AAD-BA9D9DA87CD2}">
      <dgm:prSet/>
      <dgm:spPr/>
      <dgm:t>
        <a:bodyPr/>
        <a:lstStyle/>
        <a:p>
          <a:endParaRPr lang="en-US"/>
        </a:p>
      </dgm:t>
    </dgm:pt>
    <dgm:pt modelId="{CDDBB6FF-D1B1-4F7A-B4E0-8AB9D593DA0E}">
      <dgm:prSet/>
      <dgm:spPr/>
      <dgm:t>
        <a:bodyPr/>
        <a:lstStyle/>
        <a:p>
          <a:r>
            <a:rPr lang="en-US" altLang="en-US" dirty="0"/>
            <a:t>SDM guides decisions;   workers make decisions.</a:t>
          </a:r>
        </a:p>
      </dgm:t>
    </dgm:pt>
    <dgm:pt modelId="{B454BCA6-7BEE-4FC6-AB69-9D641B37FA33}" type="parTrans" cxnId="{B2D35B02-42AB-4542-A60D-25918103CBE5}">
      <dgm:prSet/>
      <dgm:spPr/>
      <dgm:t>
        <a:bodyPr/>
        <a:lstStyle/>
        <a:p>
          <a:endParaRPr lang="en-US"/>
        </a:p>
      </dgm:t>
    </dgm:pt>
    <dgm:pt modelId="{FDA47B22-1654-41A1-8AC9-B868C6B9165E}" type="sibTrans" cxnId="{B2D35B02-42AB-4542-A60D-25918103CBE5}">
      <dgm:prSet/>
      <dgm:spPr/>
      <dgm:t>
        <a:bodyPr/>
        <a:lstStyle/>
        <a:p>
          <a:endParaRPr lang="en-US"/>
        </a:p>
      </dgm:t>
    </dgm:pt>
    <dgm:pt modelId="{A5CC7E15-859D-467D-9E2D-D9824584F500}">
      <dgm:prSet/>
      <dgm:spPr/>
      <dgm:t>
        <a:bodyPr/>
        <a:lstStyle/>
        <a:p>
          <a:r>
            <a:rPr lang="en-US" altLang="en-US" dirty="0"/>
            <a:t>Read the definitions, to the period. </a:t>
          </a:r>
        </a:p>
      </dgm:t>
    </dgm:pt>
    <dgm:pt modelId="{5D60E450-3C3D-4E1C-9DC3-9EF45FB01D37}" type="parTrans" cxnId="{C7DB1F24-F848-4285-BE58-D283C5C895B6}">
      <dgm:prSet/>
      <dgm:spPr/>
      <dgm:t>
        <a:bodyPr/>
        <a:lstStyle/>
        <a:p>
          <a:endParaRPr lang="en-US"/>
        </a:p>
      </dgm:t>
    </dgm:pt>
    <dgm:pt modelId="{8A81AB8A-3117-4659-A7C6-2CE39D524AA0}" type="sibTrans" cxnId="{C7DB1F24-F848-4285-BE58-D283C5C895B6}">
      <dgm:prSet/>
      <dgm:spPr/>
      <dgm:t>
        <a:bodyPr/>
        <a:lstStyle/>
        <a:p>
          <a:endParaRPr lang="en-US"/>
        </a:p>
      </dgm:t>
    </dgm:pt>
    <dgm:pt modelId="{0E031EC1-1460-4E25-9042-39924F454F86}">
      <dgm:prSet/>
      <dgm:spPr/>
      <dgm:t>
        <a:bodyPr/>
        <a:lstStyle/>
        <a:p>
          <a:r>
            <a:rPr lang="en-US" altLang="en-US" dirty="0"/>
            <a:t>SDM is part of a larger practice framework of decision making.</a:t>
          </a:r>
        </a:p>
      </dgm:t>
    </dgm:pt>
    <dgm:pt modelId="{94E9FE05-7F3D-4F99-93A6-2DF05EFCF605}" type="parTrans" cxnId="{CD883AE1-BF60-4C4F-A1C7-048B4E370DE3}">
      <dgm:prSet/>
      <dgm:spPr/>
      <dgm:t>
        <a:bodyPr/>
        <a:lstStyle/>
        <a:p>
          <a:endParaRPr lang="en-US"/>
        </a:p>
      </dgm:t>
    </dgm:pt>
    <dgm:pt modelId="{06B28D19-C200-44AA-B2A7-CDE70E4E1B07}" type="sibTrans" cxnId="{CD883AE1-BF60-4C4F-A1C7-048B4E370DE3}">
      <dgm:prSet/>
      <dgm:spPr/>
      <dgm:t>
        <a:bodyPr/>
        <a:lstStyle/>
        <a:p>
          <a:endParaRPr lang="en-US"/>
        </a:p>
      </dgm:t>
    </dgm:pt>
    <dgm:pt modelId="{5438E898-B6AF-4A8E-A940-9763ABB73B0B}" type="pres">
      <dgm:prSet presAssocID="{A421E3D6-9AF3-4AF6-8A3F-A7F027FB43CC}" presName="diagram" presStyleCnt="0">
        <dgm:presLayoutVars>
          <dgm:dir/>
          <dgm:resizeHandles val="exact"/>
        </dgm:presLayoutVars>
      </dgm:prSet>
      <dgm:spPr/>
    </dgm:pt>
    <dgm:pt modelId="{1FDEB4F7-9D8F-482E-8771-80EE8ADA3091}" type="pres">
      <dgm:prSet presAssocID="{DB83178B-2300-4432-A85A-1AFF7AC27455}" presName="node" presStyleLbl="node1" presStyleIdx="0" presStyleCnt="4">
        <dgm:presLayoutVars>
          <dgm:bulletEnabled val="1"/>
        </dgm:presLayoutVars>
      </dgm:prSet>
      <dgm:spPr/>
    </dgm:pt>
    <dgm:pt modelId="{B9A07ABD-DAD9-4E0C-BC01-C861714ED176}" type="pres">
      <dgm:prSet presAssocID="{A1E82B1E-6030-4428-837E-21027B3229EB}" presName="sibTrans" presStyleCnt="0"/>
      <dgm:spPr/>
    </dgm:pt>
    <dgm:pt modelId="{7C602DDC-43EA-4F24-BFE2-08F6C90F0358}" type="pres">
      <dgm:prSet presAssocID="{CDDBB6FF-D1B1-4F7A-B4E0-8AB9D593DA0E}" presName="node" presStyleLbl="node1" presStyleIdx="1" presStyleCnt="4">
        <dgm:presLayoutVars>
          <dgm:bulletEnabled val="1"/>
        </dgm:presLayoutVars>
      </dgm:prSet>
      <dgm:spPr/>
    </dgm:pt>
    <dgm:pt modelId="{AC7CBE73-CA91-4CC3-B5C6-44601A0F31EC}" type="pres">
      <dgm:prSet presAssocID="{FDA47B22-1654-41A1-8AC9-B868C6B9165E}" presName="sibTrans" presStyleCnt="0"/>
      <dgm:spPr/>
    </dgm:pt>
    <dgm:pt modelId="{890F18B0-3B0D-47DF-B5A3-DC602A169DF7}" type="pres">
      <dgm:prSet presAssocID="{A5CC7E15-859D-467D-9E2D-D9824584F500}" presName="node" presStyleLbl="node1" presStyleIdx="2" presStyleCnt="4">
        <dgm:presLayoutVars>
          <dgm:bulletEnabled val="1"/>
        </dgm:presLayoutVars>
      </dgm:prSet>
      <dgm:spPr/>
    </dgm:pt>
    <dgm:pt modelId="{28DBF70D-60F8-4AFF-A822-B13D62B35C5B}" type="pres">
      <dgm:prSet presAssocID="{8A81AB8A-3117-4659-A7C6-2CE39D524AA0}" presName="sibTrans" presStyleCnt="0"/>
      <dgm:spPr/>
    </dgm:pt>
    <dgm:pt modelId="{000C3694-5EEA-4B1B-AC62-B78DA8463607}" type="pres">
      <dgm:prSet presAssocID="{0E031EC1-1460-4E25-9042-39924F454F86}" presName="node" presStyleLbl="node1" presStyleIdx="3" presStyleCnt="4">
        <dgm:presLayoutVars>
          <dgm:bulletEnabled val="1"/>
        </dgm:presLayoutVars>
      </dgm:prSet>
      <dgm:spPr/>
    </dgm:pt>
  </dgm:ptLst>
  <dgm:cxnLst>
    <dgm:cxn modelId="{B2D35B02-42AB-4542-A60D-25918103CBE5}" srcId="{A421E3D6-9AF3-4AF6-8A3F-A7F027FB43CC}" destId="{CDDBB6FF-D1B1-4F7A-B4E0-8AB9D593DA0E}" srcOrd="1" destOrd="0" parTransId="{B454BCA6-7BEE-4FC6-AB69-9D641B37FA33}" sibTransId="{FDA47B22-1654-41A1-8AC9-B868C6B9165E}"/>
    <dgm:cxn modelId="{C07CB306-96A8-4ED8-9B6C-B3B98A98624A}" type="presOf" srcId="{DB83178B-2300-4432-A85A-1AFF7AC27455}" destId="{1FDEB4F7-9D8F-482E-8771-80EE8ADA3091}" srcOrd="0" destOrd="0" presId="urn:microsoft.com/office/officeart/2005/8/layout/default"/>
    <dgm:cxn modelId="{475E5F23-2661-4F59-8BFA-EF79AC5F694C}" type="presOf" srcId="{0E031EC1-1460-4E25-9042-39924F454F86}" destId="{000C3694-5EEA-4B1B-AC62-B78DA8463607}" srcOrd="0" destOrd="0" presId="urn:microsoft.com/office/officeart/2005/8/layout/default"/>
    <dgm:cxn modelId="{C7DB1F24-F848-4285-BE58-D283C5C895B6}" srcId="{A421E3D6-9AF3-4AF6-8A3F-A7F027FB43CC}" destId="{A5CC7E15-859D-467D-9E2D-D9824584F500}" srcOrd="2" destOrd="0" parTransId="{5D60E450-3C3D-4E1C-9DC3-9EF45FB01D37}" sibTransId="{8A81AB8A-3117-4659-A7C6-2CE39D524AA0}"/>
    <dgm:cxn modelId="{0A7F5153-0352-4CE4-897D-5892118ACF08}" type="presOf" srcId="{A421E3D6-9AF3-4AF6-8A3F-A7F027FB43CC}" destId="{5438E898-B6AF-4A8E-A940-9763ABB73B0B}" srcOrd="0" destOrd="0" presId="urn:microsoft.com/office/officeart/2005/8/layout/default"/>
    <dgm:cxn modelId="{B12FC75D-42F3-4C15-A698-1D3855DB39AF}" type="presOf" srcId="{CDDBB6FF-D1B1-4F7A-B4E0-8AB9D593DA0E}" destId="{7C602DDC-43EA-4F24-BFE2-08F6C90F0358}" srcOrd="0" destOrd="0" presId="urn:microsoft.com/office/officeart/2005/8/layout/default"/>
    <dgm:cxn modelId="{57DDE361-1F52-4D72-9AAD-BA9D9DA87CD2}" srcId="{A421E3D6-9AF3-4AF6-8A3F-A7F027FB43CC}" destId="{DB83178B-2300-4432-A85A-1AFF7AC27455}" srcOrd="0" destOrd="0" parTransId="{FD9B97C5-A5AE-48B0-A9D4-F3B028E5B43C}" sibTransId="{A1E82B1E-6030-4428-837E-21027B3229EB}"/>
    <dgm:cxn modelId="{B8F9FDAD-D833-40BB-B6D3-3D70499239AD}" type="presOf" srcId="{A5CC7E15-859D-467D-9E2D-D9824584F500}" destId="{890F18B0-3B0D-47DF-B5A3-DC602A169DF7}" srcOrd="0" destOrd="0" presId="urn:microsoft.com/office/officeart/2005/8/layout/default"/>
    <dgm:cxn modelId="{CD883AE1-BF60-4C4F-A1C7-048B4E370DE3}" srcId="{A421E3D6-9AF3-4AF6-8A3F-A7F027FB43CC}" destId="{0E031EC1-1460-4E25-9042-39924F454F86}" srcOrd="3" destOrd="0" parTransId="{94E9FE05-7F3D-4F99-93A6-2DF05EFCF605}" sibTransId="{06B28D19-C200-44AA-B2A7-CDE70E4E1B07}"/>
    <dgm:cxn modelId="{16983CAD-54A7-4FF5-87AB-25209D7183B4}" type="presParOf" srcId="{5438E898-B6AF-4A8E-A940-9763ABB73B0B}" destId="{1FDEB4F7-9D8F-482E-8771-80EE8ADA3091}" srcOrd="0" destOrd="0" presId="urn:microsoft.com/office/officeart/2005/8/layout/default"/>
    <dgm:cxn modelId="{E4517F7C-817C-4F0E-A8E6-4CBF7923231E}" type="presParOf" srcId="{5438E898-B6AF-4A8E-A940-9763ABB73B0B}" destId="{B9A07ABD-DAD9-4E0C-BC01-C861714ED176}" srcOrd="1" destOrd="0" presId="urn:microsoft.com/office/officeart/2005/8/layout/default"/>
    <dgm:cxn modelId="{205E303A-91CF-4D31-8F11-86DFC545BAB7}" type="presParOf" srcId="{5438E898-B6AF-4A8E-A940-9763ABB73B0B}" destId="{7C602DDC-43EA-4F24-BFE2-08F6C90F0358}" srcOrd="2" destOrd="0" presId="urn:microsoft.com/office/officeart/2005/8/layout/default"/>
    <dgm:cxn modelId="{1B5AFEB7-6FE0-4FCF-976E-386E5C1E6FE0}" type="presParOf" srcId="{5438E898-B6AF-4A8E-A940-9763ABB73B0B}" destId="{AC7CBE73-CA91-4CC3-B5C6-44601A0F31EC}" srcOrd="3" destOrd="0" presId="urn:microsoft.com/office/officeart/2005/8/layout/default"/>
    <dgm:cxn modelId="{73997413-FCF2-41C8-AA15-7A1D94B09D11}" type="presParOf" srcId="{5438E898-B6AF-4A8E-A940-9763ABB73B0B}" destId="{890F18B0-3B0D-47DF-B5A3-DC602A169DF7}" srcOrd="4" destOrd="0" presId="urn:microsoft.com/office/officeart/2005/8/layout/default"/>
    <dgm:cxn modelId="{765D9FA7-9EA1-4B84-A3BA-B64D463F0E61}" type="presParOf" srcId="{5438E898-B6AF-4A8E-A940-9763ABB73B0B}" destId="{28DBF70D-60F8-4AFF-A822-B13D62B35C5B}" srcOrd="5" destOrd="0" presId="urn:microsoft.com/office/officeart/2005/8/layout/default"/>
    <dgm:cxn modelId="{A393F978-5D5D-4584-946D-92C913BDE5AF}" type="presParOf" srcId="{5438E898-B6AF-4A8E-A940-9763ABB73B0B}" destId="{000C3694-5EEA-4B1B-AC62-B78DA846360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26B59-9461-41FB-8400-52516343DAEA}">
      <dsp:nvSpPr>
        <dsp:cNvPr id="0" name=""/>
        <dsp:cNvSpPr/>
      </dsp:nvSpPr>
      <dsp:spPr>
        <a:xfrm>
          <a:off x="1828799" y="50799"/>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Research</a:t>
          </a:r>
        </a:p>
      </dsp:txBody>
      <dsp:txXfrm>
        <a:off x="2153920" y="477519"/>
        <a:ext cx="1788160" cy="1097280"/>
      </dsp:txXfrm>
    </dsp:sp>
    <dsp:sp modelId="{D5924B60-A72E-4700-8F01-549D95211237}">
      <dsp:nvSpPr>
        <dsp:cNvPr id="0" name=""/>
        <dsp:cNvSpPr/>
      </dsp:nvSpPr>
      <dsp:spPr>
        <a:xfrm>
          <a:off x="2708656"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Structured Tools</a:t>
          </a:r>
        </a:p>
      </dsp:txBody>
      <dsp:txXfrm>
        <a:off x="3454400" y="2204720"/>
        <a:ext cx="1463040" cy="1341120"/>
      </dsp:txXfrm>
    </dsp:sp>
    <dsp:sp modelId="{E88530BB-5D89-4779-B5F0-65BD6708A4F6}">
      <dsp:nvSpPr>
        <dsp:cNvPr id="0" name=""/>
        <dsp:cNvSpPr/>
      </dsp:nvSpPr>
      <dsp:spPr>
        <a:xfrm>
          <a:off x="948943"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Clinical Judgment</a:t>
          </a:r>
        </a:p>
      </dsp:txBody>
      <dsp:txXfrm>
        <a:off x="1178560" y="2204720"/>
        <a:ext cx="1463040" cy="1341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42838-C195-4063-97B0-A1C0D5C690B6}">
      <dsp:nvSpPr>
        <dsp:cNvPr id="0" name=""/>
        <dsp:cNvSpPr/>
      </dsp:nvSpPr>
      <dsp:spPr>
        <a:xfrm>
          <a:off x="796084" y="1496187"/>
          <a:ext cx="3485763" cy="287502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055" tIns="59055" rIns="59055" bIns="5905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What exactly we are worried about (the danger statement)</a:t>
          </a:r>
        </a:p>
      </dsp:txBody>
      <dsp:txXfrm>
        <a:off x="862246" y="1562349"/>
        <a:ext cx="3353439" cy="2126625"/>
      </dsp:txXfrm>
    </dsp:sp>
    <dsp:sp modelId="{302388C6-6B19-473D-B5E8-4910A50F91A1}">
      <dsp:nvSpPr>
        <dsp:cNvPr id="0" name=""/>
        <dsp:cNvSpPr/>
      </dsp:nvSpPr>
      <dsp:spPr>
        <a:xfrm>
          <a:off x="2780986" y="2274287"/>
          <a:ext cx="3706231" cy="3706231"/>
        </a:xfrm>
        <a:prstGeom prst="leftCircularArrow">
          <a:avLst>
            <a:gd name="adj1" fmla="val 2785"/>
            <a:gd name="adj2" fmla="val 339750"/>
            <a:gd name="adj3" fmla="val 2115261"/>
            <a:gd name="adj4" fmla="val 9024489"/>
            <a:gd name="adj5" fmla="val 324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94CFDF-C43E-497F-834E-16B15869BD17}">
      <dsp:nvSpPr>
        <dsp:cNvPr id="0" name=""/>
        <dsp:cNvSpPr/>
      </dsp:nvSpPr>
      <dsp:spPr>
        <a:xfrm>
          <a:off x="1570698" y="3755136"/>
          <a:ext cx="3098456" cy="123215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dirty="0"/>
            <a:t>Danger</a:t>
          </a:r>
        </a:p>
      </dsp:txBody>
      <dsp:txXfrm>
        <a:off x="1606787" y="3791225"/>
        <a:ext cx="3026278" cy="1159976"/>
      </dsp:txXfrm>
    </dsp:sp>
    <dsp:sp modelId="{CAAE9EF7-29F9-4CB6-8FF0-676C29DD380A}">
      <dsp:nvSpPr>
        <dsp:cNvPr id="0" name=""/>
        <dsp:cNvSpPr/>
      </dsp:nvSpPr>
      <dsp:spPr>
        <a:xfrm>
          <a:off x="5160645" y="1496187"/>
          <a:ext cx="3485763" cy="287502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055" tIns="59055" rIns="59055" bIns="5905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How worried we should be (the risk level)</a:t>
          </a:r>
        </a:p>
      </dsp:txBody>
      <dsp:txXfrm>
        <a:off x="5226807" y="2178426"/>
        <a:ext cx="3353439" cy="2126625"/>
      </dsp:txXfrm>
    </dsp:sp>
    <dsp:sp modelId="{9E014F53-3D59-460C-A1D9-A18E39D4FDA6}">
      <dsp:nvSpPr>
        <dsp:cNvPr id="0" name=""/>
        <dsp:cNvSpPr/>
      </dsp:nvSpPr>
      <dsp:spPr>
        <a:xfrm>
          <a:off x="5935259" y="880110"/>
          <a:ext cx="3098456" cy="1232154"/>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dirty="0"/>
            <a:t>Risk</a:t>
          </a:r>
        </a:p>
      </dsp:txBody>
      <dsp:txXfrm>
        <a:off x="5971348" y="916199"/>
        <a:ext cx="3026278" cy="11599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9A63C-FA2B-4810-B065-CE18F25BA064}">
      <dsp:nvSpPr>
        <dsp:cNvPr id="0" name=""/>
        <dsp:cNvSpPr/>
      </dsp:nvSpPr>
      <dsp:spPr>
        <a:xfrm>
          <a:off x="370" y="1170557"/>
          <a:ext cx="2493815" cy="2184848"/>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kern="1200" dirty="0"/>
            <a:t>Focus on Safety</a:t>
          </a:r>
        </a:p>
        <a:p>
          <a:pPr marL="231775" lvl="1" indent="-231775" algn="l" defTabSz="755650">
            <a:lnSpc>
              <a:spcPct val="90000"/>
            </a:lnSpc>
            <a:spcBef>
              <a:spcPct val="0"/>
            </a:spcBef>
            <a:spcAft>
              <a:spcPct val="15000"/>
            </a:spcAft>
            <a:buChar char="•"/>
          </a:pPr>
          <a:r>
            <a:rPr lang="en-US" sz="1700" kern="1200" dirty="0"/>
            <a:t>Immediate</a:t>
          </a:r>
        </a:p>
        <a:p>
          <a:pPr marL="231775" lvl="1" indent="-231775" algn="l" defTabSz="755650">
            <a:lnSpc>
              <a:spcPct val="90000"/>
            </a:lnSpc>
            <a:spcBef>
              <a:spcPct val="0"/>
            </a:spcBef>
            <a:spcAft>
              <a:spcPct val="15000"/>
            </a:spcAft>
            <a:buChar char="•"/>
          </a:pPr>
          <a:r>
            <a:rPr lang="en-US" sz="1700" kern="1200" dirty="0"/>
            <a:t>Demonstrated over time</a:t>
          </a:r>
        </a:p>
      </dsp:txBody>
      <dsp:txXfrm>
        <a:off x="64362" y="1234549"/>
        <a:ext cx="2365831" cy="2056864"/>
      </dsp:txXfrm>
    </dsp:sp>
    <dsp:sp modelId="{0E25743B-B5E9-4CA5-B751-882C84AAE1AB}">
      <dsp:nvSpPr>
        <dsp:cNvPr id="0" name=""/>
        <dsp:cNvSpPr/>
      </dsp:nvSpPr>
      <dsp:spPr>
        <a:xfrm>
          <a:off x="2587611" y="2147132"/>
          <a:ext cx="198064" cy="231698"/>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587611" y="2193472"/>
        <a:ext cx="138645" cy="139018"/>
      </dsp:txXfrm>
    </dsp:sp>
    <dsp:sp modelId="{090D95F1-5C88-4E11-8202-0418C414BECE}">
      <dsp:nvSpPr>
        <dsp:cNvPr id="0" name=""/>
        <dsp:cNvSpPr/>
      </dsp:nvSpPr>
      <dsp:spPr>
        <a:xfrm>
          <a:off x="2867892" y="1170557"/>
          <a:ext cx="2493815" cy="2184848"/>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kern="1200" dirty="0"/>
            <a:t>Behavioral change</a:t>
          </a:r>
        </a:p>
        <a:p>
          <a:pPr marL="231775" lvl="1" indent="-231775" algn="l" defTabSz="755650">
            <a:lnSpc>
              <a:spcPct val="90000"/>
            </a:lnSpc>
            <a:spcBef>
              <a:spcPct val="0"/>
            </a:spcBef>
            <a:spcAft>
              <a:spcPct val="15000"/>
            </a:spcAft>
            <a:buChar char="•"/>
          </a:pPr>
          <a:r>
            <a:rPr lang="en-US" sz="1700" kern="1200" dirty="0"/>
            <a:t>Impact on the child’s safety and care</a:t>
          </a:r>
        </a:p>
      </dsp:txBody>
      <dsp:txXfrm>
        <a:off x="2931884" y="1234549"/>
        <a:ext cx="2365831" cy="2056864"/>
      </dsp:txXfrm>
    </dsp:sp>
    <dsp:sp modelId="{CEF9D6B1-E807-47A4-A667-45C01E9DE9FC}">
      <dsp:nvSpPr>
        <dsp:cNvPr id="0" name=""/>
        <dsp:cNvSpPr/>
      </dsp:nvSpPr>
      <dsp:spPr>
        <a:xfrm>
          <a:off x="5455134" y="2147132"/>
          <a:ext cx="198064" cy="231698"/>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455134" y="2193472"/>
        <a:ext cx="138645" cy="139018"/>
      </dsp:txXfrm>
    </dsp:sp>
    <dsp:sp modelId="{56CA4DCE-1770-4A26-B998-CB434F9EB646}">
      <dsp:nvSpPr>
        <dsp:cNvPr id="0" name=""/>
        <dsp:cNvSpPr/>
      </dsp:nvSpPr>
      <dsp:spPr>
        <a:xfrm>
          <a:off x="5735414" y="1170557"/>
          <a:ext cx="2493815" cy="2184848"/>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Use of network</a:t>
          </a:r>
        </a:p>
      </dsp:txBody>
      <dsp:txXfrm>
        <a:off x="5799406" y="1234549"/>
        <a:ext cx="2365831" cy="2056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EB4F7-9D8F-482E-8771-80EE8ADA3091}">
      <dsp:nvSpPr>
        <dsp:cNvPr id="0" name=""/>
        <dsp:cNvSpPr/>
      </dsp:nvSpPr>
      <dsp:spPr>
        <a:xfrm>
          <a:off x="902" y="443244"/>
          <a:ext cx="3518854" cy="211131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altLang="en-US" sz="3300" kern="1200" dirty="0"/>
            <a:t>SDM are a set of tools, not forms… </a:t>
          </a:r>
        </a:p>
      </dsp:txBody>
      <dsp:txXfrm>
        <a:off x="902" y="443244"/>
        <a:ext cx="3518854" cy="2111312"/>
      </dsp:txXfrm>
    </dsp:sp>
    <dsp:sp modelId="{7C602DDC-43EA-4F24-BFE2-08F6C90F0358}">
      <dsp:nvSpPr>
        <dsp:cNvPr id="0" name=""/>
        <dsp:cNvSpPr/>
      </dsp:nvSpPr>
      <dsp:spPr>
        <a:xfrm>
          <a:off x="3871642" y="443244"/>
          <a:ext cx="3518854" cy="211131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altLang="en-US" sz="3300" kern="1200" dirty="0"/>
            <a:t>SDM guides decisions;   workers make decisions.</a:t>
          </a:r>
        </a:p>
      </dsp:txBody>
      <dsp:txXfrm>
        <a:off x="3871642" y="443244"/>
        <a:ext cx="3518854" cy="2111312"/>
      </dsp:txXfrm>
    </dsp:sp>
    <dsp:sp modelId="{890F18B0-3B0D-47DF-B5A3-DC602A169DF7}">
      <dsp:nvSpPr>
        <dsp:cNvPr id="0" name=""/>
        <dsp:cNvSpPr/>
      </dsp:nvSpPr>
      <dsp:spPr>
        <a:xfrm>
          <a:off x="902" y="2906442"/>
          <a:ext cx="3518854" cy="211131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altLang="en-US" sz="3300" kern="1200" dirty="0"/>
            <a:t>Read the definitions, to the period. </a:t>
          </a:r>
        </a:p>
      </dsp:txBody>
      <dsp:txXfrm>
        <a:off x="902" y="2906442"/>
        <a:ext cx="3518854" cy="2111312"/>
      </dsp:txXfrm>
    </dsp:sp>
    <dsp:sp modelId="{000C3694-5EEA-4B1B-AC62-B78DA8463607}">
      <dsp:nvSpPr>
        <dsp:cNvPr id="0" name=""/>
        <dsp:cNvSpPr/>
      </dsp:nvSpPr>
      <dsp:spPr>
        <a:xfrm>
          <a:off x="3871642" y="2906442"/>
          <a:ext cx="3518854" cy="211131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altLang="en-US" sz="3300" kern="1200" dirty="0"/>
            <a:t>SDM is part of a larger practice framework of decision making.</a:t>
          </a:r>
        </a:p>
      </dsp:txBody>
      <dsp:txXfrm>
        <a:off x="3871642" y="2906442"/>
        <a:ext cx="3518854" cy="211131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96" cy="465216"/>
          </a:xfrm>
          <a:prstGeom prst="rect">
            <a:avLst/>
          </a:prstGeom>
        </p:spPr>
        <p:txBody>
          <a:bodyPr vert="horz" lIns="93312" tIns="46656" rIns="93312" bIns="46656"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8108" y="0"/>
            <a:ext cx="3043396" cy="465216"/>
          </a:xfrm>
          <a:prstGeom prst="rect">
            <a:avLst/>
          </a:prstGeom>
        </p:spPr>
        <p:txBody>
          <a:bodyPr vert="horz" lIns="93312" tIns="46656" rIns="93312" bIns="46656" rtlCol="0"/>
          <a:lstStyle>
            <a:lvl1pPr algn="r" fontAlgn="auto">
              <a:spcBef>
                <a:spcPts val="0"/>
              </a:spcBef>
              <a:spcAft>
                <a:spcPts val="0"/>
              </a:spcAft>
              <a:defRPr sz="1200">
                <a:latin typeface="+mn-lt"/>
              </a:defRPr>
            </a:lvl1pPr>
          </a:lstStyle>
          <a:p>
            <a:pPr>
              <a:defRPr/>
            </a:pPr>
            <a:fld id="{F489AB20-AA4E-4878-B305-8E6CCD48940C}" type="datetimeFigureOut">
              <a:rPr lang="en-US"/>
              <a:pPr>
                <a:defRPr/>
              </a:pPr>
              <a:t>2/1/19</a:t>
            </a:fld>
            <a:endParaRPr lang="en-US" dirty="0"/>
          </a:p>
        </p:txBody>
      </p:sp>
      <p:sp>
        <p:nvSpPr>
          <p:cNvPr id="4" name="Slide Image Placeholder 3"/>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3312" tIns="46656" rIns="93312" bIns="46656" rtlCol="0" anchor="ctr"/>
          <a:lstStyle/>
          <a:p>
            <a:pPr lvl="0"/>
            <a:endParaRPr lang="en-US" noProof="0" dirty="0"/>
          </a:p>
        </p:txBody>
      </p:sp>
      <p:sp>
        <p:nvSpPr>
          <p:cNvPr id="5" name="Notes Placeholder 4"/>
          <p:cNvSpPr>
            <a:spLocks noGrp="1"/>
          </p:cNvSpPr>
          <p:nvPr>
            <p:ph type="body" sz="quarter" idx="3"/>
          </p:nvPr>
        </p:nvSpPr>
        <p:spPr>
          <a:xfrm>
            <a:off x="701832" y="4421146"/>
            <a:ext cx="5619437" cy="4190130"/>
          </a:xfrm>
          <a:prstGeom prst="rect">
            <a:avLst/>
          </a:prstGeom>
        </p:spPr>
        <p:txBody>
          <a:bodyPr vert="horz" lIns="93312" tIns="46656" rIns="93312" bIns="4665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290"/>
            <a:ext cx="3043396" cy="465216"/>
          </a:xfrm>
          <a:prstGeom prst="rect">
            <a:avLst/>
          </a:prstGeom>
        </p:spPr>
        <p:txBody>
          <a:bodyPr vert="horz" lIns="93312" tIns="46656" rIns="93312" bIns="46656"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8108" y="8842290"/>
            <a:ext cx="3043396" cy="465216"/>
          </a:xfrm>
          <a:prstGeom prst="rect">
            <a:avLst/>
          </a:prstGeom>
        </p:spPr>
        <p:txBody>
          <a:bodyPr vert="horz" lIns="93312" tIns="46656" rIns="93312" bIns="46656" rtlCol="0" anchor="b"/>
          <a:lstStyle>
            <a:lvl1pPr algn="r" fontAlgn="auto">
              <a:spcBef>
                <a:spcPts val="0"/>
              </a:spcBef>
              <a:spcAft>
                <a:spcPts val="0"/>
              </a:spcAft>
              <a:defRPr sz="1200">
                <a:latin typeface="+mn-lt"/>
              </a:defRPr>
            </a:lvl1pPr>
          </a:lstStyle>
          <a:p>
            <a:pPr>
              <a:defRPr/>
            </a:pPr>
            <a:fld id="{19B8F467-E140-4953-A318-A154BDFC32BE}" type="slidenum">
              <a:rPr lang="en-US"/>
              <a:pPr>
                <a:defRPr/>
              </a:pPr>
              <a:t>‹#›</a:t>
            </a:fld>
            <a:endParaRPr lang="en-US" dirty="0"/>
          </a:p>
        </p:txBody>
      </p:sp>
    </p:spTree>
    <p:extLst>
      <p:ext uri="{BB962C8B-B14F-4D97-AF65-F5344CB8AC3E}">
        <p14:creationId xmlns:p14="http://schemas.microsoft.com/office/powerpoint/2010/main" val="1754821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indians.org/Resource/FedTribes99/fedtribes99.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457F5-D67F-42E4-8D6D-51EEC0FC940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66062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3"/>
        <p:cNvGrpSpPr/>
        <p:nvPr/>
      </p:nvGrpSpPr>
      <p:grpSpPr>
        <a:xfrm>
          <a:off x="0" y="0"/>
          <a:ext cx="0" cy="0"/>
          <a:chOff x="0" y="0"/>
          <a:chExt cx="0" cy="0"/>
        </a:xfrm>
      </p:grpSpPr>
      <p:sp>
        <p:nvSpPr>
          <p:cNvPr id="2554" name="Shape 2554"/>
          <p:cNvSpPr txBox="1"/>
          <p:nvPr/>
        </p:nvSpPr>
        <p:spPr>
          <a:xfrm>
            <a:off x="3979451" y="8844261"/>
            <a:ext cx="3043647" cy="464839"/>
          </a:xfrm>
          <a:prstGeom prst="rect">
            <a:avLst/>
          </a:prstGeom>
          <a:noFill/>
          <a:ln>
            <a:noFill/>
          </a:ln>
        </p:spPr>
        <p:txBody>
          <a:bodyPr lIns="93089" tIns="46532" rIns="93089" bIns="46532" anchor="b" anchorCtr="0">
            <a:noAutofit/>
          </a:bodyPr>
          <a:lstStyle/>
          <a:p>
            <a:pPr algn="r">
              <a:spcBef>
                <a:spcPts val="0"/>
              </a:spcBef>
              <a:buSzPct val="25000"/>
            </a:pPr>
            <a:r>
              <a:rPr lang="en-US" sz="1300" dirty="0">
                <a:latin typeface="Times New Roman"/>
                <a:ea typeface="Times New Roman"/>
                <a:cs typeface="Times New Roman"/>
                <a:sym typeface="Times New Roman"/>
              </a:rPr>
              <a:t>*</a:t>
            </a:r>
          </a:p>
        </p:txBody>
      </p:sp>
      <p:sp>
        <p:nvSpPr>
          <p:cNvPr id="2555" name="Shape 2555"/>
          <p:cNvSpPr>
            <a:spLocks noGrp="1" noRot="1" noChangeAspect="1"/>
          </p:cNvSpPr>
          <p:nvPr>
            <p:ph type="sldImg" idx="2"/>
          </p:nvPr>
        </p:nvSpPr>
        <p:spPr>
          <a:xfrm>
            <a:off x="1185863"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56" name="Shape 2556"/>
          <p:cNvSpPr txBox="1">
            <a:spLocks noGrp="1"/>
          </p:cNvSpPr>
          <p:nvPr>
            <p:ph type="body" idx="1"/>
          </p:nvPr>
        </p:nvSpPr>
        <p:spPr>
          <a:xfrm>
            <a:off x="702615" y="4422130"/>
            <a:ext cx="5617870" cy="4188171"/>
          </a:xfrm>
          <a:prstGeom prst="rect">
            <a:avLst/>
          </a:prstGeom>
          <a:noFill/>
          <a:ln>
            <a:noFill/>
          </a:ln>
        </p:spPr>
        <p:txBody>
          <a:bodyPr lIns="91761" tIns="45881" rIns="91761" bIns="45881" anchor="t" anchorCtr="0">
            <a:noAutofit/>
          </a:bodyPr>
          <a:lstStyle/>
          <a:p>
            <a:pPr>
              <a:spcBef>
                <a:spcPts val="0"/>
              </a:spcBef>
            </a:pPr>
            <a:endParaRPr dirty="0"/>
          </a:p>
        </p:txBody>
      </p:sp>
      <p:sp>
        <p:nvSpPr>
          <p:cNvPr id="2557" name="Shape 2557"/>
          <p:cNvSpPr txBox="1"/>
          <p:nvPr/>
        </p:nvSpPr>
        <p:spPr>
          <a:xfrm>
            <a:off x="3977928" y="8842721"/>
            <a:ext cx="3043647" cy="464839"/>
          </a:xfrm>
          <a:prstGeom prst="rect">
            <a:avLst/>
          </a:prstGeom>
          <a:noFill/>
          <a:ln>
            <a:noFill/>
          </a:ln>
        </p:spPr>
        <p:txBody>
          <a:bodyPr lIns="91761" tIns="45881" rIns="91761" bIns="45881" anchor="b" anchorCtr="0">
            <a:noAutofit/>
          </a:bodyPr>
          <a:lstStyle/>
          <a:p>
            <a:pPr algn="r">
              <a:spcBef>
                <a:spcPts val="0"/>
              </a:spcBef>
              <a:buSzPct val="25000"/>
            </a:pPr>
            <a:r>
              <a:rPr lang="en-US" sz="1300" dirty="0">
                <a:latin typeface="Arial Black"/>
                <a:ea typeface="Arial Black"/>
                <a:cs typeface="Arial Black"/>
                <a:sym typeface="Arial Black"/>
              </a:rPr>
              <a:t>*</a:t>
            </a:r>
          </a:p>
        </p:txBody>
      </p:sp>
    </p:spTree>
    <p:extLst>
      <p:ext uri="{BB962C8B-B14F-4D97-AF65-F5344CB8AC3E}">
        <p14:creationId xmlns:p14="http://schemas.microsoft.com/office/powerpoint/2010/main" val="29791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3"/>
        <p:cNvGrpSpPr/>
        <p:nvPr/>
      </p:nvGrpSpPr>
      <p:grpSpPr>
        <a:xfrm>
          <a:off x="0" y="0"/>
          <a:ext cx="0" cy="0"/>
          <a:chOff x="0" y="0"/>
          <a:chExt cx="0" cy="0"/>
        </a:xfrm>
      </p:grpSpPr>
      <p:sp>
        <p:nvSpPr>
          <p:cNvPr id="2554" name="Shape 2554"/>
          <p:cNvSpPr txBox="1"/>
          <p:nvPr/>
        </p:nvSpPr>
        <p:spPr>
          <a:xfrm>
            <a:off x="3979451" y="8844261"/>
            <a:ext cx="3043647" cy="464839"/>
          </a:xfrm>
          <a:prstGeom prst="rect">
            <a:avLst/>
          </a:prstGeom>
          <a:noFill/>
          <a:ln>
            <a:noFill/>
          </a:ln>
        </p:spPr>
        <p:txBody>
          <a:bodyPr lIns="93089" tIns="46532" rIns="93089" bIns="46532" anchor="b" anchorCtr="0">
            <a:noAutofit/>
          </a:bodyPr>
          <a:lstStyle/>
          <a:p>
            <a:pPr algn="r">
              <a:spcBef>
                <a:spcPts val="0"/>
              </a:spcBef>
              <a:buSzPct val="25000"/>
            </a:pPr>
            <a:r>
              <a:rPr lang="en-US" sz="1300" dirty="0">
                <a:latin typeface="Times New Roman"/>
                <a:ea typeface="Times New Roman"/>
                <a:cs typeface="Times New Roman"/>
                <a:sym typeface="Times New Roman"/>
              </a:rPr>
              <a:t>*</a:t>
            </a:r>
          </a:p>
        </p:txBody>
      </p:sp>
      <p:sp>
        <p:nvSpPr>
          <p:cNvPr id="2555" name="Shape 2555"/>
          <p:cNvSpPr>
            <a:spLocks noGrp="1" noRot="1" noChangeAspect="1"/>
          </p:cNvSpPr>
          <p:nvPr>
            <p:ph type="sldImg" idx="2"/>
          </p:nvPr>
        </p:nvSpPr>
        <p:spPr>
          <a:xfrm>
            <a:off x="1185863"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56" name="Shape 2556"/>
          <p:cNvSpPr txBox="1">
            <a:spLocks noGrp="1"/>
          </p:cNvSpPr>
          <p:nvPr>
            <p:ph type="body" idx="1"/>
          </p:nvPr>
        </p:nvSpPr>
        <p:spPr>
          <a:xfrm>
            <a:off x="702615" y="4422130"/>
            <a:ext cx="5617870" cy="4188171"/>
          </a:xfrm>
          <a:prstGeom prst="rect">
            <a:avLst/>
          </a:prstGeom>
          <a:noFill/>
          <a:ln>
            <a:noFill/>
          </a:ln>
        </p:spPr>
        <p:txBody>
          <a:bodyPr lIns="91761" tIns="45881" rIns="91761" bIns="45881" anchor="t" anchorCtr="0">
            <a:noAutofit/>
          </a:bodyPr>
          <a:lstStyle/>
          <a:p>
            <a:pPr>
              <a:spcBef>
                <a:spcPts val="0"/>
              </a:spcBef>
            </a:pPr>
            <a:endParaRPr dirty="0"/>
          </a:p>
        </p:txBody>
      </p:sp>
      <p:sp>
        <p:nvSpPr>
          <p:cNvPr id="2557" name="Shape 2557"/>
          <p:cNvSpPr txBox="1"/>
          <p:nvPr/>
        </p:nvSpPr>
        <p:spPr>
          <a:xfrm>
            <a:off x="3977928" y="8842721"/>
            <a:ext cx="3043647" cy="464839"/>
          </a:xfrm>
          <a:prstGeom prst="rect">
            <a:avLst/>
          </a:prstGeom>
          <a:noFill/>
          <a:ln>
            <a:noFill/>
          </a:ln>
        </p:spPr>
        <p:txBody>
          <a:bodyPr lIns="91761" tIns="45881" rIns="91761" bIns="45881" anchor="b" anchorCtr="0">
            <a:noAutofit/>
          </a:bodyPr>
          <a:lstStyle/>
          <a:p>
            <a:pPr algn="r">
              <a:spcBef>
                <a:spcPts val="0"/>
              </a:spcBef>
              <a:buSzPct val="25000"/>
            </a:pPr>
            <a:r>
              <a:rPr lang="en-US" sz="1300" dirty="0">
                <a:latin typeface="Arial Black"/>
                <a:ea typeface="Arial Black"/>
                <a:cs typeface="Arial Black"/>
                <a:sym typeface="Arial Black"/>
              </a:rPr>
              <a:t>*</a:t>
            </a:r>
          </a:p>
        </p:txBody>
      </p:sp>
    </p:spTree>
    <p:extLst>
      <p:ext uri="{BB962C8B-B14F-4D97-AF65-F5344CB8AC3E}">
        <p14:creationId xmlns:p14="http://schemas.microsoft.com/office/powerpoint/2010/main" val="190847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3"/>
        <p:cNvGrpSpPr/>
        <p:nvPr/>
      </p:nvGrpSpPr>
      <p:grpSpPr>
        <a:xfrm>
          <a:off x="0" y="0"/>
          <a:ext cx="0" cy="0"/>
          <a:chOff x="0" y="0"/>
          <a:chExt cx="0" cy="0"/>
        </a:xfrm>
      </p:grpSpPr>
      <p:sp>
        <p:nvSpPr>
          <p:cNvPr id="2554" name="Shape 2554"/>
          <p:cNvSpPr txBox="1"/>
          <p:nvPr/>
        </p:nvSpPr>
        <p:spPr>
          <a:xfrm>
            <a:off x="3979451" y="8844261"/>
            <a:ext cx="3043647" cy="464839"/>
          </a:xfrm>
          <a:prstGeom prst="rect">
            <a:avLst/>
          </a:prstGeom>
          <a:noFill/>
          <a:ln>
            <a:noFill/>
          </a:ln>
        </p:spPr>
        <p:txBody>
          <a:bodyPr lIns="93089" tIns="46532" rIns="93089" bIns="46532" anchor="b" anchorCtr="0">
            <a:noAutofit/>
          </a:bodyPr>
          <a:lstStyle/>
          <a:p>
            <a:pPr algn="r">
              <a:spcBef>
                <a:spcPts val="0"/>
              </a:spcBef>
              <a:buSzPct val="25000"/>
            </a:pPr>
            <a:r>
              <a:rPr lang="en-US" sz="1300" dirty="0">
                <a:latin typeface="Times New Roman"/>
                <a:ea typeface="Times New Roman"/>
                <a:cs typeface="Times New Roman"/>
                <a:sym typeface="Times New Roman"/>
              </a:rPr>
              <a:t>*</a:t>
            </a:r>
          </a:p>
        </p:txBody>
      </p:sp>
      <p:sp>
        <p:nvSpPr>
          <p:cNvPr id="2555" name="Shape 2555"/>
          <p:cNvSpPr>
            <a:spLocks noGrp="1" noRot="1" noChangeAspect="1"/>
          </p:cNvSpPr>
          <p:nvPr>
            <p:ph type="sldImg" idx="2"/>
          </p:nvPr>
        </p:nvSpPr>
        <p:spPr>
          <a:xfrm>
            <a:off x="1185863"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56" name="Shape 2556"/>
          <p:cNvSpPr txBox="1">
            <a:spLocks noGrp="1"/>
          </p:cNvSpPr>
          <p:nvPr>
            <p:ph type="body" idx="1"/>
          </p:nvPr>
        </p:nvSpPr>
        <p:spPr>
          <a:xfrm>
            <a:off x="702615" y="4422130"/>
            <a:ext cx="5617870" cy="4188171"/>
          </a:xfrm>
          <a:prstGeom prst="rect">
            <a:avLst/>
          </a:prstGeom>
          <a:noFill/>
          <a:ln>
            <a:noFill/>
          </a:ln>
        </p:spPr>
        <p:txBody>
          <a:bodyPr lIns="91761" tIns="45881" rIns="91761" bIns="45881" anchor="t" anchorCtr="0">
            <a:noAutofit/>
          </a:bodyPr>
          <a:lstStyle/>
          <a:p>
            <a:pPr>
              <a:spcBef>
                <a:spcPts val="0"/>
              </a:spcBef>
            </a:pPr>
            <a:endParaRPr dirty="0"/>
          </a:p>
        </p:txBody>
      </p:sp>
      <p:sp>
        <p:nvSpPr>
          <p:cNvPr id="2557" name="Shape 2557"/>
          <p:cNvSpPr txBox="1"/>
          <p:nvPr/>
        </p:nvSpPr>
        <p:spPr>
          <a:xfrm>
            <a:off x="3977928" y="8842721"/>
            <a:ext cx="3043647" cy="464839"/>
          </a:xfrm>
          <a:prstGeom prst="rect">
            <a:avLst/>
          </a:prstGeom>
          <a:noFill/>
          <a:ln>
            <a:noFill/>
          </a:ln>
        </p:spPr>
        <p:txBody>
          <a:bodyPr lIns="91761" tIns="45881" rIns="91761" bIns="45881" anchor="b" anchorCtr="0">
            <a:noAutofit/>
          </a:bodyPr>
          <a:lstStyle/>
          <a:p>
            <a:pPr algn="r">
              <a:spcBef>
                <a:spcPts val="0"/>
              </a:spcBef>
              <a:buSzPct val="25000"/>
            </a:pPr>
            <a:r>
              <a:rPr lang="en-US" sz="1300" dirty="0">
                <a:latin typeface="Arial Black"/>
                <a:ea typeface="Arial Black"/>
                <a:cs typeface="Arial Black"/>
                <a:sym typeface="Arial Black"/>
              </a:rPr>
              <a:t>*</a:t>
            </a:r>
          </a:p>
        </p:txBody>
      </p:sp>
    </p:spTree>
    <p:extLst>
      <p:ext uri="{BB962C8B-B14F-4D97-AF65-F5344CB8AC3E}">
        <p14:creationId xmlns:p14="http://schemas.microsoft.com/office/powerpoint/2010/main" val="1968217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3"/>
        <p:cNvGrpSpPr/>
        <p:nvPr/>
      </p:nvGrpSpPr>
      <p:grpSpPr>
        <a:xfrm>
          <a:off x="0" y="0"/>
          <a:ext cx="0" cy="0"/>
          <a:chOff x="0" y="0"/>
          <a:chExt cx="0" cy="0"/>
        </a:xfrm>
      </p:grpSpPr>
      <p:sp>
        <p:nvSpPr>
          <p:cNvPr id="2554" name="Shape 2554"/>
          <p:cNvSpPr txBox="1"/>
          <p:nvPr/>
        </p:nvSpPr>
        <p:spPr>
          <a:xfrm>
            <a:off x="3979451" y="8844261"/>
            <a:ext cx="3043647" cy="464839"/>
          </a:xfrm>
          <a:prstGeom prst="rect">
            <a:avLst/>
          </a:prstGeom>
          <a:noFill/>
          <a:ln>
            <a:noFill/>
          </a:ln>
        </p:spPr>
        <p:txBody>
          <a:bodyPr lIns="93089" tIns="46532" rIns="93089" bIns="46532" anchor="b" anchorCtr="0">
            <a:noAutofit/>
          </a:bodyPr>
          <a:lstStyle/>
          <a:p>
            <a:pPr algn="r">
              <a:spcBef>
                <a:spcPts val="0"/>
              </a:spcBef>
              <a:buSzPct val="25000"/>
            </a:pPr>
            <a:r>
              <a:rPr lang="en-US" sz="1300" dirty="0">
                <a:latin typeface="Times New Roman"/>
                <a:ea typeface="Times New Roman"/>
                <a:cs typeface="Times New Roman"/>
                <a:sym typeface="Times New Roman"/>
              </a:rPr>
              <a:t>*</a:t>
            </a:r>
          </a:p>
        </p:txBody>
      </p:sp>
      <p:sp>
        <p:nvSpPr>
          <p:cNvPr id="2555" name="Shape 2555"/>
          <p:cNvSpPr>
            <a:spLocks noGrp="1" noRot="1" noChangeAspect="1"/>
          </p:cNvSpPr>
          <p:nvPr>
            <p:ph type="sldImg" idx="2"/>
          </p:nvPr>
        </p:nvSpPr>
        <p:spPr>
          <a:xfrm>
            <a:off x="1185863"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56" name="Shape 2556"/>
          <p:cNvSpPr txBox="1">
            <a:spLocks noGrp="1"/>
          </p:cNvSpPr>
          <p:nvPr>
            <p:ph type="body" idx="1"/>
          </p:nvPr>
        </p:nvSpPr>
        <p:spPr>
          <a:xfrm>
            <a:off x="702615" y="4422130"/>
            <a:ext cx="5617870" cy="4188171"/>
          </a:xfrm>
          <a:prstGeom prst="rect">
            <a:avLst/>
          </a:prstGeom>
          <a:noFill/>
          <a:ln>
            <a:noFill/>
          </a:ln>
        </p:spPr>
        <p:txBody>
          <a:bodyPr lIns="91761" tIns="45881" rIns="91761" bIns="45881" anchor="t" anchorCtr="0">
            <a:noAutofit/>
          </a:bodyPr>
          <a:lstStyle/>
          <a:p>
            <a:pPr>
              <a:spcBef>
                <a:spcPts val="0"/>
              </a:spcBef>
            </a:pPr>
            <a:endParaRPr dirty="0"/>
          </a:p>
        </p:txBody>
      </p:sp>
      <p:sp>
        <p:nvSpPr>
          <p:cNvPr id="2557" name="Shape 2557"/>
          <p:cNvSpPr txBox="1"/>
          <p:nvPr/>
        </p:nvSpPr>
        <p:spPr>
          <a:xfrm>
            <a:off x="3977928" y="8842721"/>
            <a:ext cx="3043647" cy="464839"/>
          </a:xfrm>
          <a:prstGeom prst="rect">
            <a:avLst/>
          </a:prstGeom>
          <a:noFill/>
          <a:ln>
            <a:noFill/>
          </a:ln>
        </p:spPr>
        <p:txBody>
          <a:bodyPr lIns="91761" tIns="45881" rIns="91761" bIns="45881" anchor="b" anchorCtr="0">
            <a:noAutofit/>
          </a:bodyPr>
          <a:lstStyle/>
          <a:p>
            <a:pPr algn="r">
              <a:spcBef>
                <a:spcPts val="0"/>
              </a:spcBef>
              <a:buSzPct val="25000"/>
            </a:pPr>
            <a:r>
              <a:rPr lang="en-US" sz="1300" dirty="0">
                <a:latin typeface="Arial Black"/>
                <a:ea typeface="Arial Black"/>
                <a:cs typeface="Arial Black"/>
                <a:sym typeface="Arial Black"/>
              </a:rPr>
              <a:t>*</a:t>
            </a:r>
          </a:p>
        </p:txBody>
      </p:sp>
    </p:spTree>
    <p:extLst>
      <p:ext uri="{BB962C8B-B14F-4D97-AF65-F5344CB8AC3E}">
        <p14:creationId xmlns:p14="http://schemas.microsoft.com/office/powerpoint/2010/main" val="4217370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3"/>
        <p:cNvGrpSpPr/>
        <p:nvPr/>
      </p:nvGrpSpPr>
      <p:grpSpPr>
        <a:xfrm>
          <a:off x="0" y="0"/>
          <a:ext cx="0" cy="0"/>
          <a:chOff x="0" y="0"/>
          <a:chExt cx="0" cy="0"/>
        </a:xfrm>
      </p:grpSpPr>
      <p:sp>
        <p:nvSpPr>
          <p:cNvPr id="2554" name="Shape 2554"/>
          <p:cNvSpPr txBox="1"/>
          <p:nvPr/>
        </p:nvSpPr>
        <p:spPr>
          <a:xfrm>
            <a:off x="3979451" y="8844261"/>
            <a:ext cx="3043647" cy="464839"/>
          </a:xfrm>
          <a:prstGeom prst="rect">
            <a:avLst/>
          </a:prstGeom>
          <a:noFill/>
          <a:ln>
            <a:noFill/>
          </a:ln>
        </p:spPr>
        <p:txBody>
          <a:bodyPr lIns="93089" tIns="46532" rIns="93089" bIns="46532" anchor="b" anchorCtr="0">
            <a:noAutofit/>
          </a:bodyPr>
          <a:lstStyle/>
          <a:p>
            <a:pPr algn="r">
              <a:spcBef>
                <a:spcPts val="0"/>
              </a:spcBef>
              <a:buSzPct val="25000"/>
            </a:pPr>
            <a:r>
              <a:rPr lang="en-US" sz="1300" dirty="0">
                <a:latin typeface="Times New Roman"/>
                <a:ea typeface="Times New Roman"/>
                <a:cs typeface="Times New Roman"/>
                <a:sym typeface="Times New Roman"/>
              </a:rPr>
              <a:t>*</a:t>
            </a:r>
          </a:p>
        </p:txBody>
      </p:sp>
      <p:sp>
        <p:nvSpPr>
          <p:cNvPr id="2555" name="Shape 2555"/>
          <p:cNvSpPr>
            <a:spLocks noGrp="1" noRot="1" noChangeAspect="1"/>
          </p:cNvSpPr>
          <p:nvPr>
            <p:ph type="sldImg" idx="2"/>
          </p:nvPr>
        </p:nvSpPr>
        <p:spPr>
          <a:xfrm>
            <a:off x="1185863"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56" name="Shape 2556"/>
          <p:cNvSpPr txBox="1">
            <a:spLocks noGrp="1"/>
          </p:cNvSpPr>
          <p:nvPr>
            <p:ph type="body" idx="1"/>
          </p:nvPr>
        </p:nvSpPr>
        <p:spPr>
          <a:xfrm>
            <a:off x="702615" y="4422130"/>
            <a:ext cx="5617870" cy="4188171"/>
          </a:xfrm>
          <a:prstGeom prst="rect">
            <a:avLst/>
          </a:prstGeom>
          <a:noFill/>
          <a:ln>
            <a:noFill/>
          </a:ln>
        </p:spPr>
        <p:txBody>
          <a:bodyPr lIns="91761" tIns="45881" rIns="91761" bIns="45881" anchor="t" anchorCtr="0">
            <a:noAutofit/>
          </a:bodyPr>
          <a:lstStyle/>
          <a:p>
            <a:pPr>
              <a:spcBef>
                <a:spcPts val="0"/>
              </a:spcBef>
            </a:pPr>
            <a:endParaRPr dirty="0"/>
          </a:p>
        </p:txBody>
      </p:sp>
      <p:sp>
        <p:nvSpPr>
          <p:cNvPr id="2557" name="Shape 2557"/>
          <p:cNvSpPr txBox="1"/>
          <p:nvPr/>
        </p:nvSpPr>
        <p:spPr>
          <a:xfrm>
            <a:off x="3977928" y="8842721"/>
            <a:ext cx="3043647" cy="464839"/>
          </a:xfrm>
          <a:prstGeom prst="rect">
            <a:avLst/>
          </a:prstGeom>
          <a:noFill/>
          <a:ln>
            <a:noFill/>
          </a:ln>
        </p:spPr>
        <p:txBody>
          <a:bodyPr lIns="91761" tIns="45881" rIns="91761" bIns="45881" anchor="b" anchorCtr="0">
            <a:noAutofit/>
          </a:bodyPr>
          <a:lstStyle/>
          <a:p>
            <a:pPr algn="r">
              <a:spcBef>
                <a:spcPts val="0"/>
              </a:spcBef>
              <a:buSzPct val="25000"/>
            </a:pPr>
            <a:r>
              <a:rPr lang="en-US" sz="1300" dirty="0">
                <a:latin typeface="Arial Black"/>
                <a:ea typeface="Arial Black"/>
                <a:cs typeface="Arial Black"/>
                <a:sym typeface="Arial Black"/>
              </a:rPr>
              <a:t>*</a:t>
            </a:r>
          </a:p>
        </p:txBody>
      </p:sp>
    </p:spTree>
    <p:extLst>
      <p:ext uri="{BB962C8B-B14F-4D97-AF65-F5344CB8AC3E}">
        <p14:creationId xmlns:p14="http://schemas.microsoft.com/office/powerpoint/2010/main" val="3461458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3"/>
        <p:cNvGrpSpPr/>
        <p:nvPr/>
      </p:nvGrpSpPr>
      <p:grpSpPr>
        <a:xfrm>
          <a:off x="0" y="0"/>
          <a:ext cx="0" cy="0"/>
          <a:chOff x="0" y="0"/>
          <a:chExt cx="0" cy="0"/>
        </a:xfrm>
      </p:grpSpPr>
      <p:sp>
        <p:nvSpPr>
          <p:cNvPr id="2554" name="Shape 2554"/>
          <p:cNvSpPr txBox="1"/>
          <p:nvPr/>
        </p:nvSpPr>
        <p:spPr>
          <a:xfrm>
            <a:off x="3979451" y="8844261"/>
            <a:ext cx="3043647" cy="464839"/>
          </a:xfrm>
          <a:prstGeom prst="rect">
            <a:avLst/>
          </a:prstGeom>
          <a:noFill/>
          <a:ln>
            <a:noFill/>
          </a:ln>
        </p:spPr>
        <p:txBody>
          <a:bodyPr lIns="93089" tIns="46532" rIns="93089" bIns="46532" anchor="b" anchorCtr="0">
            <a:noAutofit/>
          </a:bodyPr>
          <a:lstStyle/>
          <a:p>
            <a:pPr algn="r">
              <a:spcBef>
                <a:spcPts val="0"/>
              </a:spcBef>
              <a:buSzPct val="25000"/>
            </a:pPr>
            <a:r>
              <a:rPr lang="en-US" sz="1300" dirty="0">
                <a:latin typeface="Times New Roman"/>
                <a:ea typeface="Times New Roman"/>
                <a:cs typeface="Times New Roman"/>
                <a:sym typeface="Times New Roman"/>
              </a:rPr>
              <a:t>*</a:t>
            </a:r>
          </a:p>
        </p:txBody>
      </p:sp>
      <p:sp>
        <p:nvSpPr>
          <p:cNvPr id="2555" name="Shape 2555"/>
          <p:cNvSpPr>
            <a:spLocks noGrp="1" noRot="1" noChangeAspect="1"/>
          </p:cNvSpPr>
          <p:nvPr>
            <p:ph type="sldImg" idx="2"/>
          </p:nvPr>
        </p:nvSpPr>
        <p:spPr>
          <a:xfrm>
            <a:off x="1185863"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56" name="Shape 2556"/>
          <p:cNvSpPr txBox="1">
            <a:spLocks noGrp="1"/>
          </p:cNvSpPr>
          <p:nvPr>
            <p:ph type="body" idx="1"/>
          </p:nvPr>
        </p:nvSpPr>
        <p:spPr>
          <a:xfrm>
            <a:off x="702615" y="4422130"/>
            <a:ext cx="5617870" cy="4188171"/>
          </a:xfrm>
          <a:prstGeom prst="rect">
            <a:avLst/>
          </a:prstGeom>
          <a:noFill/>
          <a:ln>
            <a:noFill/>
          </a:ln>
        </p:spPr>
        <p:txBody>
          <a:bodyPr lIns="91761" tIns="45881" rIns="91761" bIns="45881" anchor="t" anchorCtr="0">
            <a:noAutofit/>
          </a:bodyPr>
          <a:lstStyle/>
          <a:p>
            <a:pPr>
              <a:spcBef>
                <a:spcPts val="0"/>
              </a:spcBef>
            </a:pPr>
            <a:endParaRPr dirty="0"/>
          </a:p>
        </p:txBody>
      </p:sp>
      <p:sp>
        <p:nvSpPr>
          <p:cNvPr id="2557" name="Shape 2557"/>
          <p:cNvSpPr txBox="1"/>
          <p:nvPr/>
        </p:nvSpPr>
        <p:spPr>
          <a:xfrm>
            <a:off x="3977928" y="8842721"/>
            <a:ext cx="3043647" cy="464839"/>
          </a:xfrm>
          <a:prstGeom prst="rect">
            <a:avLst/>
          </a:prstGeom>
          <a:noFill/>
          <a:ln>
            <a:noFill/>
          </a:ln>
        </p:spPr>
        <p:txBody>
          <a:bodyPr lIns="91761" tIns="45881" rIns="91761" bIns="45881" anchor="b" anchorCtr="0">
            <a:noAutofit/>
          </a:bodyPr>
          <a:lstStyle/>
          <a:p>
            <a:pPr algn="r">
              <a:spcBef>
                <a:spcPts val="0"/>
              </a:spcBef>
              <a:buSzPct val="25000"/>
            </a:pPr>
            <a:r>
              <a:rPr lang="en-US" sz="1300" dirty="0">
                <a:latin typeface="Arial Black"/>
                <a:ea typeface="Arial Black"/>
                <a:cs typeface="Arial Black"/>
                <a:sym typeface="Arial Black"/>
              </a:rPr>
              <a:t>*</a:t>
            </a:r>
          </a:p>
        </p:txBody>
      </p:sp>
    </p:spTree>
    <p:extLst>
      <p:ext uri="{BB962C8B-B14F-4D97-AF65-F5344CB8AC3E}">
        <p14:creationId xmlns:p14="http://schemas.microsoft.com/office/powerpoint/2010/main" val="549947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3"/>
        <p:cNvGrpSpPr/>
        <p:nvPr/>
      </p:nvGrpSpPr>
      <p:grpSpPr>
        <a:xfrm>
          <a:off x="0" y="0"/>
          <a:ext cx="0" cy="0"/>
          <a:chOff x="0" y="0"/>
          <a:chExt cx="0" cy="0"/>
        </a:xfrm>
      </p:grpSpPr>
      <p:sp>
        <p:nvSpPr>
          <p:cNvPr id="2554" name="Shape 2554"/>
          <p:cNvSpPr txBox="1"/>
          <p:nvPr/>
        </p:nvSpPr>
        <p:spPr>
          <a:xfrm>
            <a:off x="3979451" y="8844261"/>
            <a:ext cx="3043647" cy="464839"/>
          </a:xfrm>
          <a:prstGeom prst="rect">
            <a:avLst/>
          </a:prstGeom>
          <a:noFill/>
          <a:ln>
            <a:noFill/>
          </a:ln>
        </p:spPr>
        <p:txBody>
          <a:bodyPr lIns="93089" tIns="46532" rIns="93089" bIns="46532" anchor="b" anchorCtr="0">
            <a:noAutofit/>
          </a:bodyPr>
          <a:lstStyle/>
          <a:p>
            <a:pPr algn="r">
              <a:spcBef>
                <a:spcPts val="0"/>
              </a:spcBef>
              <a:buSzPct val="25000"/>
            </a:pPr>
            <a:r>
              <a:rPr lang="en-US" sz="1300" dirty="0">
                <a:latin typeface="Times New Roman"/>
                <a:ea typeface="Times New Roman"/>
                <a:cs typeface="Times New Roman"/>
                <a:sym typeface="Times New Roman"/>
              </a:rPr>
              <a:t>*</a:t>
            </a:r>
          </a:p>
        </p:txBody>
      </p:sp>
      <p:sp>
        <p:nvSpPr>
          <p:cNvPr id="2555" name="Shape 2555"/>
          <p:cNvSpPr>
            <a:spLocks noGrp="1" noRot="1" noChangeAspect="1"/>
          </p:cNvSpPr>
          <p:nvPr>
            <p:ph type="sldImg" idx="2"/>
          </p:nvPr>
        </p:nvSpPr>
        <p:spPr>
          <a:xfrm>
            <a:off x="1185863"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56" name="Shape 2556"/>
          <p:cNvSpPr txBox="1">
            <a:spLocks noGrp="1"/>
          </p:cNvSpPr>
          <p:nvPr>
            <p:ph type="body" idx="1"/>
          </p:nvPr>
        </p:nvSpPr>
        <p:spPr>
          <a:xfrm>
            <a:off x="702615" y="4422130"/>
            <a:ext cx="5617870" cy="4188171"/>
          </a:xfrm>
          <a:prstGeom prst="rect">
            <a:avLst/>
          </a:prstGeom>
          <a:noFill/>
          <a:ln>
            <a:noFill/>
          </a:ln>
        </p:spPr>
        <p:txBody>
          <a:bodyPr lIns="91761" tIns="45881" rIns="91761" bIns="45881" anchor="t" anchorCtr="0">
            <a:noAutofit/>
          </a:bodyPr>
          <a:lstStyle/>
          <a:p>
            <a:pPr>
              <a:spcBef>
                <a:spcPts val="0"/>
              </a:spcBef>
            </a:pPr>
            <a:endParaRPr dirty="0"/>
          </a:p>
        </p:txBody>
      </p:sp>
      <p:sp>
        <p:nvSpPr>
          <p:cNvPr id="2557" name="Shape 2557"/>
          <p:cNvSpPr txBox="1"/>
          <p:nvPr/>
        </p:nvSpPr>
        <p:spPr>
          <a:xfrm>
            <a:off x="3977928" y="8842721"/>
            <a:ext cx="3043647" cy="464839"/>
          </a:xfrm>
          <a:prstGeom prst="rect">
            <a:avLst/>
          </a:prstGeom>
          <a:noFill/>
          <a:ln>
            <a:noFill/>
          </a:ln>
        </p:spPr>
        <p:txBody>
          <a:bodyPr lIns="91761" tIns="45881" rIns="91761" bIns="45881" anchor="b" anchorCtr="0">
            <a:noAutofit/>
          </a:bodyPr>
          <a:lstStyle/>
          <a:p>
            <a:pPr algn="r">
              <a:spcBef>
                <a:spcPts val="0"/>
              </a:spcBef>
              <a:buSzPct val="25000"/>
            </a:pPr>
            <a:r>
              <a:rPr lang="en-US" sz="1300" dirty="0">
                <a:latin typeface="Arial Black"/>
                <a:ea typeface="Arial Black"/>
                <a:cs typeface="Arial Black"/>
                <a:sym typeface="Arial Black"/>
              </a:rPr>
              <a:t>*</a:t>
            </a:r>
          </a:p>
        </p:txBody>
      </p:sp>
    </p:spTree>
    <p:extLst>
      <p:ext uri="{BB962C8B-B14F-4D97-AF65-F5344CB8AC3E}">
        <p14:creationId xmlns:p14="http://schemas.microsoft.com/office/powerpoint/2010/main" val="1020640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For all referrals requiring an in-person, they must meet statutory threshold for an in-person response, per screening tool.  It is very important to be familiar with the definitions of all the abuse types.</a:t>
            </a:r>
          </a:p>
          <a:p>
            <a:endParaRPr lang="en-US" dirty="0"/>
          </a:p>
        </p:txBody>
      </p:sp>
    </p:spTree>
    <p:extLst>
      <p:ext uri="{BB962C8B-B14F-4D97-AF65-F5344CB8AC3E}">
        <p14:creationId xmlns:p14="http://schemas.microsoft.com/office/powerpoint/2010/main" val="4121172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18</a:t>
            </a:fld>
            <a:endParaRPr lang="en-US" dirty="0"/>
          </a:p>
        </p:txBody>
      </p:sp>
    </p:spTree>
    <p:extLst>
      <p:ext uri="{BB962C8B-B14F-4D97-AF65-F5344CB8AC3E}">
        <p14:creationId xmlns:p14="http://schemas.microsoft.com/office/powerpoint/2010/main" val="3905221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19</a:t>
            </a:fld>
            <a:endParaRPr lang="en-US" dirty="0"/>
          </a:p>
        </p:txBody>
      </p:sp>
    </p:spTree>
    <p:extLst>
      <p:ext uri="{BB962C8B-B14F-4D97-AF65-F5344CB8AC3E}">
        <p14:creationId xmlns:p14="http://schemas.microsoft.com/office/powerpoint/2010/main" val="2626952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2</a:t>
            </a:fld>
            <a:endParaRPr lang="en-US" dirty="0"/>
          </a:p>
        </p:txBody>
      </p:sp>
    </p:spTree>
    <p:extLst>
      <p:ext uri="{BB962C8B-B14F-4D97-AF65-F5344CB8AC3E}">
        <p14:creationId xmlns:p14="http://schemas.microsoft.com/office/powerpoint/2010/main" val="847460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20</a:t>
            </a:fld>
            <a:endParaRPr lang="en-US" dirty="0"/>
          </a:p>
        </p:txBody>
      </p:sp>
    </p:spTree>
    <p:extLst>
      <p:ext uri="{BB962C8B-B14F-4D97-AF65-F5344CB8AC3E}">
        <p14:creationId xmlns:p14="http://schemas.microsoft.com/office/powerpoint/2010/main" val="1695854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21</a:t>
            </a:fld>
            <a:endParaRPr lang="en-US" dirty="0"/>
          </a:p>
        </p:txBody>
      </p:sp>
    </p:spTree>
    <p:extLst>
      <p:ext uri="{BB962C8B-B14F-4D97-AF65-F5344CB8AC3E}">
        <p14:creationId xmlns:p14="http://schemas.microsoft.com/office/powerpoint/2010/main" val="965208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22</a:t>
            </a:fld>
            <a:endParaRPr lang="en-US" dirty="0"/>
          </a:p>
        </p:txBody>
      </p:sp>
    </p:spTree>
    <p:extLst>
      <p:ext uri="{BB962C8B-B14F-4D97-AF65-F5344CB8AC3E}">
        <p14:creationId xmlns:p14="http://schemas.microsoft.com/office/powerpoint/2010/main" val="1912501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a typeface="Georgia"/>
                <a:cs typeface="Georgia"/>
                <a:sym typeface="Georgia"/>
              </a:rPr>
              <a:t>Considerations should be made in ICWA cases: Active efforts, rather than reasonable efforts need to be made in all ICWA cases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ICWA mandates the state to make active efforts in every ICWA case in two areas:</a:t>
            </a:r>
          </a:p>
          <a:p>
            <a:r>
              <a:rPr lang="en-US" sz="1200" b="0" i="0" kern="1200" dirty="0">
                <a:solidFill>
                  <a:schemeClr val="tx1"/>
                </a:solidFill>
                <a:effectLst/>
                <a:latin typeface="+mn-lt"/>
                <a:ea typeface="+mn-ea"/>
                <a:cs typeface="+mn-cs"/>
              </a:rPr>
              <a:t>1. Provide services to the family to prevent removal of an Indian child from his or her parent or Indian custodian</a:t>
            </a:r>
          </a:p>
          <a:p>
            <a:r>
              <a:rPr lang="en-US" sz="1200" b="0" i="0" kern="1200" dirty="0">
                <a:solidFill>
                  <a:schemeClr val="tx1"/>
                </a:solidFill>
                <a:effectLst/>
                <a:latin typeface="+mn-lt"/>
                <a:ea typeface="+mn-ea"/>
                <a:cs typeface="+mn-cs"/>
              </a:rPr>
              <a:t>2. Reunify an Indian child with his or her parent or Indian custodian after removal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cornerstone in the application of active efforts is active and early participation and consultation with the </a:t>
            </a:r>
            <a:r>
              <a:rPr lang="en-US" sz="1200" b="1" i="0" kern="1200" dirty="0">
                <a:solidFill>
                  <a:schemeClr val="tx1"/>
                </a:solidFill>
                <a:effectLst/>
                <a:latin typeface="+mn-lt"/>
                <a:ea typeface="+mn-ea"/>
                <a:cs typeface="+mn-cs"/>
                <a:hlinkClick r:id="rId3"/>
              </a:rPr>
              <a:t>child’s tribe</a:t>
            </a:r>
            <a:r>
              <a:rPr lang="en-US" sz="1200" b="0" i="0" kern="1200" dirty="0">
                <a:solidFill>
                  <a:schemeClr val="tx1"/>
                </a:solidFill>
                <a:effectLst/>
                <a:latin typeface="+mn-lt"/>
                <a:ea typeface="+mn-ea"/>
                <a:cs typeface="+mn-cs"/>
              </a:rPr>
              <a:t> in all case planning decisions. Additionally, active efforts is more intensive than "reasonable efforts." For example, reasonable efforts might be only a referral for services, but active efforts would be to arrange for the best-fitting services and help families engage in those services. The federal guidelines referenced above apply whether or not the child’s tribe is involved in the custody proceedings.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a typeface="Georgia"/>
              <a:cs typeface="Georgia"/>
              <a:sym typeface="Georgia"/>
            </a:endParaRPr>
          </a:p>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24</a:t>
            </a:fld>
            <a:endParaRPr lang="en-US" dirty="0"/>
          </a:p>
        </p:txBody>
      </p:sp>
    </p:spTree>
    <p:extLst>
      <p:ext uri="{BB962C8B-B14F-4D97-AF65-F5344CB8AC3E}">
        <p14:creationId xmlns:p14="http://schemas.microsoft.com/office/powerpoint/2010/main" val="4252498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125" marR="0" lvl="0" indent="-263525" algn="l" rtl="0">
              <a:lnSpc>
                <a:spcPct val="100000"/>
              </a:lnSpc>
              <a:spcBef>
                <a:spcPts val="0"/>
              </a:spcBef>
              <a:spcAft>
                <a:spcPts val="0"/>
              </a:spcAft>
              <a:buClr>
                <a:srgbClr val="A04DA3"/>
              </a:buClr>
              <a:buSzPct val="100000"/>
              <a:buFont typeface="Georgia"/>
              <a:buChar char="•"/>
            </a:pPr>
            <a:r>
              <a:rPr lang="en-US" sz="1200" b="0" i="0" u="none" strike="noStrike" cap="none" baseline="0" dirty="0">
                <a:solidFill>
                  <a:schemeClr val="dk1"/>
                </a:solidFill>
                <a:latin typeface="Georgia"/>
                <a:ea typeface="Georgia"/>
                <a:cs typeface="Georgia"/>
                <a:sym typeface="Georgia"/>
              </a:rPr>
              <a:t>Collaborate with the family</a:t>
            </a:r>
          </a:p>
          <a:p>
            <a:pPr marL="0" marR="0" lvl="0" indent="0" algn="l" rtl="0">
              <a:spcBef>
                <a:spcPts val="0"/>
              </a:spcBef>
              <a:buNone/>
            </a:pPr>
            <a:endParaRPr lang="en-US" sz="1200" b="0" i="0" u="none" strike="noStrike" cap="none" baseline="0" dirty="0">
              <a:solidFill>
                <a:schemeClr val="dk1"/>
              </a:solidFill>
              <a:latin typeface="Georgia"/>
              <a:ea typeface="Georgia"/>
              <a:cs typeface="Georgia"/>
              <a:sym typeface="Georgia"/>
            </a:endParaRPr>
          </a:p>
          <a:p>
            <a:pPr marL="365125" marR="0" lvl="0" indent="-263525" algn="l" rtl="0">
              <a:lnSpc>
                <a:spcPct val="100000"/>
              </a:lnSpc>
              <a:spcBef>
                <a:spcPts val="300"/>
              </a:spcBef>
              <a:spcAft>
                <a:spcPts val="0"/>
              </a:spcAft>
              <a:buClr>
                <a:srgbClr val="A04DA3"/>
              </a:buClr>
              <a:buSzPct val="100000"/>
              <a:buFont typeface="Georgia"/>
              <a:buChar char="•"/>
            </a:pPr>
            <a:r>
              <a:rPr lang="en-US" sz="1200" b="0" i="0" u="none" strike="noStrike" cap="none" baseline="0" dirty="0">
                <a:solidFill>
                  <a:schemeClr val="dk1"/>
                </a:solidFill>
                <a:latin typeface="Georgia"/>
                <a:ea typeface="Georgia"/>
                <a:cs typeface="Georgia"/>
                <a:sym typeface="Georgia"/>
              </a:rPr>
              <a:t>Ask good questions</a:t>
            </a:r>
          </a:p>
          <a:p>
            <a:pPr marL="0" marR="0" lvl="0" indent="0" algn="l" rtl="0">
              <a:spcBef>
                <a:spcPts val="0"/>
              </a:spcBef>
              <a:buNone/>
            </a:pPr>
            <a:endParaRPr lang="en-US" sz="1200" b="0" i="0" u="none" strike="noStrike" cap="none" baseline="0" dirty="0">
              <a:solidFill>
                <a:schemeClr val="dk1"/>
              </a:solidFill>
              <a:latin typeface="Georgia"/>
              <a:ea typeface="Georgia"/>
              <a:cs typeface="Georgia"/>
              <a:sym typeface="Georgia"/>
            </a:endParaRPr>
          </a:p>
          <a:p>
            <a:pPr marL="365125" marR="0" lvl="0" indent="-263525" algn="l" rtl="0">
              <a:lnSpc>
                <a:spcPct val="100000"/>
              </a:lnSpc>
              <a:spcBef>
                <a:spcPts val="300"/>
              </a:spcBef>
              <a:spcAft>
                <a:spcPts val="0"/>
              </a:spcAft>
              <a:buClr>
                <a:srgbClr val="A04DA3"/>
              </a:buClr>
              <a:buSzPct val="100000"/>
              <a:buFont typeface="Georgia"/>
              <a:buChar char="•"/>
            </a:pPr>
            <a:r>
              <a:rPr lang="en-US" sz="1200" b="0" i="0" u="none" strike="noStrike" cap="none" baseline="0" dirty="0">
                <a:solidFill>
                  <a:schemeClr val="dk1"/>
                </a:solidFill>
                <a:latin typeface="Georgia"/>
                <a:ea typeface="Georgia"/>
                <a:cs typeface="Georgia"/>
                <a:sym typeface="Georgia"/>
              </a:rPr>
              <a:t>Create monitoring and feedback loops</a:t>
            </a:r>
          </a:p>
          <a:p>
            <a:pPr marL="0" marR="0" lvl="0" indent="0" algn="l" rtl="0">
              <a:spcBef>
                <a:spcPts val="0"/>
              </a:spcBef>
              <a:buNone/>
            </a:pPr>
            <a:endParaRPr lang="en-US" sz="1200" b="0" i="0" u="none" strike="noStrike" cap="none" baseline="0" dirty="0">
              <a:solidFill>
                <a:schemeClr val="dk1"/>
              </a:solidFill>
              <a:latin typeface="Georgia"/>
              <a:ea typeface="Georgia"/>
              <a:cs typeface="Georgia"/>
              <a:sym typeface="Georgia"/>
            </a:endParaRPr>
          </a:p>
          <a:p>
            <a:pPr marL="365125" marR="0" lvl="0" indent="-263525" algn="l" rtl="0">
              <a:lnSpc>
                <a:spcPct val="100000"/>
              </a:lnSpc>
              <a:spcBef>
                <a:spcPts val="300"/>
              </a:spcBef>
              <a:spcAft>
                <a:spcPts val="0"/>
              </a:spcAft>
              <a:buClr>
                <a:srgbClr val="A04DA3"/>
              </a:buClr>
              <a:buSzPct val="100000"/>
              <a:buFont typeface="Georgia"/>
              <a:buChar char="•"/>
            </a:pPr>
            <a:r>
              <a:rPr lang="en-US" sz="1200" b="0" i="0" u="none" strike="noStrike" cap="none" baseline="0" dirty="0">
                <a:solidFill>
                  <a:schemeClr val="dk1"/>
                </a:solidFill>
                <a:latin typeface="Georgia"/>
                <a:ea typeface="Georgia"/>
                <a:cs typeface="Georgia"/>
                <a:sym typeface="Georgia"/>
              </a:rPr>
              <a:t>Involve the child</a:t>
            </a:r>
          </a:p>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27</a:t>
            </a:fld>
            <a:endParaRPr lang="en-US" dirty="0"/>
          </a:p>
        </p:txBody>
      </p:sp>
    </p:spTree>
    <p:extLst>
      <p:ext uri="{BB962C8B-B14F-4D97-AF65-F5344CB8AC3E}">
        <p14:creationId xmlns:p14="http://schemas.microsoft.com/office/powerpoint/2010/main" val="1256922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28</a:t>
            </a:fld>
            <a:endParaRPr lang="en-US" dirty="0"/>
          </a:p>
        </p:txBody>
      </p:sp>
    </p:spTree>
    <p:extLst>
      <p:ext uri="{BB962C8B-B14F-4D97-AF65-F5344CB8AC3E}">
        <p14:creationId xmlns:p14="http://schemas.microsoft.com/office/powerpoint/2010/main" val="2905143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 SCP safety assessment is to be used for all investigations of abuse/neglect of a foster child by an SCP.</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SCPs include the following:</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441202" indent="-220601">
              <a:spcBef>
                <a:spcPts val="0"/>
              </a:spcBef>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licensed foster homes;</a:t>
            </a:r>
          </a:p>
          <a:p>
            <a:pPr marL="441202" indent="-220601">
              <a:spcBef>
                <a:spcPts val="0"/>
              </a:spcBef>
              <a:buFont typeface="Verdana" panose="020B060403050404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441202" indent="-220601">
              <a:spcBef>
                <a:spcPts val="0"/>
              </a:spcBef>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non-related extended family members (NREFM);</a:t>
            </a:r>
          </a:p>
          <a:p>
            <a:pPr marL="441202" indent="-220601">
              <a:spcBef>
                <a:spcPts val="0"/>
              </a:spcBef>
              <a:buFont typeface="Verdana" panose="020B060403050404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441202" indent="-220601">
              <a:spcBef>
                <a:spcPts val="0"/>
              </a:spcBef>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approved relative homes;</a:t>
            </a:r>
          </a:p>
          <a:p>
            <a:pPr marL="441202" indent="-220601">
              <a:spcBef>
                <a:spcPts val="0"/>
              </a:spcBef>
              <a:buFont typeface="Verdana" panose="020B060403050404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441202" indent="-220601">
              <a:spcBef>
                <a:spcPts val="0"/>
              </a:spcBef>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certified foster family agencies (FFA);</a:t>
            </a:r>
          </a:p>
          <a:p>
            <a:pPr marL="441202" indent="-220601">
              <a:spcBef>
                <a:spcPts val="0"/>
              </a:spcBef>
              <a:buFont typeface="Verdana" panose="020B060403050404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441202" indent="-220601">
              <a:spcBef>
                <a:spcPts val="0"/>
              </a:spcBef>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small family homes;</a:t>
            </a:r>
          </a:p>
          <a:p>
            <a:pPr marL="441202" indent="-220601">
              <a:spcBef>
                <a:spcPts val="0"/>
              </a:spcBef>
              <a:buFont typeface="Verdana" panose="020B060403050404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441202" indent="-220601">
              <a:spcBef>
                <a:spcPts val="0"/>
              </a:spcBef>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adoptive parents if the adoption has not yet been finalized; or</a:t>
            </a:r>
          </a:p>
          <a:p>
            <a:pPr marL="441202" indent="-220601">
              <a:spcBef>
                <a:spcPts val="0"/>
              </a:spcBef>
              <a:buFont typeface="Verdana" panose="020B060403050404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441202" indent="-220601">
              <a:spcBef>
                <a:spcPts val="0"/>
              </a:spcBef>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legal guardians where a dependency case is still open (i.e., the department has protective responsibility for the child).</a:t>
            </a: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425">
              <a:defRPr b="1">
                <a:solidFill>
                  <a:schemeClr val="tx1"/>
                </a:solidFill>
                <a:latin typeface="Arial" panose="020B0604020202020204" pitchFamily="34" charset="0"/>
              </a:defRPr>
            </a:lvl1pPr>
            <a:lvl2pPr marL="716953" indent="-275751" defTabSz="931425">
              <a:defRPr b="1">
                <a:solidFill>
                  <a:schemeClr val="tx1"/>
                </a:solidFill>
                <a:latin typeface="Arial" panose="020B0604020202020204" pitchFamily="34" charset="0"/>
              </a:defRPr>
            </a:lvl2pPr>
            <a:lvl3pPr marL="1103004" indent="-220601" defTabSz="931425">
              <a:defRPr b="1">
                <a:solidFill>
                  <a:schemeClr val="tx1"/>
                </a:solidFill>
                <a:latin typeface="Arial" panose="020B0604020202020204" pitchFamily="34" charset="0"/>
              </a:defRPr>
            </a:lvl3pPr>
            <a:lvl4pPr marL="1544205" indent="-220601" defTabSz="931425">
              <a:defRPr b="1">
                <a:solidFill>
                  <a:schemeClr val="tx1"/>
                </a:solidFill>
                <a:latin typeface="Arial" panose="020B0604020202020204" pitchFamily="34" charset="0"/>
              </a:defRPr>
            </a:lvl4pPr>
            <a:lvl5pPr marL="1985407" indent="-220601" defTabSz="931425">
              <a:defRPr b="1">
                <a:solidFill>
                  <a:schemeClr val="tx1"/>
                </a:solidFill>
                <a:latin typeface="Arial" panose="020B0604020202020204" pitchFamily="34" charset="0"/>
              </a:defRPr>
            </a:lvl5pPr>
            <a:lvl6pPr marL="2426608" indent="-220601" defTabSz="931425" eaLnBrk="0" fontAlgn="base" hangingPunct="0">
              <a:spcBef>
                <a:spcPct val="0"/>
              </a:spcBef>
              <a:spcAft>
                <a:spcPct val="0"/>
              </a:spcAft>
              <a:defRPr b="1">
                <a:solidFill>
                  <a:schemeClr val="tx1"/>
                </a:solidFill>
                <a:latin typeface="Arial" panose="020B0604020202020204" pitchFamily="34" charset="0"/>
              </a:defRPr>
            </a:lvl6pPr>
            <a:lvl7pPr marL="2867810" indent="-220601" defTabSz="931425" eaLnBrk="0" fontAlgn="base" hangingPunct="0">
              <a:spcBef>
                <a:spcPct val="0"/>
              </a:spcBef>
              <a:spcAft>
                <a:spcPct val="0"/>
              </a:spcAft>
              <a:defRPr b="1">
                <a:solidFill>
                  <a:schemeClr val="tx1"/>
                </a:solidFill>
                <a:latin typeface="Arial" panose="020B0604020202020204" pitchFamily="34" charset="0"/>
              </a:defRPr>
            </a:lvl7pPr>
            <a:lvl8pPr marL="3309012" indent="-220601" defTabSz="931425" eaLnBrk="0" fontAlgn="base" hangingPunct="0">
              <a:spcBef>
                <a:spcPct val="0"/>
              </a:spcBef>
              <a:spcAft>
                <a:spcPct val="0"/>
              </a:spcAft>
              <a:defRPr b="1">
                <a:solidFill>
                  <a:schemeClr val="tx1"/>
                </a:solidFill>
                <a:latin typeface="Arial" panose="020B0604020202020204" pitchFamily="34" charset="0"/>
              </a:defRPr>
            </a:lvl8pPr>
            <a:lvl9pPr marL="3750213" indent="-220601" defTabSz="931425" eaLnBrk="0" fontAlgn="base" hangingPunct="0">
              <a:spcBef>
                <a:spcPct val="0"/>
              </a:spcBef>
              <a:spcAft>
                <a:spcPct val="0"/>
              </a:spcAft>
              <a:defRPr b="1">
                <a:solidFill>
                  <a:schemeClr val="tx1"/>
                </a:solidFill>
                <a:latin typeface="Arial" panose="020B0604020202020204" pitchFamily="34" charset="0"/>
              </a:defRPr>
            </a:lvl9pPr>
          </a:lstStyle>
          <a:p>
            <a:fld id="{E155E585-9C7C-4FA1-A127-8CB8E9DCEB3B}" type="slidenum">
              <a:rPr lang="en-US" altLang="en-US" sz="1100" b="0">
                <a:solidFill>
                  <a:prstClr val="black"/>
                </a:solidFill>
                <a:latin typeface="Verdana" charset="0"/>
                <a:ea typeface="MS PGothic" charset="0"/>
                <a:cs typeface="MS PGothic" charset="0"/>
              </a:rPr>
              <a:pPr/>
              <a:t>29</a:t>
            </a:fld>
            <a:endParaRPr lang="en-US" altLang="en-US" sz="1100" b="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2768470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30</a:t>
            </a:fld>
            <a:endParaRPr lang="en-US" dirty="0"/>
          </a:p>
        </p:txBody>
      </p:sp>
    </p:spTree>
    <p:extLst>
      <p:ext uri="{BB962C8B-B14F-4D97-AF65-F5344CB8AC3E}">
        <p14:creationId xmlns:p14="http://schemas.microsoft.com/office/powerpoint/2010/main" val="2967246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r>
              <a:rPr lang="en-US" sz="1000" dirty="0"/>
              <a:t>After completing the risk assessment, the worker determines whether any of the policy override reasons exist. </a:t>
            </a:r>
            <a:r>
              <a:rPr lang="en-US" sz="1000" u="sng" dirty="0"/>
              <a:t>Policy overrides reflect incident seriousness and/or child vulnerability concerns and have been determined by the agency to warrant a risk level designation of very high</a:t>
            </a:r>
            <a:r>
              <a:rPr lang="en-US" sz="1000" dirty="0"/>
              <a:t> regardless of the risk level indicated by the assessment tool. </a:t>
            </a:r>
            <a:r>
              <a:rPr lang="en-US" sz="1000" i="1" dirty="0"/>
              <a:t>Policy overrides require supervisory approval. </a:t>
            </a:r>
            <a:endParaRPr lang="en-US" sz="1000" dirty="0"/>
          </a:p>
          <a:p>
            <a:r>
              <a:rPr lang="en-US" sz="1000" dirty="0"/>
              <a:t>Note: Mark yes or no as appropriate for each policy override. </a:t>
            </a:r>
          </a:p>
          <a:p>
            <a:r>
              <a:rPr lang="en-US" sz="1000" dirty="0"/>
              <a:t>1. Sexual abuse case AND the perpetrator is likely to have access to the child. </a:t>
            </a:r>
          </a:p>
          <a:p>
            <a:r>
              <a:rPr lang="en-US" sz="1000" dirty="0"/>
              <a:t>2. Non-accidental injury to a child under age two years. </a:t>
            </a:r>
          </a:p>
          <a:p>
            <a:r>
              <a:rPr lang="en-US" sz="1000" dirty="0"/>
              <a:t>3. Severe non-accidental injury (e.g., brain damage, skull or bone fracture, subdural hemorrhage or hematoma, dislocations, sprains, internal injuries, poisoning, burns, scalds, severe cuts, or any other physical injury that requires medical treatment and seriously impairs the health or well-being of the child). </a:t>
            </a:r>
          </a:p>
          <a:p>
            <a:r>
              <a:rPr lang="en-US" sz="1000" dirty="0"/>
              <a:t>4. Caregiver action or inaction resulted in death of a child due to abuse or neglect (previous or current). </a:t>
            </a:r>
          </a:p>
          <a:p>
            <a:r>
              <a:rPr lang="en-US" sz="1000" dirty="0"/>
              <a:t>Discretionary Override: </a:t>
            </a:r>
          </a:p>
          <a:p>
            <a:r>
              <a:rPr lang="en-US" sz="1000" dirty="0"/>
              <a:t>A </a:t>
            </a:r>
            <a:r>
              <a:rPr lang="en-US" sz="1000" u="sng" dirty="0"/>
              <a:t>discretionary</a:t>
            </a:r>
            <a:r>
              <a:rPr lang="en-US" sz="1000" dirty="0"/>
              <a:t> </a:t>
            </a:r>
            <a:r>
              <a:rPr lang="en-US" sz="1000" u="sng" dirty="0"/>
              <a:t>override is applied</a:t>
            </a:r>
            <a:r>
              <a:rPr lang="en-US" sz="1000" dirty="0"/>
              <a:t> by the worker to increase the risk level in any case in which the worker believes that the risk level set by the risk assessment is too low. This may occur when the worker is aware of conditions affecting risk that are not captured within the items on the risk assessment. Discretionary overrides may increase the risk level by one unit (e.g., from low to moderate OR moderate to high, but NOT from low to high).* </a:t>
            </a:r>
            <a:r>
              <a:rPr lang="en-US" sz="1000" i="1" dirty="0"/>
              <a:t>Discretionary overrides require supervisory approval</a:t>
            </a:r>
            <a:r>
              <a:rPr lang="en-US" sz="1000" dirty="0"/>
              <a:t>. </a:t>
            </a:r>
          </a:p>
          <a:p>
            <a:r>
              <a:rPr lang="en-US" sz="1000" dirty="0"/>
              <a:t>After completing the override section, indicate the final risk level, which is the highest of the scored risk level, policy override risk level (which is always very high), or discretionary risk level.</a:t>
            </a:r>
          </a:p>
        </p:txBody>
      </p:sp>
    </p:spTree>
    <p:extLst>
      <p:ext uri="{BB962C8B-B14F-4D97-AF65-F5344CB8AC3E}">
        <p14:creationId xmlns:p14="http://schemas.microsoft.com/office/powerpoint/2010/main" val="3356067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35</a:t>
            </a:fld>
            <a:endParaRPr lang="en-US" dirty="0"/>
          </a:p>
        </p:txBody>
      </p:sp>
    </p:spTree>
    <p:extLst>
      <p:ext uri="{BB962C8B-B14F-4D97-AF65-F5344CB8AC3E}">
        <p14:creationId xmlns:p14="http://schemas.microsoft.com/office/powerpoint/2010/main" val="3405210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3</a:t>
            </a:fld>
            <a:endParaRPr lang="en-US" dirty="0"/>
          </a:p>
        </p:txBody>
      </p:sp>
    </p:spTree>
    <p:extLst>
      <p:ext uri="{BB962C8B-B14F-4D97-AF65-F5344CB8AC3E}">
        <p14:creationId xmlns:p14="http://schemas.microsoft.com/office/powerpoint/2010/main" val="2619938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36</a:t>
            </a:fld>
            <a:endParaRPr lang="en-US" dirty="0"/>
          </a:p>
        </p:txBody>
      </p:sp>
    </p:spTree>
    <p:extLst>
      <p:ext uri="{BB962C8B-B14F-4D97-AF65-F5344CB8AC3E}">
        <p14:creationId xmlns:p14="http://schemas.microsoft.com/office/powerpoint/2010/main" val="4028473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37</a:t>
            </a:fld>
            <a:endParaRPr lang="en-US" dirty="0"/>
          </a:p>
        </p:txBody>
      </p:sp>
    </p:spTree>
    <p:extLst>
      <p:ext uri="{BB962C8B-B14F-4D97-AF65-F5344CB8AC3E}">
        <p14:creationId xmlns:p14="http://schemas.microsoft.com/office/powerpoint/2010/main" val="758179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39</a:t>
            </a:fld>
            <a:endParaRPr lang="en-US" dirty="0"/>
          </a:p>
        </p:txBody>
      </p:sp>
    </p:spTree>
    <p:extLst>
      <p:ext uri="{BB962C8B-B14F-4D97-AF65-F5344CB8AC3E}">
        <p14:creationId xmlns:p14="http://schemas.microsoft.com/office/powerpoint/2010/main" val="1726874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42</a:t>
            </a:fld>
            <a:endParaRPr lang="en-US" dirty="0"/>
          </a:p>
        </p:txBody>
      </p:sp>
    </p:spTree>
    <p:extLst>
      <p:ext uri="{BB962C8B-B14F-4D97-AF65-F5344CB8AC3E}">
        <p14:creationId xmlns:p14="http://schemas.microsoft.com/office/powerpoint/2010/main" val="338869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The reunification reassessment is completed in conjunction with each appropriate household and begins when a case is first opened.</a:t>
            </a:r>
          </a:p>
          <a:p>
            <a:r>
              <a:rPr lang="en-US" dirty="0"/>
              <a:t>*Removal household is that household from which the child was removed, or, if due to joint custody that designation is unclear, then the household where the most serious maltreatment occurred is to be designated the removal household. Non-removal households are those with legal rights to the child (father’s home, mother’s home).</a:t>
            </a:r>
          </a:p>
        </p:txBody>
      </p:sp>
    </p:spTree>
    <p:extLst>
      <p:ext uri="{BB962C8B-B14F-4D97-AF65-F5344CB8AC3E}">
        <p14:creationId xmlns:p14="http://schemas.microsoft.com/office/powerpoint/2010/main" val="1702214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The case plan should be shared with the household at the beginning so that the household understands what is expected. </a:t>
            </a:r>
          </a:p>
          <a:p>
            <a:r>
              <a:rPr lang="en-US" dirty="0"/>
              <a:t>The reunification reassessment form should be shared with the household at the same time so that the household understands exactly what will be used to evaluate reunification potential and the threshold they must reach. Specifically inform them of their original risk level, and explain that this will serve as the baseline for the reunification reassessment (unless a new referral is received, in which case the new risk level will be used). </a:t>
            </a:r>
          </a:p>
          <a:p>
            <a:endParaRPr lang="en-US" dirty="0"/>
          </a:p>
        </p:txBody>
      </p:sp>
    </p:spTree>
    <p:extLst>
      <p:ext uri="{BB962C8B-B14F-4D97-AF65-F5344CB8AC3E}">
        <p14:creationId xmlns:p14="http://schemas.microsoft.com/office/powerpoint/2010/main" val="3257306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Explain that a new substantiation or failure to progress toward case plan goals would increase their risk level, and that progress toward case plan goals will reduce their risk level. </a:t>
            </a:r>
          </a:p>
          <a:p>
            <a:r>
              <a:rPr lang="en-US" dirty="0"/>
              <a:t>Explain that both the quantity and quality of their visitation will be considered, and that they must attend at least 65% of their visits and have at least adequate quality (provide the definition for adequate quality). </a:t>
            </a:r>
          </a:p>
          <a:p>
            <a:r>
              <a:rPr lang="en-US" dirty="0"/>
              <a:t>Provide information on the reunification safety assessment and explain that if everything else would permit reunification, the final consideration is safety. They must either demonstrate that no safety threats are present or there must be a plan to address any identified safety threats.</a:t>
            </a:r>
          </a:p>
          <a:p>
            <a:endParaRPr lang="en-US" dirty="0"/>
          </a:p>
          <a:p>
            <a:endParaRPr lang="en-US" dirty="0"/>
          </a:p>
        </p:txBody>
      </p:sp>
    </p:spTree>
    <p:extLst>
      <p:ext uri="{BB962C8B-B14F-4D97-AF65-F5344CB8AC3E}">
        <p14:creationId xmlns:p14="http://schemas.microsoft.com/office/powerpoint/2010/main" val="2452377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After completing the reunification risk reassessment, visitation plan evaluation, and reunification safety assessment (if indicated), select the appropriate decision tree, based on the child’s age at the time of removal. </a:t>
            </a:r>
          </a:p>
        </p:txBody>
      </p:sp>
    </p:spTree>
    <p:extLst>
      <p:ext uri="{BB962C8B-B14F-4D97-AF65-F5344CB8AC3E}">
        <p14:creationId xmlns:p14="http://schemas.microsoft.com/office/powerpoint/2010/main" val="4294001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After completing the reunification risk reassessment, visitation plan evaluation, and reunification safety assessment (if indicated), select the appropriate decision tree, based on the child’s age at the time of removal. </a:t>
            </a:r>
          </a:p>
        </p:txBody>
      </p:sp>
    </p:spTree>
    <p:extLst>
      <p:ext uri="{BB962C8B-B14F-4D97-AF65-F5344CB8AC3E}">
        <p14:creationId xmlns:p14="http://schemas.microsoft.com/office/powerpoint/2010/main" val="435689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The risk reassessment determines whether the case should remain open or be closed. For cases that will remain open, the reassessment includes updating the treatment plan based on current needs and strengths and sets new contact guideline levels. </a:t>
            </a:r>
          </a:p>
          <a:p>
            <a:endParaRPr lang="en-US" dirty="0"/>
          </a:p>
        </p:txBody>
      </p:sp>
    </p:spTree>
    <p:extLst>
      <p:ext uri="{BB962C8B-B14F-4D97-AF65-F5344CB8AC3E}">
        <p14:creationId xmlns:p14="http://schemas.microsoft.com/office/powerpoint/2010/main" val="331869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Be collaborative</a:t>
            </a:r>
          </a:p>
          <a:p>
            <a:r>
              <a:rPr lang="en-US" sz="1200" dirty="0"/>
              <a:t>Ask lots of questions – let us know what you think</a:t>
            </a:r>
          </a:p>
          <a:p>
            <a:r>
              <a:rPr lang="en-US" sz="1200" dirty="0"/>
              <a:t>Be</a:t>
            </a:r>
            <a:r>
              <a:rPr lang="en-US" sz="1200" baseline="0" dirty="0"/>
              <a:t> open to trying new things</a:t>
            </a:r>
            <a:endParaRPr lang="en-US" sz="1200" dirty="0"/>
          </a:p>
          <a:p>
            <a:r>
              <a:rPr lang="en-US" sz="1200" dirty="0"/>
              <a:t>Have a “what the heck!” attitude and throw yourself into the experience</a:t>
            </a:r>
          </a:p>
          <a:p>
            <a:r>
              <a:rPr lang="en-US" sz="1200" dirty="0"/>
              <a:t>Make mistakes</a:t>
            </a:r>
          </a:p>
          <a:p>
            <a:r>
              <a:rPr lang="en-US" sz="1200" dirty="0"/>
              <a:t>Maintain confidentiality</a:t>
            </a:r>
          </a:p>
          <a:p>
            <a:r>
              <a:rPr lang="en-US" sz="1200" dirty="0"/>
              <a:t>Be Responsible for you own learning</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4</a:t>
            </a:fld>
            <a:endParaRPr lang="en-US" dirty="0"/>
          </a:p>
        </p:txBody>
      </p:sp>
    </p:spTree>
    <p:extLst>
      <p:ext uri="{BB962C8B-B14F-4D97-AF65-F5344CB8AC3E}">
        <p14:creationId xmlns:p14="http://schemas.microsoft.com/office/powerpoint/2010/main" val="7396619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50</a:t>
            </a:fld>
            <a:endParaRPr lang="en-US" dirty="0"/>
          </a:p>
        </p:txBody>
      </p:sp>
    </p:spTree>
    <p:extLst>
      <p:ext uri="{BB962C8B-B14F-4D97-AF65-F5344CB8AC3E}">
        <p14:creationId xmlns:p14="http://schemas.microsoft.com/office/powerpoint/2010/main" val="1447113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Complete the tools at these intervals – voluntary 30 days prior to case plan closure or case closure recommendation, Involuntary – 65 days prior to case plan completion or case closure recommendation, and All in home cases where new circumstances/new risk</a:t>
            </a:r>
          </a:p>
        </p:txBody>
      </p:sp>
    </p:spTree>
    <p:extLst>
      <p:ext uri="{BB962C8B-B14F-4D97-AF65-F5344CB8AC3E}">
        <p14:creationId xmlns:p14="http://schemas.microsoft.com/office/powerpoint/2010/main" val="8069843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53</a:t>
            </a:fld>
            <a:endParaRPr lang="en-US" dirty="0"/>
          </a:p>
        </p:txBody>
      </p:sp>
    </p:spTree>
    <p:extLst>
      <p:ext uri="{BB962C8B-B14F-4D97-AF65-F5344CB8AC3E}">
        <p14:creationId xmlns:p14="http://schemas.microsoft.com/office/powerpoint/2010/main" val="10843982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457F5-D67F-42E4-8D6D-51EEC0FC940C}"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660628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Review of key points:</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 SDM model is tools, not forms. Use the assessments not only because you have to, but to help guide decisions.</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 SDM model guides decisions; workers make decisions.</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Read the definitions. Coordinate your narrative with the SDM assessments. Working together, the SDM model can achieve reduced harm to children.</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 SDM model is part of a larger practice framework of decision making and family engagement. The</a:t>
            </a:r>
            <a:r>
              <a:rPr lang="en-US" baseline="0" dirty="0">
                <a:latin typeface="Verdana" panose="020B0604030504040204" pitchFamily="34" charset="0"/>
                <a:ea typeface="Verdana" panose="020B0604030504040204" pitchFamily="34" charset="0"/>
                <a:cs typeface="Verdana" panose="020B0604030504040204" pitchFamily="34" charset="0"/>
              </a:rPr>
              <a:t> tools </a:t>
            </a:r>
            <a:r>
              <a:rPr lang="en-US" dirty="0">
                <a:latin typeface="Verdana" panose="020B0604030504040204" pitchFamily="34" charset="0"/>
                <a:ea typeface="Verdana" panose="020B0604030504040204" pitchFamily="34" charset="0"/>
                <a:cs typeface="Verdana" panose="020B0604030504040204" pitchFamily="34" charset="0"/>
              </a:rPr>
              <a:t>are a prompt for practice.</a:t>
            </a:r>
          </a:p>
        </p:txBody>
      </p:sp>
      <p:sp>
        <p:nvSpPr>
          <p:cNvPr id="4" name="Slide Number Placeholder 3"/>
          <p:cNvSpPr>
            <a:spLocks noGrp="1"/>
          </p:cNvSpPr>
          <p:nvPr>
            <p:ph type="sldNum" sz="quarter" idx="10"/>
          </p:nvPr>
        </p:nvSpPr>
        <p:spPr/>
        <p:txBody>
          <a:bodyPr/>
          <a:lstStyle/>
          <a:p>
            <a:fld id="{25247304-57D7-438A-BE02-671ED1C5BF3A}" type="slidenum">
              <a:rPr lang="en-US" altLang="en-US" sz="1100">
                <a:latin typeface="Verdana" panose="020B0604030504040204" pitchFamily="34" charset="0"/>
                <a:ea typeface="Verdana" panose="020B0604030504040204" pitchFamily="34" charset="0"/>
                <a:cs typeface="Verdana" panose="020B0604030504040204" pitchFamily="34" charset="0"/>
              </a:rPr>
              <a:pPr/>
              <a:t>56</a:t>
            </a:fld>
            <a:endParaRPr lang="en-US" alt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216001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57</a:t>
            </a:fld>
            <a:endParaRPr lang="en-US" dirty="0"/>
          </a:p>
        </p:txBody>
      </p:sp>
    </p:spTree>
    <p:extLst>
      <p:ext uri="{BB962C8B-B14F-4D97-AF65-F5344CB8AC3E}">
        <p14:creationId xmlns:p14="http://schemas.microsoft.com/office/powerpoint/2010/main" val="42541299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60</a:t>
            </a:fld>
            <a:endParaRPr lang="en-US" dirty="0"/>
          </a:p>
        </p:txBody>
      </p:sp>
    </p:spTree>
    <p:extLst>
      <p:ext uri="{BB962C8B-B14F-4D97-AF65-F5344CB8AC3E}">
        <p14:creationId xmlns:p14="http://schemas.microsoft.com/office/powerpoint/2010/main" val="1133926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Shape 1715"/>
          <p:cNvSpPr txBox="1"/>
          <p:nvPr/>
        </p:nvSpPr>
        <p:spPr>
          <a:xfrm>
            <a:off x="3979451" y="8844261"/>
            <a:ext cx="3043647" cy="464839"/>
          </a:xfrm>
          <a:prstGeom prst="rect">
            <a:avLst/>
          </a:prstGeom>
          <a:noFill/>
          <a:ln>
            <a:noFill/>
          </a:ln>
        </p:spPr>
        <p:txBody>
          <a:bodyPr lIns="93089" tIns="46532" rIns="93089" bIns="46532" anchor="b" anchorCtr="0">
            <a:noAutofit/>
          </a:bodyPr>
          <a:lstStyle/>
          <a:p>
            <a:pPr algn="r">
              <a:spcBef>
                <a:spcPts val="0"/>
              </a:spcBef>
              <a:buSzPct val="25000"/>
            </a:pPr>
            <a:r>
              <a:rPr lang="en-US" sz="1300" dirty="0">
                <a:latin typeface="Times New Roman"/>
                <a:ea typeface="Times New Roman"/>
                <a:cs typeface="Times New Roman"/>
                <a:sym typeface="Times New Roman"/>
              </a:rPr>
              <a:t>*</a:t>
            </a:r>
          </a:p>
        </p:txBody>
      </p:sp>
      <p:sp>
        <p:nvSpPr>
          <p:cNvPr id="1716" name="Shape 17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17" name="Shape 1717"/>
          <p:cNvSpPr txBox="1">
            <a:spLocks noGrp="1"/>
          </p:cNvSpPr>
          <p:nvPr>
            <p:ph type="body" idx="1"/>
          </p:nvPr>
        </p:nvSpPr>
        <p:spPr>
          <a:xfrm>
            <a:off x="702615" y="4422130"/>
            <a:ext cx="5617870" cy="4188171"/>
          </a:xfrm>
          <a:prstGeom prst="rect">
            <a:avLst/>
          </a:prstGeom>
          <a:noFill/>
          <a:ln>
            <a:noFill/>
          </a:ln>
        </p:spPr>
        <p:txBody>
          <a:bodyPr lIns="93089" tIns="46532" rIns="93089" bIns="46532" anchor="t" anchorCtr="0">
            <a:noAutofit/>
          </a:bodyPr>
          <a:lstStyle/>
          <a:p>
            <a:pPr>
              <a:spcBef>
                <a:spcPts val="0"/>
              </a:spcBef>
            </a:pPr>
            <a:endParaRPr dirty="0"/>
          </a:p>
        </p:txBody>
      </p:sp>
    </p:spTree>
    <p:extLst>
      <p:ext uri="{BB962C8B-B14F-4D97-AF65-F5344CB8AC3E}">
        <p14:creationId xmlns:p14="http://schemas.microsoft.com/office/powerpoint/2010/main" val="387508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6</a:t>
            </a:fld>
            <a:endParaRPr lang="en-US" dirty="0"/>
          </a:p>
        </p:txBody>
      </p:sp>
    </p:spTree>
    <p:extLst>
      <p:ext uri="{BB962C8B-B14F-4D97-AF65-F5344CB8AC3E}">
        <p14:creationId xmlns:p14="http://schemas.microsoft.com/office/powerpoint/2010/main" val="352498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979704" y="8843884"/>
            <a:ext cx="3043396" cy="465216"/>
          </a:xfrm>
          <a:prstGeom prst="rect">
            <a:avLst/>
          </a:prstGeom>
          <a:noFill/>
          <a:ln w="9525">
            <a:noFill/>
            <a:miter lim="800000"/>
            <a:headEnd/>
            <a:tailEnd/>
          </a:ln>
        </p:spPr>
        <p:txBody>
          <a:bodyPr lIns="93467" tIns="46734" rIns="93467" bIns="46734" anchor="b"/>
          <a:lstStyle/>
          <a:p>
            <a:pPr algn="r" defTabSz="932403" eaLnBrk="0" hangingPunct="0"/>
            <a:fld id="{55677ED9-23D7-4484-AADD-D5700E8E4698}" type="slidenum">
              <a:rPr lang="en-US" sz="1200">
                <a:latin typeface="Times New Roman" pitchFamily="18" charset="0"/>
              </a:rPr>
              <a:pPr algn="r" defTabSz="932403" eaLnBrk="0" hangingPunct="0"/>
              <a:t>7</a:t>
            </a:fld>
            <a:endParaRPr lang="en-US" sz="1200" dirty="0">
              <a:latin typeface="Times New Roman" pitchFamily="18" charset="0"/>
            </a:endParaRPr>
          </a:p>
        </p:txBody>
      </p:sp>
      <p:sp>
        <p:nvSpPr>
          <p:cNvPr id="23554" name="Rectangle 2"/>
          <p:cNvSpPr>
            <a:spLocks noGrp="1" noRot="1" noChangeAspect="1" noChangeArrowheads="1" noTextEdit="1"/>
          </p:cNvSpPr>
          <p:nvPr>
            <p:ph type="sldImg"/>
          </p:nvPr>
        </p:nvSpPr>
        <p:spPr bwMode="auto">
          <a:xfrm>
            <a:off x="1185863" y="698500"/>
            <a:ext cx="4652962" cy="3489325"/>
          </a:xfrm>
          <a:noFill/>
          <a:ln>
            <a:solidFill>
              <a:srgbClr val="000000"/>
            </a:solidFill>
            <a:miter lim="800000"/>
            <a:headEnd/>
            <a:tailEnd/>
          </a:ln>
        </p:spPr>
      </p:sp>
      <p:sp>
        <p:nvSpPr>
          <p:cNvPr id="23555" name="Rectangle 3"/>
          <p:cNvSpPr>
            <a:spLocks noGrp="1" noChangeArrowheads="1"/>
          </p:cNvSpPr>
          <p:nvPr>
            <p:ph type="body" idx="1"/>
          </p:nvPr>
        </p:nvSpPr>
        <p:spPr bwMode="auto">
          <a:xfrm>
            <a:off x="936308" y="4421146"/>
            <a:ext cx="5150485" cy="4190130"/>
          </a:xfrm>
          <a:noFill/>
        </p:spPr>
        <p:txBody>
          <a:bodyPr wrap="square" lIns="93467" tIns="46734" rIns="93467" bIns="46734" numCol="1" anchor="t" anchorCtr="0" compatLnSpc="1">
            <a:prstTxWarp prst="textNoShape">
              <a:avLst/>
            </a:prstTxWarp>
          </a:bodyPr>
          <a:lstStyle/>
          <a:p>
            <a:pPr defTabSz="916464"/>
            <a:r>
              <a:rPr lang="en-US" dirty="0"/>
              <a:t>SDM does not replace clinical skills. It depends upon good interview and observation skills to conduct thorough assessments. It depends on the skill of the worker to recognize unique conditions.</a:t>
            </a:r>
          </a:p>
          <a:p>
            <a:pPr defTabSz="916464"/>
            <a:endParaRPr lang="en-US" dirty="0"/>
          </a:p>
          <a:p>
            <a:pPr defTabSz="916464"/>
            <a:r>
              <a:rPr lang="en-US" dirty="0"/>
              <a:t>Rather than replacing clinical judgment SDM becomes a strong partner: providing a research basis for critical decisions related to risk, and structure for increasing consistency and accuracy of other key decisions.</a:t>
            </a:r>
          </a:p>
        </p:txBody>
      </p:sp>
    </p:spTree>
    <p:extLst>
      <p:ext uri="{BB962C8B-B14F-4D97-AF65-F5344CB8AC3E}">
        <p14:creationId xmlns:p14="http://schemas.microsoft.com/office/powerpoint/2010/main" val="342972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marL="229514" indent="-229514"/>
            <a:r>
              <a:rPr lang="en-US" b="1" dirty="0"/>
              <a:t>Trainer Instructions:</a:t>
            </a:r>
            <a:endParaRPr lang="en-US" dirty="0"/>
          </a:p>
          <a:p>
            <a:pPr marL="229514" indent="-229514"/>
            <a:r>
              <a:rPr lang="en-US" b="1" dirty="0"/>
              <a:t>Distribute matching cards at each table.  </a:t>
            </a:r>
            <a:endParaRPr lang="en-US" dirty="0"/>
          </a:p>
          <a:p>
            <a:pPr marL="688543" lvl="1" indent="-229514"/>
            <a:r>
              <a:rPr lang="en-US" b="1" dirty="0"/>
              <a:t>There will be a lecture in between each matching session.  </a:t>
            </a:r>
            <a:endParaRPr lang="en-US" dirty="0"/>
          </a:p>
          <a:p>
            <a:pPr marL="229514" indent="-229514"/>
            <a:r>
              <a:rPr lang="en-US" b="1" dirty="0"/>
              <a:t>Instruct table to match the following terms with definitions.</a:t>
            </a:r>
            <a:endParaRPr lang="en-US" dirty="0"/>
          </a:p>
          <a:p>
            <a:pPr marL="229514" indent="-229514"/>
            <a:r>
              <a:rPr lang="en-US" dirty="0"/>
              <a:t>Caregiver		</a:t>
            </a:r>
          </a:p>
          <a:p>
            <a:pPr marL="229514" indent="-229514"/>
            <a:r>
              <a:rPr lang="en-US" dirty="0"/>
              <a:t>Adults, parents, or guardians in the household who provide care and supervision for the child.</a:t>
            </a:r>
          </a:p>
          <a:p>
            <a:pPr marL="229514" indent="-229514"/>
            <a:r>
              <a:rPr lang="en-US" dirty="0"/>
              <a:t>Family			</a:t>
            </a:r>
          </a:p>
          <a:p>
            <a:pPr marL="229514" indent="-229514"/>
            <a:r>
              <a:rPr lang="en-US" dirty="0"/>
              <a:t>Parents, adults fulfilling the parental role, guardians, children, and others related by ancestry, adoption, or marriage; or as defined by family. </a:t>
            </a:r>
          </a:p>
          <a:p>
            <a:pPr marL="229514" indent="-229514"/>
            <a:r>
              <a:rPr lang="en-US" dirty="0"/>
              <a:t>Household		</a:t>
            </a:r>
          </a:p>
          <a:p>
            <a:pPr marL="229514" indent="-229514"/>
            <a:r>
              <a:rPr lang="en-US" dirty="0"/>
              <a:t>All persons who have significant in-home contact with the child, including those who have a familial or intimate relationship with any person in the home.</a:t>
            </a:r>
          </a:p>
        </p:txBody>
      </p:sp>
    </p:spTree>
    <p:extLst>
      <p:ext uri="{BB962C8B-B14F-4D97-AF65-F5344CB8AC3E}">
        <p14:creationId xmlns:p14="http://schemas.microsoft.com/office/powerpoint/2010/main" val="3568845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3"/>
        <p:cNvGrpSpPr/>
        <p:nvPr/>
      </p:nvGrpSpPr>
      <p:grpSpPr>
        <a:xfrm>
          <a:off x="0" y="0"/>
          <a:ext cx="0" cy="0"/>
          <a:chOff x="0" y="0"/>
          <a:chExt cx="0" cy="0"/>
        </a:xfrm>
      </p:grpSpPr>
      <p:sp>
        <p:nvSpPr>
          <p:cNvPr id="2554" name="Shape 2554"/>
          <p:cNvSpPr txBox="1"/>
          <p:nvPr/>
        </p:nvSpPr>
        <p:spPr>
          <a:xfrm>
            <a:off x="3979451" y="8844261"/>
            <a:ext cx="3043647" cy="464839"/>
          </a:xfrm>
          <a:prstGeom prst="rect">
            <a:avLst/>
          </a:prstGeom>
          <a:noFill/>
          <a:ln>
            <a:noFill/>
          </a:ln>
        </p:spPr>
        <p:txBody>
          <a:bodyPr lIns="93089" tIns="46532" rIns="93089" bIns="46532" anchor="b" anchorCtr="0">
            <a:noAutofit/>
          </a:bodyPr>
          <a:lstStyle/>
          <a:p>
            <a:pPr algn="r">
              <a:spcBef>
                <a:spcPts val="0"/>
              </a:spcBef>
              <a:buSzPct val="25000"/>
            </a:pPr>
            <a:r>
              <a:rPr lang="en-US" sz="1300" dirty="0">
                <a:latin typeface="Times New Roman"/>
                <a:ea typeface="Times New Roman"/>
                <a:cs typeface="Times New Roman"/>
                <a:sym typeface="Times New Roman"/>
              </a:rPr>
              <a:t>*</a:t>
            </a:r>
          </a:p>
        </p:txBody>
      </p:sp>
      <p:sp>
        <p:nvSpPr>
          <p:cNvPr id="2555" name="Shape 2555"/>
          <p:cNvSpPr>
            <a:spLocks noGrp="1" noRot="1" noChangeAspect="1"/>
          </p:cNvSpPr>
          <p:nvPr>
            <p:ph type="sldImg" idx="2"/>
          </p:nvPr>
        </p:nvSpPr>
        <p:spPr>
          <a:xfrm>
            <a:off x="1185863"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56" name="Shape 2556"/>
          <p:cNvSpPr txBox="1">
            <a:spLocks noGrp="1"/>
          </p:cNvSpPr>
          <p:nvPr>
            <p:ph type="body" idx="1"/>
          </p:nvPr>
        </p:nvSpPr>
        <p:spPr>
          <a:xfrm>
            <a:off x="702615" y="4422130"/>
            <a:ext cx="5617870" cy="4188171"/>
          </a:xfrm>
          <a:prstGeom prst="rect">
            <a:avLst/>
          </a:prstGeom>
          <a:noFill/>
          <a:ln>
            <a:noFill/>
          </a:ln>
        </p:spPr>
        <p:txBody>
          <a:bodyPr lIns="91761" tIns="45881" rIns="91761" bIns="45881" anchor="t" anchorCtr="0">
            <a:noAutofit/>
          </a:bodyPr>
          <a:lstStyle/>
          <a:p>
            <a:pPr>
              <a:spcBef>
                <a:spcPts val="0"/>
              </a:spcBef>
            </a:pPr>
            <a:endParaRPr dirty="0"/>
          </a:p>
        </p:txBody>
      </p:sp>
      <p:sp>
        <p:nvSpPr>
          <p:cNvPr id="2557" name="Shape 2557"/>
          <p:cNvSpPr txBox="1"/>
          <p:nvPr/>
        </p:nvSpPr>
        <p:spPr>
          <a:xfrm>
            <a:off x="3977928" y="8842721"/>
            <a:ext cx="3043647" cy="464839"/>
          </a:xfrm>
          <a:prstGeom prst="rect">
            <a:avLst/>
          </a:prstGeom>
          <a:noFill/>
          <a:ln>
            <a:noFill/>
          </a:ln>
        </p:spPr>
        <p:txBody>
          <a:bodyPr lIns="91761" tIns="45881" rIns="91761" bIns="45881" anchor="b" anchorCtr="0">
            <a:noAutofit/>
          </a:bodyPr>
          <a:lstStyle/>
          <a:p>
            <a:pPr algn="r">
              <a:spcBef>
                <a:spcPts val="0"/>
              </a:spcBef>
              <a:buSzPct val="25000"/>
            </a:pPr>
            <a:r>
              <a:rPr lang="en-US" sz="1300" dirty="0">
                <a:latin typeface="Arial Black"/>
                <a:ea typeface="Arial Black"/>
                <a:cs typeface="Arial Black"/>
                <a:sym typeface="Arial Black"/>
              </a:rPr>
              <a:t>*</a:t>
            </a:r>
          </a:p>
        </p:txBody>
      </p:sp>
    </p:spTree>
    <p:extLst>
      <p:ext uri="{BB962C8B-B14F-4D97-AF65-F5344CB8AC3E}">
        <p14:creationId xmlns:p14="http://schemas.microsoft.com/office/powerpoint/2010/main" val="1527127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FBA0B08-CAFC-4152-B428-67167A2E4BA2}" type="datetime1">
              <a:rPr lang="en-US" smtClean="0"/>
              <a:t>2/1/19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6" name="Slide Number Placeholder 5"/>
          <p:cNvSpPr>
            <a:spLocks noGrp="1"/>
          </p:cNvSpPr>
          <p:nvPr>
            <p:ph type="sldNum" sz="quarter" idx="12"/>
          </p:nvPr>
        </p:nvSpPr>
        <p:spPr/>
        <p:txBody>
          <a:bodyPr/>
          <a:lstStyle>
            <a:lvl1pPr>
              <a:defRPr/>
            </a:lvl1pPr>
          </a:lstStyle>
          <a:p>
            <a:pPr>
              <a:defRPr/>
            </a:pPr>
            <a:fld id="{73B5680B-71B8-470D-8CBC-288647BC9ED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817E42-1567-4132-8C68-DEBD1A042801}" type="datetime1">
              <a:rPr lang="en-US" smtClean="0"/>
              <a:t>2/1/19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6" name="Slide Number Placeholder 5"/>
          <p:cNvSpPr>
            <a:spLocks noGrp="1"/>
          </p:cNvSpPr>
          <p:nvPr>
            <p:ph type="sldNum" sz="quarter" idx="12"/>
          </p:nvPr>
        </p:nvSpPr>
        <p:spPr/>
        <p:txBody>
          <a:bodyPr/>
          <a:lstStyle>
            <a:lvl1pPr>
              <a:defRPr/>
            </a:lvl1pPr>
          </a:lstStyle>
          <a:p>
            <a:pPr>
              <a:defRPr/>
            </a:pPr>
            <a:fld id="{7D92F335-7836-4070-96E6-AE5FEECA290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130D5D-5BA1-444D-926B-91991EEDDCAB}" type="datetime1">
              <a:rPr lang="en-US" smtClean="0"/>
              <a:t>2/1/19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6" name="Slide Number Placeholder 5"/>
          <p:cNvSpPr>
            <a:spLocks noGrp="1"/>
          </p:cNvSpPr>
          <p:nvPr>
            <p:ph type="sldNum" sz="quarter" idx="12"/>
          </p:nvPr>
        </p:nvSpPr>
        <p:spPr/>
        <p:txBody>
          <a:bodyPr/>
          <a:lstStyle>
            <a:lvl1pPr>
              <a:defRPr/>
            </a:lvl1pPr>
          </a:lstStyle>
          <a:p>
            <a:pPr>
              <a:defRPr/>
            </a:pPr>
            <a:fld id="{CDE8AB60-726A-4441-9DDD-328F630C985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8DFC8BD-EB06-4D05-B809-B23E307627AB}" type="datetime1">
              <a:rPr lang="en-US" smtClean="0"/>
              <a:t>2/1/19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7" name="Slide Number Placeholder 5"/>
          <p:cNvSpPr>
            <a:spLocks noGrp="1"/>
          </p:cNvSpPr>
          <p:nvPr>
            <p:ph type="sldNum" sz="quarter" idx="12"/>
          </p:nvPr>
        </p:nvSpPr>
        <p:spPr/>
        <p:txBody>
          <a:bodyPr/>
          <a:lstStyle>
            <a:lvl1pPr>
              <a:defRPr/>
            </a:lvl1pPr>
          </a:lstStyle>
          <a:p>
            <a:pPr>
              <a:defRPr/>
            </a:pPr>
            <a:fld id="{7DB89B28-C660-4DF1-8A95-77B897FAC7D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BFA0AFF-67D1-4A25-BDD2-EAF4398A2E89}" type="datetime1">
              <a:rPr lang="en-US" smtClean="0"/>
              <a:t>2/1/19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7" name="Slide Number Placeholder 5"/>
          <p:cNvSpPr>
            <a:spLocks noGrp="1"/>
          </p:cNvSpPr>
          <p:nvPr>
            <p:ph type="sldNum" sz="quarter" idx="12"/>
          </p:nvPr>
        </p:nvSpPr>
        <p:spPr/>
        <p:txBody>
          <a:bodyPr/>
          <a:lstStyle>
            <a:lvl1pPr>
              <a:defRPr/>
            </a:lvl1pPr>
          </a:lstStyle>
          <a:p>
            <a:pPr>
              <a:defRPr/>
            </a:pPr>
            <a:fld id="{FF206B67-118D-463A-86D2-B0E48805C79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dirty="0">
                <a:solidFill>
                  <a:prstClr val="black"/>
                </a:solidFill>
                <a:latin typeface="Calibri"/>
              </a:rPr>
              <a:t>Child Maltreatment Indicators</a:t>
            </a:r>
          </a:p>
        </p:txBody>
      </p:sp>
    </p:spTree>
    <p:extLst>
      <p:ext uri="{BB962C8B-B14F-4D97-AF65-F5344CB8AC3E}">
        <p14:creationId xmlns:p14="http://schemas.microsoft.com/office/powerpoint/2010/main" val="273345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528248C-CF28-4410-A0CB-09968D91B29E}" type="datetime1">
              <a:rPr lang="en-US" smtClean="0"/>
              <a:t>2/1/19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6" name="Slide Number Placeholder 5"/>
          <p:cNvSpPr>
            <a:spLocks noGrp="1"/>
          </p:cNvSpPr>
          <p:nvPr>
            <p:ph type="sldNum" sz="quarter" idx="12"/>
          </p:nvPr>
        </p:nvSpPr>
        <p:spPr/>
        <p:txBody>
          <a:bodyPr/>
          <a:lstStyle>
            <a:lvl1pPr>
              <a:defRPr/>
            </a:lvl1pPr>
          </a:lstStyle>
          <a:p>
            <a:pPr>
              <a:defRPr/>
            </a:pPr>
            <a:fld id="{12305BB9-2B65-4D4B-B1CB-82570235486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ACB91C6-16DB-48AD-9BA7-AA56944F8144}" type="datetime1">
              <a:rPr lang="en-US" smtClean="0"/>
              <a:t>2/1/19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6" name="Slide Number Placeholder 5"/>
          <p:cNvSpPr>
            <a:spLocks noGrp="1"/>
          </p:cNvSpPr>
          <p:nvPr>
            <p:ph type="sldNum" sz="quarter" idx="12"/>
          </p:nvPr>
        </p:nvSpPr>
        <p:spPr/>
        <p:txBody>
          <a:bodyPr/>
          <a:lstStyle>
            <a:lvl1pPr>
              <a:defRPr/>
            </a:lvl1pPr>
          </a:lstStyle>
          <a:p>
            <a:pPr>
              <a:defRPr/>
            </a:pPr>
            <a:fld id="{F06A448D-BEE6-43E8-8F87-D439B71CFBE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8D29008-12E2-4919-A90C-3449B161C84E}" type="datetime1">
              <a:rPr lang="en-US" smtClean="0"/>
              <a:t>2/1/19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7" name="Slide Number Placeholder 5"/>
          <p:cNvSpPr>
            <a:spLocks noGrp="1"/>
          </p:cNvSpPr>
          <p:nvPr>
            <p:ph type="sldNum" sz="quarter" idx="12"/>
          </p:nvPr>
        </p:nvSpPr>
        <p:spPr/>
        <p:txBody>
          <a:bodyPr/>
          <a:lstStyle>
            <a:lvl1pPr>
              <a:defRPr/>
            </a:lvl1pPr>
          </a:lstStyle>
          <a:p>
            <a:pPr>
              <a:defRPr/>
            </a:pPr>
            <a:fld id="{394CB3FE-32B4-4B93-92F2-7477EEFEEE1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65D264E-498C-4C53-91CC-0C0B95F66FE2}" type="datetime1">
              <a:rPr lang="en-US" smtClean="0"/>
              <a:t>2/1/19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9" name="Slide Number Placeholder 5"/>
          <p:cNvSpPr>
            <a:spLocks noGrp="1"/>
          </p:cNvSpPr>
          <p:nvPr>
            <p:ph type="sldNum" sz="quarter" idx="12"/>
          </p:nvPr>
        </p:nvSpPr>
        <p:spPr/>
        <p:txBody>
          <a:bodyPr/>
          <a:lstStyle>
            <a:lvl1pPr>
              <a:defRPr/>
            </a:lvl1pPr>
          </a:lstStyle>
          <a:p>
            <a:pPr>
              <a:defRPr/>
            </a:pPr>
            <a:fld id="{986B24C5-8F55-424C-AB43-ABADE96B454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D5FD7BF-B375-4522-8F68-D5020AFB6EAF}" type="datetime1">
              <a:rPr lang="en-US" smtClean="0"/>
              <a:t>2/1/19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5" name="Slide Number Placeholder 5"/>
          <p:cNvSpPr>
            <a:spLocks noGrp="1"/>
          </p:cNvSpPr>
          <p:nvPr>
            <p:ph type="sldNum" sz="quarter" idx="12"/>
          </p:nvPr>
        </p:nvSpPr>
        <p:spPr/>
        <p:txBody>
          <a:bodyPr/>
          <a:lstStyle>
            <a:lvl1pPr>
              <a:defRPr/>
            </a:lvl1pPr>
          </a:lstStyle>
          <a:p>
            <a:pPr>
              <a:defRPr/>
            </a:pPr>
            <a:fld id="{A71CDF8C-4856-4D60-8777-B8C82A00BC5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05DDA2-DD68-417C-A661-4C16B67B19C7}" type="datetime1">
              <a:rPr lang="en-US" smtClean="0"/>
              <a:t>2/1/19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4" name="Slide Number Placeholder 5"/>
          <p:cNvSpPr>
            <a:spLocks noGrp="1"/>
          </p:cNvSpPr>
          <p:nvPr>
            <p:ph type="sldNum" sz="quarter" idx="12"/>
          </p:nvPr>
        </p:nvSpPr>
        <p:spPr/>
        <p:txBody>
          <a:bodyPr/>
          <a:lstStyle>
            <a:lvl1pPr>
              <a:defRPr/>
            </a:lvl1pPr>
          </a:lstStyle>
          <a:p>
            <a:pPr>
              <a:defRPr/>
            </a:pPr>
            <a:fld id="{82AF0EA1-E5D1-4B6D-8156-1F1E462A02C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1C7271-7A91-4D4E-B615-39F980511D11}" type="datetime1">
              <a:rPr lang="en-US" smtClean="0"/>
              <a:t>2/1/19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7" name="Slide Number Placeholder 5"/>
          <p:cNvSpPr>
            <a:spLocks noGrp="1"/>
          </p:cNvSpPr>
          <p:nvPr>
            <p:ph type="sldNum" sz="quarter" idx="12"/>
          </p:nvPr>
        </p:nvSpPr>
        <p:spPr/>
        <p:txBody>
          <a:bodyPr/>
          <a:lstStyle>
            <a:lvl1pPr>
              <a:defRPr/>
            </a:lvl1pPr>
          </a:lstStyle>
          <a:p>
            <a:pPr>
              <a:defRPr/>
            </a:pPr>
            <a:fld id="{496DF4B6-12A3-46C4-85B7-A753058D160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C700DA-01E1-41BC-9C7A-88C4CA9900D2}" type="datetime1">
              <a:rPr lang="en-US" smtClean="0"/>
              <a:t>2/1/19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7" name="Slide Number Placeholder 5"/>
          <p:cNvSpPr>
            <a:spLocks noGrp="1"/>
          </p:cNvSpPr>
          <p:nvPr>
            <p:ph type="sldNum" sz="quarter" idx="12"/>
          </p:nvPr>
        </p:nvSpPr>
        <p:spPr/>
        <p:txBody>
          <a:bodyPr/>
          <a:lstStyle>
            <a:lvl1pPr>
              <a:defRPr/>
            </a:lvl1pPr>
          </a:lstStyle>
          <a:p>
            <a:pPr>
              <a:defRPr/>
            </a:pPr>
            <a:fld id="{465A5FEF-A8B1-4D5D-8460-E57F133E69C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97C6BEC-603E-4174-BE96-2F642796064B}" type="datetime1">
              <a:rPr lang="en-US" smtClean="0"/>
              <a:t>2/1/19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pitchFamily="34" charset="0"/>
              </a:defRPr>
            </a:lvl1pPr>
          </a:lstStyle>
          <a:p>
            <a:pPr>
              <a:defRPr/>
            </a:pPr>
            <a:r>
              <a:rPr lang="en-US" dirty="0"/>
              <a:t>Child Maltreatment Indicators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D019AAF-3B92-4CF3-957F-4E3A760CF859}"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9"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4748" y="-195948"/>
            <a:ext cx="7474503" cy="7249897"/>
            <a:chOff x="834748" y="-195948"/>
            <a:chExt cx="7474503" cy="7249897"/>
          </a:xfrm>
        </p:grpSpPr>
        <p:sp>
          <p:nvSpPr>
            <p:cNvPr id="19" name="Block Arc 18"/>
            <p:cNvSpPr/>
            <p:nvPr/>
          </p:nvSpPr>
          <p:spPr>
            <a:xfrm>
              <a:off x="2663913" y="1408606"/>
              <a:ext cx="5645338" cy="5645338"/>
            </a:xfrm>
            <a:prstGeom prst="blockArc">
              <a:avLst>
                <a:gd name="adj1" fmla="val 10193080"/>
                <a:gd name="adj2" fmla="val 1503768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Block Arc 19"/>
            <p:cNvSpPr/>
            <p:nvPr/>
          </p:nvSpPr>
          <p:spPr>
            <a:xfrm>
              <a:off x="1749338" y="-195948"/>
              <a:ext cx="5645338" cy="5645338"/>
            </a:xfrm>
            <a:prstGeom prst="blockArc">
              <a:avLst>
                <a:gd name="adj1" fmla="val 2955016"/>
                <a:gd name="adj2" fmla="val 784501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Block Arc 20"/>
            <p:cNvSpPr/>
            <p:nvPr/>
          </p:nvSpPr>
          <p:spPr>
            <a:xfrm>
              <a:off x="834748" y="1408611"/>
              <a:ext cx="5645338" cy="5645338"/>
            </a:xfrm>
            <a:prstGeom prst="blockArc">
              <a:avLst>
                <a:gd name="adj1" fmla="val 17362297"/>
                <a:gd name="adj2" fmla="val 606930"/>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2" name="Group 21"/>
            <p:cNvGrpSpPr/>
            <p:nvPr/>
          </p:nvGrpSpPr>
          <p:grpSpPr>
            <a:xfrm>
              <a:off x="3265902" y="2363229"/>
              <a:ext cx="2594595" cy="2594595"/>
              <a:chOff x="3236602" y="2369656"/>
              <a:chExt cx="2594595" cy="2594595"/>
            </a:xfrm>
          </p:grpSpPr>
          <p:sp>
            <p:nvSpPr>
              <p:cNvPr id="32" name="Oval 31"/>
              <p:cNvSpPr/>
              <p:nvPr/>
            </p:nvSpPr>
            <p:spPr>
              <a:xfrm>
                <a:off x="3236602" y="2369656"/>
                <a:ext cx="2594595" cy="2594595"/>
              </a:xfrm>
              <a:prstGeom prst="ellipse">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Oval 7"/>
              <p:cNvSpPr/>
              <p:nvPr/>
            </p:nvSpPr>
            <p:spPr>
              <a:xfrm>
                <a:off x="3660063" y="2749627"/>
                <a:ext cx="1834655" cy="1834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1600200" fontAlgn="auto">
                  <a:lnSpc>
                    <a:spcPct val="90000"/>
                  </a:lnSpc>
                  <a:spcAft>
                    <a:spcPct val="35000"/>
                  </a:spcAft>
                </a:pPr>
                <a:r>
                  <a:rPr lang="en-US" sz="3600" dirty="0">
                    <a:solidFill>
                      <a:prstClr val="white"/>
                    </a:solidFill>
                  </a:rPr>
                  <a:t>Common Core 3.0</a:t>
                </a:r>
              </a:p>
            </p:txBody>
          </p:sp>
        </p:grpSp>
        <p:grpSp>
          <p:nvGrpSpPr>
            <p:cNvPr id="23" name="Group 22"/>
            <p:cNvGrpSpPr/>
            <p:nvPr/>
          </p:nvGrpSpPr>
          <p:grpSpPr>
            <a:xfrm>
              <a:off x="3663883" y="721985"/>
              <a:ext cx="1816216" cy="1816216"/>
              <a:chOff x="3634583" y="728412"/>
              <a:chExt cx="1816216" cy="1816216"/>
            </a:xfrm>
          </p:grpSpPr>
          <p:sp>
            <p:nvSpPr>
              <p:cNvPr id="30" name="Oval 29"/>
              <p:cNvSpPr/>
              <p:nvPr/>
            </p:nvSpPr>
            <p:spPr>
              <a:xfrm>
                <a:off x="3634583" y="728412"/>
                <a:ext cx="1816216" cy="1816216"/>
              </a:xfrm>
              <a:prstGeom prst="ellips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Oval 9"/>
              <p:cNvSpPr/>
              <p:nvPr/>
            </p:nvSpPr>
            <p:spPr>
              <a:xfrm>
                <a:off x="3900562" y="994391"/>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Online Learning</a:t>
                </a:r>
              </a:p>
            </p:txBody>
          </p:sp>
        </p:grpSp>
        <p:grpSp>
          <p:nvGrpSpPr>
            <p:cNvPr id="24" name="Group 23"/>
            <p:cNvGrpSpPr/>
            <p:nvPr/>
          </p:nvGrpSpPr>
          <p:grpSpPr>
            <a:xfrm>
              <a:off x="5463734" y="3807443"/>
              <a:ext cx="1816216" cy="1816216"/>
              <a:chOff x="5434434" y="3813870"/>
              <a:chExt cx="1816216" cy="1816216"/>
            </a:xfrm>
          </p:grpSpPr>
          <p:sp>
            <p:nvSpPr>
              <p:cNvPr id="28" name="Oval 27"/>
              <p:cNvSpPr/>
              <p:nvPr/>
            </p:nvSpPr>
            <p:spPr>
              <a:xfrm>
                <a:off x="5434434" y="3813870"/>
                <a:ext cx="1816216" cy="18162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11"/>
              <p:cNvSpPr/>
              <p:nvPr/>
            </p:nvSpPr>
            <p:spPr>
              <a:xfrm>
                <a:off x="5700413" y="4079849"/>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Classroom Skill Building</a:t>
                </a:r>
              </a:p>
            </p:txBody>
          </p:sp>
        </p:grpSp>
        <p:grpSp>
          <p:nvGrpSpPr>
            <p:cNvPr id="25" name="Group 24"/>
            <p:cNvGrpSpPr/>
            <p:nvPr/>
          </p:nvGrpSpPr>
          <p:grpSpPr>
            <a:xfrm>
              <a:off x="1864048" y="3807429"/>
              <a:ext cx="1816216" cy="1816216"/>
              <a:chOff x="1834748" y="3813856"/>
              <a:chExt cx="1816216" cy="1816216"/>
            </a:xfrm>
          </p:grpSpPr>
          <p:sp>
            <p:nvSpPr>
              <p:cNvPr id="26" name="Oval 25"/>
              <p:cNvSpPr/>
              <p:nvPr/>
            </p:nvSpPr>
            <p:spPr>
              <a:xfrm>
                <a:off x="1834748" y="3813856"/>
                <a:ext cx="1816216" cy="1816216"/>
              </a:xfrm>
              <a:prstGeom prst="ellipse">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Oval 13"/>
              <p:cNvSpPr/>
              <p:nvPr/>
            </p:nvSpPr>
            <p:spPr>
              <a:xfrm>
                <a:off x="2100727" y="4079835"/>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Field Activities</a:t>
                </a:r>
              </a:p>
            </p:txBody>
          </p:sp>
        </p:grpSp>
      </p:gr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676" y="5943600"/>
            <a:ext cx="1346032" cy="698413"/>
          </a:xfrm>
          <a:prstGeom prst="rect">
            <a:avLst/>
          </a:prstGeom>
        </p:spPr>
      </p:pic>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1</a:t>
            </a:fld>
            <a:endParaRPr lang="en-US" dirty="0"/>
          </a:p>
        </p:txBody>
      </p:sp>
    </p:spTree>
    <p:extLst>
      <p:ext uri="{BB962C8B-B14F-4D97-AF65-F5344CB8AC3E}">
        <p14:creationId xmlns:p14="http://schemas.microsoft.com/office/powerpoint/2010/main" val="377112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AF0EA1-E5D1-4B6D-8156-1F1E462A02C3}" type="slidenum">
              <a:rPr lang="en-US" smtClean="0"/>
              <a:pPr>
                <a:defRPr/>
              </a:pPr>
              <a:t>10</a:t>
            </a:fld>
            <a:endParaRPr lang="en-US" dirty="0"/>
          </a:p>
        </p:txBody>
      </p:sp>
      <p:sp>
        <p:nvSpPr>
          <p:cNvPr id="2550" name="Shape 2550"/>
          <p:cNvSpPr txBox="1">
            <a:spLocks noGrp="1"/>
          </p:cNvSpPr>
          <p:nvPr>
            <p:ph type="title" idx="4294967295"/>
          </p:nvPr>
        </p:nvSpPr>
        <p:spPr>
          <a:xfrm>
            <a:off x="0" y="228600"/>
            <a:ext cx="8229600" cy="1143000"/>
          </a:xfrm>
          <a:prstGeom prst="rect">
            <a:avLst/>
          </a:prstGeom>
          <a:noFill/>
          <a:ln>
            <a:noFill/>
          </a:ln>
        </p:spPr>
        <p:txBody>
          <a:bodyPr lIns="91425" tIns="45700" rIns="91425" bIns="45700" anchor="ctr" anchorCtr="0">
            <a:noAutofit/>
          </a:bodyPr>
          <a:lstStyle/>
          <a:p>
            <a:pPr marL="230186" marR="0" lvl="0" indent="-1586" rtl="0">
              <a:lnSpc>
                <a:spcPct val="100000"/>
              </a:lnSpc>
              <a:spcBef>
                <a:spcPts val="0"/>
              </a:spcBef>
              <a:spcAft>
                <a:spcPts val="0"/>
              </a:spcAft>
              <a:buClr>
                <a:srgbClr val="373737"/>
              </a:buClr>
              <a:buSzPct val="25000"/>
              <a:buFont typeface="Trebuchet MS"/>
              <a:buNone/>
            </a:pPr>
            <a:r>
              <a:rPr lang="en-US" b="1" i="0" u="none" strike="noStrike" cap="none" baseline="0" dirty="0">
                <a:latin typeface="+mn-lt"/>
                <a:ea typeface="Trebuchet MS"/>
                <a:cs typeface="Trebuchet MS"/>
                <a:sym typeface="Trebuchet MS"/>
              </a:rPr>
              <a:t>Basic Definitions</a:t>
            </a:r>
            <a:r>
              <a:rPr lang="en-US" b="1" i="0" u="none" strike="noStrike" cap="none" dirty="0">
                <a:latin typeface="+mn-lt"/>
                <a:ea typeface="Trebuchet MS"/>
                <a:cs typeface="Trebuchet MS"/>
                <a:sym typeface="Trebuchet MS"/>
              </a:rPr>
              <a:t> </a:t>
            </a:r>
            <a:endParaRPr lang="en-US" b="1" i="0" u="none" strike="noStrike" cap="none" baseline="0" dirty="0">
              <a:latin typeface="+mn-lt"/>
              <a:ea typeface="Trebuchet MS"/>
              <a:cs typeface="Trebuchet MS"/>
              <a:sym typeface="Trebuchet MS"/>
            </a:endParaRPr>
          </a:p>
        </p:txBody>
      </p:sp>
      <p:sp>
        <p:nvSpPr>
          <p:cNvPr id="2551" name="Shape 2551"/>
          <p:cNvSpPr txBox="1">
            <a:spLocks noGrp="1"/>
          </p:cNvSpPr>
          <p:nvPr>
            <p:ph type="body" idx="4294967295"/>
          </p:nvPr>
        </p:nvSpPr>
        <p:spPr>
          <a:xfrm>
            <a:off x="762000" y="1295400"/>
            <a:ext cx="8382000" cy="4983163"/>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tx1"/>
              </a:buClr>
              <a:buSzPct val="100000"/>
              <a:buFont typeface="Georgia"/>
              <a:buChar char="•"/>
            </a:pPr>
            <a:r>
              <a:rPr lang="en-US" b="1" i="1" u="none" strike="noStrike" cap="none" baseline="0" dirty="0">
                <a:effectLst>
                  <a:outerShdw blurRad="38100" dist="38100" dir="2700000" algn="tl">
                    <a:srgbClr val="000000">
                      <a:alpha val="43137"/>
                    </a:srgbClr>
                  </a:outerShdw>
                </a:effectLst>
                <a:ea typeface="Georgia"/>
                <a:cs typeface="Georgia"/>
                <a:sym typeface="Georgia"/>
              </a:rPr>
              <a:t>Caregiver</a:t>
            </a:r>
            <a:r>
              <a:rPr lang="en-US" b="1" i="1" u="none" strike="noStrike" cap="none" baseline="0" dirty="0">
                <a:ea typeface="Georgia"/>
                <a:cs typeface="Georgia"/>
                <a:sym typeface="Georgia"/>
              </a:rPr>
              <a:t>:</a:t>
            </a:r>
            <a:r>
              <a:rPr lang="en-US" b="0" i="0" u="none" strike="noStrike" cap="none" baseline="0" dirty="0">
                <a:ea typeface="Georgia"/>
                <a:cs typeface="Georgia"/>
                <a:sym typeface="Georgia"/>
              </a:rPr>
              <a:t> an adult, parent,</a:t>
            </a:r>
            <a:r>
              <a:rPr lang="en-US" b="0" i="0" u="none" strike="noStrike" cap="none" dirty="0">
                <a:ea typeface="Georgia"/>
                <a:cs typeface="Georgia"/>
                <a:sym typeface="Georgia"/>
              </a:rPr>
              <a:t> or guardian in the household who provides care and supervision for the child</a:t>
            </a:r>
          </a:p>
          <a:p>
            <a:pPr marL="457200" marR="0" lvl="0" indent="-457200" algn="l" rtl="0">
              <a:lnSpc>
                <a:spcPct val="100000"/>
              </a:lnSpc>
              <a:spcBef>
                <a:spcPts val="0"/>
              </a:spcBef>
              <a:spcAft>
                <a:spcPts val="0"/>
              </a:spcAft>
              <a:buClr>
                <a:schemeClr val="tx1"/>
              </a:buClr>
              <a:buSzPct val="100000"/>
              <a:buFont typeface="Georgia"/>
              <a:buChar char="•"/>
            </a:pPr>
            <a:endParaRPr lang="en-US" baseline="0"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r>
              <a:rPr lang="en-US" b="1" i="1" u="none" strike="noStrike" cap="none" dirty="0">
                <a:effectLst>
                  <a:outerShdw blurRad="38100" dist="38100" dir="2700000" algn="tl">
                    <a:srgbClr val="000000">
                      <a:alpha val="43137"/>
                    </a:srgbClr>
                  </a:outerShdw>
                </a:effectLst>
                <a:ea typeface="Georgia"/>
                <a:cs typeface="Georgia"/>
                <a:sym typeface="Georgia"/>
              </a:rPr>
              <a:t>Household</a:t>
            </a:r>
            <a:r>
              <a:rPr lang="en-US" b="1" i="1" u="none" strike="noStrike" cap="none" dirty="0">
                <a:ea typeface="Georgia"/>
                <a:cs typeface="Georgia"/>
                <a:sym typeface="Georgia"/>
              </a:rPr>
              <a:t>: </a:t>
            </a:r>
            <a:r>
              <a:rPr lang="en-US" b="0" i="0" u="none" strike="noStrike" cap="none" dirty="0">
                <a:ea typeface="Georgia"/>
                <a:cs typeface="Georgia"/>
                <a:sym typeface="Georgia"/>
              </a:rPr>
              <a:t>all persons who have significant in-home contact with the child, including those who have a familial or intimate relationship with any person in the home</a:t>
            </a:r>
            <a:endParaRPr lang="en-US" b="0" i="0" u="none" strike="noStrike" cap="none" baseline="0" dirty="0">
              <a:ea typeface="Georgia"/>
              <a:cs typeface="Georgia"/>
              <a:sym typeface="Georgia"/>
            </a:endParaRPr>
          </a:p>
        </p:txBody>
      </p:sp>
    </p:spTree>
    <p:extLst>
      <p:ext uri="{BB962C8B-B14F-4D97-AF65-F5344CB8AC3E}">
        <p14:creationId xmlns:p14="http://schemas.microsoft.com/office/powerpoint/2010/main" val="105065463"/>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AF0EA1-E5D1-4B6D-8156-1F1E462A02C3}" type="slidenum">
              <a:rPr lang="en-US" smtClean="0"/>
              <a:pPr>
                <a:defRPr/>
              </a:pPr>
              <a:t>11</a:t>
            </a:fld>
            <a:endParaRPr lang="en-US" dirty="0"/>
          </a:p>
        </p:txBody>
      </p:sp>
      <p:sp>
        <p:nvSpPr>
          <p:cNvPr id="2550" name="Shape 2550"/>
          <p:cNvSpPr txBox="1">
            <a:spLocks noGrp="1"/>
          </p:cNvSpPr>
          <p:nvPr>
            <p:ph type="title" idx="4294967295"/>
          </p:nvPr>
        </p:nvSpPr>
        <p:spPr>
          <a:xfrm>
            <a:off x="0" y="228600"/>
            <a:ext cx="8229600" cy="1143000"/>
          </a:xfrm>
          <a:prstGeom prst="rect">
            <a:avLst/>
          </a:prstGeom>
          <a:noFill/>
          <a:ln>
            <a:noFill/>
          </a:ln>
        </p:spPr>
        <p:txBody>
          <a:bodyPr lIns="91425" tIns="45700" rIns="91425" bIns="45700" anchor="ctr" anchorCtr="0">
            <a:noAutofit/>
          </a:bodyPr>
          <a:lstStyle/>
          <a:p>
            <a:pPr marL="230186" marR="0" lvl="0" indent="-1586" rtl="0">
              <a:lnSpc>
                <a:spcPct val="100000"/>
              </a:lnSpc>
              <a:spcBef>
                <a:spcPts val="0"/>
              </a:spcBef>
              <a:spcAft>
                <a:spcPts val="0"/>
              </a:spcAft>
              <a:buClr>
                <a:srgbClr val="373737"/>
              </a:buClr>
              <a:buSzPct val="25000"/>
              <a:buFont typeface="Trebuchet MS"/>
              <a:buNone/>
            </a:pPr>
            <a:r>
              <a:rPr lang="en-US" b="1" i="0" u="none" strike="noStrike" cap="none" baseline="0" dirty="0">
                <a:latin typeface="+mn-lt"/>
                <a:ea typeface="Trebuchet MS"/>
                <a:cs typeface="Trebuchet MS"/>
                <a:sym typeface="Trebuchet MS"/>
              </a:rPr>
              <a:t>Caregiver and/or </a:t>
            </a:r>
            <a:br>
              <a:rPr lang="en-US" b="1" i="0" u="none" strike="noStrike" cap="none" baseline="0" dirty="0">
                <a:latin typeface="+mn-lt"/>
                <a:ea typeface="Trebuchet MS"/>
                <a:cs typeface="Trebuchet MS"/>
                <a:sym typeface="Trebuchet MS"/>
              </a:rPr>
            </a:br>
            <a:r>
              <a:rPr lang="en-US" b="1" i="0" u="none" strike="noStrike" cap="none" baseline="0" dirty="0">
                <a:latin typeface="+mn-lt"/>
                <a:ea typeface="Trebuchet MS"/>
                <a:cs typeface="Trebuchet MS"/>
                <a:sym typeface="Trebuchet MS"/>
              </a:rPr>
              <a:t>Household Member</a:t>
            </a:r>
          </a:p>
        </p:txBody>
      </p:sp>
      <p:sp>
        <p:nvSpPr>
          <p:cNvPr id="2551" name="Shape 2551"/>
          <p:cNvSpPr txBox="1">
            <a:spLocks noGrp="1"/>
          </p:cNvSpPr>
          <p:nvPr>
            <p:ph type="body" idx="4294967295"/>
          </p:nvPr>
        </p:nvSpPr>
        <p:spPr>
          <a:xfrm>
            <a:off x="762000" y="1295400"/>
            <a:ext cx="8382000" cy="4983163"/>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r>
              <a:rPr lang="en-US" b="0" i="0" u="none" strike="noStrike" cap="none" baseline="0" dirty="0">
                <a:ea typeface="Georgia"/>
                <a:cs typeface="Georgia"/>
                <a:sym typeface="Georgia"/>
              </a:rPr>
              <a:t>Mother’s live-in</a:t>
            </a:r>
            <a:r>
              <a:rPr lang="en-US" b="0" i="0" u="none" strike="noStrike" cap="none" dirty="0">
                <a:ea typeface="Georgia"/>
                <a:cs typeface="Georgia"/>
                <a:sym typeface="Georgia"/>
              </a:rPr>
              <a:t> boyfriend who never provides care for child </a:t>
            </a:r>
          </a:p>
          <a:p>
            <a:pPr marL="457200" marR="0" lvl="0" indent="-457200" algn="l" rtl="0">
              <a:lnSpc>
                <a:spcPct val="100000"/>
              </a:lnSpc>
              <a:spcBef>
                <a:spcPts val="0"/>
              </a:spcBef>
              <a:spcAft>
                <a:spcPts val="0"/>
              </a:spcAft>
              <a:buClr>
                <a:schemeClr val="tx1"/>
              </a:buClr>
              <a:buSzPct val="100000"/>
              <a:buFont typeface="Georgia"/>
              <a:buChar char="•"/>
            </a:pPr>
            <a:r>
              <a:rPr lang="en-US" dirty="0">
                <a:ea typeface="Georgia"/>
                <a:cs typeface="Georgia"/>
                <a:sym typeface="Georgia"/>
              </a:rPr>
              <a:t>Mother’s boyfriend who doesn’t live there, but spends lots of time there and sometimes babysits</a:t>
            </a:r>
          </a:p>
          <a:p>
            <a:pPr marL="457200" marR="0" lvl="0" indent="-457200" algn="l" rtl="0">
              <a:lnSpc>
                <a:spcPct val="100000"/>
              </a:lnSpc>
              <a:spcBef>
                <a:spcPts val="0"/>
              </a:spcBef>
              <a:spcAft>
                <a:spcPts val="0"/>
              </a:spcAft>
              <a:buClr>
                <a:schemeClr val="tx1"/>
              </a:buClr>
              <a:buSzPct val="100000"/>
              <a:buFont typeface="Georgia"/>
              <a:buChar char="•"/>
            </a:pPr>
            <a:r>
              <a:rPr lang="en-US" dirty="0">
                <a:ea typeface="Georgia"/>
                <a:cs typeface="Georgia"/>
                <a:sym typeface="Georgia"/>
              </a:rPr>
              <a:t>Mother’s ex-boyfriend who no longer has contact with her</a:t>
            </a:r>
          </a:p>
          <a:p>
            <a:pPr marL="457200" marR="0" lvl="0" indent="-457200" algn="l" rtl="0">
              <a:lnSpc>
                <a:spcPct val="100000"/>
              </a:lnSpc>
              <a:spcBef>
                <a:spcPts val="0"/>
              </a:spcBef>
              <a:spcAft>
                <a:spcPts val="0"/>
              </a:spcAft>
              <a:buClr>
                <a:schemeClr val="tx1"/>
              </a:buClr>
              <a:buSzPct val="100000"/>
              <a:buFont typeface="Georgia"/>
              <a:buChar char="•"/>
            </a:pPr>
            <a:r>
              <a:rPr lang="en-US" dirty="0">
                <a:ea typeface="Georgia"/>
                <a:cs typeface="Georgia"/>
                <a:sym typeface="Georgia"/>
              </a:rPr>
              <a:t>Uncle who visits occasionally and babysat once in the past 12 months</a:t>
            </a: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p:txBody>
      </p:sp>
    </p:spTree>
    <p:extLst>
      <p:ext uri="{BB962C8B-B14F-4D97-AF65-F5344CB8AC3E}">
        <p14:creationId xmlns:p14="http://schemas.microsoft.com/office/powerpoint/2010/main" val="105065463"/>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AF0EA1-E5D1-4B6D-8156-1F1E462A02C3}" type="slidenum">
              <a:rPr lang="en-US" smtClean="0"/>
              <a:pPr>
                <a:defRPr/>
              </a:pPr>
              <a:t>12</a:t>
            </a:fld>
            <a:endParaRPr lang="en-US" dirty="0"/>
          </a:p>
        </p:txBody>
      </p:sp>
      <p:sp>
        <p:nvSpPr>
          <p:cNvPr id="2550" name="Shape 2550"/>
          <p:cNvSpPr txBox="1">
            <a:spLocks noGrp="1"/>
          </p:cNvSpPr>
          <p:nvPr>
            <p:ph type="title" idx="4294967295"/>
          </p:nvPr>
        </p:nvSpPr>
        <p:spPr>
          <a:xfrm>
            <a:off x="0" y="228600"/>
            <a:ext cx="8229600" cy="1143000"/>
          </a:xfrm>
          <a:prstGeom prst="rect">
            <a:avLst/>
          </a:prstGeom>
          <a:noFill/>
          <a:ln>
            <a:noFill/>
          </a:ln>
        </p:spPr>
        <p:txBody>
          <a:bodyPr lIns="91425" tIns="45700" rIns="91425" bIns="45700" anchor="ctr" anchorCtr="0">
            <a:noAutofit/>
          </a:bodyPr>
          <a:lstStyle/>
          <a:p>
            <a:pPr marL="230186" marR="0" lvl="0" indent="-1586" rtl="0">
              <a:lnSpc>
                <a:spcPct val="100000"/>
              </a:lnSpc>
              <a:spcBef>
                <a:spcPts val="0"/>
              </a:spcBef>
              <a:spcAft>
                <a:spcPts val="0"/>
              </a:spcAft>
              <a:buClr>
                <a:srgbClr val="373737"/>
              </a:buClr>
              <a:buSzPct val="25000"/>
              <a:buFont typeface="Trebuchet MS"/>
              <a:buNone/>
            </a:pPr>
            <a:r>
              <a:rPr lang="en-US" b="1" i="0" u="none" strike="noStrike" cap="none" baseline="0" dirty="0">
                <a:latin typeface="+mn-lt"/>
                <a:ea typeface="Trebuchet MS"/>
                <a:cs typeface="Trebuchet MS"/>
                <a:sym typeface="Trebuchet MS"/>
              </a:rPr>
              <a:t>Caregiver</a:t>
            </a:r>
            <a:r>
              <a:rPr lang="en-US" b="1" i="0" u="none" strike="noStrike" cap="none" dirty="0">
                <a:latin typeface="+mn-lt"/>
                <a:ea typeface="Trebuchet MS"/>
                <a:cs typeface="Trebuchet MS"/>
                <a:sym typeface="Trebuchet MS"/>
              </a:rPr>
              <a:t> Identification Impacts Results </a:t>
            </a:r>
            <a:endParaRPr lang="en-US" b="1" i="0" u="none" strike="noStrike" cap="none" baseline="0" dirty="0">
              <a:latin typeface="+mn-lt"/>
              <a:ea typeface="Trebuchet MS"/>
              <a:cs typeface="Trebuchet MS"/>
              <a:sym typeface="Trebuchet MS"/>
            </a:endParaRPr>
          </a:p>
        </p:txBody>
      </p:sp>
      <p:sp>
        <p:nvSpPr>
          <p:cNvPr id="2551" name="Shape 2551"/>
          <p:cNvSpPr txBox="1">
            <a:spLocks noGrp="1"/>
          </p:cNvSpPr>
          <p:nvPr>
            <p:ph type="body" idx="4294967295"/>
          </p:nvPr>
        </p:nvSpPr>
        <p:spPr>
          <a:xfrm>
            <a:off x="762000" y="1295400"/>
            <a:ext cx="8382000" cy="4983163"/>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r>
              <a:rPr lang="en-US" b="0" i="0" u="none" strike="noStrike" cap="none" baseline="0" dirty="0">
                <a:ea typeface="Georgia"/>
                <a:cs typeface="Georgia"/>
                <a:sym typeface="Georgia"/>
              </a:rPr>
              <a:t>Follow the logic</a:t>
            </a:r>
            <a:r>
              <a:rPr lang="en-US" b="0" i="0" u="none" strike="noStrike" cap="none" dirty="0">
                <a:ea typeface="Georgia"/>
                <a:cs typeface="Georgia"/>
                <a:sym typeface="Georgia"/>
              </a:rPr>
              <a:t> and ask yourself each question:</a:t>
            </a:r>
          </a:p>
          <a:p>
            <a:pPr marL="1371600" marR="0" lvl="0" indent="-457200" algn="l" defTabSz="1025525" rtl="0">
              <a:lnSpc>
                <a:spcPct val="100000"/>
              </a:lnSpc>
              <a:spcBef>
                <a:spcPts val="0"/>
              </a:spcBef>
              <a:spcAft>
                <a:spcPts val="0"/>
              </a:spcAft>
              <a:buClr>
                <a:schemeClr val="tx1"/>
              </a:buClr>
              <a:buSzPct val="100000"/>
              <a:buFont typeface="+mj-lt"/>
              <a:buAutoNum type="arabicPeriod"/>
            </a:pPr>
            <a:r>
              <a:rPr lang="en-US" dirty="0">
                <a:ea typeface="Georgia"/>
                <a:cs typeface="Georgia"/>
                <a:sym typeface="Georgia"/>
              </a:rPr>
              <a:t>Is the caregiver the </a:t>
            </a:r>
            <a:r>
              <a:rPr lang="en-US" i="1" dirty="0">
                <a:ea typeface="Georgia"/>
                <a:cs typeface="Georgia"/>
                <a:sym typeface="Georgia"/>
              </a:rPr>
              <a:t>legal</a:t>
            </a:r>
            <a:r>
              <a:rPr lang="en-US" dirty="0">
                <a:ea typeface="Georgia"/>
                <a:cs typeface="Georgia"/>
                <a:sym typeface="Georgia"/>
              </a:rPr>
              <a:t> parent?</a:t>
            </a:r>
          </a:p>
          <a:p>
            <a:pPr marL="1371600" marR="0" lvl="0" indent="-457200" algn="l" defTabSz="1025525" rtl="0">
              <a:lnSpc>
                <a:spcPct val="100000"/>
              </a:lnSpc>
              <a:spcBef>
                <a:spcPts val="0"/>
              </a:spcBef>
              <a:spcAft>
                <a:spcPts val="0"/>
              </a:spcAft>
              <a:buClr>
                <a:schemeClr val="tx1"/>
              </a:buClr>
              <a:buSzPct val="100000"/>
              <a:buFont typeface="+mj-lt"/>
              <a:buAutoNum type="arabicPeriod"/>
            </a:pPr>
            <a:r>
              <a:rPr lang="en-US" dirty="0">
                <a:ea typeface="Georgia"/>
                <a:cs typeface="Georgia"/>
                <a:sym typeface="Georgia"/>
              </a:rPr>
              <a:t>Does the caregiver have more than 50% of the </a:t>
            </a:r>
            <a:r>
              <a:rPr lang="en-US" i="1" dirty="0">
                <a:ea typeface="Georgia"/>
                <a:cs typeface="Georgia"/>
                <a:sym typeface="Georgia"/>
              </a:rPr>
              <a:t>parenting responsibilities</a:t>
            </a:r>
            <a:r>
              <a:rPr lang="en-US" dirty="0">
                <a:ea typeface="Georgia"/>
                <a:cs typeface="Georgia"/>
                <a:sym typeface="Georgia"/>
              </a:rPr>
              <a:t>?</a:t>
            </a:r>
          </a:p>
          <a:p>
            <a:pPr marL="1371600" marR="0" lvl="0" indent="-457200" algn="l" defTabSz="1025525" rtl="0">
              <a:lnSpc>
                <a:spcPct val="100000"/>
              </a:lnSpc>
              <a:spcBef>
                <a:spcPts val="0"/>
              </a:spcBef>
              <a:spcAft>
                <a:spcPts val="0"/>
              </a:spcAft>
              <a:buClr>
                <a:schemeClr val="tx1"/>
              </a:buClr>
              <a:buSzPct val="100000"/>
              <a:buFont typeface="+mj-lt"/>
              <a:buAutoNum type="arabicPeriod"/>
            </a:pPr>
            <a:r>
              <a:rPr lang="en-US" dirty="0">
                <a:ea typeface="Georgia"/>
                <a:cs typeface="Georgia"/>
                <a:sym typeface="Georgia"/>
              </a:rPr>
              <a:t>Is the caregiver the </a:t>
            </a:r>
            <a:r>
              <a:rPr lang="en-US" i="1" dirty="0">
                <a:ea typeface="Georgia"/>
                <a:cs typeface="Georgia"/>
                <a:sym typeface="Georgia"/>
              </a:rPr>
              <a:t>alleged perpetrator</a:t>
            </a:r>
            <a:r>
              <a:rPr lang="en-US" dirty="0">
                <a:ea typeface="Georgia"/>
                <a:cs typeface="Georgia"/>
                <a:sym typeface="Georgia"/>
              </a:rPr>
              <a:t>?</a:t>
            </a:r>
          </a:p>
          <a:p>
            <a:pPr marL="1371600" marR="0" lvl="0" indent="-457200" algn="l" defTabSz="1025525" rtl="0">
              <a:lnSpc>
                <a:spcPct val="100000"/>
              </a:lnSpc>
              <a:spcBef>
                <a:spcPts val="0"/>
              </a:spcBef>
              <a:spcAft>
                <a:spcPts val="0"/>
              </a:spcAft>
              <a:buClr>
                <a:schemeClr val="tx1"/>
              </a:buClr>
              <a:buSzPct val="100000"/>
              <a:buFont typeface="+mj-lt"/>
              <a:buAutoNum type="arabicPeriod"/>
            </a:pPr>
            <a:r>
              <a:rPr lang="en-US" dirty="0">
                <a:ea typeface="Georgia"/>
                <a:cs typeface="Georgia"/>
                <a:sym typeface="Georgia"/>
              </a:rPr>
              <a:t>Which caregiver has the most </a:t>
            </a:r>
            <a:r>
              <a:rPr lang="en-US" i="1" dirty="0">
                <a:ea typeface="Georgia"/>
                <a:cs typeface="Georgia"/>
                <a:sym typeface="Georgia"/>
              </a:rPr>
              <a:t>severe allegation</a:t>
            </a:r>
            <a:r>
              <a:rPr lang="en-US" dirty="0">
                <a:ea typeface="Georgia"/>
                <a:cs typeface="Georgia"/>
                <a:sym typeface="Georgia"/>
              </a:rPr>
              <a:t>? </a:t>
            </a: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p:txBody>
      </p:sp>
    </p:spTree>
    <p:extLst>
      <p:ext uri="{BB962C8B-B14F-4D97-AF65-F5344CB8AC3E}">
        <p14:creationId xmlns:p14="http://schemas.microsoft.com/office/powerpoint/2010/main" val="633202900"/>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AF0EA1-E5D1-4B6D-8156-1F1E462A02C3}" type="slidenum">
              <a:rPr lang="en-US" smtClean="0"/>
              <a:pPr>
                <a:defRPr/>
              </a:pPr>
              <a:t>13</a:t>
            </a:fld>
            <a:endParaRPr lang="en-US" dirty="0"/>
          </a:p>
        </p:txBody>
      </p:sp>
      <p:sp>
        <p:nvSpPr>
          <p:cNvPr id="2550" name="Shape 2550"/>
          <p:cNvSpPr txBox="1">
            <a:spLocks noGrp="1"/>
          </p:cNvSpPr>
          <p:nvPr>
            <p:ph type="title" idx="4294967295"/>
          </p:nvPr>
        </p:nvSpPr>
        <p:spPr>
          <a:xfrm>
            <a:off x="0" y="228600"/>
            <a:ext cx="8229600" cy="1143000"/>
          </a:xfrm>
          <a:prstGeom prst="rect">
            <a:avLst/>
          </a:prstGeom>
          <a:noFill/>
          <a:ln>
            <a:noFill/>
          </a:ln>
        </p:spPr>
        <p:txBody>
          <a:bodyPr lIns="91425" tIns="45700" rIns="91425" bIns="45700" anchor="ctr" anchorCtr="0">
            <a:noAutofit/>
          </a:bodyPr>
          <a:lstStyle/>
          <a:p>
            <a:pPr marL="230186" lvl="0" indent="-1586">
              <a:spcBef>
                <a:spcPts val="0"/>
              </a:spcBef>
              <a:spcAft>
                <a:spcPts val="0"/>
              </a:spcAft>
              <a:buClr>
                <a:srgbClr val="373737"/>
              </a:buClr>
              <a:buSzPct val="25000"/>
            </a:pPr>
            <a:r>
              <a:rPr lang="en-US" b="1" dirty="0">
                <a:latin typeface="+mn-lt"/>
                <a:ea typeface="Trebuchet MS"/>
                <a:cs typeface="Trebuchet MS"/>
                <a:sym typeface="Trebuchet MS"/>
              </a:rPr>
              <a:t>Allegations on Mom: </a:t>
            </a:r>
            <a:br>
              <a:rPr lang="en-US" b="1" dirty="0">
                <a:latin typeface="+mn-lt"/>
                <a:ea typeface="Trebuchet MS"/>
                <a:cs typeface="Trebuchet MS"/>
                <a:sym typeface="Trebuchet MS"/>
              </a:rPr>
            </a:br>
            <a:r>
              <a:rPr lang="en-US" dirty="0">
                <a:latin typeface="+mn-lt"/>
                <a:ea typeface="Trebuchet MS"/>
                <a:cs typeface="Trebuchet MS"/>
                <a:sym typeface="Trebuchet MS"/>
              </a:rPr>
              <a:t>Mom and Dad live together </a:t>
            </a:r>
            <a:endParaRPr lang="en-US" i="0" u="none" strike="noStrike" cap="none" baseline="0" dirty="0">
              <a:latin typeface="+mn-lt"/>
              <a:ea typeface="Trebuchet MS"/>
              <a:cs typeface="Trebuchet MS"/>
              <a:sym typeface="Trebuchet MS"/>
            </a:endParaRPr>
          </a:p>
        </p:txBody>
      </p:sp>
      <p:sp>
        <p:nvSpPr>
          <p:cNvPr id="2551" name="Shape 2551"/>
          <p:cNvSpPr txBox="1">
            <a:spLocks noGrp="1"/>
          </p:cNvSpPr>
          <p:nvPr>
            <p:ph type="body" idx="4294967295"/>
          </p:nvPr>
        </p:nvSpPr>
        <p:spPr>
          <a:xfrm>
            <a:off x="762000" y="1295400"/>
            <a:ext cx="8382000" cy="4983163"/>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71800"/>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7075032"/>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AF0EA1-E5D1-4B6D-8156-1F1E462A02C3}" type="slidenum">
              <a:rPr lang="en-US" smtClean="0"/>
              <a:pPr>
                <a:defRPr/>
              </a:pPr>
              <a:t>14</a:t>
            </a:fld>
            <a:endParaRPr lang="en-US" dirty="0"/>
          </a:p>
        </p:txBody>
      </p:sp>
      <p:sp>
        <p:nvSpPr>
          <p:cNvPr id="2550" name="Shape 2550"/>
          <p:cNvSpPr txBox="1">
            <a:spLocks noGrp="1"/>
          </p:cNvSpPr>
          <p:nvPr>
            <p:ph type="title" idx="4294967295"/>
          </p:nvPr>
        </p:nvSpPr>
        <p:spPr>
          <a:xfrm>
            <a:off x="0" y="228600"/>
            <a:ext cx="8229600" cy="1905000"/>
          </a:xfrm>
          <a:prstGeom prst="rect">
            <a:avLst/>
          </a:prstGeom>
          <a:noFill/>
          <a:ln>
            <a:noFill/>
          </a:ln>
        </p:spPr>
        <p:txBody>
          <a:bodyPr lIns="91425" tIns="45700" rIns="91425" bIns="45700" anchor="ctr" anchorCtr="0">
            <a:noAutofit/>
          </a:bodyPr>
          <a:lstStyle/>
          <a:p>
            <a:pPr marL="230186" lvl="0" indent="-1586">
              <a:spcBef>
                <a:spcPts val="0"/>
              </a:spcBef>
              <a:spcAft>
                <a:spcPts val="0"/>
              </a:spcAft>
              <a:buClr>
                <a:srgbClr val="373737"/>
              </a:buClr>
              <a:buSzPct val="25000"/>
            </a:pPr>
            <a:r>
              <a:rPr lang="en-US" b="1" dirty="0">
                <a:latin typeface="+mn-lt"/>
                <a:ea typeface="Trebuchet MS"/>
                <a:cs typeface="Trebuchet MS"/>
                <a:sym typeface="Trebuchet MS"/>
              </a:rPr>
              <a:t>Allegations on Mom: </a:t>
            </a:r>
            <a:br>
              <a:rPr lang="en-US" b="1" dirty="0">
                <a:latin typeface="+mn-lt"/>
                <a:ea typeface="Trebuchet MS"/>
                <a:cs typeface="Trebuchet MS"/>
                <a:sym typeface="Trebuchet MS"/>
              </a:rPr>
            </a:br>
            <a:r>
              <a:rPr lang="en-US" dirty="0">
                <a:latin typeface="+mn-lt"/>
                <a:ea typeface="Trebuchet MS"/>
                <a:cs typeface="Trebuchet MS"/>
                <a:sym typeface="Trebuchet MS"/>
              </a:rPr>
              <a:t>Mom and Dad live apart, child lives with Mom</a:t>
            </a:r>
            <a:endParaRPr lang="en-US" i="0" u="none" strike="noStrike" cap="none" baseline="0" dirty="0">
              <a:latin typeface="+mn-lt"/>
              <a:ea typeface="Trebuchet MS"/>
              <a:cs typeface="Trebuchet MS"/>
              <a:sym typeface="Trebuchet MS"/>
            </a:endParaRPr>
          </a:p>
        </p:txBody>
      </p:sp>
      <p:sp>
        <p:nvSpPr>
          <p:cNvPr id="2551" name="Shape 2551"/>
          <p:cNvSpPr txBox="1">
            <a:spLocks noGrp="1"/>
          </p:cNvSpPr>
          <p:nvPr>
            <p:ph type="body" idx="4294967295"/>
          </p:nvPr>
        </p:nvSpPr>
        <p:spPr>
          <a:xfrm>
            <a:off x="762000" y="1295400"/>
            <a:ext cx="8382000" cy="4983163"/>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124200"/>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124200"/>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1138002"/>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AF0EA1-E5D1-4B6D-8156-1F1E462A02C3}" type="slidenum">
              <a:rPr lang="en-US" smtClean="0"/>
              <a:pPr>
                <a:defRPr/>
              </a:pPr>
              <a:t>15</a:t>
            </a:fld>
            <a:endParaRPr lang="en-US" dirty="0"/>
          </a:p>
        </p:txBody>
      </p:sp>
      <p:sp>
        <p:nvSpPr>
          <p:cNvPr id="2550" name="Shape 2550"/>
          <p:cNvSpPr txBox="1">
            <a:spLocks noGrp="1"/>
          </p:cNvSpPr>
          <p:nvPr>
            <p:ph type="title" idx="4294967295"/>
          </p:nvPr>
        </p:nvSpPr>
        <p:spPr>
          <a:xfrm>
            <a:off x="0" y="228600"/>
            <a:ext cx="8229600" cy="2743200"/>
          </a:xfrm>
          <a:prstGeom prst="rect">
            <a:avLst/>
          </a:prstGeom>
          <a:noFill/>
          <a:ln>
            <a:noFill/>
          </a:ln>
        </p:spPr>
        <p:txBody>
          <a:bodyPr lIns="91425" tIns="45700" rIns="91425" bIns="45700" anchor="ctr" anchorCtr="0">
            <a:noAutofit/>
          </a:bodyPr>
          <a:lstStyle/>
          <a:p>
            <a:pPr marL="230186" lvl="0" indent="-1586">
              <a:spcBef>
                <a:spcPts val="0"/>
              </a:spcBef>
              <a:spcAft>
                <a:spcPts val="0"/>
              </a:spcAft>
              <a:buClr>
                <a:srgbClr val="373737"/>
              </a:buClr>
              <a:buSzPct val="25000"/>
            </a:pPr>
            <a:r>
              <a:rPr lang="en-US" b="1" dirty="0">
                <a:latin typeface="+mn-lt"/>
                <a:ea typeface="Trebuchet MS"/>
                <a:cs typeface="Trebuchet MS"/>
                <a:sym typeface="Trebuchet MS"/>
              </a:rPr>
              <a:t>Allegations on Dad: </a:t>
            </a:r>
            <a:br>
              <a:rPr lang="en-US" b="1" dirty="0">
                <a:latin typeface="+mn-lt"/>
                <a:ea typeface="Trebuchet MS"/>
                <a:cs typeface="Trebuchet MS"/>
                <a:sym typeface="Trebuchet MS"/>
              </a:rPr>
            </a:br>
            <a:r>
              <a:rPr lang="en-US" dirty="0">
                <a:latin typeface="+mn-lt"/>
                <a:ea typeface="Trebuchet MS"/>
                <a:cs typeface="Trebuchet MS"/>
                <a:sym typeface="Trebuchet MS"/>
              </a:rPr>
              <a:t>Mom and Dad live apart, child lives with Mom and visits regularly in Dad’s household </a:t>
            </a:r>
            <a:endParaRPr lang="en-US" i="0" u="none" strike="noStrike" cap="none" baseline="0" dirty="0">
              <a:latin typeface="+mn-lt"/>
              <a:ea typeface="Trebuchet MS"/>
              <a:cs typeface="Trebuchet MS"/>
              <a:sym typeface="Trebuchet MS"/>
            </a:endParaRPr>
          </a:p>
        </p:txBody>
      </p:sp>
      <p:sp>
        <p:nvSpPr>
          <p:cNvPr id="2551" name="Shape 2551"/>
          <p:cNvSpPr txBox="1">
            <a:spLocks noGrp="1"/>
          </p:cNvSpPr>
          <p:nvPr>
            <p:ph type="body" idx="4294967295"/>
          </p:nvPr>
        </p:nvSpPr>
        <p:spPr>
          <a:xfrm>
            <a:off x="762000" y="1295400"/>
            <a:ext cx="8382000" cy="4983163"/>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4730"/>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350501"/>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6212822"/>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AF0EA1-E5D1-4B6D-8156-1F1E462A02C3}" type="slidenum">
              <a:rPr lang="en-US" smtClean="0"/>
              <a:pPr>
                <a:defRPr/>
              </a:pPr>
              <a:t>16</a:t>
            </a:fld>
            <a:endParaRPr lang="en-US" dirty="0"/>
          </a:p>
        </p:txBody>
      </p:sp>
      <p:sp>
        <p:nvSpPr>
          <p:cNvPr id="2550" name="Shape 2550"/>
          <p:cNvSpPr txBox="1">
            <a:spLocks noGrp="1"/>
          </p:cNvSpPr>
          <p:nvPr>
            <p:ph type="title" idx="4294967295"/>
          </p:nvPr>
        </p:nvSpPr>
        <p:spPr>
          <a:xfrm>
            <a:off x="0" y="228600"/>
            <a:ext cx="8229600" cy="2743200"/>
          </a:xfrm>
          <a:prstGeom prst="rect">
            <a:avLst/>
          </a:prstGeom>
          <a:noFill/>
          <a:ln>
            <a:noFill/>
          </a:ln>
        </p:spPr>
        <p:txBody>
          <a:bodyPr lIns="91425" tIns="45700" rIns="91425" bIns="45700" anchor="ctr" anchorCtr="0">
            <a:noAutofit/>
          </a:bodyPr>
          <a:lstStyle/>
          <a:p>
            <a:pPr marL="230186" lvl="0" indent="-1586">
              <a:spcBef>
                <a:spcPts val="0"/>
              </a:spcBef>
              <a:spcAft>
                <a:spcPts val="0"/>
              </a:spcAft>
              <a:buClr>
                <a:srgbClr val="373737"/>
              </a:buClr>
              <a:buSzPct val="25000"/>
            </a:pPr>
            <a:r>
              <a:rPr lang="en-US" b="1" dirty="0">
                <a:latin typeface="+mn-lt"/>
                <a:ea typeface="Trebuchet MS"/>
                <a:cs typeface="Trebuchet MS"/>
                <a:sym typeface="Trebuchet MS"/>
              </a:rPr>
              <a:t>Allegations on Mom and Dad: </a:t>
            </a:r>
            <a:r>
              <a:rPr lang="en-US" dirty="0">
                <a:latin typeface="+mn-lt"/>
                <a:ea typeface="Trebuchet MS"/>
                <a:cs typeface="Trebuchet MS"/>
                <a:sym typeface="Trebuchet MS"/>
              </a:rPr>
              <a:t>Mom and Dad live apart, child lives with Mom and visits regularly in Dad’s household </a:t>
            </a:r>
            <a:endParaRPr lang="en-US" i="0" u="none" strike="noStrike" cap="none" baseline="0" dirty="0">
              <a:latin typeface="+mn-lt"/>
              <a:ea typeface="Trebuchet MS"/>
              <a:cs typeface="Trebuchet MS"/>
              <a:sym typeface="Trebuchet MS"/>
            </a:endParaRPr>
          </a:p>
        </p:txBody>
      </p:sp>
      <p:sp>
        <p:nvSpPr>
          <p:cNvPr id="2551" name="Shape 2551"/>
          <p:cNvSpPr txBox="1">
            <a:spLocks noGrp="1"/>
          </p:cNvSpPr>
          <p:nvPr>
            <p:ph type="body" idx="4294967295"/>
          </p:nvPr>
        </p:nvSpPr>
        <p:spPr>
          <a:xfrm>
            <a:off x="762000" y="1295400"/>
            <a:ext cx="8382000" cy="4983163"/>
          </a:xfrm>
          <a:prstGeom prst="rect">
            <a:avLst/>
          </a:prstGeom>
          <a:noFill/>
          <a:ln>
            <a:noFill/>
          </a:ln>
        </p:spPr>
        <p:txBody>
          <a:bodyPr lIns="91425" tIns="45700" rIns="91425" bIns="45700" anchor="t" anchorCtr="0">
            <a:noAutofit/>
          </a:bodyPr>
          <a:lstStyle/>
          <a:p>
            <a:pPr marL="457200" marR="0" lvl="0" indent="-457200" algn="r"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13260"/>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586984"/>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099489"/>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r>
              <a:rPr lang="en-US" b="1" dirty="0"/>
              <a:t>Purpose of Hotline Tools</a:t>
            </a:r>
          </a:p>
        </p:txBody>
      </p:sp>
      <p:sp>
        <p:nvSpPr>
          <p:cNvPr id="29698" name="Rectangle 3"/>
          <p:cNvSpPr>
            <a:spLocks noGrp="1"/>
          </p:cNvSpPr>
          <p:nvPr>
            <p:ph idx="1"/>
          </p:nvPr>
        </p:nvSpPr>
        <p:spPr/>
        <p:txBody>
          <a:bodyPr/>
          <a:lstStyle/>
          <a:p>
            <a:pPr>
              <a:spcAft>
                <a:spcPts val="600"/>
              </a:spcAft>
            </a:pPr>
            <a:r>
              <a:rPr lang="en-US" sz="3600" dirty="0"/>
              <a:t>Determine whether a referral meets the </a:t>
            </a:r>
            <a:r>
              <a:rPr lang="en-US" sz="3600" u="sng" dirty="0"/>
              <a:t>statutory threshold</a:t>
            </a:r>
            <a:r>
              <a:rPr lang="en-US" sz="3600" dirty="0"/>
              <a:t> for an in-person child welfare services (CWS) response (and if not, whether a referral to an alternative community response is appropriate).</a:t>
            </a:r>
          </a:p>
          <a:p>
            <a:pPr>
              <a:spcAft>
                <a:spcPts val="600"/>
              </a:spcAft>
            </a:pPr>
            <a:r>
              <a:rPr lang="en-US" sz="3600" dirty="0"/>
              <a:t>Determine how quickly to respond. </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r>
              <a:rPr lang="en-US" b="1" dirty="0"/>
              <a:t>Let’s Practice</a:t>
            </a:r>
          </a:p>
        </p:txBody>
      </p:sp>
      <p:sp>
        <p:nvSpPr>
          <p:cNvPr id="31746" name="Rectangle 3"/>
          <p:cNvSpPr>
            <a:spLocks noGrp="1"/>
          </p:cNvSpPr>
          <p:nvPr>
            <p:ph idx="1"/>
          </p:nvPr>
        </p:nvSpPr>
        <p:spPr/>
        <p:txBody>
          <a:bodyPr/>
          <a:lstStyle/>
          <a:p>
            <a:r>
              <a:rPr lang="en-US" sz="4000" dirty="0"/>
              <a:t>Read Case Example</a:t>
            </a:r>
          </a:p>
          <a:p>
            <a:pPr>
              <a:buFont typeface="Arial" charset="0"/>
              <a:buNone/>
            </a:pPr>
            <a:endParaRPr lang="en-US" sz="4000" dirty="0"/>
          </a:p>
          <a:p>
            <a:r>
              <a:rPr lang="en-US" sz="4000" dirty="0"/>
              <a:t>Complete Hotline Tool together</a:t>
            </a:r>
          </a:p>
          <a:p>
            <a:endParaRPr lang="en-US" sz="4000" dirty="0"/>
          </a:p>
          <a:p>
            <a:r>
              <a:rPr lang="en-US" sz="4000" dirty="0"/>
              <a:t>What did you determine?</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a:xfrm>
            <a:off x="457200" y="228600"/>
            <a:ext cx="8229600" cy="792162"/>
          </a:xfrm>
        </p:spPr>
        <p:txBody>
          <a:bodyPr/>
          <a:lstStyle/>
          <a:p>
            <a:r>
              <a:rPr lang="en-US" b="1" dirty="0"/>
              <a:t>When Should You Respond?</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19</a:t>
            </a:fld>
            <a:endParaRPr lang="en-US" dirty="0"/>
          </a:p>
        </p:txBody>
      </p:sp>
      <p:sp>
        <p:nvSpPr>
          <p:cNvPr id="4" name="Rectangle 3"/>
          <p:cNvSpPr/>
          <p:nvPr/>
        </p:nvSpPr>
        <p:spPr>
          <a:xfrm>
            <a:off x="501805" y="1066800"/>
            <a:ext cx="5251295"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Do any of the following apply: </a:t>
            </a:r>
          </a:p>
          <a:p>
            <a:pPr marL="285750" indent="-285750">
              <a:buFont typeface="Wingdings" panose="05000000000000000000" pitchFamily="2" charset="2"/>
              <a:buChar char="q"/>
            </a:pPr>
            <a:r>
              <a:rPr lang="en-US" sz="1600" dirty="0">
                <a:solidFill>
                  <a:schemeClr val="bg1"/>
                </a:solidFill>
              </a:rPr>
              <a:t>Medical care currently required due to alleged abuse</a:t>
            </a:r>
          </a:p>
          <a:p>
            <a:pPr marL="285750" indent="-285750">
              <a:buFont typeface="Wingdings" panose="05000000000000000000" pitchFamily="2" charset="2"/>
              <a:buChar char="q"/>
            </a:pPr>
            <a:r>
              <a:rPr lang="en-US" sz="1600" dirty="0">
                <a:solidFill>
                  <a:schemeClr val="bg1"/>
                </a:solidFill>
              </a:rPr>
              <a:t>Caregiver’s behavior is alleged to be dangerous or threatening to child’s health or safety </a:t>
            </a:r>
          </a:p>
          <a:p>
            <a:pPr marL="285750" indent="-285750">
              <a:buFont typeface="Wingdings" panose="05000000000000000000" pitchFamily="2" charset="2"/>
              <a:buChar char="q"/>
            </a:pPr>
            <a:r>
              <a:rPr lang="en-US" sz="1600" dirty="0">
                <a:solidFill>
                  <a:schemeClr val="bg1"/>
                </a:solidFill>
              </a:rPr>
              <a:t>Allegation of physical injury to non-mobile child or any child under age 2 </a:t>
            </a:r>
          </a:p>
        </p:txBody>
      </p:sp>
      <p:sp>
        <p:nvSpPr>
          <p:cNvPr id="5" name="Oval 4"/>
          <p:cNvSpPr/>
          <p:nvPr/>
        </p:nvSpPr>
        <p:spPr>
          <a:xfrm>
            <a:off x="6729596" y="1066800"/>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24 Hours</a:t>
            </a:r>
          </a:p>
        </p:txBody>
      </p:sp>
      <p:cxnSp>
        <p:nvCxnSpPr>
          <p:cNvPr id="6" name="Straight Arrow Connector 5"/>
          <p:cNvCxnSpPr/>
          <p:nvPr/>
        </p:nvCxnSpPr>
        <p:spPr>
          <a:xfrm>
            <a:off x="2938690" y="2743200"/>
            <a:ext cx="0" cy="4953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859966" y="1495425"/>
            <a:ext cx="83820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365818" y="6261129"/>
            <a:ext cx="1249354" cy="4986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 Days</a:t>
            </a:r>
          </a:p>
        </p:txBody>
      </p:sp>
      <p:sp>
        <p:nvSpPr>
          <p:cNvPr id="20" name="Rectangle 19"/>
          <p:cNvSpPr/>
          <p:nvPr/>
        </p:nvSpPr>
        <p:spPr>
          <a:xfrm>
            <a:off x="491294" y="3273521"/>
            <a:ext cx="5251295" cy="8288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US" sz="1600" dirty="0">
                <a:solidFill>
                  <a:schemeClr val="bg1"/>
                </a:solidFill>
              </a:rPr>
              <a:t>Is there a non-perpetrating caregiver aware of the alleged abuse who is demonstrating a response that is appropriate and protective of the child? </a:t>
            </a:r>
          </a:p>
        </p:txBody>
      </p:sp>
      <p:sp>
        <p:nvSpPr>
          <p:cNvPr id="21" name="Rectangle 20"/>
          <p:cNvSpPr/>
          <p:nvPr/>
        </p:nvSpPr>
        <p:spPr>
          <a:xfrm>
            <a:off x="491294" y="4634665"/>
            <a:ext cx="5230508"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Do ANY of the following apply?</a:t>
            </a:r>
          </a:p>
          <a:p>
            <a:pPr marL="285750" indent="-285750">
              <a:buFont typeface="Wingdings" panose="05000000000000000000" pitchFamily="2" charset="2"/>
              <a:buChar char="q"/>
            </a:pPr>
            <a:r>
              <a:rPr lang="en-US" sz="1600" dirty="0">
                <a:solidFill>
                  <a:schemeClr val="bg1"/>
                </a:solidFill>
              </a:rPr>
              <a:t>Child is vulnerable or fearful</a:t>
            </a:r>
          </a:p>
          <a:p>
            <a:pPr marL="285750" indent="-285750">
              <a:buFont typeface="Wingdings" panose="05000000000000000000" pitchFamily="2" charset="2"/>
              <a:buChar char="q"/>
            </a:pPr>
            <a:r>
              <a:rPr lang="en-US" sz="1600" dirty="0">
                <a:solidFill>
                  <a:schemeClr val="bg1"/>
                </a:solidFill>
              </a:rPr>
              <a:t>There is prior history of physical abuse</a:t>
            </a:r>
          </a:p>
          <a:p>
            <a:pPr marL="285750" indent="-285750">
              <a:buFont typeface="Wingdings" panose="05000000000000000000" pitchFamily="2" charset="2"/>
              <a:buChar char="q"/>
            </a:pPr>
            <a:r>
              <a:rPr lang="en-US" sz="1600" dirty="0">
                <a:solidFill>
                  <a:schemeClr val="bg1"/>
                </a:solidFill>
              </a:rPr>
              <a:t>There is current concern that domestic violence will impact the safety of the child within the next 10 days.</a:t>
            </a:r>
          </a:p>
        </p:txBody>
      </p:sp>
      <p:sp>
        <p:nvSpPr>
          <p:cNvPr id="31" name="TextBox 30"/>
          <p:cNvSpPr txBox="1"/>
          <p:nvPr/>
        </p:nvSpPr>
        <p:spPr>
          <a:xfrm>
            <a:off x="1931650" y="2817759"/>
            <a:ext cx="792666" cy="369332"/>
          </a:xfrm>
          <a:prstGeom prst="rect">
            <a:avLst/>
          </a:prstGeom>
          <a:noFill/>
        </p:spPr>
        <p:txBody>
          <a:bodyPr wrap="square" rtlCol="0">
            <a:spAutoFit/>
          </a:bodyPr>
          <a:lstStyle/>
          <a:p>
            <a:r>
              <a:rPr lang="en-US" dirty="0"/>
              <a:t>No</a:t>
            </a:r>
          </a:p>
        </p:txBody>
      </p:sp>
      <p:sp>
        <p:nvSpPr>
          <p:cNvPr id="34" name="TextBox 33"/>
          <p:cNvSpPr txBox="1"/>
          <p:nvPr/>
        </p:nvSpPr>
        <p:spPr>
          <a:xfrm>
            <a:off x="5859966" y="1098331"/>
            <a:ext cx="792666" cy="369332"/>
          </a:xfrm>
          <a:prstGeom prst="rect">
            <a:avLst/>
          </a:prstGeom>
          <a:noFill/>
        </p:spPr>
        <p:txBody>
          <a:bodyPr wrap="square" rtlCol="0">
            <a:spAutoFit/>
          </a:bodyPr>
          <a:lstStyle/>
          <a:p>
            <a:r>
              <a:rPr lang="en-US" dirty="0"/>
              <a:t>Yes</a:t>
            </a:r>
          </a:p>
        </p:txBody>
      </p:sp>
      <p:grpSp>
        <p:nvGrpSpPr>
          <p:cNvPr id="3" name="Group 2"/>
          <p:cNvGrpSpPr/>
          <p:nvPr/>
        </p:nvGrpSpPr>
        <p:grpSpPr>
          <a:xfrm>
            <a:off x="5845209" y="3187311"/>
            <a:ext cx="2671577" cy="915072"/>
            <a:chOff x="5859966" y="3556423"/>
            <a:chExt cx="2671577" cy="915072"/>
          </a:xfrm>
        </p:grpSpPr>
        <p:cxnSp>
          <p:nvCxnSpPr>
            <p:cNvPr id="11" name="Straight Arrow Connector 10"/>
            <p:cNvCxnSpPr/>
            <p:nvPr/>
          </p:nvCxnSpPr>
          <p:spPr>
            <a:xfrm>
              <a:off x="5859966" y="4102383"/>
              <a:ext cx="83820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758499" y="3614245"/>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 days</a:t>
              </a:r>
            </a:p>
          </p:txBody>
        </p:sp>
        <p:sp>
          <p:nvSpPr>
            <p:cNvPr id="37" name="TextBox 36"/>
            <p:cNvSpPr txBox="1"/>
            <p:nvPr/>
          </p:nvSpPr>
          <p:spPr>
            <a:xfrm>
              <a:off x="5889734" y="3556423"/>
              <a:ext cx="792666" cy="369332"/>
            </a:xfrm>
            <a:prstGeom prst="rect">
              <a:avLst/>
            </a:prstGeom>
            <a:noFill/>
          </p:spPr>
          <p:txBody>
            <a:bodyPr wrap="square" rtlCol="0">
              <a:spAutoFit/>
            </a:bodyPr>
            <a:lstStyle/>
            <a:p>
              <a:r>
                <a:rPr lang="en-US" dirty="0"/>
                <a:t>Yes</a:t>
              </a:r>
            </a:p>
          </p:txBody>
        </p:sp>
      </p:gr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650" y="4102383"/>
            <a:ext cx="120173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096" y="5846968"/>
            <a:ext cx="1058845" cy="56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209" y="4647274"/>
            <a:ext cx="2693987"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152400" y="1143000"/>
            <a:ext cx="8915400" cy="3276600"/>
          </a:xfrm>
        </p:spPr>
        <p:txBody>
          <a:bodyPr/>
          <a:lstStyle/>
          <a:p>
            <a:pPr algn="l" eaLnBrk="1" hangingPunct="1"/>
            <a:r>
              <a:rPr lang="en-US" b="1" dirty="0"/>
              <a:t>Structured Decision Making (SDM)</a:t>
            </a:r>
            <a:br>
              <a:rPr lang="en-US" b="1" dirty="0"/>
            </a:br>
            <a:r>
              <a:rPr lang="en-US" b="1" dirty="0"/>
              <a:t>Assessment Skills Lab</a:t>
            </a:r>
            <a:br>
              <a:rPr lang="en-US" b="1" dirty="0"/>
            </a:br>
            <a:br>
              <a:rPr lang="en-US" b="1" dirty="0"/>
            </a:br>
            <a:r>
              <a:rPr lang="en-US" sz="3600" b="1" dirty="0"/>
              <a:t>California Common Core</a:t>
            </a:r>
            <a:br>
              <a:rPr lang="en-US" sz="3600" b="1" dirty="0"/>
            </a:br>
            <a:r>
              <a:rPr lang="en-US" sz="3600" b="1" dirty="0"/>
              <a:t>December 31, 2018</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029200"/>
            <a:ext cx="1627187"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r>
              <a:rPr lang="en-US" b="1" dirty="0"/>
              <a:t>24-Hour Response</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20</a:t>
            </a:fld>
            <a:endParaRPr lang="en-US" dirty="0"/>
          </a:p>
        </p:txBody>
      </p:sp>
      <p:sp>
        <p:nvSpPr>
          <p:cNvPr id="34819" name="Text Box 5"/>
          <p:cNvSpPr txBox="1">
            <a:spLocks noChangeArrowheads="1"/>
          </p:cNvSpPr>
          <p:nvPr/>
        </p:nvSpPr>
        <p:spPr bwMode="auto">
          <a:xfrm>
            <a:off x="704385" y="5105400"/>
            <a:ext cx="7772400" cy="1615827"/>
          </a:xfrm>
          <a:prstGeom prst="rect">
            <a:avLst/>
          </a:prstGeom>
          <a:noFill/>
          <a:ln w="9525">
            <a:noFill/>
            <a:miter lim="800000"/>
            <a:headEnd/>
            <a:tailEnd/>
          </a:ln>
        </p:spPr>
        <p:txBody>
          <a:bodyPr>
            <a:spAutoFit/>
          </a:bodyPr>
          <a:lstStyle/>
          <a:p>
            <a:pPr marL="342900" indent="-342900"/>
            <a:r>
              <a:rPr lang="en-US" altLang="ja-JP" dirty="0">
                <a:cs typeface="ＭＳ Ｐゴシック"/>
              </a:rPr>
              <a:t>Concerns:</a:t>
            </a:r>
          </a:p>
          <a:p>
            <a:pPr marL="800100" indent="-342900">
              <a:buFont typeface="Wingdings" pitchFamily="2" charset="2"/>
              <a:buChar char="q"/>
            </a:pPr>
            <a:r>
              <a:rPr lang="en-US" altLang="ja-JP" dirty="0">
                <a:cs typeface="ＭＳ Ｐゴシック"/>
              </a:rPr>
              <a:t>Child nonverbal</a:t>
            </a:r>
          </a:p>
          <a:p>
            <a:pPr marL="800100" indent="-342900">
              <a:buFont typeface="Wingdings" pitchFamily="2" charset="2"/>
              <a:buChar char="q"/>
            </a:pPr>
            <a:r>
              <a:rPr lang="en-US" altLang="ja-JP" dirty="0">
                <a:cs typeface="ＭＳ Ｐゴシック"/>
              </a:rPr>
              <a:t>Mother has history of abuse</a:t>
            </a:r>
          </a:p>
          <a:p>
            <a:pPr marL="800100" indent="-342900">
              <a:buFont typeface="Wingdings" pitchFamily="2" charset="2"/>
              <a:buChar char="q"/>
            </a:pPr>
            <a:r>
              <a:rPr lang="en-US" altLang="ja-JP" dirty="0">
                <a:cs typeface="ＭＳ Ｐゴシック"/>
              </a:rPr>
              <a:t>Father substance abuse </a:t>
            </a:r>
          </a:p>
          <a:p>
            <a:pPr marL="342900" indent="-342900">
              <a:spcBef>
                <a:spcPct val="50000"/>
              </a:spcBef>
              <a:buFontTx/>
              <a:buChar char="-"/>
            </a:pPr>
            <a:endParaRPr lang="en-US" dirty="0"/>
          </a:p>
        </p:txBody>
      </p:sp>
      <p:sp>
        <p:nvSpPr>
          <p:cNvPr id="6" name="Rectangle 5"/>
          <p:cNvSpPr/>
          <p:nvPr/>
        </p:nvSpPr>
        <p:spPr>
          <a:xfrm>
            <a:off x="728033" y="1491734"/>
            <a:ext cx="3657600" cy="1818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þ"/>
            </a:pPr>
            <a:r>
              <a:rPr lang="en-US" dirty="0">
                <a:solidFill>
                  <a:schemeClr val="bg1"/>
                </a:solidFill>
              </a:rPr>
              <a:t>Allegation of physical injury to non-mobile child or any child under age 2</a:t>
            </a:r>
          </a:p>
        </p:txBody>
      </p:sp>
      <p:cxnSp>
        <p:nvCxnSpPr>
          <p:cNvPr id="4" name="Straight Arrow Connector 3"/>
          <p:cNvCxnSpPr/>
          <p:nvPr/>
        </p:nvCxnSpPr>
        <p:spPr>
          <a:xfrm>
            <a:off x="4572000" y="2171700"/>
            <a:ext cx="83820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638800" y="1562100"/>
            <a:ext cx="2209800"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24 Hours</a:t>
            </a:r>
          </a:p>
        </p:txBody>
      </p:sp>
      <p:sp>
        <p:nvSpPr>
          <p:cNvPr id="18" name="TextBox 17"/>
          <p:cNvSpPr txBox="1"/>
          <p:nvPr/>
        </p:nvSpPr>
        <p:spPr>
          <a:xfrm>
            <a:off x="4551091" y="1802368"/>
            <a:ext cx="792666" cy="369332"/>
          </a:xfrm>
          <a:prstGeom prst="rect">
            <a:avLst/>
          </a:prstGeom>
          <a:noFill/>
        </p:spPr>
        <p:txBody>
          <a:bodyPr wrap="square" rtlCol="0">
            <a:spAutoFit/>
          </a:bodyPr>
          <a:lstStyle/>
          <a:p>
            <a:r>
              <a:rPr lang="en-US" dirty="0"/>
              <a:t>Yes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r>
              <a:rPr lang="en-US" b="1" dirty="0"/>
              <a:t>Safety Assessment Tool</a:t>
            </a:r>
          </a:p>
        </p:txBody>
      </p:sp>
      <p:sp>
        <p:nvSpPr>
          <p:cNvPr id="47107" name="Rectangle 3"/>
          <p:cNvSpPr>
            <a:spLocks noGrp="1"/>
          </p:cNvSpPr>
          <p:nvPr>
            <p:ph idx="1"/>
          </p:nvPr>
        </p:nvSpPr>
        <p:spPr/>
        <p:txBody>
          <a:bodyPr/>
          <a:lstStyle/>
          <a:p>
            <a:pPr lvl="1">
              <a:spcBef>
                <a:spcPts val="600"/>
              </a:spcBef>
              <a:spcAft>
                <a:spcPts val="600"/>
              </a:spcAft>
              <a:buFont typeface="Arial" pitchFamily="34" charset="0"/>
              <a:buChar char="•"/>
              <a:defRPr/>
            </a:pPr>
            <a:r>
              <a:rPr lang="en-US" sz="3200" dirty="0"/>
              <a:t>Once a referral is screened in for an in-person response, the question becomes </a:t>
            </a:r>
          </a:p>
          <a:p>
            <a:pPr marL="914400" lvl="1" indent="0" algn="ctr">
              <a:spcBef>
                <a:spcPts val="600"/>
              </a:spcBef>
              <a:spcAft>
                <a:spcPts val="600"/>
              </a:spcAft>
              <a:buNone/>
              <a:defRPr/>
            </a:pPr>
            <a:r>
              <a:rPr lang="en-US" sz="3200" dirty="0">
                <a:effectLst>
                  <a:outerShdw blurRad="38100" dist="38100" dir="2700000" algn="tl">
                    <a:srgbClr val="000000"/>
                  </a:outerShdw>
                </a:effectLst>
              </a:rPr>
              <a:t>“Can the child remain safely at home?”</a:t>
            </a:r>
          </a:p>
          <a:p>
            <a:pPr lvl="1">
              <a:buFont typeface="Arial" pitchFamily="34" charset="0"/>
              <a:buChar char="•"/>
              <a:defRPr/>
            </a:pPr>
            <a:r>
              <a:rPr lang="en-US" sz="3200" dirty="0"/>
              <a:t>In most counties, the Emergency Response social worker responds to the referral and completes the Safety Assessment Tool.</a:t>
            </a:r>
          </a:p>
          <a:p>
            <a:pPr marL="609600" indent="-609600">
              <a:defRPr/>
            </a:pPr>
            <a:endParaRPr lang="en-US" dirty="0"/>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r>
              <a:rPr lang="en-US" b="1" dirty="0"/>
              <a:t>Safety Assessment Components</a:t>
            </a:r>
          </a:p>
        </p:txBody>
      </p:sp>
      <p:sp>
        <p:nvSpPr>
          <p:cNvPr id="38914" name="Rectangle 3"/>
          <p:cNvSpPr>
            <a:spLocks noGrp="1"/>
          </p:cNvSpPr>
          <p:nvPr>
            <p:ph idx="1"/>
          </p:nvPr>
        </p:nvSpPr>
        <p:spPr>
          <a:xfrm>
            <a:off x="533400" y="1524000"/>
            <a:ext cx="8229600" cy="4906963"/>
          </a:xfrm>
        </p:spPr>
        <p:txBody>
          <a:bodyPr/>
          <a:lstStyle/>
          <a:p>
            <a:pPr marL="457200" indent="-457200"/>
            <a:r>
              <a:rPr lang="en-US" sz="4000" dirty="0"/>
              <a:t>Child vulnerabilities</a:t>
            </a:r>
          </a:p>
          <a:p>
            <a:pPr marL="457200" indent="-457200"/>
            <a:r>
              <a:rPr lang="en-US" sz="4000" dirty="0"/>
              <a:t>Safety Threats &amp; Caregiver Complicating Behaviors</a:t>
            </a:r>
          </a:p>
          <a:p>
            <a:pPr marL="457200" indent="-457200"/>
            <a:r>
              <a:rPr lang="en-US" sz="4000" dirty="0"/>
              <a:t>Household Strengths and Protective Action</a:t>
            </a:r>
          </a:p>
          <a:p>
            <a:pPr marL="457200" indent="-457200"/>
            <a:r>
              <a:rPr lang="en-US" sz="4000" dirty="0"/>
              <a:t>In-home Protective Interventions</a:t>
            </a:r>
          </a:p>
          <a:p>
            <a:pPr marL="457200" indent="-457200"/>
            <a:r>
              <a:rPr lang="en-US" sz="4000" dirty="0"/>
              <a:t>Placement Interventions </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a:t>Let’s Practice</a:t>
            </a:r>
          </a:p>
        </p:txBody>
      </p:sp>
      <p:sp>
        <p:nvSpPr>
          <p:cNvPr id="3" name="Content Placeholder 2"/>
          <p:cNvSpPr>
            <a:spLocks noGrp="1"/>
          </p:cNvSpPr>
          <p:nvPr>
            <p:ph idx="1"/>
          </p:nvPr>
        </p:nvSpPr>
        <p:spPr>
          <a:xfrm>
            <a:off x="304800" y="1219200"/>
            <a:ext cx="8534400" cy="4906963"/>
          </a:xfrm>
        </p:spPr>
        <p:txBody>
          <a:bodyPr/>
          <a:lstStyle/>
          <a:p>
            <a:pPr>
              <a:spcBef>
                <a:spcPts val="600"/>
              </a:spcBef>
              <a:spcAft>
                <a:spcPts val="600"/>
              </a:spcAft>
            </a:pPr>
            <a:r>
              <a:rPr lang="en-US" dirty="0"/>
              <a:t>Read page 4–6 of the Jefferson/Baxter case example.</a:t>
            </a:r>
          </a:p>
          <a:p>
            <a:pPr>
              <a:spcBef>
                <a:spcPts val="600"/>
              </a:spcBef>
              <a:spcAft>
                <a:spcPts val="600"/>
              </a:spcAft>
            </a:pPr>
            <a:r>
              <a:rPr lang="en-US" dirty="0"/>
              <a:t>Stop and complete at your table group:</a:t>
            </a:r>
          </a:p>
          <a:p>
            <a:pPr marL="971550" lvl="1" indent="-514350">
              <a:buFont typeface="+mj-lt"/>
              <a:buAutoNum type="arabicPeriod"/>
            </a:pPr>
            <a:r>
              <a:rPr lang="en-US" sz="3200" dirty="0"/>
              <a:t>Identify the households to be assessed and the primary and secondary caregivers in each household. </a:t>
            </a:r>
          </a:p>
          <a:p>
            <a:pPr marL="971550" lvl="1" indent="-514350">
              <a:buFont typeface="+mj-lt"/>
              <a:buAutoNum type="arabicPeriod"/>
            </a:pPr>
            <a:r>
              <a:rPr lang="en-US" sz="3200" dirty="0"/>
              <a:t>For each household, complete only Child Vulnerabilities, Safety Threats, and Caregiver Complicating Behaviors. </a:t>
            </a:r>
          </a:p>
        </p:txBody>
      </p:sp>
      <p:sp>
        <p:nvSpPr>
          <p:cNvPr id="4" name="Slide Number Placeholder 3"/>
          <p:cNvSpPr>
            <a:spLocks noGrp="1"/>
          </p:cNvSpPr>
          <p:nvPr>
            <p:ph type="sldNum" sz="quarter" idx="12"/>
          </p:nvPr>
        </p:nvSpPr>
        <p:spPr/>
        <p:txBody>
          <a:bodyPr/>
          <a:lstStyle/>
          <a:p>
            <a:pPr>
              <a:defRPr/>
            </a:pPr>
            <a:fld id="{12305BB9-2B65-4D4B-B1CB-825702354861}" type="slidenum">
              <a:rPr lang="en-US" smtClean="0"/>
              <a:pPr>
                <a:defRPr/>
              </a:pPr>
              <a:t>23</a:t>
            </a:fld>
            <a:endParaRPr lang="en-US" dirty="0"/>
          </a:p>
        </p:txBody>
      </p:sp>
    </p:spTree>
    <p:extLst>
      <p:ext uri="{BB962C8B-B14F-4D97-AF65-F5344CB8AC3E}">
        <p14:creationId xmlns:p14="http://schemas.microsoft.com/office/powerpoint/2010/main" val="607415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Safety Plans Include: </a:t>
            </a:r>
          </a:p>
        </p:txBody>
      </p:sp>
      <p:sp>
        <p:nvSpPr>
          <p:cNvPr id="3" name="Content Placeholder 2"/>
          <p:cNvSpPr>
            <a:spLocks noGrp="1"/>
          </p:cNvSpPr>
          <p:nvPr>
            <p:ph idx="1"/>
          </p:nvPr>
        </p:nvSpPr>
        <p:spPr>
          <a:xfrm>
            <a:off x="457200" y="1371600"/>
            <a:ext cx="8229600" cy="5029200"/>
          </a:xfrm>
        </p:spPr>
        <p:txBody>
          <a:bodyPr/>
          <a:lstStyle/>
          <a:p>
            <a:pPr marL="457200" lvl="0" indent="-457200">
              <a:spcBef>
                <a:spcPts val="600"/>
              </a:spcBef>
              <a:spcAft>
                <a:spcPts val="600"/>
              </a:spcAft>
              <a:buClr>
                <a:schemeClr val="tx1"/>
              </a:buClr>
              <a:buSzPct val="100000"/>
              <a:buFont typeface="Arial" pitchFamily="34" charset="0"/>
              <a:buChar char="•"/>
            </a:pPr>
            <a:r>
              <a:rPr lang="en-US" sz="3600" dirty="0">
                <a:ea typeface="Georgia"/>
                <a:cs typeface="Georgia"/>
                <a:sym typeface="Georgia"/>
              </a:rPr>
              <a:t>A family-friendly description of the identified safety threat</a:t>
            </a:r>
          </a:p>
          <a:p>
            <a:pPr marL="457200" lvl="0" indent="-457200">
              <a:spcBef>
                <a:spcPts val="600"/>
              </a:spcBef>
              <a:spcAft>
                <a:spcPts val="600"/>
              </a:spcAft>
              <a:buClr>
                <a:schemeClr val="tx1"/>
              </a:buClr>
              <a:buSzPct val="100000"/>
              <a:buFont typeface="Arial" pitchFamily="34" charset="0"/>
              <a:buChar char="•"/>
            </a:pPr>
            <a:r>
              <a:rPr lang="en-US" sz="3600" dirty="0">
                <a:ea typeface="Georgia"/>
                <a:cs typeface="Georgia"/>
                <a:sym typeface="Georgia"/>
              </a:rPr>
              <a:t>A safety intervention to address and mitigate each threat</a:t>
            </a:r>
          </a:p>
          <a:p>
            <a:pPr marL="457200" lvl="0" indent="-457200">
              <a:spcBef>
                <a:spcPts val="600"/>
              </a:spcBef>
              <a:spcAft>
                <a:spcPts val="600"/>
              </a:spcAft>
              <a:buClr>
                <a:schemeClr val="tx1"/>
              </a:buClr>
              <a:buSzPct val="100000"/>
              <a:buFont typeface="Arial" pitchFamily="34" charset="0"/>
              <a:buChar char="•"/>
            </a:pPr>
            <a:r>
              <a:rPr lang="en-US" sz="3600" dirty="0">
                <a:ea typeface="Georgia"/>
                <a:cs typeface="Georgia"/>
                <a:sym typeface="Georgia"/>
              </a:rPr>
              <a:t>Considerations should be made in ICWA cases</a:t>
            </a:r>
          </a:p>
          <a:p>
            <a:pPr marL="457200" lvl="0" indent="-457200">
              <a:spcBef>
                <a:spcPts val="600"/>
              </a:spcBef>
              <a:spcAft>
                <a:spcPts val="600"/>
              </a:spcAft>
              <a:buClr>
                <a:schemeClr val="tx1"/>
              </a:buClr>
              <a:buSzPct val="100000"/>
              <a:buFont typeface="Arial" pitchFamily="34" charset="0"/>
              <a:buChar char="•"/>
            </a:pPr>
            <a:r>
              <a:rPr lang="en-US" sz="3600" dirty="0">
                <a:ea typeface="Georgia"/>
                <a:cs typeface="Georgia"/>
                <a:sym typeface="Georgia"/>
              </a:rPr>
              <a:t>A plan for monitoring</a:t>
            </a:r>
          </a:p>
          <a:p>
            <a:pPr marL="457200" lvl="0" indent="-457200">
              <a:spcBef>
                <a:spcPts val="600"/>
              </a:spcBef>
              <a:spcAft>
                <a:spcPts val="600"/>
              </a:spcAft>
              <a:buClr>
                <a:schemeClr val="tx1"/>
              </a:buClr>
              <a:buSzPct val="100000"/>
              <a:buFont typeface="Arial" pitchFamily="34" charset="0"/>
              <a:buChar char="•"/>
            </a:pPr>
            <a:r>
              <a:rPr lang="en-US" sz="3600" dirty="0">
                <a:ea typeface="Georgia"/>
                <a:cs typeface="Georgia"/>
                <a:sym typeface="Georgia"/>
              </a:rPr>
              <a:t>Signatures</a:t>
            </a:r>
          </a:p>
          <a:p>
            <a:endParaRPr lang="en-US" dirty="0"/>
          </a:p>
        </p:txBody>
      </p:sp>
      <p:sp>
        <p:nvSpPr>
          <p:cNvPr id="4" name="Slide Number Placeholder 3"/>
          <p:cNvSpPr>
            <a:spLocks noGrp="1"/>
          </p:cNvSpPr>
          <p:nvPr>
            <p:ph type="sldNum" sz="quarter" idx="12"/>
          </p:nvPr>
        </p:nvSpPr>
        <p:spPr/>
        <p:txBody>
          <a:bodyPr/>
          <a:lstStyle/>
          <a:p>
            <a:pPr>
              <a:defRPr/>
            </a:pPr>
            <a:fld id="{12305BB9-2B65-4D4B-B1CB-825702354861}" type="slidenum">
              <a:rPr lang="en-US" smtClean="0"/>
              <a:pPr>
                <a:defRPr/>
              </a:pPr>
              <a:t>24</a:t>
            </a:fld>
            <a:endParaRPr lang="en-US" dirty="0"/>
          </a:p>
        </p:txBody>
      </p:sp>
    </p:spTree>
    <p:extLst>
      <p:ext uri="{BB962C8B-B14F-4D97-AF65-F5344CB8AC3E}">
        <p14:creationId xmlns:p14="http://schemas.microsoft.com/office/powerpoint/2010/main" val="1174602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Effective Safety Plans </a:t>
            </a:r>
          </a:p>
        </p:txBody>
      </p:sp>
      <p:sp>
        <p:nvSpPr>
          <p:cNvPr id="3" name="Content Placeholder 2"/>
          <p:cNvSpPr>
            <a:spLocks noGrp="1"/>
          </p:cNvSpPr>
          <p:nvPr>
            <p:ph idx="1"/>
          </p:nvPr>
        </p:nvSpPr>
        <p:spPr/>
        <p:txBody>
          <a:bodyPr/>
          <a:lstStyle/>
          <a:p>
            <a:pPr marL="0" lvl="0" indent="0" algn="ctr">
              <a:spcBef>
                <a:spcPts val="0"/>
              </a:spcBef>
              <a:spcAft>
                <a:spcPts val="0"/>
              </a:spcAft>
              <a:buClr>
                <a:schemeClr val="dk1"/>
              </a:buClr>
              <a:buSzPct val="25000"/>
              <a:buNone/>
            </a:pPr>
            <a:r>
              <a:rPr lang="en-US" sz="4000" b="1" dirty="0">
                <a:latin typeface="+mj-lt"/>
                <a:ea typeface="Georgia"/>
                <a:cs typeface="Georgia"/>
                <a:sym typeface="Georgia"/>
              </a:rPr>
              <a:t>are detailed plans of ACTION made in response to SPECIFICALLY </a:t>
            </a:r>
          </a:p>
          <a:p>
            <a:pPr marL="0" lvl="0" indent="0" algn="ctr">
              <a:spcBef>
                <a:spcPts val="0"/>
              </a:spcBef>
              <a:spcAft>
                <a:spcPts val="0"/>
              </a:spcAft>
              <a:buClr>
                <a:schemeClr val="dk1"/>
              </a:buClr>
              <a:buSzPct val="25000"/>
              <a:buNone/>
            </a:pPr>
            <a:r>
              <a:rPr lang="en-US" sz="4000" b="1" dirty="0">
                <a:latin typeface="+mj-lt"/>
                <a:ea typeface="Georgia"/>
                <a:cs typeface="Georgia"/>
                <a:sym typeface="Georgia"/>
              </a:rPr>
              <a:t>identified dangers</a:t>
            </a:r>
          </a:p>
          <a:p>
            <a:pPr marL="0" lvl="0" indent="0">
              <a:spcBef>
                <a:spcPts val="0"/>
              </a:spcBef>
              <a:buNone/>
            </a:pPr>
            <a:endParaRPr lang="en-US" sz="4000" b="1" i="1" dirty="0">
              <a:latin typeface="+mj-lt"/>
              <a:ea typeface="Georgia"/>
              <a:cs typeface="Georgia"/>
              <a:sym typeface="Georgia"/>
            </a:endParaRPr>
          </a:p>
          <a:p>
            <a:pPr marL="0" lvl="0" indent="0" algn="ctr">
              <a:spcBef>
                <a:spcPts val="0"/>
              </a:spcBef>
              <a:spcAft>
                <a:spcPts val="0"/>
              </a:spcAft>
              <a:buClr>
                <a:srgbClr val="000090"/>
              </a:buClr>
              <a:buSzPct val="25000"/>
              <a:buNone/>
            </a:pPr>
            <a:r>
              <a:rPr lang="en-US" sz="4000" b="1" i="1" dirty="0">
                <a:latin typeface="+mj-lt"/>
                <a:ea typeface="Georgia"/>
                <a:cs typeface="Georgia"/>
                <a:sym typeface="Georgia"/>
              </a:rPr>
              <a:t>(behavioral and action driven)</a:t>
            </a:r>
          </a:p>
          <a:p>
            <a:endParaRPr lang="en-US" dirty="0"/>
          </a:p>
        </p:txBody>
      </p:sp>
      <p:sp>
        <p:nvSpPr>
          <p:cNvPr id="4" name="Slide Number Placeholder 3"/>
          <p:cNvSpPr>
            <a:spLocks noGrp="1"/>
          </p:cNvSpPr>
          <p:nvPr>
            <p:ph type="sldNum" sz="quarter" idx="12"/>
          </p:nvPr>
        </p:nvSpPr>
        <p:spPr/>
        <p:txBody>
          <a:bodyPr/>
          <a:lstStyle/>
          <a:p>
            <a:pPr>
              <a:defRPr/>
            </a:pPr>
            <a:fld id="{12305BB9-2B65-4D4B-B1CB-825702354861}" type="slidenum">
              <a:rPr lang="en-US" smtClean="0"/>
              <a:pPr>
                <a:defRPr/>
              </a:pPr>
              <a:t>25</a:t>
            </a:fld>
            <a:endParaRPr lang="en-US" dirty="0"/>
          </a:p>
        </p:txBody>
      </p:sp>
    </p:spTree>
    <p:extLst>
      <p:ext uri="{BB962C8B-B14F-4D97-AF65-F5344CB8AC3E}">
        <p14:creationId xmlns:p14="http://schemas.microsoft.com/office/powerpoint/2010/main" val="3773330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Effective Safety Plans</a:t>
            </a:r>
          </a:p>
        </p:txBody>
      </p:sp>
      <p:sp>
        <p:nvSpPr>
          <p:cNvPr id="3" name="Content Placeholder 2"/>
          <p:cNvSpPr>
            <a:spLocks noGrp="1"/>
          </p:cNvSpPr>
          <p:nvPr>
            <p:ph idx="1"/>
          </p:nvPr>
        </p:nvSpPr>
        <p:spPr/>
        <p:txBody>
          <a:bodyPr/>
          <a:lstStyle/>
          <a:p>
            <a:pPr marL="0" indent="0">
              <a:spcBef>
                <a:spcPts val="0"/>
              </a:spcBef>
              <a:spcAft>
                <a:spcPts val="0"/>
              </a:spcAft>
              <a:buClr>
                <a:schemeClr val="tx1"/>
              </a:buClr>
              <a:buSzPct val="25000"/>
              <a:buNone/>
            </a:pPr>
            <a:r>
              <a:rPr lang="en-US" sz="4000" dirty="0">
                <a:ea typeface="Georgia"/>
                <a:cs typeface="Georgia"/>
                <a:sym typeface="Georgia"/>
              </a:rPr>
              <a:t>Create </a:t>
            </a:r>
            <a:r>
              <a:rPr lang="en-US" sz="4000" u="sng" dirty="0">
                <a:ea typeface="Georgia"/>
                <a:cs typeface="Georgia"/>
                <a:sym typeface="Georgia"/>
              </a:rPr>
              <a:t>clear and observable guidelines</a:t>
            </a:r>
            <a:r>
              <a:rPr lang="en-US" sz="4000" dirty="0">
                <a:ea typeface="Georgia"/>
                <a:cs typeface="Georgia"/>
                <a:sym typeface="Georgia"/>
              </a:rPr>
              <a:t> about: </a:t>
            </a:r>
          </a:p>
          <a:p>
            <a:pPr marL="914400" lvl="0" indent="-457200">
              <a:spcBef>
                <a:spcPts val="600"/>
              </a:spcBef>
              <a:spcAft>
                <a:spcPts val="600"/>
              </a:spcAft>
              <a:buClr>
                <a:schemeClr val="tx1"/>
              </a:buClr>
              <a:buSzPct val="100000"/>
              <a:buFont typeface="Georgia"/>
              <a:buChar char="•"/>
            </a:pPr>
            <a:r>
              <a:rPr lang="en-US" sz="4000" dirty="0">
                <a:ea typeface="Georgia"/>
                <a:cs typeface="Georgia"/>
                <a:sym typeface="Georgia"/>
              </a:rPr>
              <a:t>Contact between the children</a:t>
            </a:r>
          </a:p>
          <a:p>
            <a:pPr marL="914400" lvl="0" indent="-457200">
              <a:spcBef>
                <a:spcPts val="600"/>
              </a:spcBef>
              <a:spcAft>
                <a:spcPts val="600"/>
              </a:spcAft>
              <a:buClr>
                <a:schemeClr val="tx1"/>
              </a:buClr>
              <a:buSzPct val="100000"/>
              <a:buFont typeface="Georgia"/>
              <a:buChar char="•"/>
            </a:pPr>
            <a:r>
              <a:rPr lang="en-US" sz="4000" dirty="0">
                <a:ea typeface="Georgia"/>
                <a:cs typeface="Georgia"/>
                <a:sym typeface="Georgia"/>
              </a:rPr>
              <a:t>The potential danger</a:t>
            </a:r>
          </a:p>
          <a:p>
            <a:pPr marL="914400" lvl="0" indent="-457200">
              <a:spcBef>
                <a:spcPts val="600"/>
              </a:spcBef>
              <a:spcAft>
                <a:spcPts val="600"/>
              </a:spcAft>
              <a:buClr>
                <a:schemeClr val="tx1"/>
              </a:buClr>
              <a:buSzPct val="100000"/>
              <a:buFont typeface="Georgia"/>
              <a:buChar char="•"/>
            </a:pPr>
            <a:r>
              <a:rPr lang="en-US" sz="4000" dirty="0">
                <a:ea typeface="Georgia"/>
                <a:cs typeface="Georgia"/>
                <a:sym typeface="Georgia"/>
              </a:rPr>
              <a:t>How they are to be protected from the danger</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12305BB9-2B65-4D4B-B1CB-825702354861}" type="slidenum">
              <a:rPr lang="en-US" smtClean="0"/>
              <a:pPr>
                <a:defRPr/>
              </a:pPr>
              <a:t>26</a:t>
            </a:fld>
            <a:endParaRPr lang="en-US" dirty="0"/>
          </a:p>
        </p:txBody>
      </p:sp>
    </p:spTree>
    <p:extLst>
      <p:ext uri="{BB962C8B-B14F-4D97-AF65-F5344CB8AC3E}">
        <p14:creationId xmlns:p14="http://schemas.microsoft.com/office/powerpoint/2010/main" val="3232392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Safety Plans Are …</a:t>
            </a:r>
          </a:p>
        </p:txBody>
      </p:sp>
      <p:sp>
        <p:nvSpPr>
          <p:cNvPr id="3" name="Content Placeholder 2"/>
          <p:cNvSpPr>
            <a:spLocks noGrp="1"/>
          </p:cNvSpPr>
          <p:nvPr>
            <p:ph idx="1"/>
          </p:nvPr>
        </p:nvSpPr>
        <p:spPr/>
        <p:txBody>
          <a:bodyPr/>
          <a:lstStyle/>
          <a:p>
            <a:pPr marL="393700" lvl="0" indent="-393700">
              <a:spcBef>
                <a:spcPts val="600"/>
              </a:spcBef>
              <a:spcAft>
                <a:spcPts val="600"/>
              </a:spcAft>
              <a:buClr>
                <a:schemeClr val="tx1"/>
              </a:buClr>
              <a:buSzPct val="100000"/>
              <a:buFont typeface="Tahoma"/>
              <a:buChar char="•"/>
            </a:pPr>
            <a:r>
              <a:rPr lang="en-US" sz="3600" dirty="0">
                <a:ea typeface="Tahoma"/>
                <a:cs typeface="Tahoma"/>
                <a:sym typeface="Tahoma"/>
              </a:rPr>
              <a:t>Collaboratively made with the family, child, and network;</a:t>
            </a:r>
          </a:p>
          <a:p>
            <a:pPr marL="393700" lvl="0" indent="-393700">
              <a:spcBef>
                <a:spcPts val="600"/>
              </a:spcBef>
              <a:spcAft>
                <a:spcPts val="600"/>
              </a:spcAft>
              <a:buClr>
                <a:schemeClr val="tx1"/>
              </a:buClr>
              <a:buSzPct val="100000"/>
              <a:buFont typeface="Tahoma"/>
              <a:buChar char="•"/>
            </a:pPr>
            <a:r>
              <a:rPr lang="en-US" sz="3600" dirty="0">
                <a:ea typeface="Tahoma"/>
                <a:cs typeface="Tahoma"/>
                <a:sym typeface="Tahoma"/>
              </a:rPr>
              <a:t>A process, not an event;</a:t>
            </a:r>
          </a:p>
          <a:p>
            <a:pPr marL="393700" lvl="0" indent="-393700">
              <a:spcBef>
                <a:spcPts val="600"/>
              </a:spcBef>
              <a:spcAft>
                <a:spcPts val="600"/>
              </a:spcAft>
              <a:buClr>
                <a:schemeClr val="tx1"/>
              </a:buClr>
              <a:buSzPct val="100000"/>
              <a:buFont typeface="Tahoma"/>
              <a:buChar char="•"/>
            </a:pPr>
            <a:r>
              <a:rPr lang="en-US" sz="3600" dirty="0">
                <a:ea typeface="Tahoma"/>
                <a:cs typeface="Tahoma"/>
                <a:sym typeface="Tahoma"/>
              </a:rPr>
              <a:t>A roadmap to achieve our hopes, not a guarantee;</a:t>
            </a:r>
          </a:p>
          <a:p>
            <a:pPr marL="393700" lvl="0" indent="-393700">
              <a:spcBef>
                <a:spcPts val="600"/>
              </a:spcBef>
              <a:spcAft>
                <a:spcPts val="600"/>
              </a:spcAft>
              <a:buClr>
                <a:schemeClr val="tx1"/>
              </a:buClr>
              <a:buSzPct val="100000"/>
              <a:buFont typeface="Tahoma"/>
              <a:buChar char="•"/>
            </a:pPr>
            <a:r>
              <a:rPr lang="en-US" sz="3600" dirty="0">
                <a:ea typeface="Tahoma"/>
                <a:cs typeface="Tahoma"/>
                <a:sym typeface="Tahoma"/>
              </a:rPr>
              <a:t>A method for keeping children safe; AND</a:t>
            </a:r>
          </a:p>
          <a:p>
            <a:pPr marL="393700" lvl="0" indent="-393700">
              <a:spcBef>
                <a:spcPts val="600"/>
              </a:spcBef>
              <a:spcAft>
                <a:spcPts val="600"/>
              </a:spcAft>
              <a:buClr>
                <a:schemeClr val="tx1"/>
              </a:buClr>
              <a:buSzPct val="100000"/>
              <a:buFont typeface="Tahoma"/>
              <a:buChar char="•"/>
            </a:pPr>
            <a:r>
              <a:rPr lang="en-US" sz="3600" dirty="0">
                <a:ea typeface="Tahoma"/>
                <a:cs typeface="Tahoma"/>
                <a:sym typeface="Tahoma"/>
              </a:rPr>
              <a:t>A intervention and change strategy.</a:t>
            </a:r>
          </a:p>
          <a:p>
            <a:endParaRPr lang="en-US" dirty="0"/>
          </a:p>
        </p:txBody>
      </p:sp>
      <p:sp>
        <p:nvSpPr>
          <p:cNvPr id="4" name="Slide Number Placeholder 3"/>
          <p:cNvSpPr>
            <a:spLocks noGrp="1"/>
          </p:cNvSpPr>
          <p:nvPr>
            <p:ph type="sldNum" sz="quarter" idx="12"/>
          </p:nvPr>
        </p:nvSpPr>
        <p:spPr/>
        <p:txBody>
          <a:bodyPr/>
          <a:lstStyle/>
          <a:p>
            <a:pPr>
              <a:defRPr/>
            </a:pPr>
            <a:fld id="{12305BB9-2B65-4D4B-B1CB-825702354861}" type="slidenum">
              <a:rPr lang="en-US" smtClean="0"/>
              <a:pPr>
                <a:defRPr/>
              </a:pPr>
              <a:t>27</a:t>
            </a:fld>
            <a:endParaRPr lang="en-US" dirty="0"/>
          </a:p>
        </p:txBody>
      </p:sp>
    </p:spTree>
    <p:extLst>
      <p:ext uri="{BB962C8B-B14F-4D97-AF65-F5344CB8AC3E}">
        <p14:creationId xmlns:p14="http://schemas.microsoft.com/office/powerpoint/2010/main" val="3025361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a:xfrm>
            <a:off x="457200" y="274638"/>
            <a:ext cx="8229600" cy="944562"/>
          </a:xfrm>
        </p:spPr>
        <p:txBody>
          <a:bodyPr/>
          <a:lstStyle/>
          <a:p>
            <a:r>
              <a:rPr lang="en-US" sz="4000" b="1" dirty="0"/>
              <a:t>The Difference a Support Network </a:t>
            </a:r>
            <a:br>
              <a:rPr lang="en-US" sz="4000" b="1" dirty="0"/>
            </a:br>
            <a:r>
              <a:rPr lang="en-US" sz="4000" b="1" dirty="0"/>
              <a:t>Can Make</a:t>
            </a:r>
          </a:p>
        </p:txBody>
      </p:sp>
      <p:sp>
        <p:nvSpPr>
          <p:cNvPr id="43010" name="Rectangle 3"/>
          <p:cNvSpPr>
            <a:spLocks noGrp="1"/>
          </p:cNvSpPr>
          <p:nvPr>
            <p:ph idx="1"/>
          </p:nvPr>
        </p:nvSpPr>
        <p:spPr>
          <a:xfrm>
            <a:off x="152400" y="1371600"/>
            <a:ext cx="8534400" cy="4754563"/>
          </a:xfrm>
        </p:spPr>
        <p:txBody>
          <a:bodyPr/>
          <a:lstStyle/>
          <a:p>
            <a:pPr marL="914400" lvl="1" indent="-457200">
              <a:spcBef>
                <a:spcPts val="600"/>
              </a:spcBef>
              <a:spcAft>
                <a:spcPts val="600"/>
              </a:spcAft>
              <a:buFont typeface="Arial" pitchFamily="34" charset="0"/>
              <a:buChar char="•"/>
            </a:pPr>
            <a:r>
              <a:rPr lang="en-US" altLang="ja-JP" sz="2400" dirty="0">
                <a:cs typeface="ＭＳ Ｐゴシック"/>
              </a:rPr>
              <a:t>Caregiver has the ability to access resources to provide necessary safety interventions. </a:t>
            </a:r>
          </a:p>
          <a:p>
            <a:pPr marL="914400" lvl="1" indent="-457200">
              <a:spcBef>
                <a:spcPts val="600"/>
              </a:spcBef>
              <a:spcAft>
                <a:spcPts val="600"/>
              </a:spcAft>
              <a:buFont typeface="Arial" pitchFamily="34" charset="0"/>
              <a:buChar char="•"/>
            </a:pPr>
            <a:r>
              <a:rPr lang="en-US" altLang="ja-JP" sz="2400" dirty="0">
                <a:cs typeface="ＭＳ Ｐゴシック"/>
              </a:rPr>
              <a:t>Caregiver has supportive relationships with one or more persons who may be willing to participate in safety planning, AND caregiver is willing and able to accept their assistance. </a:t>
            </a:r>
          </a:p>
          <a:p>
            <a:pPr marL="914400" lvl="1" indent="-457200">
              <a:spcBef>
                <a:spcPts val="600"/>
              </a:spcBef>
              <a:spcAft>
                <a:spcPts val="600"/>
              </a:spcAft>
              <a:buFont typeface="Arial" pitchFamily="34" charset="0"/>
              <a:buChar char="•"/>
            </a:pPr>
            <a:r>
              <a:rPr lang="en-US" altLang="ja-JP" sz="2400" dirty="0">
                <a:cs typeface="ＭＳ Ｐゴシック"/>
              </a:rPr>
              <a:t>At least one caregiver in the home is willing and able to take action to protect the child, including asking offending caregiver to leave. </a:t>
            </a:r>
          </a:p>
          <a:p>
            <a:pPr marL="914400" lvl="1" indent="-457200">
              <a:spcBef>
                <a:spcPts val="600"/>
              </a:spcBef>
              <a:spcAft>
                <a:spcPts val="600"/>
              </a:spcAft>
              <a:buFont typeface="Arial" pitchFamily="34" charset="0"/>
              <a:buChar char="•"/>
            </a:pPr>
            <a:r>
              <a:rPr lang="en-US" altLang="ja-JP" sz="2400" dirty="0">
                <a:cs typeface="ＭＳ Ｐゴシック"/>
              </a:rPr>
              <a:t>Caregiver is willing to accept temporary interventions offered by worker and/or other community agencies, including cooperation with continuing investigation/ assessment.</a:t>
            </a:r>
            <a:r>
              <a:rPr lang="en-US" altLang="ja-JP" sz="2000" dirty="0">
                <a:cs typeface="ＭＳ Ｐゴシック"/>
              </a:rPr>
              <a:t> </a:t>
            </a:r>
            <a:endParaRPr lang="en-US" sz="2000" dirty="0"/>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28</a:t>
            </a:fld>
            <a:endParaRPr lang="en-US" dirty="0"/>
          </a:p>
        </p:txBody>
      </p:sp>
    </p:spTree>
    <p:extLst>
      <p:ext uri="{BB962C8B-B14F-4D97-AF65-F5344CB8AC3E}">
        <p14:creationId xmlns:p14="http://schemas.microsoft.com/office/powerpoint/2010/main" val="2133980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28600"/>
            <a:ext cx="8229600" cy="1143000"/>
          </a:xfrm>
        </p:spPr>
        <p:txBody>
          <a:bodyPr/>
          <a:lstStyle/>
          <a:p>
            <a:pPr>
              <a:spcAft>
                <a:spcPts val="0"/>
              </a:spcAft>
            </a:pPr>
            <a:r>
              <a:rPr lang="en-US" altLang="en-US" b="1" dirty="0">
                <a:solidFill>
                  <a:schemeClr val="tx1"/>
                </a:solidFill>
                <a:latin typeface="+mn-lt"/>
                <a:cs typeface="Verdana" pitchFamily="34" charset="0"/>
              </a:rPr>
              <a:t>Substitute Care Provider Safety Assessment Policy</a:t>
            </a:r>
          </a:p>
        </p:txBody>
      </p:sp>
      <p:sp>
        <p:nvSpPr>
          <p:cNvPr id="2" name="Slide Number Placeholder 1"/>
          <p:cNvSpPr>
            <a:spLocks noGrp="1"/>
          </p:cNvSpPr>
          <p:nvPr>
            <p:ph type="sldNum" sz="quarter" idx="12"/>
          </p:nvPr>
        </p:nvSpPr>
        <p:spPr/>
        <p:txBody>
          <a:bodyPr/>
          <a:lstStyle/>
          <a:p>
            <a:pPr>
              <a:defRPr/>
            </a:pPr>
            <a:fld id="{A71CDF8C-4856-4D60-8777-B8C82A00BC5E}" type="slidenum">
              <a:rPr lang="en-US" smtClean="0"/>
              <a:pPr>
                <a:defRPr/>
              </a:pPr>
              <a:t>29</a:t>
            </a:fld>
            <a:endParaRPr lang="en-US" dirty="0"/>
          </a:p>
        </p:txBody>
      </p:sp>
      <p:sp>
        <p:nvSpPr>
          <p:cNvPr id="6147" name="Rectangle 5"/>
          <p:cNvSpPr>
            <a:spLocks noGrp="1" noChangeArrowheads="1"/>
          </p:cNvSpPr>
          <p:nvPr>
            <p:ph idx="4294967295"/>
          </p:nvPr>
        </p:nvSpPr>
        <p:spPr>
          <a:xfrm>
            <a:off x="0" y="1447800"/>
            <a:ext cx="8534400" cy="5181600"/>
          </a:xfrm>
        </p:spPr>
        <p:txBody>
          <a:bodyPr/>
          <a:lstStyle/>
          <a:p>
            <a:pPr marL="463550" indent="-463550" defTabSz="912813" eaLnBrk="1" hangingPunct="1">
              <a:spcBef>
                <a:spcPct val="0"/>
              </a:spcBef>
              <a:buFont typeface="Verdana" panose="020B0604030504040204" pitchFamily="34" charset="0"/>
              <a:buChar char="•"/>
              <a:defRPr/>
            </a:pPr>
            <a:r>
              <a:rPr lang="en-US" sz="2200" b="1" i="1" dirty="0">
                <a:latin typeface="+mj-lt"/>
              </a:rPr>
              <a:t>All investigations of alleged abuse/neglect by a substitute care provider (SCP), including</a:t>
            </a:r>
            <a:r>
              <a:rPr lang="en-US" sz="2200" b="1" i="1" dirty="0"/>
              <a:t>:</a:t>
            </a:r>
          </a:p>
          <a:p>
            <a:pPr marL="914400" lvl="1" indent="-455613" algn="just" defTabSz="912813" eaLnBrk="1" hangingPunct="1">
              <a:spcBef>
                <a:spcPct val="0"/>
              </a:spcBef>
              <a:buFont typeface="Verdana" panose="020B0604030504040204" pitchFamily="34" charset="0"/>
              <a:buChar char="»"/>
              <a:defRPr/>
            </a:pPr>
            <a:r>
              <a:rPr lang="en-US" sz="2200" dirty="0"/>
              <a:t>Licensed foster homes</a:t>
            </a:r>
          </a:p>
          <a:p>
            <a:pPr marL="914400" lvl="1" indent="-455613" algn="just" defTabSz="912813" eaLnBrk="1" hangingPunct="1">
              <a:spcBef>
                <a:spcPct val="0"/>
              </a:spcBef>
              <a:buFont typeface="Verdana" panose="020B0604030504040204" pitchFamily="34" charset="0"/>
              <a:buChar char="»"/>
              <a:defRPr/>
            </a:pPr>
            <a:r>
              <a:rPr lang="en-US" sz="2200" dirty="0"/>
              <a:t>NREFMs</a:t>
            </a:r>
          </a:p>
          <a:p>
            <a:pPr marL="914400" lvl="1" indent="-455613" algn="just" defTabSz="912813" eaLnBrk="1" hangingPunct="1">
              <a:spcBef>
                <a:spcPct val="0"/>
              </a:spcBef>
              <a:buFont typeface="Verdana" panose="020B0604030504040204" pitchFamily="34" charset="0"/>
              <a:buChar char="»"/>
              <a:defRPr/>
            </a:pPr>
            <a:r>
              <a:rPr lang="en-US" sz="2200" dirty="0"/>
              <a:t>Approved relative homes</a:t>
            </a:r>
          </a:p>
          <a:p>
            <a:pPr marL="914400" lvl="1" indent="-455613" algn="just" defTabSz="912813" eaLnBrk="1" hangingPunct="1">
              <a:spcBef>
                <a:spcPct val="0"/>
              </a:spcBef>
              <a:buFont typeface="Verdana" panose="020B0604030504040204" pitchFamily="34" charset="0"/>
              <a:buChar char="»"/>
              <a:defRPr/>
            </a:pPr>
            <a:r>
              <a:rPr lang="en-US" sz="2200" dirty="0"/>
              <a:t>Certified FFAs</a:t>
            </a:r>
          </a:p>
          <a:p>
            <a:pPr marL="914400" lvl="1" indent="-455613" algn="just" defTabSz="912813" eaLnBrk="1" hangingPunct="1">
              <a:spcBef>
                <a:spcPct val="0"/>
              </a:spcBef>
              <a:buFont typeface="Verdana" panose="020B0604030504040204" pitchFamily="34" charset="0"/>
              <a:buChar char="»"/>
              <a:defRPr/>
            </a:pPr>
            <a:r>
              <a:rPr lang="en-US" sz="2200" dirty="0"/>
              <a:t>Small family homes</a:t>
            </a:r>
          </a:p>
          <a:p>
            <a:pPr marL="914400" lvl="1" indent="-455613" algn="just" defTabSz="912813" eaLnBrk="1" hangingPunct="1">
              <a:spcBef>
                <a:spcPct val="0"/>
              </a:spcBef>
              <a:buFont typeface="Verdana" panose="020B0604030504040204" pitchFamily="34" charset="0"/>
              <a:buChar char="»"/>
              <a:defRPr/>
            </a:pPr>
            <a:r>
              <a:rPr lang="en-US" sz="2200" dirty="0"/>
              <a:t>Adoptive parents if the adoption has not yet been finalized</a:t>
            </a:r>
          </a:p>
          <a:p>
            <a:pPr marL="914400" lvl="1" indent="-455613" algn="just" defTabSz="912813" eaLnBrk="1" hangingPunct="1">
              <a:spcBef>
                <a:spcPct val="0"/>
              </a:spcBef>
              <a:buFont typeface="Verdana" panose="020B0604030504040204" pitchFamily="34" charset="0"/>
              <a:buChar char="»"/>
              <a:defRPr/>
            </a:pPr>
            <a:r>
              <a:rPr lang="en-US" sz="2200" dirty="0"/>
              <a:t>Legal guardians where a dependency case is still open (i.e., the department has protective responsibility for the child)</a:t>
            </a:r>
          </a:p>
          <a:p>
            <a:pPr marL="855663" lvl="1" indent="-455613" algn="just" defTabSz="912813" eaLnBrk="1" hangingPunct="1">
              <a:spcBef>
                <a:spcPct val="0"/>
              </a:spcBef>
              <a:buFontTx/>
              <a:buNone/>
              <a:defRPr/>
            </a:pPr>
            <a:endParaRPr lang="en-US" sz="2200" dirty="0"/>
          </a:p>
          <a:p>
            <a:pPr marL="463550" indent="-463550" algn="just" defTabSz="912813" eaLnBrk="1" hangingPunct="1">
              <a:spcBef>
                <a:spcPct val="0"/>
              </a:spcBef>
              <a:buFont typeface="Verdana" panose="020B0604030504040204" pitchFamily="34" charset="0"/>
              <a:buChar char="•"/>
              <a:defRPr/>
            </a:pPr>
            <a:r>
              <a:rPr lang="en-US" sz="2200" b="1" i="1" dirty="0">
                <a:latin typeface="+mj-lt"/>
              </a:rPr>
              <a:t>Do not use with allegations involving</a:t>
            </a:r>
            <a:r>
              <a:rPr lang="en-US" sz="2200" b="1" i="1" dirty="0"/>
              <a:t>:</a:t>
            </a:r>
          </a:p>
          <a:p>
            <a:pPr marL="914400" lvl="1" indent="-449263" algn="just" defTabSz="912813" eaLnBrk="1" hangingPunct="1">
              <a:spcBef>
                <a:spcPct val="0"/>
              </a:spcBef>
              <a:buFont typeface="Verdana" panose="020B0604030504040204" pitchFamily="34" charset="0"/>
              <a:buChar char="»"/>
              <a:defRPr/>
            </a:pPr>
            <a:r>
              <a:rPr lang="en-US" sz="2200" dirty="0"/>
              <a:t>Group homes</a:t>
            </a:r>
          </a:p>
          <a:p>
            <a:pPr marL="914400" lvl="1" indent="-449263" algn="just" defTabSz="912813" eaLnBrk="1" hangingPunct="1">
              <a:spcBef>
                <a:spcPct val="0"/>
              </a:spcBef>
              <a:buFont typeface="Verdana" panose="020B0604030504040204" pitchFamily="34" charset="0"/>
              <a:buChar char="»"/>
              <a:defRPr/>
            </a:pPr>
            <a:r>
              <a:rPr lang="en-US" sz="2200" dirty="0"/>
              <a:t>Institutions</a:t>
            </a:r>
          </a:p>
          <a:p>
            <a:pPr marL="914400" lvl="1" indent="-449263" algn="just" defTabSz="912813" eaLnBrk="1" hangingPunct="1">
              <a:spcBef>
                <a:spcPct val="0"/>
              </a:spcBef>
              <a:buFont typeface="Verdana" panose="020B0604030504040204" pitchFamily="34" charset="0"/>
              <a:buChar char="»"/>
              <a:defRPr/>
            </a:pPr>
            <a:r>
              <a:rPr lang="en-US" sz="2200" dirty="0"/>
              <a:t>Residential treatment centers</a:t>
            </a:r>
          </a:p>
        </p:txBody>
      </p:sp>
    </p:spTree>
    <p:extLst>
      <p:ext uri="{BB962C8B-B14F-4D97-AF65-F5344CB8AC3E}">
        <p14:creationId xmlns:p14="http://schemas.microsoft.com/office/powerpoint/2010/main" val="225130847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AF0EA1-E5D1-4B6D-8156-1F1E462A02C3}" type="slidenum">
              <a:rPr lang="en-US" smtClean="0"/>
              <a:pPr>
                <a:defRPr/>
              </a:pPr>
              <a:t>3</a:t>
            </a:fld>
            <a:endParaRPr lang="en-US" dirty="0"/>
          </a:p>
        </p:txBody>
      </p:sp>
      <p:sp>
        <p:nvSpPr>
          <p:cNvPr id="17412" name="Title 1"/>
          <p:cNvSpPr>
            <a:spLocks noGrp="1"/>
          </p:cNvSpPr>
          <p:nvPr>
            <p:ph type="title" idx="4294967295"/>
          </p:nvPr>
        </p:nvSpPr>
        <p:spPr>
          <a:xfrm>
            <a:off x="0" y="274638"/>
            <a:ext cx="8229600" cy="1143000"/>
          </a:xfrm>
        </p:spPr>
        <p:txBody>
          <a:bodyPr/>
          <a:lstStyle/>
          <a:p>
            <a:pPr eaLnBrk="1" hangingPunct="1"/>
            <a:r>
              <a:rPr lang="en-US" b="1" dirty="0"/>
              <a:t>Overview of the Day</a:t>
            </a:r>
          </a:p>
        </p:txBody>
      </p:sp>
      <p:sp>
        <p:nvSpPr>
          <p:cNvPr id="17413" name="Content Placeholder 2"/>
          <p:cNvSpPr>
            <a:spLocks noGrp="1"/>
          </p:cNvSpPr>
          <p:nvPr>
            <p:ph idx="4294967295"/>
          </p:nvPr>
        </p:nvSpPr>
        <p:spPr>
          <a:xfrm>
            <a:off x="0" y="1295400"/>
            <a:ext cx="8077200" cy="4038600"/>
          </a:xfrm>
        </p:spPr>
        <p:txBody>
          <a:bodyPr/>
          <a:lstStyle/>
          <a:p>
            <a:pPr eaLnBrk="1" hangingPunct="1"/>
            <a:endParaRPr lang="en-US" sz="3600" b="1" dirty="0"/>
          </a:p>
          <a:p>
            <a:pPr eaLnBrk="1" hangingPunct="1"/>
            <a:r>
              <a:rPr lang="en-US" sz="3600" b="1" dirty="0"/>
              <a:t>Welcome and overview of the plan for the day:</a:t>
            </a:r>
          </a:p>
          <a:p>
            <a:pPr lvl="1" eaLnBrk="1" hangingPunct="1"/>
            <a:r>
              <a:rPr lang="en-US" sz="3600" b="1" dirty="0"/>
              <a:t>Review content from e-learning module</a:t>
            </a:r>
          </a:p>
          <a:p>
            <a:pPr lvl="1" eaLnBrk="1" hangingPunct="1"/>
            <a:r>
              <a:rPr lang="en-US" sz="3600" b="1" dirty="0"/>
              <a:t>Practice completing SDM tools</a:t>
            </a:r>
          </a:p>
          <a:p>
            <a:pPr lvl="1" eaLnBrk="1" hangingPunct="1"/>
            <a:r>
              <a:rPr lang="en-US" sz="3600" b="1" dirty="0"/>
              <a:t>Evaluation</a:t>
            </a:r>
          </a:p>
          <a:p>
            <a:pPr eaLnBrk="1" hangingPunct="1"/>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p:txBody>
          <a:bodyPr/>
          <a:lstStyle/>
          <a:p>
            <a:r>
              <a:rPr lang="en-US" b="1" dirty="0"/>
              <a:t>Do We Open a Case?</a:t>
            </a:r>
          </a:p>
        </p:txBody>
      </p:sp>
      <p:sp>
        <p:nvSpPr>
          <p:cNvPr id="47106" name="Rectangle 3"/>
          <p:cNvSpPr>
            <a:spLocks noGrp="1"/>
          </p:cNvSpPr>
          <p:nvPr>
            <p:ph idx="1"/>
          </p:nvPr>
        </p:nvSpPr>
        <p:spPr>
          <a:xfrm>
            <a:off x="457200" y="1371600"/>
            <a:ext cx="8229600" cy="4754563"/>
          </a:xfrm>
        </p:spPr>
        <p:txBody>
          <a:bodyPr/>
          <a:lstStyle/>
          <a:p>
            <a:pPr marL="457200" indent="-457200">
              <a:spcBef>
                <a:spcPts val="600"/>
              </a:spcBef>
              <a:spcAft>
                <a:spcPts val="600"/>
              </a:spcAft>
            </a:pPr>
            <a:r>
              <a:rPr lang="en-US" sz="2600" dirty="0"/>
              <a:t>Utilizing the Risk Assessment Tool</a:t>
            </a:r>
            <a:r>
              <a:rPr lang="en-US" sz="2800" dirty="0"/>
              <a:t>—</a:t>
            </a:r>
            <a:r>
              <a:rPr lang="en-US" sz="2600" dirty="0"/>
              <a:t>A</a:t>
            </a:r>
            <a:r>
              <a:rPr lang="en-US" sz="2600" i="1" dirty="0"/>
              <a:t>gency resources are targeted to higher risk families because of the greater potential to reduce subsequent maltreatment. </a:t>
            </a:r>
            <a:endParaRPr lang="en-US" sz="2600" dirty="0"/>
          </a:p>
          <a:p>
            <a:pPr marL="457200" indent="-457200">
              <a:spcBef>
                <a:spcPts val="600"/>
              </a:spcBef>
              <a:spcAft>
                <a:spcPts val="600"/>
              </a:spcAft>
            </a:pPr>
            <a:r>
              <a:rPr lang="en-US" sz="2600" dirty="0"/>
              <a:t>Risk assessment identifies families with low, moderate, high, or very high probabilities of future abuse or neglect. </a:t>
            </a:r>
          </a:p>
          <a:p>
            <a:pPr marL="457200" indent="-457200">
              <a:spcBef>
                <a:spcPts val="600"/>
              </a:spcBef>
              <a:spcAft>
                <a:spcPts val="600"/>
              </a:spcAft>
            </a:pPr>
            <a:r>
              <a:rPr lang="en-US" sz="2600" dirty="0"/>
              <a:t>The risk assessment is </a:t>
            </a:r>
            <a:r>
              <a:rPr lang="en-US" sz="2600" u="sng" dirty="0"/>
              <a:t>based on research</a:t>
            </a:r>
            <a:r>
              <a:rPr lang="en-US" sz="2600" dirty="0"/>
              <a:t> on cases with substantiated abuse or neglect that examined the relationships between family characteristics and the outcomes of subsequent substantiated abuse and neglect. </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a:t>Linking Danger and Risk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1624132"/>
              </p:ext>
            </p:extLst>
          </p:nvPr>
        </p:nvGraphicFramePr>
        <p:xfrm>
          <a:off x="-304800" y="685800"/>
          <a:ext cx="98298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12305BB9-2B65-4D4B-B1CB-825702354861}" type="slidenum">
              <a:rPr lang="en-US" smtClean="0"/>
              <a:pPr>
                <a:defRPr/>
              </a:pPr>
              <a:t>31</a:t>
            </a:fld>
            <a:endParaRPr lang="en-US" dirty="0"/>
          </a:p>
        </p:txBody>
      </p:sp>
    </p:spTree>
    <p:extLst>
      <p:ext uri="{BB962C8B-B14F-4D97-AF65-F5344CB8AC3E}">
        <p14:creationId xmlns:p14="http://schemas.microsoft.com/office/powerpoint/2010/main" val="3376281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a:xfrm>
            <a:off x="457200" y="274638"/>
            <a:ext cx="8229600" cy="944562"/>
          </a:xfrm>
        </p:spPr>
        <p:txBody>
          <a:bodyPr/>
          <a:lstStyle/>
          <a:p>
            <a:r>
              <a:rPr lang="en-US" b="1" dirty="0"/>
              <a:t>Work Individually</a:t>
            </a:r>
          </a:p>
        </p:txBody>
      </p:sp>
      <p:sp>
        <p:nvSpPr>
          <p:cNvPr id="48130" name="Rectangle 3"/>
          <p:cNvSpPr>
            <a:spLocks noGrp="1"/>
          </p:cNvSpPr>
          <p:nvPr>
            <p:ph idx="1"/>
          </p:nvPr>
        </p:nvSpPr>
        <p:spPr>
          <a:xfrm>
            <a:off x="457200" y="1371600"/>
            <a:ext cx="8229600" cy="4754563"/>
          </a:xfrm>
        </p:spPr>
        <p:txBody>
          <a:bodyPr/>
          <a:lstStyle/>
          <a:p>
            <a:pPr marL="457200" indent="-457200">
              <a:spcBef>
                <a:spcPts val="600"/>
              </a:spcBef>
              <a:spcAft>
                <a:spcPts val="600"/>
              </a:spcAft>
            </a:pPr>
            <a:r>
              <a:rPr lang="en-US" dirty="0"/>
              <a:t>Review the continued case example and complete the Risk Assessment Tool.</a:t>
            </a:r>
          </a:p>
          <a:p>
            <a:pPr marL="457200" indent="-457200">
              <a:spcBef>
                <a:spcPts val="600"/>
              </a:spcBef>
              <a:spcAft>
                <a:spcPts val="600"/>
              </a:spcAft>
            </a:pPr>
            <a:r>
              <a:rPr lang="en-US" dirty="0"/>
              <a:t>What is your Risk level</a:t>
            </a:r>
          </a:p>
          <a:p>
            <a:pPr marL="1371600" lvl="1" indent="-457200">
              <a:spcBef>
                <a:spcPts val="600"/>
              </a:spcBef>
              <a:spcAft>
                <a:spcPts val="600"/>
              </a:spcAft>
            </a:pPr>
            <a:r>
              <a:rPr lang="en-US" sz="3200" dirty="0"/>
              <a:t>For Mom?</a:t>
            </a:r>
          </a:p>
          <a:p>
            <a:pPr marL="1371600" lvl="1" indent="-457200">
              <a:spcBef>
                <a:spcPts val="600"/>
              </a:spcBef>
              <a:spcAft>
                <a:spcPts val="600"/>
              </a:spcAft>
            </a:pPr>
            <a:r>
              <a:rPr lang="en-US" sz="3200" dirty="0"/>
              <a:t>For Dad? </a:t>
            </a:r>
          </a:p>
          <a:p>
            <a:pPr marL="457200" indent="-457200">
              <a:spcBef>
                <a:spcPts val="600"/>
              </a:spcBef>
              <a:spcAft>
                <a:spcPts val="600"/>
              </a:spcAft>
            </a:pPr>
            <a:r>
              <a:rPr lang="en-US" dirty="0"/>
              <a:t>Do you promote the case?  Why?  Are there any policy overrides?  Any discretionary overrides?</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Connecting Safety and Risk</a:t>
            </a:r>
          </a:p>
        </p:txBody>
      </p:sp>
      <p:sp>
        <p:nvSpPr>
          <p:cNvPr id="5" name="Slide Number Placeholder 4"/>
          <p:cNvSpPr>
            <a:spLocks noGrp="1"/>
          </p:cNvSpPr>
          <p:nvPr>
            <p:ph type="sldNum" sz="quarter" idx="12"/>
          </p:nvPr>
        </p:nvSpPr>
        <p:spPr/>
        <p:txBody>
          <a:bodyPr/>
          <a:lstStyle/>
          <a:p>
            <a:pPr>
              <a:defRPr/>
            </a:pPr>
            <a:fld id="{12305BB9-2B65-4D4B-B1CB-825702354861}" type="slidenum">
              <a:rPr lang="en-US" smtClean="0"/>
              <a:pPr>
                <a:defRPr/>
              </a:pPr>
              <a:t>33</a:t>
            </a:fld>
            <a:endParaRPr lang="en-US" dirty="0"/>
          </a:p>
        </p:txBody>
      </p:sp>
      <p:sp>
        <p:nvSpPr>
          <p:cNvPr id="4" name="Rounded Rectangle 3"/>
          <p:cNvSpPr/>
          <p:nvPr/>
        </p:nvSpPr>
        <p:spPr>
          <a:xfrm>
            <a:off x="685800" y="1981200"/>
            <a:ext cx="3429000" cy="434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a:p>
            <a:pPr algn="ctr"/>
            <a:endParaRPr lang="en-US" sz="3600" b="1" dirty="0"/>
          </a:p>
          <a:p>
            <a:pPr algn="ctr"/>
            <a:endParaRPr lang="en-US" sz="3600" b="1" dirty="0"/>
          </a:p>
          <a:p>
            <a:pPr algn="ctr"/>
            <a:r>
              <a:rPr lang="en-US" sz="3600" b="1" dirty="0"/>
              <a:t>Safety Assessment</a:t>
            </a:r>
          </a:p>
          <a:p>
            <a:pPr algn="ctr"/>
            <a:endParaRPr lang="en-US" dirty="0"/>
          </a:p>
          <a:p>
            <a:pPr algn="ctr"/>
            <a:endParaRPr lang="en-US" dirty="0"/>
          </a:p>
          <a:p>
            <a:pPr algn="ctr"/>
            <a:endParaRPr lang="en-US" dirty="0"/>
          </a:p>
          <a:p>
            <a:pPr algn="ctr"/>
            <a:r>
              <a:rPr lang="en-US" sz="3600" dirty="0"/>
              <a:t>Informs </a:t>
            </a:r>
            <a:r>
              <a:rPr lang="en-US" sz="3600" i="1" dirty="0"/>
              <a:t>what</a:t>
            </a:r>
            <a:r>
              <a:rPr lang="en-US" sz="3600" dirty="0"/>
              <a:t> we are worried about</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Rounded Rectangle 2"/>
          <p:cNvSpPr/>
          <p:nvPr/>
        </p:nvSpPr>
        <p:spPr>
          <a:xfrm>
            <a:off x="914400" y="3352800"/>
            <a:ext cx="2971800" cy="2667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4724400" y="1981200"/>
            <a:ext cx="3429000" cy="434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a:p>
            <a:pPr algn="ctr"/>
            <a:endParaRPr lang="en-US" sz="3600" b="1" dirty="0"/>
          </a:p>
          <a:p>
            <a:pPr algn="ctr"/>
            <a:endParaRPr lang="en-US" sz="3600" b="1" dirty="0"/>
          </a:p>
          <a:p>
            <a:pPr algn="ctr"/>
            <a:r>
              <a:rPr lang="en-US" sz="3600" b="1" dirty="0"/>
              <a:t>Risk Assessment</a:t>
            </a:r>
          </a:p>
          <a:p>
            <a:pPr algn="ctr"/>
            <a:endParaRPr lang="en-US" dirty="0"/>
          </a:p>
          <a:p>
            <a:pPr algn="ctr"/>
            <a:endParaRPr lang="en-US" dirty="0"/>
          </a:p>
          <a:p>
            <a:pPr algn="ctr"/>
            <a:endParaRPr lang="en-US" dirty="0"/>
          </a:p>
          <a:p>
            <a:pPr algn="ctr"/>
            <a:r>
              <a:rPr lang="en-US" sz="3600" dirty="0"/>
              <a:t>Informs </a:t>
            </a:r>
            <a:r>
              <a:rPr lang="en-US" sz="3600" i="1" dirty="0"/>
              <a:t>how</a:t>
            </a:r>
            <a:r>
              <a:rPr lang="en-US" sz="3600" dirty="0"/>
              <a:t> worried we should be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8" name="Rounded Rectangle 7"/>
          <p:cNvSpPr/>
          <p:nvPr/>
        </p:nvSpPr>
        <p:spPr>
          <a:xfrm>
            <a:off x="4953000" y="3352800"/>
            <a:ext cx="2971800" cy="2667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7757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561D9-420A-4857-AC1B-01F89F1A6FB0}" type="slidenum">
              <a:rPr lang="en-US" smtClean="0"/>
              <a:pPr/>
              <a:t>34</a:t>
            </a:fld>
            <a:endParaRPr lang="en-US" dirty="0"/>
          </a:p>
        </p:txBody>
      </p:sp>
      <p:sp>
        <p:nvSpPr>
          <p:cNvPr id="40962" name="Rectangle 2"/>
          <p:cNvSpPr>
            <a:spLocks noGrp="1" noChangeArrowheads="1"/>
          </p:cNvSpPr>
          <p:nvPr>
            <p:ph type="title" idx="4294967295"/>
          </p:nvPr>
        </p:nvSpPr>
        <p:spPr>
          <a:xfrm>
            <a:off x="0" y="274638"/>
            <a:ext cx="8229600" cy="1143000"/>
          </a:xfrm>
        </p:spPr>
        <p:txBody>
          <a:bodyPr rtlCol="0">
            <a:noAutofit/>
          </a:bodyPr>
          <a:lstStyle/>
          <a:p>
            <a:r>
              <a:rPr lang="en-US" b="1" dirty="0"/>
              <a:t>Required Contacts</a:t>
            </a:r>
          </a:p>
        </p:txBody>
      </p:sp>
      <p:sp>
        <p:nvSpPr>
          <p:cNvPr id="5124" name="Rectangle 3"/>
          <p:cNvSpPr>
            <a:spLocks noGrp="1" noChangeArrowheads="1"/>
          </p:cNvSpPr>
          <p:nvPr>
            <p:ph sz="half" idx="4294967295"/>
          </p:nvPr>
        </p:nvSpPr>
        <p:spPr>
          <a:xfrm>
            <a:off x="0" y="1600200"/>
            <a:ext cx="4038600" cy="4525963"/>
          </a:xfrm>
        </p:spPr>
        <p:txBody>
          <a:bodyPr/>
          <a:lstStyle/>
          <a:p>
            <a:pPr marL="0" indent="0">
              <a:buNone/>
              <a:defRPr/>
            </a:pPr>
            <a:endParaRPr lang="en-US" sz="3600" dirty="0"/>
          </a:p>
          <a:p>
            <a:pPr marL="0" indent="0">
              <a:buNone/>
              <a:defRPr/>
            </a:pPr>
            <a:r>
              <a:rPr lang="en-US" sz="3600" dirty="0"/>
              <a:t>		</a:t>
            </a:r>
          </a:p>
          <a:p>
            <a:pPr marL="0" indent="0">
              <a:buFont typeface="Arial" pitchFamily="34" charset="0"/>
              <a:buNone/>
              <a:defRPr/>
            </a:pPr>
            <a:r>
              <a:rPr lang="en-US" dirty="0"/>
              <a:t>		</a:t>
            </a:r>
          </a:p>
        </p:txBody>
      </p:sp>
      <p:graphicFrame>
        <p:nvGraphicFramePr>
          <p:cNvPr id="10" name="Table 9">
            <a:extLst>
              <a:ext uri="{FF2B5EF4-FFF2-40B4-BE49-F238E27FC236}">
                <a16:creationId xmlns:a16="http://schemas.microsoft.com/office/drawing/2014/main" id="{61C2BAD1-17E8-5746-BF07-7FBF6C78C467}"/>
              </a:ext>
            </a:extLst>
          </p:cNvPr>
          <p:cNvGraphicFramePr>
            <a:graphicFrameLocks noGrp="1"/>
          </p:cNvGraphicFramePr>
          <p:nvPr/>
        </p:nvGraphicFramePr>
        <p:xfrm>
          <a:off x="609600" y="1524000"/>
          <a:ext cx="8077200" cy="4572001"/>
        </p:xfrm>
        <a:graphic>
          <a:graphicData uri="http://schemas.openxmlformats.org/drawingml/2006/table">
            <a:tbl>
              <a:tblPr firstRow="1" firstCol="1" bandRow="1">
                <a:tableStyleId>{5C22544A-7EE6-4342-B048-85BDC9FD1C3A}</a:tableStyleId>
              </a:tblPr>
              <a:tblGrid>
                <a:gridCol w="4038600">
                  <a:extLst>
                    <a:ext uri="{9D8B030D-6E8A-4147-A177-3AD203B41FA5}">
                      <a16:colId xmlns:a16="http://schemas.microsoft.com/office/drawing/2014/main" val="1472444638"/>
                    </a:ext>
                  </a:extLst>
                </a:gridCol>
                <a:gridCol w="4038600">
                  <a:extLst>
                    <a:ext uri="{9D8B030D-6E8A-4147-A177-3AD203B41FA5}">
                      <a16:colId xmlns:a16="http://schemas.microsoft.com/office/drawing/2014/main" val="3508705397"/>
                    </a:ext>
                  </a:extLst>
                </a:gridCol>
              </a:tblGrid>
              <a:tr h="669148">
                <a:tc>
                  <a:txBody>
                    <a:bodyPr/>
                    <a:lstStyle/>
                    <a:p>
                      <a:pPr marL="0" marR="0">
                        <a:lnSpc>
                          <a:spcPts val="1595"/>
                        </a:lnSpc>
                        <a:spcBef>
                          <a:spcPts val="0"/>
                        </a:spcBef>
                        <a:spcAft>
                          <a:spcPts val="0"/>
                        </a:spcAft>
                      </a:pPr>
                      <a:endParaRPr lang="en-US" sz="2000" dirty="0">
                        <a:effectLst/>
                      </a:endParaRPr>
                    </a:p>
                    <a:p>
                      <a:pPr marL="0" marR="0">
                        <a:lnSpc>
                          <a:spcPts val="1595"/>
                        </a:lnSpc>
                        <a:spcBef>
                          <a:spcPts val="0"/>
                        </a:spcBef>
                        <a:spcAft>
                          <a:spcPts val="0"/>
                        </a:spcAft>
                      </a:pPr>
                      <a:r>
                        <a:rPr lang="en-US" sz="2000" dirty="0">
                          <a:effectLst/>
                        </a:rPr>
                        <a:t>Contact with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ts val="1595"/>
                        </a:lnSpc>
                        <a:spcBef>
                          <a:spcPts val="0"/>
                        </a:spcBef>
                        <a:spcAft>
                          <a:spcPts val="0"/>
                        </a:spcAft>
                      </a:pPr>
                      <a:endParaRPr lang="en-US" sz="2000" dirty="0">
                        <a:effectLst/>
                      </a:endParaRPr>
                    </a:p>
                    <a:p>
                      <a:pPr marL="0" marR="0">
                        <a:lnSpc>
                          <a:spcPts val="1595"/>
                        </a:lnSpc>
                        <a:spcBef>
                          <a:spcPts val="0"/>
                        </a:spcBef>
                        <a:spcAft>
                          <a:spcPts val="0"/>
                        </a:spcAft>
                      </a:pPr>
                      <a:r>
                        <a:rPr lang="en-US" sz="2000" dirty="0">
                          <a:effectLst/>
                        </a:rPr>
                        <a:t>Contact Requirement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617750608"/>
                  </a:ext>
                </a:extLst>
              </a:tr>
              <a:tr h="1300951">
                <a:tc>
                  <a:txBody>
                    <a:bodyPr/>
                    <a:lstStyle/>
                    <a:p>
                      <a:pPr marL="0" marR="0">
                        <a:lnSpc>
                          <a:spcPts val="1595"/>
                        </a:lnSpc>
                        <a:spcBef>
                          <a:spcPts val="0"/>
                        </a:spcBef>
                        <a:spcAft>
                          <a:spcPts val="0"/>
                        </a:spcAft>
                      </a:pPr>
                      <a:r>
                        <a:rPr lang="en-US" sz="1600" dirty="0">
                          <a:effectLst/>
                          <a:latin typeface="+mn-lt"/>
                        </a:rPr>
                        <a:t>Child or Non-Minor Dependent (NMD) residing in out-of-home placement with relative, foster family or legal guardian.</a:t>
                      </a:r>
                      <a:endParaRPr lang="en-US" sz="1600" dirty="0">
                        <a:effectLst/>
                        <a:latin typeface="+mn-lt"/>
                        <a:ea typeface="Calibri" panose="020F0502020204030204" pitchFamily="34" charset="0"/>
                        <a:cs typeface="Times New Roman" panose="02020603050405020304" pitchFamily="18" charset="0"/>
                      </a:endParaRPr>
                    </a:p>
                  </a:txBody>
                  <a:tcPr marL="9525" marR="9525" marT="9525" marB="9525"/>
                </a:tc>
                <a:tc>
                  <a:txBody>
                    <a:bodyPr/>
                    <a:lstStyle/>
                    <a:p>
                      <a:pPr marL="0" marR="0" lvl="0" indent="0" algn="l">
                        <a:lnSpc>
                          <a:spcPts val="1275"/>
                        </a:lnSpc>
                        <a:spcBef>
                          <a:spcPts val="0"/>
                        </a:spcBef>
                        <a:spcAft>
                          <a:spcPts val="0"/>
                        </a:spcAft>
                        <a:buSzPts val="1000"/>
                        <a:buFont typeface="Wingdings" pitchFamily="2" charset="2"/>
                        <a:buNone/>
                        <a:tabLst>
                          <a:tab pos="457200" algn="l"/>
                        </a:tabLst>
                      </a:pPr>
                      <a:endParaRPr lang="en-US" sz="1600" dirty="0">
                        <a:effectLst/>
                        <a:latin typeface="+mn-lt"/>
                      </a:endParaRPr>
                    </a:p>
                    <a:p>
                      <a:pPr marL="0" marR="0" lvl="0" indent="0" algn="l">
                        <a:lnSpc>
                          <a:spcPts val="1275"/>
                        </a:lnSpc>
                        <a:spcBef>
                          <a:spcPts val="0"/>
                        </a:spcBef>
                        <a:spcAft>
                          <a:spcPts val="0"/>
                        </a:spcAft>
                        <a:buSzPts val="1000"/>
                        <a:buFont typeface="Wingdings" pitchFamily="2" charset="2"/>
                        <a:buNone/>
                        <a:tabLst>
                          <a:tab pos="457200" algn="l"/>
                        </a:tabLst>
                      </a:pPr>
                      <a:r>
                        <a:rPr lang="en-US" sz="1600" b="1" dirty="0">
                          <a:solidFill>
                            <a:schemeClr val="bg2">
                              <a:lumMod val="75000"/>
                            </a:schemeClr>
                          </a:solidFill>
                          <a:effectLst/>
                          <a:latin typeface="+mn-lt"/>
                        </a:rPr>
                        <a:t>At least one face-to-face contact each calendar month.</a:t>
                      </a:r>
                    </a:p>
                    <a:p>
                      <a:pPr marL="0" marR="0" algn="l">
                        <a:lnSpc>
                          <a:spcPts val="1595"/>
                        </a:lnSpc>
                        <a:spcBef>
                          <a:spcPts val="0"/>
                        </a:spcBef>
                        <a:spcAft>
                          <a:spcPts val="0"/>
                        </a:spcAft>
                      </a:pPr>
                      <a:r>
                        <a:rPr lang="en-US" sz="1600" dirty="0">
                          <a:effectLst/>
                          <a:latin typeface="+mn-lt"/>
                        </a:rPr>
                        <a:t> </a:t>
                      </a:r>
                      <a:endParaRPr lang="en-US" sz="1600" dirty="0">
                        <a:effectLst/>
                        <a:latin typeface="+mn-lt"/>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817987974"/>
                  </a:ext>
                </a:extLst>
              </a:tr>
              <a:tr h="1300951">
                <a:tc>
                  <a:txBody>
                    <a:bodyPr/>
                    <a:lstStyle/>
                    <a:p>
                      <a:pPr marL="0" marR="0">
                        <a:lnSpc>
                          <a:spcPts val="1595"/>
                        </a:lnSpc>
                        <a:spcBef>
                          <a:spcPts val="0"/>
                        </a:spcBef>
                        <a:spcAft>
                          <a:spcPts val="0"/>
                        </a:spcAft>
                      </a:pPr>
                      <a:r>
                        <a:rPr lang="en-US" sz="1600">
                          <a:effectLst/>
                          <a:latin typeface="+mn-lt"/>
                        </a:rPr>
                        <a:t>Non-Minor Dependent (NMD) residing in a Supervised Independent Living Placement (SILP).</a:t>
                      </a:r>
                      <a:endParaRPr lang="en-US" sz="1600">
                        <a:effectLst/>
                        <a:latin typeface="+mn-lt"/>
                        <a:ea typeface="Calibri" panose="020F0502020204030204" pitchFamily="34" charset="0"/>
                        <a:cs typeface="Times New Roman" panose="02020603050405020304" pitchFamily="18" charset="0"/>
                      </a:endParaRPr>
                    </a:p>
                  </a:txBody>
                  <a:tcPr marL="9525" marR="9525" marT="9525" marB="9525"/>
                </a:tc>
                <a:tc>
                  <a:txBody>
                    <a:bodyPr/>
                    <a:lstStyle/>
                    <a:p>
                      <a:pPr marL="342900" marR="0" lvl="0" indent="-342900" algn="l">
                        <a:lnSpc>
                          <a:spcPts val="1275"/>
                        </a:lnSpc>
                        <a:spcBef>
                          <a:spcPts val="0"/>
                        </a:spcBef>
                        <a:spcAft>
                          <a:spcPts val="0"/>
                        </a:spcAft>
                        <a:buSzPts val="1000"/>
                        <a:buFont typeface="Wingdings" pitchFamily="2" charset="2"/>
                        <a:buChar char=""/>
                        <a:tabLst>
                          <a:tab pos="457200" algn="l"/>
                        </a:tabLst>
                      </a:pPr>
                      <a:endParaRPr lang="en-US" sz="1600" dirty="0">
                        <a:effectLst/>
                        <a:latin typeface="+mn-lt"/>
                      </a:endParaRPr>
                    </a:p>
                    <a:p>
                      <a:pPr marL="0" marR="0" lvl="0" indent="0" algn="l">
                        <a:lnSpc>
                          <a:spcPts val="1275"/>
                        </a:lnSpc>
                        <a:spcBef>
                          <a:spcPts val="0"/>
                        </a:spcBef>
                        <a:spcAft>
                          <a:spcPts val="0"/>
                        </a:spcAft>
                        <a:buSzPts val="1000"/>
                        <a:buFont typeface="Wingdings" pitchFamily="2" charset="2"/>
                        <a:buNone/>
                        <a:tabLst>
                          <a:tab pos="457200" algn="l"/>
                        </a:tabLst>
                      </a:pPr>
                      <a:r>
                        <a:rPr lang="en-US" sz="1600" b="1" dirty="0">
                          <a:solidFill>
                            <a:schemeClr val="bg2">
                              <a:lumMod val="75000"/>
                            </a:schemeClr>
                          </a:solidFill>
                          <a:effectLst/>
                          <a:latin typeface="+mn-lt"/>
                        </a:rPr>
                        <a:t>(1) Face to Face each Calendar Month</a:t>
                      </a:r>
                    </a:p>
                    <a:p>
                      <a:pPr marL="0" marR="0" algn="l">
                        <a:lnSpc>
                          <a:spcPts val="1595"/>
                        </a:lnSpc>
                        <a:spcBef>
                          <a:spcPts val="0"/>
                        </a:spcBef>
                        <a:spcAft>
                          <a:spcPts val="0"/>
                        </a:spcAft>
                      </a:pPr>
                      <a:r>
                        <a:rPr lang="en-US" sz="1600" dirty="0">
                          <a:effectLst/>
                          <a:latin typeface="+mn-lt"/>
                        </a:rPr>
                        <a:t> </a:t>
                      </a:r>
                      <a:endParaRPr lang="en-US" sz="1600" dirty="0">
                        <a:effectLst/>
                        <a:latin typeface="+mn-lt"/>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974407677"/>
                  </a:ext>
                </a:extLst>
              </a:tr>
              <a:tr h="1300951">
                <a:tc>
                  <a:txBody>
                    <a:bodyPr/>
                    <a:lstStyle/>
                    <a:p>
                      <a:pPr marL="0" marR="0">
                        <a:lnSpc>
                          <a:spcPts val="1595"/>
                        </a:lnSpc>
                        <a:spcBef>
                          <a:spcPts val="0"/>
                        </a:spcBef>
                        <a:spcAft>
                          <a:spcPts val="0"/>
                        </a:spcAft>
                      </a:pPr>
                      <a:r>
                        <a:rPr lang="en-US" sz="1600" dirty="0">
                          <a:effectLst/>
                          <a:latin typeface="+mn-lt"/>
                        </a:rPr>
                        <a:t>Child or NMD residing in group home or Community Treatment Center.</a:t>
                      </a:r>
                      <a:endParaRPr lang="en-US" sz="1600" dirty="0">
                        <a:effectLst/>
                        <a:latin typeface="+mn-lt"/>
                        <a:ea typeface="Calibri" panose="020F0502020204030204" pitchFamily="34" charset="0"/>
                        <a:cs typeface="Times New Roman" panose="02020603050405020304" pitchFamily="18" charset="0"/>
                      </a:endParaRPr>
                    </a:p>
                  </a:txBody>
                  <a:tcPr marL="9525" marR="9525" marT="9525" marB="9525"/>
                </a:tc>
                <a:tc>
                  <a:txBody>
                    <a:bodyPr/>
                    <a:lstStyle/>
                    <a:p>
                      <a:pPr marL="0" marR="0" lvl="0" indent="0" algn="l">
                        <a:lnSpc>
                          <a:spcPts val="1275"/>
                        </a:lnSpc>
                        <a:spcBef>
                          <a:spcPts val="0"/>
                        </a:spcBef>
                        <a:spcAft>
                          <a:spcPts val="0"/>
                        </a:spcAft>
                        <a:buSzPts val="1000"/>
                        <a:buFont typeface="Arial" panose="020B0604020202020204" pitchFamily="34" charset="0"/>
                        <a:buNone/>
                        <a:tabLst>
                          <a:tab pos="457200" algn="l"/>
                        </a:tabLst>
                      </a:pPr>
                      <a:endParaRPr lang="en-US" sz="1600" dirty="0">
                        <a:effectLst/>
                        <a:latin typeface="+mn-lt"/>
                      </a:endParaRPr>
                    </a:p>
                    <a:p>
                      <a:pPr marL="0" marR="0" lvl="0" indent="0" algn="l" defTabSz="914400" rtl="0" eaLnBrk="1" fontAlgn="auto" latinLnBrk="0" hangingPunct="1">
                        <a:lnSpc>
                          <a:spcPts val="1275"/>
                        </a:lnSpc>
                        <a:spcBef>
                          <a:spcPts val="0"/>
                        </a:spcBef>
                        <a:spcAft>
                          <a:spcPts val="0"/>
                        </a:spcAft>
                        <a:buClrTx/>
                        <a:buSzPts val="1000"/>
                        <a:buFont typeface="Arial" panose="020B0604020202020204" pitchFamily="34" charset="0"/>
                        <a:buNone/>
                        <a:tabLst>
                          <a:tab pos="457200" algn="l"/>
                        </a:tabLst>
                        <a:defRPr/>
                      </a:pPr>
                      <a:r>
                        <a:rPr lang="en-US" sz="1600" b="1" dirty="0">
                          <a:solidFill>
                            <a:schemeClr val="bg2">
                              <a:lumMod val="75000"/>
                            </a:schemeClr>
                          </a:solidFill>
                          <a:effectLst/>
                          <a:latin typeface="+mn-lt"/>
                        </a:rPr>
                        <a:t>(1)Face to Face each Calendar Month</a:t>
                      </a:r>
                    </a:p>
                    <a:p>
                      <a:pPr marL="0" marR="0" lvl="0" indent="0" algn="l" defTabSz="914400" rtl="0" eaLnBrk="1" fontAlgn="auto" latinLnBrk="0" hangingPunct="1">
                        <a:lnSpc>
                          <a:spcPts val="1275"/>
                        </a:lnSpc>
                        <a:spcBef>
                          <a:spcPts val="0"/>
                        </a:spcBef>
                        <a:spcAft>
                          <a:spcPts val="0"/>
                        </a:spcAft>
                        <a:buClrTx/>
                        <a:buSzPts val="1000"/>
                        <a:buFont typeface="Arial" panose="020B0604020202020204" pitchFamily="34" charset="0"/>
                        <a:buNone/>
                        <a:tabLst>
                          <a:tab pos="457200" algn="l"/>
                        </a:tabLst>
                        <a:defRPr/>
                      </a:pPr>
                      <a:r>
                        <a:rPr lang="en-US" sz="1600" b="1" dirty="0">
                          <a:solidFill>
                            <a:schemeClr val="bg2">
                              <a:lumMod val="75000"/>
                            </a:schemeClr>
                          </a:solidFill>
                          <a:effectLst/>
                          <a:latin typeface="+mn-lt"/>
                        </a:rPr>
                        <a:t>with a 2 week time frame between the visits.</a:t>
                      </a:r>
                      <a:endParaRPr lang="en-US" sz="1600" b="1" dirty="0">
                        <a:solidFill>
                          <a:schemeClr val="bg2">
                            <a:lumMod val="75000"/>
                          </a:schemeClr>
                        </a:solidFill>
                        <a:effectLst/>
                        <a:latin typeface="+mn-lt"/>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596650457"/>
                  </a:ext>
                </a:extLst>
              </a:tr>
            </a:tbl>
          </a:graphicData>
        </a:graphic>
      </p:graphicFrame>
    </p:spTree>
    <p:extLst>
      <p:ext uri="{BB962C8B-B14F-4D97-AF65-F5344CB8AC3E}">
        <p14:creationId xmlns:p14="http://schemas.microsoft.com/office/powerpoint/2010/main" val="2647567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p:txBody>
          <a:bodyPr/>
          <a:lstStyle/>
          <a:p>
            <a:r>
              <a:rPr lang="en-US" b="1" dirty="0"/>
              <a:t>Your case is open; now what?</a:t>
            </a:r>
          </a:p>
        </p:txBody>
      </p:sp>
      <p:sp>
        <p:nvSpPr>
          <p:cNvPr id="50178" name="Rectangle 3"/>
          <p:cNvSpPr>
            <a:spLocks noGrp="1"/>
          </p:cNvSpPr>
          <p:nvPr>
            <p:ph idx="1"/>
          </p:nvPr>
        </p:nvSpPr>
        <p:spPr/>
        <p:txBody>
          <a:bodyPr/>
          <a:lstStyle/>
          <a:p>
            <a:pPr marL="457200" indent="-457200">
              <a:spcBef>
                <a:spcPts val="600"/>
              </a:spcBef>
              <a:spcAft>
                <a:spcPts val="600"/>
              </a:spcAft>
            </a:pPr>
            <a:r>
              <a:rPr lang="en-US" sz="4000" dirty="0"/>
              <a:t>Assessing Family Strengths and Needs using the FSNA</a:t>
            </a:r>
          </a:p>
          <a:p>
            <a:pPr marL="457200" indent="-457200">
              <a:spcBef>
                <a:spcPts val="600"/>
              </a:spcBef>
              <a:spcAft>
                <a:spcPts val="600"/>
              </a:spcAft>
            </a:pPr>
            <a:r>
              <a:rPr lang="en-US" sz="4000" dirty="0"/>
              <a:t>Purpose of FSNA—This tool is used to systematically identify critical family needs and help plan for effective interventions. </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p:txBody>
          <a:bodyPr/>
          <a:lstStyle/>
          <a:p>
            <a:r>
              <a:rPr lang="en-US" b="1" dirty="0"/>
              <a:t>Valuing the SDM Approach</a:t>
            </a:r>
          </a:p>
        </p:txBody>
      </p:sp>
      <p:sp>
        <p:nvSpPr>
          <p:cNvPr id="52226" name="Rectangle 3"/>
          <p:cNvSpPr>
            <a:spLocks noGrp="1"/>
          </p:cNvSpPr>
          <p:nvPr>
            <p:ph idx="1"/>
          </p:nvPr>
        </p:nvSpPr>
        <p:spPr/>
        <p:txBody>
          <a:bodyPr/>
          <a:lstStyle/>
          <a:p>
            <a:pPr marL="457200" indent="-457200">
              <a:spcBef>
                <a:spcPts val="600"/>
              </a:spcBef>
              <a:spcAft>
                <a:spcPts val="600"/>
              </a:spcAft>
            </a:pPr>
            <a:r>
              <a:rPr lang="en-US" sz="3600" dirty="0"/>
              <a:t>Ensures Consistency among social workers</a:t>
            </a:r>
          </a:p>
          <a:p>
            <a:pPr marL="457200" indent="-457200">
              <a:spcBef>
                <a:spcPts val="600"/>
              </a:spcBef>
              <a:spcAft>
                <a:spcPts val="600"/>
              </a:spcAft>
            </a:pPr>
            <a:r>
              <a:rPr lang="en-US" sz="3600" dirty="0"/>
              <a:t>Ensures strengths and needs are looked at objectively</a:t>
            </a:r>
          </a:p>
          <a:p>
            <a:pPr marL="457200" indent="-457200">
              <a:spcBef>
                <a:spcPts val="600"/>
              </a:spcBef>
              <a:spcAft>
                <a:spcPts val="600"/>
              </a:spcAft>
            </a:pPr>
            <a:r>
              <a:rPr lang="en-US" sz="3600" dirty="0"/>
              <a:t>Assesses change over time</a:t>
            </a:r>
          </a:p>
          <a:p>
            <a:pPr marL="457200" indent="-457200">
              <a:spcBef>
                <a:spcPts val="600"/>
              </a:spcBef>
              <a:spcAft>
                <a:spcPts val="600"/>
              </a:spcAft>
            </a:pPr>
            <a:r>
              <a:rPr lang="en-US" sz="3600" dirty="0"/>
              <a:t>Identifies and prioritizes highest needs</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p:txBody>
          <a:bodyPr/>
          <a:lstStyle/>
          <a:p>
            <a:r>
              <a:rPr lang="en-US" b="1" dirty="0"/>
              <a:t>Things to Consider</a:t>
            </a:r>
          </a:p>
        </p:txBody>
      </p:sp>
      <p:sp>
        <p:nvSpPr>
          <p:cNvPr id="53250" name="Rectangle 3"/>
          <p:cNvSpPr>
            <a:spLocks noGrp="1"/>
          </p:cNvSpPr>
          <p:nvPr>
            <p:ph idx="1"/>
          </p:nvPr>
        </p:nvSpPr>
        <p:spPr>
          <a:xfrm>
            <a:off x="457200" y="1600200"/>
            <a:ext cx="8229600" cy="5029200"/>
          </a:xfrm>
        </p:spPr>
        <p:txBody>
          <a:bodyPr/>
          <a:lstStyle/>
          <a:p>
            <a:pPr>
              <a:spcBef>
                <a:spcPts val="600"/>
              </a:spcBef>
              <a:spcAft>
                <a:spcPts val="600"/>
              </a:spcAft>
            </a:pPr>
            <a:r>
              <a:rPr lang="en-US" sz="3600" dirty="0"/>
              <a:t>Requires gathering information from all family members, collaterals, and a review of records.</a:t>
            </a:r>
          </a:p>
          <a:p>
            <a:pPr lvl="1">
              <a:spcBef>
                <a:spcPts val="600"/>
              </a:spcBef>
              <a:spcAft>
                <a:spcPts val="600"/>
              </a:spcAft>
            </a:pPr>
            <a:r>
              <a:rPr lang="en-US" sz="3600" dirty="0"/>
              <a:t>It may be completed or modified during the course of family team meetings. </a:t>
            </a:r>
          </a:p>
          <a:p>
            <a:pPr lvl="1">
              <a:spcBef>
                <a:spcPts val="600"/>
              </a:spcBef>
              <a:spcAft>
                <a:spcPts val="600"/>
              </a:spcAft>
            </a:pPr>
            <a:r>
              <a:rPr lang="en-US" sz="3600" dirty="0"/>
              <a:t>Engage family in culturally appropriate ways to make an accurate assessment. </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Shared Definition of Safety</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3218967" cy="32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12305BB9-2B65-4D4B-B1CB-825702354861}" type="slidenum">
              <a:rPr lang="en-US" smtClean="0"/>
              <a:pPr>
                <a:defRPr/>
              </a:pPr>
              <a:t>38</a:t>
            </a:fld>
            <a:endParaRPr lang="en-US" dirty="0"/>
          </a:p>
        </p:txBody>
      </p:sp>
      <p:sp>
        <p:nvSpPr>
          <p:cNvPr id="5" name="Rectangle 4"/>
          <p:cNvSpPr>
            <a:spLocks/>
          </p:cNvSpPr>
          <p:nvPr/>
        </p:nvSpPr>
        <p:spPr bwMode="auto">
          <a:xfrm>
            <a:off x="3657600" y="1828800"/>
            <a:ext cx="5157788" cy="2917825"/>
          </a:xfrm>
          <a:prstGeom prst="rect">
            <a:avLst/>
          </a:prstGeom>
          <a:noFill/>
          <a:ln>
            <a:noFill/>
          </a:ln>
          <a:extLst/>
        </p:spPr>
        <p:txBody>
          <a:bodyPr lIns="26777" tIns="26777" rIns="26777" bIns="26777"/>
          <a:lstStyle/>
          <a:p>
            <a:pPr eaLnBrk="1" hangingPunct="1">
              <a:spcBef>
                <a:spcPts val="0"/>
              </a:spcBef>
              <a:defRPr/>
            </a:pPr>
            <a:r>
              <a:rPr lang="en-US" sz="4000" b="1" dirty="0">
                <a:latin typeface="+mn-lt"/>
                <a:ea typeface="ＭＳ Ｐゴシック" charset="0"/>
                <a:cs typeface="Tahoma" charset="0"/>
                <a:sym typeface="Tahoma" charset="0"/>
              </a:rPr>
              <a:t>Safety is: </a:t>
            </a:r>
          </a:p>
          <a:p>
            <a:pPr eaLnBrk="1" hangingPunct="1">
              <a:spcBef>
                <a:spcPts val="0"/>
              </a:spcBef>
              <a:defRPr/>
            </a:pPr>
            <a:endParaRPr lang="en-US" sz="2400" dirty="0">
              <a:latin typeface="+mn-lt"/>
              <a:ea typeface="ＭＳ Ｐゴシック" charset="0"/>
              <a:cs typeface="Tahoma" charset="0"/>
              <a:sym typeface="Tahoma" charset="0"/>
            </a:endParaRPr>
          </a:p>
          <a:p>
            <a:pPr eaLnBrk="1" hangingPunct="1">
              <a:spcBef>
                <a:spcPts val="0"/>
              </a:spcBef>
              <a:defRPr/>
            </a:pPr>
            <a:r>
              <a:rPr lang="en-US" sz="3600" b="0" u="sng" dirty="0">
                <a:latin typeface="+mn-lt"/>
                <a:ea typeface="ＭＳ Ｐゴシック" charset="0"/>
                <a:cs typeface="Tahoma" charset="0"/>
                <a:sym typeface="Tahoma" charset="0"/>
              </a:rPr>
              <a:t>Actions</a:t>
            </a:r>
            <a:r>
              <a:rPr lang="en-US" sz="3600" b="0" dirty="0">
                <a:latin typeface="+mn-lt"/>
                <a:ea typeface="ＭＳ Ｐゴシック" charset="0"/>
                <a:cs typeface="Tahoma" charset="0"/>
                <a:sym typeface="Tahoma" charset="0"/>
              </a:rPr>
              <a:t> of protection taken by the caregiver that </a:t>
            </a:r>
            <a:r>
              <a:rPr lang="en-US" sz="3600" b="0" u="sng" dirty="0">
                <a:latin typeface="+mn-lt"/>
                <a:ea typeface="ＭＳ Ｐゴシック" charset="0"/>
                <a:cs typeface="Tahoma" charset="0"/>
                <a:sym typeface="Tahoma" charset="0"/>
              </a:rPr>
              <a:t>address the danger, demonstrated over time</a:t>
            </a:r>
            <a:r>
              <a:rPr lang="en-US" sz="3600" b="0" dirty="0">
                <a:latin typeface="+mn-lt"/>
                <a:ea typeface="ＭＳ Ｐゴシック" charset="0"/>
                <a:cs typeface="Tahoma" charset="0"/>
                <a:sym typeface="Tahoma" charset="0"/>
              </a:rPr>
              <a:t>.</a:t>
            </a:r>
            <a:r>
              <a:rPr lang="en-US" sz="3600" b="0" u="sng" dirty="0">
                <a:solidFill>
                  <a:srgbClr val="66008D"/>
                </a:solidFill>
                <a:latin typeface="+mn-lt"/>
                <a:ea typeface="ＭＳ Ｐゴシック" charset="0"/>
                <a:cs typeface="Tahoma" charset="0"/>
                <a:sym typeface="Tahoma" charset="0"/>
              </a:rPr>
              <a:t> </a:t>
            </a:r>
          </a:p>
        </p:txBody>
      </p:sp>
      <p:sp>
        <p:nvSpPr>
          <p:cNvPr id="4" name="Rectangle 3"/>
          <p:cNvSpPr/>
          <p:nvPr/>
        </p:nvSpPr>
        <p:spPr>
          <a:xfrm>
            <a:off x="95524" y="5791200"/>
            <a:ext cx="8839200" cy="923330"/>
          </a:xfrm>
          <a:prstGeom prst="rect">
            <a:avLst/>
          </a:prstGeom>
        </p:spPr>
        <p:txBody>
          <a:bodyPr wrap="square">
            <a:spAutoFit/>
          </a:bodyPr>
          <a:lstStyle/>
          <a:p>
            <a:r>
              <a:rPr lang="en-US" altLang="en-US" dirty="0">
                <a:ea typeface="ヒラギノ角ゴ ProN W3" charset="-128"/>
                <a:sym typeface="Tahoma" panose="020B0604030504040204" pitchFamily="34" charset="0"/>
              </a:rPr>
              <a:t>Adapted from Boffa, J., &amp; Podesta, H. (2004). Partnership and risk assessment in child protection practice, </a:t>
            </a:r>
            <a:r>
              <a:rPr lang="en-US" altLang="en-US" i="1" dirty="0">
                <a:ea typeface="ヒラギノ角ゴ ProN W3" charset="-128"/>
                <a:sym typeface="Tahoma" panose="020B0604030504040204" pitchFamily="34" charset="0"/>
              </a:rPr>
              <a:t>Protecting Children</a:t>
            </a:r>
            <a:r>
              <a:rPr lang="en-US" altLang="en-US" dirty="0">
                <a:ea typeface="ヒラギノ角ゴ ProN W3" charset="-128"/>
                <a:sym typeface="Tahoma" panose="020B0604030504040204" pitchFamily="34" charset="0"/>
              </a:rPr>
              <a:t>, </a:t>
            </a:r>
            <a:r>
              <a:rPr lang="en-US" altLang="en-US" i="1" dirty="0">
                <a:ea typeface="ヒラギノ角ゴ ProN W3" charset="-128"/>
                <a:sym typeface="Tahoma" panose="020B0604030504040204" pitchFamily="34" charset="0"/>
              </a:rPr>
              <a:t>19</a:t>
            </a:r>
            <a:r>
              <a:rPr lang="en-US" altLang="en-US" dirty="0">
                <a:ea typeface="ヒラギノ角ゴ ProN W3" charset="-128"/>
                <a:sym typeface="Tahoma" panose="020B0604030504040204" pitchFamily="34" charset="0"/>
              </a:rPr>
              <a:t>(2), 36–48; Turnell, A., &amp; Essex, S. (2006). </a:t>
            </a:r>
            <a:r>
              <a:rPr lang="en-US" altLang="en-US" i="1" dirty="0">
                <a:ea typeface="ヒラギノ角ゴ ProN W3" charset="-128"/>
                <a:sym typeface="Tahoma" panose="020B0604030504040204" pitchFamily="34" charset="0"/>
              </a:rPr>
              <a:t>Working with Denied Child Abuse</a:t>
            </a:r>
            <a:r>
              <a:rPr lang="en-US" altLang="en-US" dirty="0">
                <a:ea typeface="ヒラギノ角ゴ ProN W3" charset="-128"/>
                <a:sym typeface="Tahoma" panose="020B0604030504040204" pitchFamily="34" charset="0"/>
              </a:rPr>
              <a:t>. Berkshire, UK: Open University Press.</a:t>
            </a:r>
          </a:p>
        </p:txBody>
      </p:sp>
    </p:spTree>
    <p:extLst>
      <p:ext uri="{BB962C8B-B14F-4D97-AF65-F5344CB8AC3E}">
        <p14:creationId xmlns:p14="http://schemas.microsoft.com/office/powerpoint/2010/main" val="255299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p:txBody>
          <a:bodyPr/>
          <a:lstStyle/>
          <a:p>
            <a:r>
              <a:rPr lang="en-US" b="1" dirty="0"/>
              <a:t>Work Individually </a:t>
            </a:r>
          </a:p>
        </p:txBody>
      </p:sp>
      <p:sp>
        <p:nvSpPr>
          <p:cNvPr id="51202" name="Rectangle 3"/>
          <p:cNvSpPr>
            <a:spLocks noGrp="1"/>
          </p:cNvSpPr>
          <p:nvPr>
            <p:ph idx="1"/>
          </p:nvPr>
        </p:nvSpPr>
        <p:spPr/>
        <p:txBody>
          <a:bodyPr/>
          <a:lstStyle/>
          <a:p>
            <a:pPr marL="914400" lvl="1" indent="-457200">
              <a:buFont typeface="Arial" pitchFamily="34" charset="0"/>
              <a:buChar char="•"/>
            </a:pPr>
            <a:r>
              <a:rPr lang="en-US" sz="4000" dirty="0"/>
              <a:t>Read case example</a:t>
            </a:r>
          </a:p>
          <a:p>
            <a:pPr marL="914400" lvl="1" indent="-457200">
              <a:buFont typeface="Arial" pitchFamily="34" charset="0"/>
              <a:buChar char="•"/>
            </a:pPr>
            <a:endParaRPr lang="en-US" sz="4000" dirty="0"/>
          </a:p>
          <a:p>
            <a:pPr marL="914400" lvl="1" indent="-457200">
              <a:buFont typeface="Arial" pitchFamily="34" charset="0"/>
              <a:buChar char="•"/>
            </a:pPr>
            <a:r>
              <a:rPr lang="en-US" sz="4000" dirty="0"/>
              <a:t>Complete FSNA</a:t>
            </a:r>
          </a:p>
          <a:p>
            <a:pPr marL="914400" lvl="1" indent="-457200">
              <a:buFont typeface="Arial" pitchFamily="34" charset="0"/>
              <a:buChar char="•"/>
            </a:pPr>
            <a:endParaRPr lang="en-US" sz="4000" dirty="0"/>
          </a:p>
          <a:p>
            <a:pPr marL="914400" lvl="1" indent="-457200">
              <a:buFont typeface="Arial" pitchFamily="34" charset="0"/>
              <a:buChar char="•"/>
            </a:pPr>
            <a:r>
              <a:rPr lang="en-US" sz="4000" dirty="0"/>
              <a:t>Discuss with your table</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Group Agreements</a:t>
            </a:r>
          </a:p>
        </p:txBody>
      </p:sp>
      <p:pic>
        <p:nvPicPr>
          <p:cNvPr id="1026" name="Picture 2" descr="C:\Users\Owner\AppData\Local\Microsoft\Windows\Temporary Internet Files\Content.IE5\87PSJEBN\clip-art0020[1].jpg"/>
          <p:cNvPicPr>
            <a:picLocks noGrp="1" noChangeAspect="1" noChangeArrowheads="1"/>
          </p:cNvPicPr>
          <p:nvPr>
            <p:ph idx="1"/>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9400" y="2209800"/>
            <a:ext cx="3527977" cy="289798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12305BB9-2B65-4D4B-B1CB-825702354861}" type="slidenum">
              <a:rPr lang="en-US" smtClean="0"/>
              <a:pPr>
                <a:defRPr/>
              </a:pPr>
              <a:t>4</a:t>
            </a:fld>
            <a:endParaRPr lang="en-US" dirty="0"/>
          </a:p>
        </p:txBody>
      </p:sp>
    </p:spTree>
    <p:extLst>
      <p:ext uri="{BB962C8B-B14F-4D97-AF65-F5344CB8AC3E}">
        <p14:creationId xmlns:p14="http://schemas.microsoft.com/office/powerpoint/2010/main" val="645792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After the Plan Is Working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02813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12305BB9-2B65-4D4B-B1CB-825702354861}" type="slidenum">
              <a:rPr lang="en-US" smtClean="0"/>
              <a:pPr>
                <a:defRPr/>
              </a:pPr>
              <a:t>40</a:t>
            </a:fld>
            <a:endParaRPr lang="en-US" dirty="0"/>
          </a:p>
        </p:txBody>
      </p:sp>
    </p:spTree>
    <p:extLst>
      <p:ext uri="{BB962C8B-B14F-4D97-AF65-F5344CB8AC3E}">
        <p14:creationId xmlns:p14="http://schemas.microsoft.com/office/powerpoint/2010/main" val="3178002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Reunification Begins on Day 1!</a:t>
            </a:r>
          </a:p>
        </p:txBody>
      </p:sp>
      <p:sp>
        <p:nvSpPr>
          <p:cNvPr id="3" name="Content Placeholder 2"/>
          <p:cNvSpPr>
            <a:spLocks noGrp="1"/>
          </p:cNvSpPr>
          <p:nvPr>
            <p:ph idx="1"/>
          </p:nvPr>
        </p:nvSpPr>
        <p:spPr>
          <a:xfrm>
            <a:off x="457200" y="1371600"/>
            <a:ext cx="8229600" cy="4754563"/>
          </a:xfrm>
        </p:spPr>
        <p:txBody>
          <a:bodyPr/>
          <a:lstStyle/>
          <a:p>
            <a:pPr marL="0" indent="0" algn="ctr">
              <a:buNone/>
            </a:pPr>
            <a:r>
              <a:rPr lang="en-US" i="1" dirty="0"/>
              <a:t>Working with families during reunification:</a:t>
            </a:r>
          </a:p>
          <a:p>
            <a:endParaRPr lang="en-US" dirty="0"/>
          </a:p>
        </p:txBody>
      </p:sp>
      <p:sp>
        <p:nvSpPr>
          <p:cNvPr id="6" name="Slide Number Placeholder 5"/>
          <p:cNvSpPr>
            <a:spLocks noGrp="1"/>
          </p:cNvSpPr>
          <p:nvPr>
            <p:ph type="sldNum" sz="quarter" idx="12"/>
          </p:nvPr>
        </p:nvSpPr>
        <p:spPr/>
        <p:txBody>
          <a:bodyPr/>
          <a:lstStyle/>
          <a:p>
            <a:pPr>
              <a:defRPr/>
            </a:pPr>
            <a:fld id="{12305BB9-2B65-4D4B-B1CB-825702354861}" type="slidenum">
              <a:rPr lang="en-US" smtClean="0"/>
              <a:pPr>
                <a:defRPr/>
              </a:pPr>
              <a:t>41</a:t>
            </a:fld>
            <a:endParaRPr lang="en-US" dirty="0"/>
          </a:p>
        </p:txBody>
      </p:sp>
      <p:sp>
        <p:nvSpPr>
          <p:cNvPr id="4" name="Content Placeholder 5"/>
          <p:cNvSpPr txBox="1">
            <a:spLocks/>
          </p:cNvSpPr>
          <p:nvPr/>
        </p:nvSpPr>
        <p:spPr bwMode="auto">
          <a:xfrm>
            <a:off x="441394" y="2209800"/>
            <a:ext cx="3935413" cy="4373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457200" eaLnBrk="1" hangingPunct="1">
              <a:spcBef>
                <a:spcPts val="600"/>
              </a:spcBef>
              <a:spcAft>
                <a:spcPts val="600"/>
              </a:spcAft>
              <a:buFont typeface="Verdana" panose="020B0604030504040204" pitchFamily="34" charset="0"/>
              <a:buChar char="•"/>
            </a:pPr>
            <a:r>
              <a:rPr lang="en-US" altLang="en-US" sz="2000" dirty="0">
                <a:latin typeface="Verdana" panose="020B0604030504040204" pitchFamily="34" charset="0"/>
                <a:cs typeface="Verdana" panose="020B0604030504040204" pitchFamily="34" charset="0"/>
              </a:rPr>
              <a:t>Keep a sense of urgency: Be clear about timelines for decision making.</a:t>
            </a:r>
          </a:p>
          <a:p>
            <a:pPr marL="514350" indent="-457200" eaLnBrk="1" hangingPunct="1">
              <a:spcBef>
                <a:spcPts val="600"/>
              </a:spcBef>
              <a:spcAft>
                <a:spcPts val="600"/>
              </a:spcAft>
              <a:buFont typeface="Verdana" panose="020B0604030504040204" pitchFamily="34" charset="0"/>
              <a:buChar char="•"/>
            </a:pPr>
            <a:r>
              <a:rPr lang="en-US" altLang="en-US" sz="2000" dirty="0">
                <a:latin typeface="Verdana" panose="020B0604030504040204" pitchFamily="34" charset="0"/>
                <a:cs typeface="Verdana" panose="020B0604030504040204" pitchFamily="34" charset="0"/>
              </a:rPr>
              <a:t>Orient the parents to shared understanding of safety threats, risk, and the process for evaluating change.</a:t>
            </a:r>
          </a:p>
          <a:p>
            <a:pPr marL="514350" indent="-457200" eaLnBrk="1" hangingPunct="1">
              <a:spcBef>
                <a:spcPts val="600"/>
              </a:spcBef>
              <a:spcAft>
                <a:spcPts val="600"/>
              </a:spcAft>
              <a:buFont typeface="Verdana" panose="020B0604030504040204" pitchFamily="34" charset="0"/>
              <a:buChar char="•"/>
            </a:pPr>
            <a:r>
              <a:rPr lang="en-US" altLang="en-US" sz="2000" dirty="0">
                <a:latin typeface="Verdana" panose="020B0604030504040204" pitchFamily="34" charset="0"/>
                <a:cs typeface="Verdana" panose="020B0604030504040204" pitchFamily="34" charset="0"/>
              </a:rPr>
              <a:t>Expand the family’s support network.</a:t>
            </a:r>
          </a:p>
          <a:p>
            <a:endParaRPr lang="en-US" dirty="0"/>
          </a:p>
        </p:txBody>
      </p:sp>
      <p:sp>
        <p:nvSpPr>
          <p:cNvPr id="5" name="Content Placeholder 7"/>
          <p:cNvSpPr txBox="1">
            <a:spLocks/>
          </p:cNvSpPr>
          <p:nvPr/>
        </p:nvSpPr>
        <p:spPr bwMode="auto">
          <a:xfrm>
            <a:off x="4778742" y="2192665"/>
            <a:ext cx="3884612" cy="4373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457200" eaLnBrk="1" hangingPunct="1">
              <a:spcBef>
                <a:spcPts val="600"/>
              </a:spcBef>
              <a:spcAft>
                <a:spcPts val="600"/>
              </a:spcAft>
              <a:buFont typeface="Verdana" panose="020B0604030504040204" pitchFamily="34" charset="0"/>
              <a:buChar char="•"/>
            </a:pPr>
            <a:r>
              <a:rPr lang="en-US" altLang="en-US" sz="2000" dirty="0">
                <a:latin typeface="Verdana" panose="020B0604030504040204" pitchFamily="34" charset="0"/>
                <a:cs typeface="Verdana" panose="020B0604030504040204" pitchFamily="34" charset="0"/>
              </a:rPr>
              <a:t>Create planned, purposeful, progressive contacts and visits that take family wishes and culture into account.</a:t>
            </a:r>
          </a:p>
          <a:p>
            <a:pPr marL="514350" indent="-457200" eaLnBrk="1" hangingPunct="1">
              <a:spcBef>
                <a:spcPts val="600"/>
              </a:spcBef>
              <a:spcAft>
                <a:spcPts val="600"/>
              </a:spcAft>
              <a:buFont typeface="Verdana" panose="020B0604030504040204" pitchFamily="34" charset="0"/>
              <a:buChar char="•"/>
            </a:pPr>
            <a:r>
              <a:rPr lang="en-US" altLang="en-US" sz="2000" dirty="0">
                <a:latin typeface="Verdana" panose="020B0604030504040204" pitchFamily="34" charset="0"/>
                <a:cs typeface="Verdana" panose="020B0604030504040204" pitchFamily="34" charset="0"/>
              </a:rPr>
              <a:t>Create opportunities for parents to demonstrate “</a:t>
            </a:r>
            <a:r>
              <a:rPr lang="en-US" altLang="ja-JP" sz="2000" dirty="0">
                <a:latin typeface="Verdana" panose="020B0604030504040204" pitchFamily="34" charset="0"/>
                <a:cs typeface="Verdana" panose="020B0604030504040204" pitchFamily="34" charset="0"/>
              </a:rPr>
              <a:t>acts of protection” during visits.</a:t>
            </a:r>
          </a:p>
          <a:p>
            <a:pPr marL="514350" indent="-457200" eaLnBrk="1" hangingPunct="1">
              <a:spcBef>
                <a:spcPts val="600"/>
              </a:spcBef>
              <a:spcAft>
                <a:spcPts val="600"/>
              </a:spcAft>
              <a:buFont typeface="Verdana" panose="020B0604030504040204" pitchFamily="34" charset="0"/>
              <a:buChar char="•"/>
            </a:pPr>
            <a:r>
              <a:rPr lang="en-US" altLang="en-US" sz="2000" dirty="0">
                <a:latin typeface="Verdana" panose="020B0604030504040204" pitchFamily="34" charset="0"/>
                <a:cs typeface="Verdana" panose="020B0604030504040204" pitchFamily="34" charset="0"/>
              </a:rPr>
              <a:t>Expect challenges and the “</a:t>
            </a:r>
            <a:r>
              <a:rPr lang="en-US" altLang="ja-JP" sz="2000" dirty="0">
                <a:latin typeface="Verdana" panose="020B0604030504040204" pitchFamily="34" charset="0"/>
                <a:cs typeface="Verdana" panose="020B0604030504040204" pitchFamily="34" charset="0"/>
              </a:rPr>
              <a:t>uneven path.”</a:t>
            </a:r>
          </a:p>
          <a:p>
            <a:endParaRPr lang="en-US" dirty="0"/>
          </a:p>
        </p:txBody>
      </p:sp>
    </p:spTree>
    <p:extLst>
      <p:ext uri="{BB962C8B-B14F-4D97-AF65-F5344CB8AC3E}">
        <p14:creationId xmlns:p14="http://schemas.microsoft.com/office/powerpoint/2010/main" val="1707072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p:txBody>
          <a:bodyPr/>
          <a:lstStyle/>
          <a:p>
            <a:r>
              <a:rPr lang="en-US" b="1" dirty="0"/>
              <a:t>Reunification Assessment</a:t>
            </a:r>
          </a:p>
        </p:txBody>
      </p:sp>
      <p:sp>
        <p:nvSpPr>
          <p:cNvPr id="59394" name="Rectangle 3"/>
          <p:cNvSpPr>
            <a:spLocks noGrp="1"/>
          </p:cNvSpPr>
          <p:nvPr>
            <p:ph idx="1"/>
          </p:nvPr>
        </p:nvSpPr>
        <p:spPr/>
        <p:txBody>
          <a:bodyPr/>
          <a:lstStyle/>
          <a:p>
            <a:pPr marL="457200" indent="-457200">
              <a:spcBef>
                <a:spcPts val="600"/>
              </a:spcBef>
              <a:spcAft>
                <a:spcPts val="600"/>
              </a:spcAft>
            </a:pPr>
            <a:r>
              <a:rPr lang="en-US" sz="3600" dirty="0"/>
              <a:t>Routinely monitoring critical case factors that affect goal achievement; </a:t>
            </a:r>
          </a:p>
          <a:p>
            <a:pPr marL="457200" indent="-457200">
              <a:spcBef>
                <a:spcPts val="600"/>
              </a:spcBef>
              <a:spcAft>
                <a:spcPts val="600"/>
              </a:spcAft>
            </a:pPr>
            <a:r>
              <a:rPr lang="en-US" sz="3600" dirty="0"/>
              <a:t>Helping to structure the case review process; </a:t>
            </a:r>
            <a:r>
              <a:rPr lang="en-US" sz="3600" i="1" dirty="0"/>
              <a:t>and </a:t>
            </a:r>
          </a:p>
          <a:p>
            <a:pPr marL="457200" indent="-457200">
              <a:spcBef>
                <a:spcPts val="600"/>
              </a:spcBef>
              <a:spcAft>
                <a:spcPts val="600"/>
              </a:spcAft>
            </a:pPr>
            <a:r>
              <a:rPr lang="en-US" sz="3600" dirty="0"/>
              <a:t>Expediting permanency for children in substitute care. </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42</a:t>
            </a:fld>
            <a:endParaRPr lang="en-US" dirty="0"/>
          </a:p>
        </p:txBody>
      </p:sp>
    </p:spTree>
    <p:extLst>
      <p:ext uri="{BB962C8B-B14F-4D97-AF65-F5344CB8AC3E}">
        <p14:creationId xmlns:p14="http://schemas.microsoft.com/office/powerpoint/2010/main" val="1098764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p:txBody>
          <a:bodyPr/>
          <a:lstStyle/>
          <a:p>
            <a:r>
              <a:rPr lang="en-US" b="1" dirty="0"/>
              <a:t>Guides Decision Making to:</a:t>
            </a:r>
          </a:p>
        </p:txBody>
      </p:sp>
      <p:sp>
        <p:nvSpPr>
          <p:cNvPr id="60418" name="Rectangle 3"/>
          <p:cNvSpPr>
            <a:spLocks noGrp="1"/>
          </p:cNvSpPr>
          <p:nvPr>
            <p:ph idx="1"/>
          </p:nvPr>
        </p:nvSpPr>
        <p:spPr>
          <a:xfrm>
            <a:off x="457200" y="1524000"/>
            <a:ext cx="8229600" cy="4602163"/>
          </a:xfrm>
        </p:spPr>
        <p:txBody>
          <a:bodyPr/>
          <a:lstStyle/>
          <a:p>
            <a:pPr marL="457200" indent="-457200">
              <a:spcBef>
                <a:spcPts val="600"/>
              </a:spcBef>
              <a:spcAft>
                <a:spcPts val="600"/>
              </a:spcAft>
              <a:buFont typeface="Arial" charset="0"/>
              <a:buNone/>
            </a:pPr>
            <a:r>
              <a:rPr lang="en-US" dirty="0"/>
              <a:t>1. </a:t>
            </a:r>
            <a:r>
              <a:rPr lang="en-US" sz="3600" dirty="0"/>
              <a:t>Return a child to the removal household* or to another household with a legal right to placement (non-removal household); </a:t>
            </a:r>
          </a:p>
          <a:p>
            <a:pPr marL="457200" indent="-457200">
              <a:spcBef>
                <a:spcPts val="600"/>
              </a:spcBef>
              <a:spcAft>
                <a:spcPts val="600"/>
              </a:spcAft>
              <a:buFont typeface="Arial" charset="0"/>
              <a:buNone/>
            </a:pPr>
            <a:r>
              <a:rPr lang="en-US" sz="3600" dirty="0"/>
              <a:t>2. Maintain out-of-home placement; and/or </a:t>
            </a:r>
          </a:p>
          <a:p>
            <a:pPr marL="457200" indent="-457200">
              <a:spcBef>
                <a:spcPts val="600"/>
              </a:spcBef>
              <a:spcAft>
                <a:spcPts val="600"/>
              </a:spcAft>
              <a:buFont typeface="Arial" charset="0"/>
              <a:buNone/>
            </a:pPr>
            <a:r>
              <a:rPr lang="en-US" sz="3600" dirty="0"/>
              <a:t>3. Terminate reunification services and implement a permanency alternative.</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43</a:t>
            </a:fld>
            <a:endParaRPr lang="en-US" dirty="0"/>
          </a:p>
        </p:txBody>
      </p:sp>
    </p:spTree>
    <p:extLst>
      <p:ext uri="{BB962C8B-B14F-4D97-AF65-F5344CB8AC3E}">
        <p14:creationId xmlns:p14="http://schemas.microsoft.com/office/powerpoint/2010/main" val="1669080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Let’s Practice</a:t>
            </a:r>
          </a:p>
        </p:txBody>
      </p:sp>
      <p:sp>
        <p:nvSpPr>
          <p:cNvPr id="3" name="Content Placeholder 2"/>
          <p:cNvSpPr>
            <a:spLocks noGrp="1"/>
          </p:cNvSpPr>
          <p:nvPr>
            <p:ph idx="1"/>
          </p:nvPr>
        </p:nvSpPr>
        <p:spPr>
          <a:xfrm>
            <a:off x="457200" y="1600201"/>
            <a:ext cx="8229600" cy="4038600"/>
          </a:xfrm>
        </p:spPr>
        <p:txBody>
          <a:bodyPr/>
          <a:lstStyle/>
          <a:p>
            <a:pPr marL="457200" indent="-457200">
              <a:spcBef>
                <a:spcPts val="600"/>
              </a:spcBef>
              <a:spcAft>
                <a:spcPts val="600"/>
              </a:spcAft>
            </a:pPr>
            <a:r>
              <a:rPr lang="en-US" sz="4000" dirty="0"/>
              <a:t>Read the case example up to the reunification point.</a:t>
            </a:r>
          </a:p>
          <a:p>
            <a:pPr marL="457200" lvl="1" indent="-457200">
              <a:spcBef>
                <a:spcPts val="600"/>
              </a:spcBef>
              <a:spcAft>
                <a:spcPts val="600"/>
              </a:spcAft>
              <a:buFont typeface="Arial" charset="0"/>
              <a:buChar char="•"/>
            </a:pPr>
            <a:r>
              <a:rPr lang="en-US" sz="4000" dirty="0"/>
              <a:t>Stop and complete as a group: the Reunification Assessment tool.</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12305BB9-2B65-4D4B-B1CB-825702354861}" type="slidenum">
              <a:rPr lang="en-US" smtClean="0"/>
              <a:pPr>
                <a:defRPr/>
              </a:pPr>
              <a:t>44</a:t>
            </a:fld>
            <a:endParaRPr lang="en-US" dirty="0"/>
          </a:p>
        </p:txBody>
      </p:sp>
    </p:spTree>
    <p:extLst>
      <p:ext uri="{BB962C8B-B14F-4D97-AF65-F5344CB8AC3E}">
        <p14:creationId xmlns:p14="http://schemas.microsoft.com/office/powerpoint/2010/main" val="3279725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p:txBody>
          <a:bodyPr/>
          <a:lstStyle/>
          <a:p>
            <a:r>
              <a:rPr lang="en-US" sz="4000" b="1" dirty="0"/>
              <a:t>Preparing the Family for Reunification</a:t>
            </a:r>
          </a:p>
        </p:txBody>
      </p:sp>
      <p:sp>
        <p:nvSpPr>
          <p:cNvPr id="62466" name="Rectangle 3"/>
          <p:cNvSpPr>
            <a:spLocks noGrp="1"/>
          </p:cNvSpPr>
          <p:nvPr>
            <p:ph idx="1"/>
          </p:nvPr>
        </p:nvSpPr>
        <p:spPr/>
        <p:txBody>
          <a:bodyPr/>
          <a:lstStyle/>
          <a:p>
            <a:pPr marL="457200" indent="-457200">
              <a:spcBef>
                <a:spcPts val="600"/>
              </a:spcBef>
              <a:spcAft>
                <a:spcPts val="600"/>
              </a:spcAft>
            </a:pPr>
            <a:r>
              <a:rPr lang="en-US" dirty="0"/>
              <a:t>Shouldn’t be a surprise!</a:t>
            </a:r>
          </a:p>
          <a:p>
            <a:pPr marL="457200" indent="-457200">
              <a:spcBef>
                <a:spcPts val="600"/>
              </a:spcBef>
              <a:spcAft>
                <a:spcPts val="600"/>
              </a:spcAft>
            </a:pPr>
            <a:r>
              <a:rPr lang="en-US" dirty="0"/>
              <a:t>Share the reunification reassessment form with family so that the household understands exactly what will be used to evaluate reunification potential and the threshold they must reach. </a:t>
            </a:r>
          </a:p>
          <a:p>
            <a:pPr marL="457200" indent="-457200">
              <a:spcBef>
                <a:spcPts val="600"/>
              </a:spcBef>
              <a:spcAft>
                <a:spcPts val="600"/>
              </a:spcAft>
            </a:pPr>
            <a:r>
              <a:rPr lang="en-US" dirty="0"/>
              <a:t>Inform them of their </a:t>
            </a:r>
            <a:r>
              <a:rPr lang="en-US" u="sng" dirty="0"/>
              <a:t>original risk level</a:t>
            </a:r>
            <a:r>
              <a:rPr lang="en-US" dirty="0"/>
              <a:t>, and explain that this will serve as the baseline for the reunification reassessment.</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45</a:t>
            </a:fld>
            <a:endParaRPr lang="en-US" dirty="0"/>
          </a:p>
        </p:txBody>
      </p:sp>
    </p:spTree>
    <p:extLst>
      <p:ext uri="{BB962C8B-B14F-4D97-AF65-F5344CB8AC3E}">
        <p14:creationId xmlns:p14="http://schemas.microsoft.com/office/powerpoint/2010/main" val="729644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p:txBody>
          <a:bodyPr/>
          <a:lstStyle/>
          <a:p>
            <a:r>
              <a:rPr lang="en-US" b="1" dirty="0"/>
              <a:t>What Else?</a:t>
            </a:r>
          </a:p>
        </p:txBody>
      </p:sp>
      <p:sp>
        <p:nvSpPr>
          <p:cNvPr id="64514" name="Rectangle 3"/>
          <p:cNvSpPr>
            <a:spLocks noGrp="1"/>
          </p:cNvSpPr>
          <p:nvPr>
            <p:ph idx="1"/>
          </p:nvPr>
        </p:nvSpPr>
        <p:spPr/>
        <p:txBody>
          <a:bodyPr/>
          <a:lstStyle/>
          <a:p>
            <a:pPr marL="457200" indent="-457200">
              <a:spcBef>
                <a:spcPts val="600"/>
              </a:spcBef>
              <a:spcAft>
                <a:spcPts val="600"/>
              </a:spcAft>
            </a:pPr>
            <a:r>
              <a:rPr lang="en-US" sz="3600" dirty="0"/>
              <a:t>Explain that a new substantiation or failure to progress toward case plan goals would increase their risk level.</a:t>
            </a:r>
          </a:p>
          <a:p>
            <a:pPr marL="457200" indent="-457200">
              <a:spcBef>
                <a:spcPts val="600"/>
              </a:spcBef>
              <a:spcAft>
                <a:spcPts val="600"/>
              </a:spcAft>
            </a:pPr>
            <a:r>
              <a:rPr lang="en-US" sz="3600" dirty="0"/>
              <a:t>Discuss visits—how many and the quality.</a:t>
            </a:r>
          </a:p>
          <a:p>
            <a:pPr marL="457200" indent="-457200">
              <a:spcBef>
                <a:spcPts val="600"/>
              </a:spcBef>
              <a:spcAft>
                <a:spcPts val="600"/>
              </a:spcAft>
            </a:pPr>
            <a:r>
              <a:rPr lang="en-US" sz="3600" dirty="0"/>
              <a:t>Discuss Safety.</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46</a:t>
            </a:fld>
            <a:endParaRPr lang="en-US" dirty="0"/>
          </a:p>
        </p:txBody>
      </p:sp>
    </p:spTree>
    <p:extLst>
      <p:ext uri="{BB962C8B-B14F-4D97-AF65-F5344CB8AC3E}">
        <p14:creationId xmlns:p14="http://schemas.microsoft.com/office/powerpoint/2010/main" val="3649179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p:cNvCxnSpPr/>
          <p:nvPr/>
        </p:nvCxnSpPr>
        <p:spPr>
          <a:xfrm>
            <a:off x="2251382" y="4100113"/>
            <a:ext cx="720418" cy="83461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1206186" y="4350008"/>
            <a:ext cx="297366" cy="58471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470388" y="4267200"/>
            <a:ext cx="0" cy="6858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466670" y="2635873"/>
            <a:ext cx="1" cy="86201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724400" y="1386650"/>
            <a:ext cx="1478002" cy="98151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896527" y="1109651"/>
            <a:ext cx="792667" cy="110014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677327" y="2880475"/>
            <a:ext cx="456273" cy="73368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096783" y="2392272"/>
            <a:ext cx="916262" cy="115740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2945" name="Rectangle 2"/>
          <p:cNvSpPr>
            <a:spLocks noGrp="1"/>
          </p:cNvSpPr>
          <p:nvPr>
            <p:ph type="title"/>
          </p:nvPr>
        </p:nvSpPr>
        <p:spPr>
          <a:xfrm>
            <a:off x="152400" y="82034"/>
            <a:ext cx="1904999" cy="1143000"/>
          </a:xfrm>
        </p:spPr>
        <p:txBody>
          <a:bodyPr/>
          <a:lstStyle/>
          <a:p>
            <a:r>
              <a:rPr lang="en-US" sz="2400" dirty="0"/>
              <a:t>Risk Based on Child’s Age</a:t>
            </a:r>
            <a:br>
              <a:rPr lang="en-US" sz="2400" dirty="0"/>
            </a:br>
            <a:r>
              <a:rPr lang="en-US" sz="2400" b="1" dirty="0"/>
              <a:t>Under</a:t>
            </a:r>
            <a:r>
              <a:rPr lang="en-US" sz="2400" dirty="0"/>
              <a:t> 3</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47</a:t>
            </a:fld>
            <a:endParaRPr lang="en-US" dirty="0"/>
          </a:p>
        </p:txBody>
      </p:sp>
      <p:sp>
        <p:nvSpPr>
          <p:cNvPr id="4" name="Rectangle 3"/>
          <p:cNvSpPr/>
          <p:nvPr/>
        </p:nvSpPr>
        <p:spPr>
          <a:xfrm>
            <a:off x="3138603" y="603766"/>
            <a:ext cx="2714393"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reunification risk level low or moderate?</a:t>
            </a:r>
          </a:p>
        </p:txBody>
      </p:sp>
      <p:sp>
        <p:nvSpPr>
          <p:cNvPr id="6" name="TextBox 5"/>
          <p:cNvSpPr txBox="1"/>
          <p:nvPr/>
        </p:nvSpPr>
        <p:spPr>
          <a:xfrm>
            <a:off x="7667858" y="4457700"/>
            <a:ext cx="792666" cy="369332"/>
          </a:xfrm>
          <a:prstGeom prst="rect">
            <a:avLst/>
          </a:prstGeom>
          <a:noFill/>
        </p:spPr>
        <p:txBody>
          <a:bodyPr wrap="square" rtlCol="0">
            <a:spAutoFit/>
          </a:bodyPr>
          <a:lstStyle/>
          <a:p>
            <a:r>
              <a:rPr lang="en-US" dirty="0"/>
              <a:t>Yes</a:t>
            </a:r>
          </a:p>
        </p:txBody>
      </p:sp>
      <p:sp>
        <p:nvSpPr>
          <p:cNvPr id="7" name="Oval 6"/>
          <p:cNvSpPr/>
          <p:nvPr/>
        </p:nvSpPr>
        <p:spPr>
          <a:xfrm>
            <a:off x="3609277" y="3486383"/>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Terminate FR</a:t>
            </a:r>
          </a:p>
        </p:txBody>
      </p:sp>
      <p:sp>
        <p:nvSpPr>
          <p:cNvPr id="8" name="Rectangle 7"/>
          <p:cNvSpPr/>
          <p:nvPr/>
        </p:nvSpPr>
        <p:spPr>
          <a:xfrm>
            <a:off x="1174592" y="2295759"/>
            <a:ext cx="2194931"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this the 6 month hearing or before?</a:t>
            </a:r>
          </a:p>
        </p:txBody>
      </p:sp>
      <p:sp>
        <p:nvSpPr>
          <p:cNvPr id="9" name="Rectangle 8"/>
          <p:cNvSpPr/>
          <p:nvPr/>
        </p:nvSpPr>
        <p:spPr>
          <a:xfrm>
            <a:off x="6202402" y="2032981"/>
            <a:ext cx="2258122"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visitation acceptable?</a:t>
            </a:r>
          </a:p>
        </p:txBody>
      </p:sp>
      <p:sp>
        <p:nvSpPr>
          <p:cNvPr id="10" name="Rectangle 9"/>
          <p:cNvSpPr/>
          <p:nvPr/>
        </p:nvSpPr>
        <p:spPr>
          <a:xfrm>
            <a:off x="599840" y="3657600"/>
            <a:ext cx="2542711"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the answer to R3 “a” or “b” OR is visitation acceptable?</a:t>
            </a:r>
          </a:p>
        </p:txBody>
      </p:sp>
      <p:sp>
        <p:nvSpPr>
          <p:cNvPr id="11" name="Rectangle 10"/>
          <p:cNvSpPr/>
          <p:nvPr/>
        </p:nvSpPr>
        <p:spPr>
          <a:xfrm>
            <a:off x="6041638" y="3514958"/>
            <a:ext cx="2607527"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the home safe or conditionally safe?</a:t>
            </a:r>
          </a:p>
        </p:txBody>
      </p:sp>
      <p:sp>
        <p:nvSpPr>
          <p:cNvPr id="12" name="Oval 11"/>
          <p:cNvSpPr/>
          <p:nvPr/>
        </p:nvSpPr>
        <p:spPr>
          <a:xfrm>
            <a:off x="2616817" y="4949283"/>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Terminate FR</a:t>
            </a:r>
          </a:p>
        </p:txBody>
      </p:sp>
      <p:sp>
        <p:nvSpPr>
          <p:cNvPr id="13" name="Oval 12"/>
          <p:cNvSpPr/>
          <p:nvPr/>
        </p:nvSpPr>
        <p:spPr>
          <a:xfrm>
            <a:off x="468347" y="4953000"/>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Continue FR</a:t>
            </a:r>
          </a:p>
        </p:txBody>
      </p:sp>
      <p:sp>
        <p:nvSpPr>
          <p:cNvPr id="14" name="Oval 13"/>
          <p:cNvSpPr/>
          <p:nvPr/>
        </p:nvSpPr>
        <p:spPr>
          <a:xfrm>
            <a:off x="6580148" y="4953000"/>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Return Home</a:t>
            </a:r>
          </a:p>
        </p:txBody>
      </p:sp>
      <p:sp>
        <p:nvSpPr>
          <p:cNvPr id="15" name="TextBox 14"/>
          <p:cNvSpPr txBox="1"/>
          <p:nvPr/>
        </p:nvSpPr>
        <p:spPr>
          <a:xfrm>
            <a:off x="5645305" y="1534275"/>
            <a:ext cx="792666" cy="369332"/>
          </a:xfrm>
          <a:prstGeom prst="rect">
            <a:avLst/>
          </a:prstGeom>
          <a:noFill/>
        </p:spPr>
        <p:txBody>
          <a:bodyPr wrap="square" rtlCol="0">
            <a:spAutoFit/>
          </a:bodyPr>
          <a:lstStyle/>
          <a:p>
            <a:r>
              <a:rPr lang="en-US" dirty="0"/>
              <a:t>Yes</a:t>
            </a:r>
          </a:p>
        </p:txBody>
      </p:sp>
      <p:sp>
        <p:nvSpPr>
          <p:cNvPr id="16" name="TextBox 15"/>
          <p:cNvSpPr txBox="1"/>
          <p:nvPr/>
        </p:nvSpPr>
        <p:spPr>
          <a:xfrm>
            <a:off x="7667858" y="2996969"/>
            <a:ext cx="792666" cy="369332"/>
          </a:xfrm>
          <a:prstGeom prst="rect">
            <a:avLst/>
          </a:prstGeom>
          <a:noFill/>
        </p:spPr>
        <p:txBody>
          <a:bodyPr wrap="square" rtlCol="0">
            <a:spAutoFit/>
          </a:bodyPr>
          <a:lstStyle/>
          <a:p>
            <a:r>
              <a:rPr lang="en-US" dirty="0"/>
              <a:t>Yes</a:t>
            </a:r>
          </a:p>
        </p:txBody>
      </p:sp>
      <p:sp>
        <p:nvSpPr>
          <p:cNvPr id="17" name="TextBox 16"/>
          <p:cNvSpPr txBox="1"/>
          <p:nvPr/>
        </p:nvSpPr>
        <p:spPr>
          <a:xfrm>
            <a:off x="4699916" y="2063699"/>
            <a:ext cx="792666" cy="369332"/>
          </a:xfrm>
          <a:prstGeom prst="rect">
            <a:avLst/>
          </a:prstGeom>
          <a:noFill/>
        </p:spPr>
        <p:txBody>
          <a:bodyPr wrap="square" rtlCol="0">
            <a:spAutoFit/>
          </a:bodyPr>
          <a:lstStyle/>
          <a:p>
            <a:r>
              <a:rPr lang="en-US" dirty="0"/>
              <a:t>No</a:t>
            </a:r>
          </a:p>
        </p:txBody>
      </p:sp>
      <p:sp>
        <p:nvSpPr>
          <p:cNvPr id="19" name="TextBox 18"/>
          <p:cNvSpPr txBox="1"/>
          <p:nvPr/>
        </p:nvSpPr>
        <p:spPr>
          <a:xfrm>
            <a:off x="2896527" y="4463069"/>
            <a:ext cx="792666" cy="369332"/>
          </a:xfrm>
          <a:prstGeom prst="rect">
            <a:avLst/>
          </a:prstGeom>
          <a:noFill/>
        </p:spPr>
        <p:txBody>
          <a:bodyPr wrap="square" rtlCol="0">
            <a:spAutoFit/>
          </a:bodyPr>
          <a:lstStyle/>
          <a:p>
            <a:r>
              <a:rPr lang="en-US" dirty="0"/>
              <a:t>No</a:t>
            </a:r>
          </a:p>
        </p:txBody>
      </p:sp>
      <p:sp>
        <p:nvSpPr>
          <p:cNvPr id="20" name="TextBox 19"/>
          <p:cNvSpPr txBox="1"/>
          <p:nvPr/>
        </p:nvSpPr>
        <p:spPr>
          <a:xfrm>
            <a:off x="1677327" y="1109651"/>
            <a:ext cx="1219200" cy="923330"/>
          </a:xfrm>
          <a:prstGeom prst="rect">
            <a:avLst/>
          </a:prstGeom>
          <a:noFill/>
        </p:spPr>
        <p:txBody>
          <a:bodyPr wrap="square" rtlCol="0">
            <a:spAutoFit/>
          </a:bodyPr>
          <a:lstStyle/>
          <a:p>
            <a:r>
              <a:rPr lang="en-US" dirty="0"/>
              <a:t>No, risk is high or very high</a:t>
            </a:r>
          </a:p>
        </p:txBody>
      </p:sp>
      <p:sp>
        <p:nvSpPr>
          <p:cNvPr id="48" name="TextBox 47"/>
          <p:cNvSpPr txBox="1"/>
          <p:nvPr/>
        </p:nvSpPr>
        <p:spPr>
          <a:xfrm>
            <a:off x="360086" y="4557082"/>
            <a:ext cx="792666" cy="369332"/>
          </a:xfrm>
          <a:prstGeom prst="rect">
            <a:avLst/>
          </a:prstGeom>
          <a:noFill/>
        </p:spPr>
        <p:txBody>
          <a:bodyPr wrap="square" rtlCol="0">
            <a:spAutoFit/>
          </a:bodyPr>
          <a:lstStyle/>
          <a:p>
            <a:r>
              <a:rPr lang="en-US" dirty="0"/>
              <a:t>Yes</a:t>
            </a:r>
          </a:p>
        </p:txBody>
      </p:sp>
      <p:sp>
        <p:nvSpPr>
          <p:cNvPr id="49" name="TextBox 48"/>
          <p:cNvSpPr txBox="1"/>
          <p:nvPr/>
        </p:nvSpPr>
        <p:spPr>
          <a:xfrm>
            <a:off x="756419" y="3180345"/>
            <a:ext cx="792666" cy="369332"/>
          </a:xfrm>
          <a:prstGeom prst="rect">
            <a:avLst/>
          </a:prstGeom>
          <a:noFill/>
        </p:spPr>
        <p:txBody>
          <a:bodyPr wrap="square" rtlCol="0">
            <a:spAutoFit/>
          </a:bodyPr>
          <a:lstStyle/>
          <a:p>
            <a:r>
              <a:rPr lang="en-US" dirty="0"/>
              <a:t>Yes</a:t>
            </a:r>
          </a:p>
        </p:txBody>
      </p:sp>
      <p:cxnSp>
        <p:nvCxnSpPr>
          <p:cNvPr id="26" name="Straight Arrow Connector 25"/>
          <p:cNvCxnSpPr/>
          <p:nvPr/>
        </p:nvCxnSpPr>
        <p:spPr>
          <a:xfrm flipH="1">
            <a:off x="3503339" y="2511143"/>
            <a:ext cx="2538299"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3554914" y="2695809"/>
            <a:ext cx="2486724" cy="96179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205339" y="2970860"/>
            <a:ext cx="792666" cy="369332"/>
          </a:xfrm>
          <a:prstGeom prst="rect">
            <a:avLst/>
          </a:prstGeom>
          <a:noFill/>
        </p:spPr>
        <p:txBody>
          <a:bodyPr wrap="square" rtlCol="0">
            <a:spAutoFit/>
          </a:bodyPr>
          <a:lstStyle/>
          <a:p>
            <a:r>
              <a:rPr lang="en-US" dirty="0"/>
              <a:t>No</a:t>
            </a:r>
          </a:p>
        </p:txBody>
      </p:sp>
      <p:sp>
        <p:nvSpPr>
          <p:cNvPr id="38" name="TextBox 37"/>
          <p:cNvSpPr txBox="1"/>
          <p:nvPr/>
        </p:nvSpPr>
        <p:spPr>
          <a:xfrm>
            <a:off x="3292860" y="3095859"/>
            <a:ext cx="792666" cy="369332"/>
          </a:xfrm>
          <a:prstGeom prst="rect">
            <a:avLst/>
          </a:prstGeom>
          <a:noFill/>
        </p:spPr>
        <p:txBody>
          <a:bodyPr wrap="square" rtlCol="0">
            <a:spAutoFit/>
          </a:bodyPr>
          <a:lstStyle/>
          <a:p>
            <a:r>
              <a:rPr lang="en-US" dirty="0"/>
              <a:t>No</a:t>
            </a:r>
          </a:p>
        </p:txBody>
      </p:sp>
    </p:spTree>
    <p:extLst>
      <p:ext uri="{BB962C8B-B14F-4D97-AF65-F5344CB8AC3E}">
        <p14:creationId xmlns:p14="http://schemas.microsoft.com/office/powerpoint/2010/main" val="2416916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Arrow Connector 34"/>
          <p:cNvCxnSpPr/>
          <p:nvPr/>
        </p:nvCxnSpPr>
        <p:spPr>
          <a:xfrm>
            <a:off x="2720776" y="4975639"/>
            <a:ext cx="720418" cy="83461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607417" y="3801391"/>
            <a:ext cx="456273" cy="73368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003982" y="3528563"/>
            <a:ext cx="720418" cy="83461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1681964" y="5193341"/>
            <a:ext cx="297366" cy="58471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470388" y="4267200"/>
            <a:ext cx="0" cy="6858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466670" y="2635873"/>
            <a:ext cx="1" cy="86201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724400" y="1386650"/>
            <a:ext cx="1478002" cy="98151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944381" y="932832"/>
            <a:ext cx="792667" cy="110014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675931" y="2623715"/>
            <a:ext cx="456273" cy="73368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096783" y="2392272"/>
            <a:ext cx="916262" cy="67460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2945" name="Rectangle 2"/>
          <p:cNvSpPr>
            <a:spLocks noGrp="1"/>
          </p:cNvSpPr>
          <p:nvPr>
            <p:ph type="title"/>
          </p:nvPr>
        </p:nvSpPr>
        <p:spPr>
          <a:xfrm>
            <a:off x="152400" y="82034"/>
            <a:ext cx="1904999" cy="1143000"/>
          </a:xfrm>
        </p:spPr>
        <p:txBody>
          <a:bodyPr/>
          <a:lstStyle/>
          <a:p>
            <a:r>
              <a:rPr lang="en-US" sz="2400" dirty="0"/>
              <a:t>Risk Based on Child’s Age</a:t>
            </a:r>
            <a:br>
              <a:rPr lang="en-US" sz="2400" dirty="0"/>
            </a:br>
            <a:r>
              <a:rPr lang="en-US" sz="2400" dirty="0"/>
              <a:t>Over 3</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48</a:t>
            </a:fld>
            <a:endParaRPr lang="en-US" dirty="0"/>
          </a:p>
        </p:txBody>
      </p:sp>
      <p:sp>
        <p:nvSpPr>
          <p:cNvPr id="4" name="Rectangle 3"/>
          <p:cNvSpPr/>
          <p:nvPr/>
        </p:nvSpPr>
        <p:spPr>
          <a:xfrm>
            <a:off x="3138603" y="603766"/>
            <a:ext cx="2714393"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reunification risk level low or moderate?</a:t>
            </a:r>
          </a:p>
        </p:txBody>
      </p:sp>
      <p:sp>
        <p:nvSpPr>
          <p:cNvPr id="6" name="TextBox 5"/>
          <p:cNvSpPr txBox="1"/>
          <p:nvPr/>
        </p:nvSpPr>
        <p:spPr>
          <a:xfrm>
            <a:off x="7667858" y="4457700"/>
            <a:ext cx="792666" cy="369332"/>
          </a:xfrm>
          <a:prstGeom prst="rect">
            <a:avLst/>
          </a:prstGeom>
          <a:noFill/>
        </p:spPr>
        <p:txBody>
          <a:bodyPr wrap="square" rtlCol="0">
            <a:spAutoFit/>
          </a:bodyPr>
          <a:lstStyle/>
          <a:p>
            <a:r>
              <a:rPr lang="en-US" dirty="0"/>
              <a:t>Yes</a:t>
            </a:r>
          </a:p>
        </p:txBody>
      </p:sp>
      <p:sp>
        <p:nvSpPr>
          <p:cNvPr id="7" name="Oval 6"/>
          <p:cNvSpPr/>
          <p:nvPr/>
        </p:nvSpPr>
        <p:spPr>
          <a:xfrm>
            <a:off x="4242457" y="4336091"/>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Terminate FR</a:t>
            </a:r>
          </a:p>
        </p:txBody>
      </p:sp>
      <p:sp>
        <p:nvSpPr>
          <p:cNvPr id="8" name="Rectangle 7"/>
          <p:cNvSpPr/>
          <p:nvPr/>
        </p:nvSpPr>
        <p:spPr>
          <a:xfrm>
            <a:off x="1182954" y="2067832"/>
            <a:ext cx="2194931"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this the 6 month hearing or before?</a:t>
            </a:r>
          </a:p>
        </p:txBody>
      </p:sp>
      <p:sp>
        <p:nvSpPr>
          <p:cNvPr id="9" name="Rectangle 8"/>
          <p:cNvSpPr/>
          <p:nvPr/>
        </p:nvSpPr>
        <p:spPr>
          <a:xfrm>
            <a:off x="6202402" y="2032981"/>
            <a:ext cx="2258122"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visitation acceptable?</a:t>
            </a:r>
          </a:p>
        </p:txBody>
      </p:sp>
      <p:sp>
        <p:nvSpPr>
          <p:cNvPr id="10" name="Rectangle 9"/>
          <p:cNvSpPr/>
          <p:nvPr/>
        </p:nvSpPr>
        <p:spPr>
          <a:xfrm>
            <a:off x="1330940" y="4552950"/>
            <a:ext cx="2542711"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the answer to R3 “a” or “b” OR is visitation acceptable?</a:t>
            </a:r>
          </a:p>
        </p:txBody>
      </p:sp>
      <p:sp>
        <p:nvSpPr>
          <p:cNvPr id="11" name="Rectangle 10"/>
          <p:cNvSpPr/>
          <p:nvPr/>
        </p:nvSpPr>
        <p:spPr>
          <a:xfrm>
            <a:off x="6041638" y="3514958"/>
            <a:ext cx="2607527"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the home safe or conditionally safe?</a:t>
            </a:r>
          </a:p>
        </p:txBody>
      </p:sp>
      <p:sp>
        <p:nvSpPr>
          <p:cNvPr id="12" name="Oval 11"/>
          <p:cNvSpPr/>
          <p:nvPr/>
        </p:nvSpPr>
        <p:spPr>
          <a:xfrm>
            <a:off x="2720895" y="5810544"/>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Terminate FR</a:t>
            </a:r>
          </a:p>
        </p:txBody>
      </p:sp>
      <p:sp>
        <p:nvSpPr>
          <p:cNvPr id="13" name="Oval 12"/>
          <p:cNvSpPr/>
          <p:nvPr/>
        </p:nvSpPr>
        <p:spPr>
          <a:xfrm>
            <a:off x="433959" y="5745789"/>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Continue FR</a:t>
            </a:r>
          </a:p>
        </p:txBody>
      </p:sp>
      <p:sp>
        <p:nvSpPr>
          <p:cNvPr id="14" name="Oval 13"/>
          <p:cNvSpPr/>
          <p:nvPr/>
        </p:nvSpPr>
        <p:spPr>
          <a:xfrm>
            <a:off x="6580148" y="4953000"/>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Return Home</a:t>
            </a:r>
          </a:p>
        </p:txBody>
      </p:sp>
      <p:sp>
        <p:nvSpPr>
          <p:cNvPr id="15" name="TextBox 14"/>
          <p:cNvSpPr txBox="1"/>
          <p:nvPr/>
        </p:nvSpPr>
        <p:spPr>
          <a:xfrm>
            <a:off x="5645305" y="1534275"/>
            <a:ext cx="792666" cy="369332"/>
          </a:xfrm>
          <a:prstGeom prst="rect">
            <a:avLst/>
          </a:prstGeom>
          <a:noFill/>
        </p:spPr>
        <p:txBody>
          <a:bodyPr wrap="square" rtlCol="0">
            <a:spAutoFit/>
          </a:bodyPr>
          <a:lstStyle/>
          <a:p>
            <a:r>
              <a:rPr lang="en-US" dirty="0"/>
              <a:t>Yes</a:t>
            </a:r>
          </a:p>
        </p:txBody>
      </p:sp>
      <p:sp>
        <p:nvSpPr>
          <p:cNvPr id="16" name="TextBox 15"/>
          <p:cNvSpPr txBox="1"/>
          <p:nvPr/>
        </p:nvSpPr>
        <p:spPr>
          <a:xfrm>
            <a:off x="7667858" y="2996969"/>
            <a:ext cx="792666" cy="369332"/>
          </a:xfrm>
          <a:prstGeom prst="rect">
            <a:avLst/>
          </a:prstGeom>
          <a:noFill/>
        </p:spPr>
        <p:txBody>
          <a:bodyPr wrap="square" rtlCol="0">
            <a:spAutoFit/>
          </a:bodyPr>
          <a:lstStyle/>
          <a:p>
            <a:r>
              <a:rPr lang="en-US" dirty="0"/>
              <a:t>Yes</a:t>
            </a:r>
          </a:p>
        </p:txBody>
      </p:sp>
      <p:sp>
        <p:nvSpPr>
          <p:cNvPr id="17" name="TextBox 16"/>
          <p:cNvSpPr txBox="1"/>
          <p:nvPr/>
        </p:nvSpPr>
        <p:spPr>
          <a:xfrm>
            <a:off x="3413667" y="2511143"/>
            <a:ext cx="792666" cy="369332"/>
          </a:xfrm>
          <a:prstGeom prst="rect">
            <a:avLst/>
          </a:prstGeom>
          <a:noFill/>
        </p:spPr>
        <p:txBody>
          <a:bodyPr wrap="square" rtlCol="0">
            <a:spAutoFit/>
          </a:bodyPr>
          <a:lstStyle/>
          <a:p>
            <a:r>
              <a:rPr lang="en-US" dirty="0"/>
              <a:t>No</a:t>
            </a:r>
          </a:p>
        </p:txBody>
      </p:sp>
      <p:sp>
        <p:nvSpPr>
          <p:cNvPr id="20" name="TextBox 19"/>
          <p:cNvSpPr txBox="1"/>
          <p:nvPr/>
        </p:nvSpPr>
        <p:spPr>
          <a:xfrm>
            <a:off x="1677327" y="1109651"/>
            <a:ext cx="1219200" cy="923330"/>
          </a:xfrm>
          <a:prstGeom prst="rect">
            <a:avLst/>
          </a:prstGeom>
          <a:noFill/>
        </p:spPr>
        <p:txBody>
          <a:bodyPr wrap="square" rtlCol="0">
            <a:spAutoFit/>
          </a:bodyPr>
          <a:lstStyle/>
          <a:p>
            <a:r>
              <a:rPr lang="en-US" dirty="0"/>
              <a:t>No, risk is high or very high</a:t>
            </a:r>
          </a:p>
        </p:txBody>
      </p:sp>
      <p:sp>
        <p:nvSpPr>
          <p:cNvPr id="48" name="TextBox 47"/>
          <p:cNvSpPr txBox="1"/>
          <p:nvPr/>
        </p:nvSpPr>
        <p:spPr>
          <a:xfrm>
            <a:off x="786621" y="5368848"/>
            <a:ext cx="792666" cy="369332"/>
          </a:xfrm>
          <a:prstGeom prst="rect">
            <a:avLst/>
          </a:prstGeom>
          <a:noFill/>
        </p:spPr>
        <p:txBody>
          <a:bodyPr wrap="square" rtlCol="0">
            <a:spAutoFit/>
          </a:bodyPr>
          <a:lstStyle/>
          <a:p>
            <a:r>
              <a:rPr lang="en-US" dirty="0"/>
              <a:t>Yes</a:t>
            </a:r>
          </a:p>
        </p:txBody>
      </p:sp>
      <p:sp>
        <p:nvSpPr>
          <p:cNvPr id="49" name="TextBox 48"/>
          <p:cNvSpPr txBox="1"/>
          <p:nvPr/>
        </p:nvSpPr>
        <p:spPr>
          <a:xfrm>
            <a:off x="676498" y="2932361"/>
            <a:ext cx="792666" cy="369332"/>
          </a:xfrm>
          <a:prstGeom prst="rect">
            <a:avLst/>
          </a:prstGeom>
          <a:noFill/>
        </p:spPr>
        <p:txBody>
          <a:bodyPr wrap="square" rtlCol="0">
            <a:spAutoFit/>
          </a:bodyPr>
          <a:lstStyle/>
          <a:p>
            <a:r>
              <a:rPr lang="en-US" dirty="0"/>
              <a:t>Yes</a:t>
            </a:r>
          </a:p>
        </p:txBody>
      </p:sp>
      <p:sp>
        <p:nvSpPr>
          <p:cNvPr id="29" name="Rectangle 28"/>
          <p:cNvSpPr/>
          <p:nvPr/>
        </p:nvSpPr>
        <p:spPr>
          <a:xfrm>
            <a:off x="2966224" y="3066879"/>
            <a:ext cx="2194931"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this the 12 month hearing or before?</a:t>
            </a:r>
          </a:p>
        </p:txBody>
      </p:sp>
      <p:sp>
        <p:nvSpPr>
          <p:cNvPr id="30" name="Oval 29"/>
          <p:cNvSpPr/>
          <p:nvPr/>
        </p:nvSpPr>
        <p:spPr>
          <a:xfrm>
            <a:off x="582642" y="3409950"/>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Continue FR</a:t>
            </a:r>
          </a:p>
        </p:txBody>
      </p:sp>
      <p:sp>
        <p:nvSpPr>
          <p:cNvPr id="32" name="TextBox 31"/>
          <p:cNvSpPr txBox="1"/>
          <p:nvPr/>
        </p:nvSpPr>
        <p:spPr>
          <a:xfrm>
            <a:off x="3080985" y="3983566"/>
            <a:ext cx="792666" cy="369332"/>
          </a:xfrm>
          <a:prstGeom prst="rect">
            <a:avLst/>
          </a:prstGeom>
          <a:noFill/>
        </p:spPr>
        <p:txBody>
          <a:bodyPr wrap="square" rtlCol="0">
            <a:spAutoFit/>
          </a:bodyPr>
          <a:lstStyle/>
          <a:p>
            <a:r>
              <a:rPr lang="en-US" dirty="0"/>
              <a:t>Yes</a:t>
            </a:r>
          </a:p>
        </p:txBody>
      </p:sp>
      <p:sp>
        <p:nvSpPr>
          <p:cNvPr id="33" name="TextBox 32"/>
          <p:cNvSpPr txBox="1"/>
          <p:nvPr/>
        </p:nvSpPr>
        <p:spPr>
          <a:xfrm>
            <a:off x="3439220" y="5382176"/>
            <a:ext cx="792666" cy="369332"/>
          </a:xfrm>
          <a:prstGeom prst="rect">
            <a:avLst/>
          </a:prstGeom>
          <a:noFill/>
        </p:spPr>
        <p:txBody>
          <a:bodyPr wrap="square" rtlCol="0">
            <a:spAutoFit/>
          </a:bodyPr>
          <a:lstStyle/>
          <a:p>
            <a:r>
              <a:rPr lang="en-US" dirty="0"/>
              <a:t>No</a:t>
            </a:r>
          </a:p>
        </p:txBody>
      </p:sp>
      <p:sp>
        <p:nvSpPr>
          <p:cNvPr id="34" name="TextBox 33"/>
          <p:cNvSpPr txBox="1"/>
          <p:nvPr/>
        </p:nvSpPr>
        <p:spPr>
          <a:xfrm>
            <a:off x="4670735" y="3928740"/>
            <a:ext cx="792666" cy="369332"/>
          </a:xfrm>
          <a:prstGeom prst="rect">
            <a:avLst/>
          </a:prstGeom>
          <a:noFill/>
        </p:spPr>
        <p:txBody>
          <a:bodyPr wrap="square" rtlCol="0">
            <a:spAutoFit/>
          </a:bodyPr>
          <a:lstStyle/>
          <a:p>
            <a:r>
              <a:rPr lang="en-US" dirty="0"/>
              <a:t>No</a:t>
            </a:r>
          </a:p>
        </p:txBody>
      </p:sp>
      <p:cxnSp>
        <p:nvCxnSpPr>
          <p:cNvPr id="3" name="Straight Arrow Connector 2"/>
          <p:cNvCxnSpPr/>
          <p:nvPr/>
        </p:nvCxnSpPr>
        <p:spPr>
          <a:xfrm flipH="1" flipV="1">
            <a:off x="3477318" y="2368162"/>
            <a:ext cx="2564320" cy="114679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477318" y="2368162"/>
            <a:ext cx="2725084" cy="25555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031724" y="2098550"/>
            <a:ext cx="792666" cy="369332"/>
          </a:xfrm>
          <a:prstGeom prst="rect">
            <a:avLst/>
          </a:prstGeom>
          <a:noFill/>
        </p:spPr>
        <p:txBody>
          <a:bodyPr wrap="square" rtlCol="0">
            <a:spAutoFit/>
          </a:bodyPr>
          <a:lstStyle/>
          <a:p>
            <a:r>
              <a:rPr lang="en-US" dirty="0"/>
              <a:t>No</a:t>
            </a:r>
          </a:p>
        </p:txBody>
      </p:sp>
      <p:sp>
        <p:nvSpPr>
          <p:cNvPr id="40" name="TextBox 39"/>
          <p:cNvSpPr txBox="1"/>
          <p:nvPr/>
        </p:nvSpPr>
        <p:spPr>
          <a:xfrm>
            <a:off x="5645305" y="2975331"/>
            <a:ext cx="792666" cy="369332"/>
          </a:xfrm>
          <a:prstGeom prst="rect">
            <a:avLst/>
          </a:prstGeom>
          <a:noFill/>
        </p:spPr>
        <p:txBody>
          <a:bodyPr wrap="square" rtlCol="0">
            <a:spAutoFit/>
          </a:bodyPr>
          <a:lstStyle/>
          <a:p>
            <a:r>
              <a:rPr lang="en-US" dirty="0"/>
              <a:t>No</a:t>
            </a:r>
          </a:p>
        </p:txBody>
      </p:sp>
    </p:spTree>
    <p:extLst>
      <p:ext uri="{BB962C8B-B14F-4D97-AF65-F5344CB8AC3E}">
        <p14:creationId xmlns:p14="http://schemas.microsoft.com/office/powerpoint/2010/main" val="1529333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p:txBody>
          <a:bodyPr/>
          <a:lstStyle/>
          <a:p>
            <a:r>
              <a:rPr lang="en-US" b="1" dirty="0"/>
              <a:t>Risk/Safety Assessment</a:t>
            </a:r>
          </a:p>
        </p:txBody>
      </p:sp>
      <p:sp>
        <p:nvSpPr>
          <p:cNvPr id="54274" name="Rectangle 3"/>
          <p:cNvSpPr>
            <a:spLocks noGrp="1"/>
          </p:cNvSpPr>
          <p:nvPr>
            <p:ph idx="1"/>
          </p:nvPr>
        </p:nvSpPr>
        <p:spPr/>
        <p:txBody>
          <a:bodyPr/>
          <a:lstStyle/>
          <a:p>
            <a:pPr marL="457200" indent="-457200">
              <a:spcBef>
                <a:spcPts val="600"/>
              </a:spcBef>
              <a:spcAft>
                <a:spcPts val="600"/>
              </a:spcAft>
            </a:pPr>
            <a:r>
              <a:rPr lang="en-US" sz="4000" dirty="0"/>
              <a:t>Family risk reassessment for in-home cases </a:t>
            </a:r>
          </a:p>
          <a:p>
            <a:pPr marL="457200" indent="-457200">
              <a:spcBef>
                <a:spcPts val="600"/>
              </a:spcBef>
              <a:spcAft>
                <a:spcPts val="600"/>
              </a:spcAft>
            </a:pPr>
            <a:r>
              <a:rPr lang="en-US" sz="4000" dirty="0"/>
              <a:t>If the case will remain open, the reassessment also includes a family strengths and needs reassessment and a case plan update. </a:t>
            </a:r>
          </a:p>
          <a:p>
            <a:endParaRPr lang="en-US" dirty="0"/>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1"/>
        <p:cNvGrpSpPr/>
        <p:nvPr/>
      </p:nvGrpSpPr>
      <p:grpSpPr>
        <a:xfrm>
          <a:off x="0" y="0"/>
          <a:ext cx="0" cy="0"/>
          <a:chOff x="0" y="0"/>
          <a:chExt cx="0" cy="0"/>
        </a:xfrm>
      </p:grpSpPr>
      <p:sp>
        <p:nvSpPr>
          <p:cNvPr id="1712" name="Shape 1712"/>
          <p:cNvSpPr txBox="1">
            <a:spLocks noGrp="1"/>
          </p:cNvSpPr>
          <p:nvPr>
            <p:ph type="title"/>
          </p:nvPr>
        </p:nvSpPr>
        <p:spPr>
          <a:xfrm>
            <a:off x="609600" y="381000"/>
            <a:ext cx="7848599" cy="1219199"/>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Trebuchet MS"/>
              <a:buNone/>
            </a:pPr>
            <a:r>
              <a:rPr lang="en-US" sz="4000" b="1" i="0" u="none" strike="noStrike" cap="none" baseline="0" dirty="0">
                <a:latin typeface="+mn-lt"/>
                <a:ea typeface="Trebuchet MS"/>
                <a:cs typeface="Trebuchet MS"/>
                <a:sym typeface="Trebuchet MS"/>
              </a:rPr>
              <a:t>SDM Policy Manual Organization</a:t>
            </a:r>
          </a:p>
        </p:txBody>
      </p:sp>
      <p:sp>
        <p:nvSpPr>
          <p:cNvPr id="1713" name="Shape 1713"/>
          <p:cNvSpPr txBox="1">
            <a:spLocks noGrp="1"/>
          </p:cNvSpPr>
          <p:nvPr>
            <p:ph idx="1"/>
          </p:nvPr>
        </p:nvSpPr>
        <p:spPr>
          <a:xfrm>
            <a:off x="457200" y="1981200"/>
            <a:ext cx="8229600" cy="432434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Clr>
                <a:schemeClr val="tx1"/>
              </a:buClr>
              <a:buSzPct val="100000"/>
              <a:buFont typeface="Arial" pitchFamily="34" charset="0"/>
              <a:buChar char="•"/>
            </a:pPr>
            <a:r>
              <a:rPr lang="en-US" sz="4000" b="0" i="0" u="none" strike="noStrike" cap="none" baseline="0" dirty="0">
                <a:ea typeface="Georgia"/>
                <a:cs typeface="Georgia"/>
                <a:sym typeface="Georgia"/>
              </a:rPr>
              <a:t>Each section is a tool</a:t>
            </a:r>
          </a:p>
          <a:p>
            <a:pPr marL="0" marR="0" lvl="0" indent="0" algn="l" rtl="0">
              <a:lnSpc>
                <a:spcPct val="100000"/>
              </a:lnSpc>
              <a:spcBef>
                <a:spcPts val="0"/>
              </a:spcBef>
              <a:spcAft>
                <a:spcPts val="0"/>
              </a:spcAft>
              <a:buClr>
                <a:schemeClr val="tx1"/>
              </a:buClr>
              <a:buSzPct val="100000"/>
              <a:buNone/>
            </a:pPr>
            <a:endParaRPr lang="en-US" sz="4000" b="0" i="0" u="none" strike="noStrike" cap="none" baseline="0" dirty="0">
              <a:ea typeface="Georgia"/>
              <a:cs typeface="Georgia"/>
              <a:sym typeface="Georgia"/>
            </a:endParaRPr>
          </a:p>
          <a:p>
            <a:pPr marR="0" lvl="0" algn="l" rtl="0">
              <a:lnSpc>
                <a:spcPct val="100000"/>
              </a:lnSpc>
              <a:spcBef>
                <a:spcPts val="300"/>
              </a:spcBef>
              <a:spcAft>
                <a:spcPts val="0"/>
              </a:spcAft>
              <a:buClr>
                <a:schemeClr val="tx1"/>
              </a:buClr>
              <a:buSzPct val="100000"/>
              <a:buFont typeface="Arial" pitchFamily="34" charset="0"/>
              <a:buChar char="•"/>
            </a:pPr>
            <a:r>
              <a:rPr lang="en-US" sz="4000" b="0" i="0" u="none" strike="noStrike" cap="none" baseline="0" dirty="0">
                <a:ea typeface="Georgia"/>
                <a:cs typeface="Georgia"/>
                <a:sym typeface="Georgia"/>
              </a:rPr>
              <a:t>Within each section:</a:t>
            </a:r>
          </a:p>
          <a:p>
            <a:pPr marR="0" lvl="1" algn="l" rtl="0">
              <a:lnSpc>
                <a:spcPct val="100000"/>
              </a:lnSpc>
              <a:spcBef>
                <a:spcPts val="300"/>
              </a:spcBef>
              <a:spcAft>
                <a:spcPts val="0"/>
              </a:spcAft>
              <a:buClr>
                <a:schemeClr val="tx1"/>
              </a:buClr>
              <a:buSzPct val="100000"/>
              <a:buFont typeface="Calibri" pitchFamily="34" charset="0"/>
              <a:buChar char="-"/>
            </a:pPr>
            <a:r>
              <a:rPr lang="en-US" sz="4000" b="0" i="0" u="none" strike="noStrike" cap="none" baseline="0" dirty="0">
                <a:ea typeface="Georgia"/>
                <a:cs typeface="Georgia"/>
                <a:sym typeface="Georgia"/>
              </a:rPr>
              <a:t>Tool</a:t>
            </a:r>
          </a:p>
          <a:p>
            <a:pPr marR="0" lvl="1" algn="l" rtl="0">
              <a:lnSpc>
                <a:spcPct val="100000"/>
              </a:lnSpc>
              <a:spcBef>
                <a:spcPts val="300"/>
              </a:spcBef>
              <a:spcAft>
                <a:spcPts val="0"/>
              </a:spcAft>
              <a:buClr>
                <a:schemeClr val="tx1"/>
              </a:buClr>
              <a:buSzPct val="100000"/>
              <a:buFont typeface="Calibri" pitchFamily="34" charset="0"/>
              <a:buChar char="-"/>
            </a:pPr>
            <a:r>
              <a:rPr lang="en-US" sz="4000" b="0" i="0" u="none" strike="noStrike" cap="none" baseline="0" dirty="0">
                <a:ea typeface="Georgia"/>
                <a:cs typeface="Georgia"/>
                <a:sym typeface="Georgia"/>
              </a:rPr>
              <a:t>Definitions</a:t>
            </a:r>
          </a:p>
          <a:p>
            <a:pPr marR="0" lvl="1" algn="l" rtl="0">
              <a:lnSpc>
                <a:spcPct val="100000"/>
              </a:lnSpc>
              <a:spcBef>
                <a:spcPts val="300"/>
              </a:spcBef>
              <a:spcAft>
                <a:spcPts val="0"/>
              </a:spcAft>
              <a:buClr>
                <a:schemeClr val="tx1"/>
              </a:buClr>
              <a:buSzPct val="100000"/>
              <a:buFont typeface="Calibri" pitchFamily="34" charset="0"/>
              <a:buChar char="-"/>
            </a:pPr>
            <a:r>
              <a:rPr lang="en-US" sz="4000" b="0" i="0" u="none" strike="noStrike" cap="none" baseline="0" dirty="0">
                <a:ea typeface="Georgia"/>
                <a:cs typeface="Georgia"/>
                <a:sym typeface="Georgia"/>
              </a:rPr>
              <a:t>Policy and procedure</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105025"/>
            <a:ext cx="2066925"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269274"/>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p:txBody>
          <a:bodyPr/>
          <a:lstStyle/>
          <a:p>
            <a:r>
              <a:rPr lang="en-US" b="1" dirty="0"/>
              <a:t>Risk Reassessment</a:t>
            </a:r>
          </a:p>
        </p:txBody>
      </p:sp>
      <p:sp>
        <p:nvSpPr>
          <p:cNvPr id="58370" name="Rectangle 3"/>
          <p:cNvSpPr>
            <a:spLocks noGrp="1"/>
          </p:cNvSpPr>
          <p:nvPr>
            <p:ph idx="1"/>
          </p:nvPr>
        </p:nvSpPr>
        <p:spPr>
          <a:xfrm>
            <a:off x="457200" y="1447800"/>
            <a:ext cx="8229600" cy="4678363"/>
          </a:xfrm>
        </p:spPr>
        <p:txBody>
          <a:bodyPr/>
          <a:lstStyle/>
          <a:p>
            <a:pPr marL="457200" indent="-457200">
              <a:spcBef>
                <a:spcPts val="600"/>
              </a:spcBef>
              <a:spcAft>
                <a:spcPts val="600"/>
              </a:spcAft>
            </a:pPr>
            <a:r>
              <a:rPr lang="en-US" sz="3600" dirty="0"/>
              <a:t>Completed for In-Home Cases NOT Reunification cases</a:t>
            </a:r>
          </a:p>
          <a:p>
            <a:pPr marL="457200" indent="-457200">
              <a:spcBef>
                <a:spcPts val="600"/>
              </a:spcBef>
              <a:spcAft>
                <a:spcPts val="600"/>
              </a:spcAft>
            </a:pPr>
            <a:r>
              <a:rPr lang="en-US" sz="3600" dirty="0"/>
              <a:t>The risk reassessment determines whether the case should remain open or be closed</a:t>
            </a:r>
          </a:p>
          <a:p>
            <a:pPr marL="457200" indent="-457200">
              <a:spcBef>
                <a:spcPts val="600"/>
              </a:spcBef>
              <a:spcAft>
                <a:spcPts val="600"/>
              </a:spcAft>
            </a:pPr>
            <a:r>
              <a:rPr lang="en-US" sz="3600" dirty="0"/>
              <a:t>Completed at minimum every 6 months</a:t>
            </a:r>
          </a:p>
          <a:p>
            <a:pPr marL="457200" indent="-457200">
              <a:spcBef>
                <a:spcPts val="600"/>
              </a:spcBef>
              <a:spcAft>
                <a:spcPts val="600"/>
              </a:spcAft>
            </a:pPr>
            <a:r>
              <a:rPr lang="en-US" sz="3600" dirty="0"/>
              <a:t>Updated FSNA and case plan completed </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p:txBody>
          <a:bodyPr/>
          <a:lstStyle/>
          <a:p>
            <a:r>
              <a:rPr lang="en-US" b="1" dirty="0"/>
              <a:t>Can the Case Be Closed Safely?</a:t>
            </a:r>
          </a:p>
        </p:txBody>
      </p:sp>
      <p:sp>
        <p:nvSpPr>
          <p:cNvPr id="56322" name="Rectangle 3"/>
          <p:cNvSpPr>
            <a:spLocks noGrp="1"/>
          </p:cNvSpPr>
          <p:nvPr>
            <p:ph idx="1"/>
          </p:nvPr>
        </p:nvSpPr>
        <p:spPr/>
        <p:txBody>
          <a:bodyPr/>
          <a:lstStyle/>
          <a:p>
            <a:pPr marL="457200" indent="-457200">
              <a:spcBef>
                <a:spcPts val="600"/>
              </a:spcBef>
              <a:spcAft>
                <a:spcPts val="600"/>
              </a:spcAft>
            </a:pPr>
            <a:r>
              <a:rPr lang="en-US" sz="3600" dirty="0"/>
              <a:t>Voluntary—30 days prior to case plan completion or case closure recommendation</a:t>
            </a:r>
          </a:p>
          <a:p>
            <a:pPr marL="457200" indent="-457200">
              <a:spcBef>
                <a:spcPts val="600"/>
              </a:spcBef>
              <a:spcAft>
                <a:spcPts val="600"/>
              </a:spcAft>
            </a:pPr>
            <a:r>
              <a:rPr lang="en-US" sz="3600" dirty="0"/>
              <a:t>Involuntary—65 days prior to case plan completion or case closure recommendation</a:t>
            </a:r>
          </a:p>
          <a:p>
            <a:pPr marL="457200" indent="-457200">
              <a:spcBef>
                <a:spcPts val="600"/>
              </a:spcBef>
              <a:spcAft>
                <a:spcPts val="600"/>
              </a:spcAft>
            </a:pPr>
            <a:r>
              <a:rPr lang="en-US" sz="3600" dirty="0"/>
              <a:t>All in home cases where new circumstances/new risk</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Let’s Practice</a:t>
            </a:r>
          </a:p>
        </p:txBody>
      </p:sp>
      <p:sp>
        <p:nvSpPr>
          <p:cNvPr id="3" name="Content Placeholder 2"/>
          <p:cNvSpPr>
            <a:spLocks noGrp="1"/>
          </p:cNvSpPr>
          <p:nvPr>
            <p:ph idx="1"/>
          </p:nvPr>
        </p:nvSpPr>
        <p:spPr/>
        <p:txBody>
          <a:bodyPr/>
          <a:lstStyle/>
          <a:p>
            <a:pPr marL="457200" lvl="1" indent="-400050">
              <a:spcBef>
                <a:spcPts val="600"/>
              </a:spcBef>
              <a:spcAft>
                <a:spcPts val="600"/>
              </a:spcAft>
              <a:buFont typeface="Arial" panose="020B0604020202020204" pitchFamily="34" charset="0"/>
              <a:buChar char="•"/>
            </a:pPr>
            <a:r>
              <a:rPr lang="en-US" sz="4000" dirty="0"/>
              <a:t>Read page 21 of the case example.</a:t>
            </a:r>
          </a:p>
          <a:p>
            <a:pPr marL="457200" lvl="1" indent="-400050">
              <a:spcBef>
                <a:spcPts val="600"/>
              </a:spcBef>
              <a:spcAft>
                <a:spcPts val="600"/>
              </a:spcAft>
              <a:buFont typeface="Arial" panose="020B0604020202020204" pitchFamily="34" charset="0"/>
              <a:buChar char="•"/>
            </a:pPr>
            <a:r>
              <a:rPr lang="en-US" sz="4000"/>
              <a:t>In dyads</a:t>
            </a:r>
            <a:r>
              <a:rPr lang="en-US" sz="4000" dirty="0"/>
              <a:t>, complete the Family Risk Reassessment for In-home Cases Tool.</a:t>
            </a:r>
          </a:p>
          <a:p>
            <a:pPr marL="342900" lvl="1">
              <a:buFont typeface="Arial" panose="020B0604020202020204" pitchFamily="34" charset="0"/>
              <a:buChar char="•"/>
            </a:pPr>
            <a:endParaRPr lang="en-US" sz="3600" dirty="0"/>
          </a:p>
        </p:txBody>
      </p:sp>
      <p:sp>
        <p:nvSpPr>
          <p:cNvPr id="4" name="Slide Number Placeholder 3"/>
          <p:cNvSpPr>
            <a:spLocks noGrp="1"/>
          </p:cNvSpPr>
          <p:nvPr>
            <p:ph type="sldNum" sz="quarter" idx="12"/>
          </p:nvPr>
        </p:nvSpPr>
        <p:spPr/>
        <p:txBody>
          <a:bodyPr/>
          <a:lstStyle/>
          <a:p>
            <a:pPr>
              <a:defRPr/>
            </a:pPr>
            <a:fld id="{12305BB9-2B65-4D4B-B1CB-825702354861}" type="slidenum">
              <a:rPr lang="en-US" smtClean="0"/>
              <a:pPr>
                <a:defRPr/>
              </a:pPr>
              <a:t>52</a:t>
            </a:fld>
            <a:endParaRPr lang="en-US" dirty="0"/>
          </a:p>
        </p:txBody>
      </p:sp>
    </p:spTree>
    <p:extLst>
      <p:ext uri="{BB962C8B-B14F-4D97-AF65-F5344CB8AC3E}">
        <p14:creationId xmlns:p14="http://schemas.microsoft.com/office/powerpoint/2010/main" val="3638337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p:txBody>
          <a:bodyPr/>
          <a:lstStyle/>
          <a:p>
            <a:r>
              <a:rPr lang="en-US" b="1" dirty="0"/>
              <a:t>Wrap Up</a:t>
            </a:r>
          </a:p>
        </p:txBody>
      </p:sp>
      <p:sp>
        <p:nvSpPr>
          <p:cNvPr id="88067" name="Rectangle 3"/>
          <p:cNvSpPr>
            <a:spLocks noGrp="1"/>
          </p:cNvSpPr>
          <p:nvPr>
            <p:ph idx="1"/>
          </p:nvPr>
        </p:nvSpPr>
        <p:spPr/>
        <p:txBody>
          <a:bodyPr/>
          <a:lstStyle/>
          <a:p>
            <a:endParaRPr lang="en-US" b="1" dirty="0"/>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53</a:t>
            </a:fld>
            <a:endParaRPr lang="en-US" dirty="0"/>
          </a:p>
        </p:txBody>
      </p:sp>
      <p:pic>
        <p:nvPicPr>
          <p:cNvPr id="88068" name="Picture 5" descr="wrapped_present_box_answer_1_xlarge"/>
          <p:cNvPicPr>
            <a:picLocks noChangeAspect="1" noChangeArrowheads="1"/>
          </p:cNvPicPr>
          <p:nvPr/>
        </p:nvPicPr>
        <p:blipFill>
          <a:blip r:embed="rId3"/>
          <a:srcRect/>
          <a:stretch>
            <a:fillRect/>
          </a:stretch>
        </p:blipFill>
        <p:spPr bwMode="auto">
          <a:xfrm>
            <a:off x="5181600" y="2819400"/>
            <a:ext cx="3333750" cy="2914650"/>
          </a:xfrm>
          <a:prstGeom prst="rect">
            <a:avLst/>
          </a:prstGeom>
          <a:noFill/>
          <a:ln w="9525">
            <a:noFill/>
            <a:miter lim="800000"/>
            <a:headEnd/>
            <a:tailEnd/>
          </a:ln>
        </p:spPr>
      </p:pic>
    </p:spTree>
    <p:extLst>
      <p:ext uri="{BB962C8B-B14F-4D97-AF65-F5344CB8AC3E}">
        <p14:creationId xmlns:p14="http://schemas.microsoft.com/office/powerpoint/2010/main" val="2498043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a:spLocks noGrp="1"/>
          </p:cNvSpPr>
          <p:nvPr>
            <p:ph type="title"/>
          </p:nvPr>
        </p:nvSpPr>
        <p:spPr/>
        <p:txBody>
          <a:bodyPr/>
          <a:lstStyle/>
          <a:p>
            <a:r>
              <a:rPr lang="en-US" b="1" dirty="0"/>
              <a:t>Welcome Back</a:t>
            </a:r>
          </a:p>
        </p:txBody>
      </p:sp>
      <p:sp>
        <p:nvSpPr>
          <p:cNvPr id="37" name="Content Placeholder 2"/>
          <p:cNvSpPr>
            <a:spLocks noGrp="1"/>
          </p:cNvSpPr>
          <p:nvPr>
            <p:ph idx="1"/>
          </p:nvPr>
        </p:nvSpPr>
        <p:spPr>
          <a:xfrm>
            <a:off x="457200" y="1295400"/>
            <a:ext cx="8077200" cy="4038600"/>
          </a:xfrm>
        </p:spPr>
        <p:txBody>
          <a:bodyPr/>
          <a:lstStyle/>
          <a:p>
            <a:pPr eaLnBrk="1" hangingPunct="1"/>
            <a:endParaRPr lang="en-US" sz="3600" b="1" dirty="0"/>
          </a:p>
          <a:p>
            <a:pPr marL="914400" lvl="1" indent="-457200" eaLnBrk="1" hangingPunct="1">
              <a:spcBef>
                <a:spcPts val="600"/>
              </a:spcBef>
              <a:spcAft>
                <a:spcPts val="600"/>
              </a:spcAft>
              <a:buFont typeface="Arial" panose="020B0604020202020204" pitchFamily="34" charset="0"/>
              <a:buChar char="•"/>
            </a:pPr>
            <a:r>
              <a:rPr lang="en-US" sz="3600" b="1" dirty="0"/>
              <a:t>Review content from day 1 activity</a:t>
            </a:r>
          </a:p>
          <a:p>
            <a:pPr marL="914400" lvl="1" indent="-457200" eaLnBrk="1" hangingPunct="1">
              <a:spcBef>
                <a:spcPts val="600"/>
              </a:spcBef>
              <a:spcAft>
                <a:spcPts val="600"/>
              </a:spcAft>
              <a:buFont typeface="Arial" panose="020B0604020202020204" pitchFamily="34" charset="0"/>
              <a:buChar char="•"/>
            </a:pPr>
            <a:endParaRPr lang="en-US" sz="3600" b="1" dirty="0"/>
          </a:p>
          <a:p>
            <a:pPr marL="914400" lvl="1" indent="-457200" eaLnBrk="1" hangingPunct="1">
              <a:spcBef>
                <a:spcPts val="600"/>
              </a:spcBef>
              <a:spcAft>
                <a:spcPts val="600"/>
              </a:spcAft>
              <a:buFont typeface="Arial" panose="020B0604020202020204" pitchFamily="34" charset="0"/>
              <a:buChar char="•"/>
            </a:pPr>
            <a:r>
              <a:rPr lang="en-US" sz="3600" b="1" dirty="0"/>
              <a:t>Embedded Evaluation</a:t>
            </a:r>
          </a:p>
          <a:p>
            <a:pPr eaLnBrk="1" hangingPunct="1"/>
            <a:endParaRPr lang="en-US" b="1" dirty="0"/>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54</a:t>
            </a:fld>
            <a:endParaRPr lang="en-US" dirty="0"/>
          </a:p>
        </p:txBody>
      </p:sp>
      <p:pic>
        <p:nvPicPr>
          <p:cNvPr id="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18160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6461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a:t>Review:</a:t>
            </a:r>
            <a:r>
              <a:rPr lang="en-US" sz="4000" dirty="0"/>
              <a:t> </a:t>
            </a:r>
            <a:br>
              <a:rPr lang="en-US" sz="4000" dirty="0"/>
            </a:br>
            <a:r>
              <a:rPr lang="en-US" sz="4000" b="1" dirty="0"/>
              <a:t>What have we learned about SDM</a:t>
            </a:r>
          </a:p>
        </p:txBody>
      </p:sp>
      <p:pic>
        <p:nvPicPr>
          <p:cNvPr id="1026" name="Picture 2" descr="C:\Users\Owner\AppData\Local\Microsoft\Windows\Temporary Internet Files\Content.IE5\SD13GZC8\Tic+tac+toe[1].gif"/>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81350" y="2291556"/>
            <a:ext cx="2781300" cy="31432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55</a:t>
            </a:fld>
            <a:endParaRPr lang="en-US" dirty="0"/>
          </a:p>
        </p:txBody>
      </p:sp>
    </p:spTree>
    <p:extLst>
      <p:ext uri="{BB962C8B-B14F-4D97-AF65-F5344CB8AC3E}">
        <p14:creationId xmlns:p14="http://schemas.microsoft.com/office/powerpoint/2010/main" val="11582347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en-US" b="1" dirty="0">
                <a:solidFill>
                  <a:schemeClr val="tx1"/>
                </a:solidFill>
                <a:latin typeface="Verdana" pitchFamily="34" charset="0"/>
                <a:cs typeface="Verdana" pitchFamily="34" charset="0"/>
              </a:rPr>
              <a:t>Review of Key Points</a:t>
            </a:r>
          </a:p>
        </p:txBody>
      </p:sp>
      <p:sp>
        <p:nvSpPr>
          <p:cNvPr id="3" name="Slide Number Placeholder 2"/>
          <p:cNvSpPr>
            <a:spLocks noGrp="1"/>
          </p:cNvSpPr>
          <p:nvPr>
            <p:ph type="sldNum" sz="quarter" idx="12"/>
          </p:nvPr>
        </p:nvSpPr>
        <p:spPr/>
        <p:txBody>
          <a:bodyPr/>
          <a:lstStyle/>
          <a:p>
            <a:pPr>
              <a:defRPr/>
            </a:pPr>
            <a:fld id="{A71CDF8C-4856-4D60-8777-B8C82A00BC5E}" type="slidenum">
              <a:rPr lang="en-US" smtClean="0"/>
              <a:pPr>
                <a:defRPr/>
              </a:pPr>
              <a:t>56</a:t>
            </a:fld>
            <a:endParaRPr lang="en-US" dirty="0"/>
          </a:p>
        </p:txBody>
      </p:sp>
      <p:graphicFrame>
        <p:nvGraphicFramePr>
          <p:cNvPr id="2" name="Diagram 1"/>
          <p:cNvGraphicFramePr/>
          <p:nvPr>
            <p:extLst>
              <p:ext uri="{D42A27DB-BD31-4B8C-83A1-F6EECF244321}">
                <p14:modId xmlns:p14="http://schemas.microsoft.com/office/powerpoint/2010/main" val="3593223375"/>
              </p:ext>
            </p:extLst>
          </p:nvPr>
        </p:nvGraphicFramePr>
        <p:xfrm>
          <a:off x="990600" y="1143000"/>
          <a:ext cx="73914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88122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Evaluation</a:t>
            </a:r>
          </a:p>
        </p:txBody>
      </p:sp>
      <p:sp>
        <p:nvSpPr>
          <p:cNvPr id="3" name="Slide Number Placeholder 2"/>
          <p:cNvSpPr>
            <a:spLocks noGrp="1"/>
          </p:cNvSpPr>
          <p:nvPr>
            <p:ph type="sldNum" sz="quarter" idx="12"/>
          </p:nvPr>
        </p:nvSpPr>
        <p:spPr/>
        <p:txBody>
          <a:bodyPr/>
          <a:lstStyle/>
          <a:p>
            <a:pPr>
              <a:defRPr/>
            </a:pPr>
            <a:fld id="{12305BB9-2B65-4D4B-B1CB-825702354861}" type="slidenum">
              <a:rPr lang="en-US" smtClean="0"/>
              <a:pPr>
                <a:defRPr/>
              </a:pPr>
              <a:t>57</a:t>
            </a:fld>
            <a:endParaRPr lang="en-US" dirty="0"/>
          </a:p>
        </p:txBody>
      </p:sp>
      <p:pic>
        <p:nvPicPr>
          <p:cNvPr id="3076"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0" y="2089352"/>
            <a:ext cx="3886200" cy="361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1391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r>
              <a:rPr lang="en-US" dirty="0"/>
              <a:t>Preliminary Evaluation Materials</a:t>
            </a:r>
          </a:p>
        </p:txBody>
      </p:sp>
      <p:sp>
        <p:nvSpPr>
          <p:cNvPr id="6" name="Content Placeholder 5"/>
          <p:cNvSpPr>
            <a:spLocks noGrp="1"/>
          </p:cNvSpPr>
          <p:nvPr>
            <p:ph sz="half" idx="1"/>
          </p:nvPr>
        </p:nvSpPr>
        <p:spPr/>
        <p:txBody>
          <a:bodyPr/>
          <a:lstStyle/>
          <a:p>
            <a:pPr marL="0" indent="0">
              <a:buNone/>
            </a:pPr>
            <a:endParaRPr lang="en-US" dirty="0"/>
          </a:p>
          <a:p>
            <a:r>
              <a:rPr lang="en-US" dirty="0"/>
              <a:t>Informed Consent</a:t>
            </a:r>
          </a:p>
          <a:p>
            <a:r>
              <a:rPr lang="en-US" dirty="0"/>
              <a:t>ID code assignment instruction sheet</a:t>
            </a:r>
          </a:p>
          <a:p>
            <a:r>
              <a:rPr lang="en-US" dirty="0"/>
              <a:t>Demographics Survey</a:t>
            </a:r>
          </a:p>
        </p:txBody>
      </p:sp>
      <p:sp>
        <p:nvSpPr>
          <p:cNvPr id="7" name="Content Placeholder 6"/>
          <p:cNvSpPr>
            <a:spLocks noGrp="1"/>
          </p:cNvSpPr>
          <p:nvPr>
            <p:ph sz="half" idx="2"/>
          </p:nvPr>
        </p:nvSpPr>
        <p:spPr>
          <a:xfrm>
            <a:off x="4191000" y="990600"/>
            <a:ext cx="4495800" cy="4953000"/>
          </a:xfrm>
        </p:spPr>
        <p:txBody>
          <a:bodyPr/>
          <a:lstStyle/>
          <a:p>
            <a:pPr marL="0" indent="0">
              <a:buNone/>
            </a:pPr>
            <a:r>
              <a:rPr lang="en-US" dirty="0"/>
              <a:t>ID codes:</a:t>
            </a:r>
          </a:p>
          <a:p>
            <a:r>
              <a:rPr lang="en-US" dirty="0"/>
              <a:t>First 3 letters of MOTHER’S MAIDEN NAME</a:t>
            </a:r>
          </a:p>
          <a:p>
            <a:r>
              <a:rPr lang="en-US" dirty="0"/>
              <a:t>The first 3 letters of MOTHER’S FIRST NAME</a:t>
            </a:r>
          </a:p>
          <a:p>
            <a:r>
              <a:rPr lang="en-US" dirty="0"/>
              <a:t>The NUMERAL FOR THE </a:t>
            </a:r>
            <a:r>
              <a:rPr lang="en-US" b="1" dirty="0"/>
              <a:t>DAY</a:t>
            </a:r>
            <a:r>
              <a:rPr lang="en-US" dirty="0"/>
              <a:t> YOU WERE BORN</a:t>
            </a:r>
          </a:p>
          <a:p>
            <a:pPr marL="0" indent="0">
              <a:buNone/>
            </a:pPr>
            <a:r>
              <a:rPr lang="en-US" sz="1800" dirty="0"/>
              <a:t>Example: November 9, 1970 or 11/</a:t>
            </a:r>
            <a:r>
              <a:rPr lang="en-US" sz="2000" b="1" u="sng" dirty="0"/>
              <a:t>09</a:t>
            </a:r>
            <a:r>
              <a:rPr lang="en-US" sz="1800" dirty="0"/>
              <a:t>/1970</a:t>
            </a:r>
          </a:p>
          <a:p>
            <a:r>
              <a:rPr lang="en-US" dirty="0"/>
              <a:t>The NUMERAL FOR THE </a:t>
            </a:r>
            <a:r>
              <a:rPr lang="en-US" b="1" dirty="0"/>
              <a:t>YEAR</a:t>
            </a:r>
            <a:r>
              <a:rPr lang="en-US" dirty="0"/>
              <a:t> YOU WERE BORN</a:t>
            </a:r>
          </a:p>
          <a:p>
            <a:pPr marL="0" lvl="0" indent="0">
              <a:buNone/>
            </a:pPr>
            <a:r>
              <a:rPr lang="en-US" sz="1800" dirty="0">
                <a:solidFill>
                  <a:prstClr val="white"/>
                </a:solidFill>
              </a:rPr>
              <a:t>Example: November 9, 1970 or 11/09/19</a:t>
            </a:r>
            <a:r>
              <a:rPr lang="en-US" sz="2000" b="1" u="sng" dirty="0">
                <a:solidFill>
                  <a:prstClr val="white"/>
                </a:solidFill>
              </a:rPr>
              <a:t>70</a:t>
            </a:r>
          </a:p>
          <a:p>
            <a:pPr marL="0" indent="0">
              <a:buNone/>
            </a:pPr>
            <a:endParaRPr lang="en-US" dirty="0"/>
          </a:p>
        </p:txBody>
      </p:sp>
      <p:sp>
        <p:nvSpPr>
          <p:cNvPr id="4" name="Slide Number Placeholder 3"/>
          <p:cNvSpPr>
            <a:spLocks noGrp="1"/>
          </p:cNvSpPr>
          <p:nvPr>
            <p:ph type="sldNum" sz="quarter" idx="12"/>
          </p:nvPr>
        </p:nvSpPr>
        <p:spPr>
          <a:xfrm>
            <a:off x="7010400" y="6356350"/>
            <a:ext cx="2133600" cy="365125"/>
          </a:xfrm>
          <a:prstGeom prst="rect">
            <a:avLst/>
          </a:prstGeom>
        </p:spPr>
        <p:txBody>
          <a:bodyPr/>
          <a:lstStyle/>
          <a:p>
            <a:pPr>
              <a:defRPr/>
            </a:pPr>
            <a:fld id="{43EA4F62-486D-45BE-9B19-1A7C08ED02F3}" type="slidenum">
              <a:rPr lang="en-US" smtClean="0"/>
              <a:pPr>
                <a:defRPr/>
              </a:pPr>
              <a:t>58</a:t>
            </a:fld>
            <a:endParaRPr lang="en-US"/>
          </a:p>
        </p:txBody>
      </p:sp>
      <p:sp>
        <p:nvSpPr>
          <p:cNvPr id="8" name="Rectangle 7"/>
          <p:cNvSpPr/>
          <p:nvPr/>
        </p:nvSpPr>
        <p:spPr>
          <a:xfrm>
            <a:off x="4800599" y="6172200"/>
            <a:ext cx="1868845" cy="369332"/>
          </a:xfrm>
          <a:prstGeom prst="rect">
            <a:avLst/>
          </a:prstGeom>
        </p:spPr>
        <p:txBody>
          <a:bodyPr wrap="none">
            <a:spAutoFit/>
          </a:bodyPr>
          <a:lstStyle/>
          <a:p>
            <a:r>
              <a:rPr lang="en-US" dirty="0"/>
              <a:t>Trainee ID Code</a:t>
            </a:r>
          </a:p>
        </p:txBody>
      </p:sp>
      <p:pic>
        <p:nvPicPr>
          <p:cNvPr id="9" name="Picture 8"/>
          <p:cNvPicPr/>
          <p:nvPr/>
        </p:nvPicPr>
        <p:blipFill rotWithShape="1">
          <a:blip r:embed="rId2"/>
          <a:srcRect l="55937" t="17189" r="26682" b="77831"/>
          <a:stretch/>
        </p:blipFill>
        <p:spPr bwMode="auto">
          <a:xfrm>
            <a:off x="6656306" y="6111405"/>
            <a:ext cx="2065284" cy="4616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86288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5"/>
            <a:ext cx="8229600" cy="1143000"/>
          </a:xfrm>
        </p:spPr>
        <p:txBody>
          <a:bodyPr/>
          <a:lstStyle/>
          <a:p>
            <a:r>
              <a:rPr lang="en-US" dirty="0"/>
              <a:t>Embedded Evaluation</a:t>
            </a:r>
          </a:p>
        </p:txBody>
      </p:sp>
      <p:sp>
        <p:nvSpPr>
          <p:cNvPr id="4" name="Content Placeholder 3"/>
          <p:cNvSpPr>
            <a:spLocks noGrp="1"/>
          </p:cNvSpPr>
          <p:nvPr>
            <p:ph sz="half" idx="1"/>
          </p:nvPr>
        </p:nvSpPr>
        <p:spPr>
          <a:xfrm>
            <a:off x="228600" y="990600"/>
            <a:ext cx="8686800" cy="5638800"/>
          </a:xfrm>
        </p:spPr>
        <p:txBody>
          <a:bodyPr>
            <a:normAutofit/>
          </a:bodyPr>
          <a:lstStyle/>
          <a:p>
            <a:pPr marL="0" indent="0">
              <a:buNone/>
            </a:pPr>
            <a:r>
              <a:rPr lang="en-US" sz="3600" dirty="0"/>
              <a:t>Answer a set of questions based on the Hernandez family vignette:</a:t>
            </a:r>
          </a:p>
          <a:p>
            <a:pPr marL="573088" indent="-573088">
              <a:spcBef>
                <a:spcPts val="800"/>
              </a:spcBef>
              <a:spcAft>
                <a:spcPts val="800"/>
              </a:spcAft>
              <a:buNone/>
            </a:pPr>
            <a:r>
              <a:rPr lang="en-US" sz="3600" dirty="0"/>
              <a:t>Section 1: </a:t>
            </a:r>
            <a:r>
              <a:rPr lang="en-US" sz="3600" i="1" dirty="0"/>
              <a:t>Safety Threats</a:t>
            </a:r>
            <a:endParaRPr lang="en-US" sz="3600" dirty="0"/>
          </a:p>
          <a:p>
            <a:pPr marL="1944688" lvl="0" indent="-1944688">
              <a:spcBef>
                <a:spcPts val="800"/>
              </a:spcBef>
              <a:spcAft>
                <a:spcPts val="800"/>
              </a:spcAft>
              <a:buNone/>
            </a:pPr>
            <a:r>
              <a:rPr lang="en-US" sz="3600" dirty="0"/>
              <a:t>Section 2: </a:t>
            </a:r>
            <a:r>
              <a:rPr lang="en-US" sz="3600" i="1" dirty="0"/>
              <a:t>Household Strengths and Protective Actions </a:t>
            </a:r>
          </a:p>
          <a:p>
            <a:pPr marL="573088" lvl="0" indent="-573088">
              <a:spcBef>
                <a:spcPts val="800"/>
              </a:spcBef>
              <a:spcAft>
                <a:spcPts val="800"/>
              </a:spcAft>
              <a:buNone/>
            </a:pPr>
            <a:r>
              <a:rPr lang="en-US" sz="3600" dirty="0"/>
              <a:t>Section 3: </a:t>
            </a:r>
            <a:r>
              <a:rPr lang="en-US" sz="3600" i="1" dirty="0"/>
              <a:t>In-Home Protective Interventions</a:t>
            </a:r>
          </a:p>
          <a:p>
            <a:pPr marL="573088" lvl="0" indent="-573088">
              <a:spcBef>
                <a:spcPts val="800"/>
              </a:spcBef>
              <a:spcAft>
                <a:spcPts val="800"/>
              </a:spcAft>
              <a:buNone/>
            </a:pPr>
            <a:r>
              <a:rPr lang="en-US" sz="3600" dirty="0"/>
              <a:t>Section 4:</a:t>
            </a:r>
            <a:r>
              <a:rPr lang="en-US" sz="3600" i="1" dirty="0"/>
              <a:t> Placement Interventions</a:t>
            </a:r>
          </a:p>
          <a:p>
            <a:pPr marL="573088" lvl="0" indent="-573088">
              <a:spcBef>
                <a:spcPts val="800"/>
              </a:spcBef>
              <a:spcAft>
                <a:spcPts val="800"/>
              </a:spcAft>
              <a:buNone/>
            </a:pPr>
            <a:r>
              <a:rPr lang="en-US" sz="3600" dirty="0"/>
              <a:t>Section 5:</a:t>
            </a:r>
            <a:r>
              <a:rPr lang="en-US" sz="3600" i="1" dirty="0"/>
              <a:t> Family Risk Assessment Factors</a:t>
            </a:r>
            <a:endParaRPr lang="en-US" sz="3600" dirty="0"/>
          </a:p>
          <a:p>
            <a:pPr marL="573088" lvl="0" indent="-573088">
              <a:buNone/>
            </a:pPr>
            <a:endParaRPr lang="en-US" dirty="0"/>
          </a:p>
          <a:p>
            <a:pPr marL="573088" indent="-573088">
              <a:buNone/>
            </a:pPr>
            <a:endParaRPr lang="en-US" dirty="0"/>
          </a:p>
        </p:txBody>
      </p:sp>
    </p:spTree>
    <p:extLst>
      <p:ext uri="{BB962C8B-B14F-4D97-AF65-F5344CB8AC3E}">
        <p14:creationId xmlns:p14="http://schemas.microsoft.com/office/powerpoint/2010/main" val="288139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r>
              <a:rPr lang="en-US" sz="4000" b="1" dirty="0"/>
              <a:t>Structured Decision Making Model Process Goals are to:</a:t>
            </a:r>
          </a:p>
        </p:txBody>
      </p:sp>
      <p:sp>
        <p:nvSpPr>
          <p:cNvPr id="53251" name="Rectangle 3"/>
          <p:cNvSpPr>
            <a:spLocks noGrp="1"/>
          </p:cNvSpPr>
          <p:nvPr>
            <p:ph idx="1"/>
          </p:nvPr>
        </p:nvSpPr>
        <p:spPr>
          <a:xfrm>
            <a:off x="457200" y="1828800"/>
            <a:ext cx="8229600" cy="4648200"/>
          </a:xfrm>
        </p:spPr>
        <p:txBody>
          <a:bodyPr/>
          <a:lstStyle/>
          <a:p>
            <a:pPr>
              <a:defRPr/>
            </a:pPr>
            <a:r>
              <a:rPr lang="en-US" sz="3600" dirty="0"/>
              <a:t>Identify and structure </a:t>
            </a:r>
            <a:r>
              <a:rPr lang="en-US" sz="3600" b="1" dirty="0">
                <a:effectLst>
                  <a:outerShdw blurRad="38100" dist="38100" dir="2700000" algn="tl">
                    <a:srgbClr val="000000"/>
                  </a:outerShdw>
                </a:effectLst>
              </a:rPr>
              <a:t>critical decision points</a:t>
            </a:r>
            <a:r>
              <a:rPr lang="en-US" sz="3600" dirty="0">
                <a:effectLst>
                  <a:outerShdw blurRad="38100" dist="38100" dir="2700000" algn="tl">
                    <a:srgbClr val="000000"/>
                  </a:outerShdw>
                </a:effectLst>
              </a:rPr>
              <a:t>.</a:t>
            </a:r>
          </a:p>
          <a:p>
            <a:pPr>
              <a:defRPr/>
            </a:pPr>
            <a:r>
              <a:rPr lang="en-US" sz="3600" dirty="0"/>
              <a:t>Increase </a:t>
            </a:r>
            <a:r>
              <a:rPr lang="en-US" sz="3600" b="1" dirty="0"/>
              <a:t>consistency </a:t>
            </a:r>
            <a:r>
              <a:rPr lang="en-US" sz="3600" dirty="0"/>
              <a:t>in decision making.</a:t>
            </a:r>
          </a:p>
          <a:p>
            <a:pPr>
              <a:defRPr/>
            </a:pPr>
            <a:r>
              <a:rPr lang="en-US" sz="3600" dirty="0"/>
              <a:t>Increase </a:t>
            </a:r>
            <a:r>
              <a:rPr lang="en-US" sz="3600" b="1" dirty="0"/>
              <a:t>accuracy </a:t>
            </a:r>
            <a:r>
              <a:rPr lang="en-US" sz="3600" dirty="0"/>
              <a:t>of decision making.</a:t>
            </a:r>
            <a:endParaRPr lang="en-US" sz="3600" b="1" dirty="0"/>
          </a:p>
          <a:p>
            <a:pPr>
              <a:defRPr/>
            </a:pPr>
            <a:r>
              <a:rPr lang="en-US" sz="3600" b="1" dirty="0"/>
              <a:t>Target resources</a:t>
            </a:r>
            <a:r>
              <a:rPr lang="en-US" sz="3600" dirty="0"/>
              <a:t> to families most at risk.</a:t>
            </a:r>
          </a:p>
          <a:p>
            <a:pPr>
              <a:defRPr/>
            </a:pPr>
            <a:r>
              <a:rPr lang="en-US" sz="3600" dirty="0"/>
              <a:t>Use case-level data to </a:t>
            </a:r>
            <a:r>
              <a:rPr lang="en-US" sz="3600" b="1" dirty="0"/>
              <a:t>inform decisions throughout the agency</a:t>
            </a:r>
            <a:r>
              <a:rPr lang="en-US" sz="3600" dirty="0"/>
              <a:t>.</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7DB89B28-C660-4DF1-8A95-77B897FAC7D5}" type="slidenum">
              <a:rPr lang="en-US" smtClean="0"/>
              <a:pPr>
                <a:defRPr/>
              </a:pPr>
              <a:t>60</a:t>
            </a:fld>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p:spPr>
      </p:pic>
    </p:spTree>
    <p:extLst>
      <p:ext uri="{BB962C8B-B14F-4D97-AF65-F5344CB8AC3E}">
        <p14:creationId xmlns:p14="http://schemas.microsoft.com/office/powerpoint/2010/main" val="88129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AF0EA1-E5D1-4B6D-8156-1F1E462A02C3}" type="slidenum">
              <a:rPr lang="en-US" smtClean="0"/>
              <a:pPr>
                <a:defRPr/>
              </a:pPr>
              <a:t>7</a:t>
            </a:fld>
            <a:endParaRPr lang="en-US" dirty="0"/>
          </a:p>
        </p:txBody>
      </p:sp>
      <p:sp>
        <p:nvSpPr>
          <p:cNvPr id="22529" name="Rectangle 2"/>
          <p:cNvSpPr>
            <a:spLocks noGrp="1" noChangeArrowheads="1"/>
          </p:cNvSpPr>
          <p:nvPr>
            <p:ph type="title" idx="4294967295"/>
          </p:nvPr>
        </p:nvSpPr>
        <p:spPr>
          <a:xfrm>
            <a:off x="0" y="152400"/>
            <a:ext cx="7620000" cy="1219200"/>
          </a:xfrm>
        </p:spPr>
        <p:txBody>
          <a:bodyPr/>
          <a:lstStyle/>
          <a:p>
            <a:pPr defTabSz="912813" eaLnBrk="1" hangingPunct="1"/>
            <a:r>
              <a:rPr lang="en-US" sz="3600" b="1" dirty="0"/>
              <a:t>Structure, Research, and Clinical Judgment:</a:t>
            </a:r>
          </a:p>
        </p:txBody>
      </p:sp>
      <p:sp>
        <p:nvSpPr>
          <p:cNvPr id="22530" name="Text Box 3"/>
          <p:cNvSpPr txBox="1">
            <a:spLocks noChangeArrowheads="1"/>
          </p:cNvSpPr>
          <p:nvPr/>
        </p:nvSpPr>
        <p:spPr bwMode="auto">
          <a:xfrm>
            <a:off x="762000" y="5846259"/>
            <a:ext cx="7924800" cy="646331"/>
          </a:xfrm>
          <a:prstGeom prst="rect">
            <a:avLst/>
          </a:prstGeom>
          <a:noFill/>
          <a:ln w="9525">
            <a:noFill/>
            <a:miter lim="800000"/>
            <a:headEnd/>
            <a:tailEnd/>
          </a:ln>
        </p:spPr>
        <p:txBody>
          <a:bodyPr>
            <a:spAutoFit/>
          </a:bodyPr>
          <a:lstStyle/>
          <a:p>
            <a:pPr algn="ctr" defTabSz="912813" eaLnBrk="0" hangingPunct="0">
              <a:spcBef>
                <a:spcPct val="50000"/>
              </a:spcBef>
            </a:pPr>
            <a:r>
              <a:rPr lang="en-US" sz="3600" u="sng" dirty="0">
                <a:latin typeface="+mn-lt"/>
              </a:rPr>
              <a:t>Partners</a:t>
            </a:r>
            <a:r>
              <a:rPr lang="en-US" sz="3600" dirty="0">
                <a:latin typeface="+mn-lt"/>
              </a:rPr>
              <a:t> in the workplace</a:t>
            </a:r>
          </a:p>
        </p:txBody>
      </p:sp>
      <p:graphicFrame>
        <p:nvGraphicFramePr>
          <p:cNvPr id="21" name="Diagram 20"/>
          <p:cNvGraphicFramePr/>
          <p:nvPr>
            <p:extLst>
              <p:ext uri="{D42A27DB-BD31-4B8C-83A1-F6EECF244321}">
                <p14:modId xmlns:p14="http://schemas.microsoft.com/office/powerpoint/2010/main" val="4014527093"/>
              </p:ext>
            </p:extLst>
          </p:nvPr>
        </p:nvGraphicFramePr>
        <p:xfrm>
          <a:off x="15240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457200" y="2857500"/>
            <a:ext cx="8229600" cy="1143000"/>
          </a:xfrm>
        </p:spPr>
        <p:txBody>
          <a:bodyPr/>
          <a:lstStyle/>
          <a:p>
            <a:r>
              <a:rPr lang="en-US" sz="5400" b="1" dirty="0"/>
              <a:t>What Do You Remember?</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AF0EA1-E5D1-4B6D-8156-1F1E462A02C3}" type="slidenum">
              <a:rPr lang="en-US" smtClean="0"/>
              <a:pPr>
                <a:defRPr/>
              </a:pPr>
              <a:t>9</a:t>
            </a:fld>
            <a:endParaRPr lang="en-US" dirty="0"/>
          </a:p>
        </p:txBody>
      </p:sp>
      <p:sp>
        <p:nvSpPr>
          <p:cNvPr id="2550" name="Shape 2550"/>
          <p:cNvSpPr txBox="1">
            <a:spLocks noGrp="1"/>
          </p:cNvSpPr>
          <p:nvPr>
            <p:ph type="title" idx="4294967295"/>
          </p:nvPr>
        </p:nvSpPr>
        <p:spPr>
          <a:xfrm>
            <a:off x="0" y="228600"/>
            <a:ext cx="8229600" cy="1143000"/>
          </a:xfrm>
          <a:prstGeom prst="rect">
            <a:avLst/>
          </a:prstGeom>
          <a:noFill/>
          <a:ln>
            <a:noFill/>
          </a:ln>
        </p:spPr>
        <p:txBody>
          <a:bodyPr lIns="91425" tIns="45700" rIns="91425" bIns="45700" anchor="ctr" anchorCtr="0">
            <a:noAutofit/>
          </a:bodyPr>
          <a:lstStyle/>
          <a:p>
            <a:pPr marL="230186" marR="0" lvl="0" indent="-1586" rtl="0">
              <a:lnSpc>
                <a:spcPct val="100000"/>
              </a:lnSpc>
              <a:spcBef>
                <a:spcPts val="0"/>
              </a:spcBef>
              <a:spcAft>
                <a:spcPts val="0"/>
              </a:spcAft>
              <a:buClr>
                <a:srgbClr val="373737"/>
              </a:buClr>
              <a:buSzPct val="25000"/>
              <a:buFont typeface="Trebuchet MS"/>
              <a:buNone/>
            </a:pPr>
            <a:r>
              <a:rPr lang="en-US" b="1" i="0" u="none" strike="noStrike" cap="none" baseline="0" dirty="0">
                <a:latin typeface="+mn-lt"/>
                <a:ea typeface="Trebuchet MS"/>
                <a:cs typeface="Trebuchet MS"/>
                <a:sym typeface="Trebuchet MS"/>
              </a:rPr>
              <a:t>General Definition Tips</a:t>
            </a:r>
          </a:p>
        </p:txBody>
      </p:sp>
      <p:sp>
        <p:nvSpPr>
          <p:cNvPr id="2551" name="Shape 2551"/>
          <p:cNvSpPr txBox="1">
            <a:spLocks noGrp="1"/>
          </p:cNvSpPr>
          <p:nvPr>
            <p:ph type="body" idx="4294967295"/>
          </p:nvPr>
        </p:nvSpPr>
        <p:spPr>
          <a:xfrm>
            <a:off x="762000" y="1295400"/>
            <a:ext cx="8382000" cy="4983163"/>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tx1"/>
              </a:buClr>
              <a:buSzPct val="100000"/>
              <a:buFont typeface="Georgia"/>
              <a:buChar char="•"/>
            </a:pPr>
            <a:r>
              <a:rPr lang="en-US" b="0" i="0" u="none" strike="noStrike" cap="none" baseline="0" dirty="0">
                <a:ea typeface="Georgia"/>
                <a:cs typeface="Georgia"/>
                <a:sym typeface="Georgia"/>
              </a:rPr>
              <a:t>Read to the period.</a:t>
            </a:r>
          </a:p>
          <a:p>
            <a:pPr marL="457200" marR="0" lvl="0" indent="-457200" algn="l" rtl="0">
              <a:lnSpc>
                <a:spcPct val="100000"/>
              </a:lnSpc>
              <a:spcBef>
                <a:spcPts val="300"/>
              </a:spcBef>
              <a:spcAft>
                <a:spcPts val="0"/>
              </a:spcAft>
              <a:buClr>
                <a:schemeClr val="tx1"/>
              </a:buClr>
              <a:buSzPct val="100000"/>
              <a:buFont typeface="Georgia"/>
              <a:buChar char="•"/>
            </a:pPr>
            <a:r>
              <a:rPr lang="en-US" b="0" i="0" u="none" strike="noStrike" cap="none" baseline="0" dirty="0">
                <a:ea typeface="Georgia"/>
                <a:cs typeface="Georgia"/>
                <a:sym typeface="Georgia"/>
              </a:rPr>
              <a:t>Examples are examples.</a:t>
            </a:r>
          </a:p>
          <a:p>
            <a:pPr marL="457200" marR="0" lvl="0" indent="-457200" algn="l" rtl="0">
              <a:lnSpc>
                <a:spcPct val="100000"/>
              </a:lnSpc>
              <a:spcBef>
                <a:spcPts val="300"/>
              </a:spcBef>
              <a:spcAft>
                <a:spcPts val="0"/>
              </a:spcAft>
              <a:buClr>
                <a:schemeClr val="tx1"/>
              </a:buClr>
              <a:buSzPct val="100000"/>
              <a:buFont typeface="Georgia"/>
              <a:buChar char="•"/>
            </a:pPr>
            <a:r>
              <a:rPr lang="en-US" b="0" i="0" u="none" strike="noStrike" cap="none" baseline="0" dirty="0">
                <a:ea typeface="Georgia"/>
                <a:cs typeface="Georgia"/>
                <a:sym typeface="Georgia"/>
              </a:rPr>
              <a:t>Beware of AND </a:t>
            </a:r>
            <a:r>
              <a:rPr lang="en-US" b="0" i="0" u="none" strike="noStrike" cap="none" baseline="0" dirty="0" err="1">
                <a:ea typeface="Georgia"/>
                <a:cs typeface="Georgia"/>
                <a:sym typeface="Georgia"/>
              </a:rPr>
              <a:t>and</a:t>
            </a:r>
            <a:r>
              <a:rPr lang="en-US" b="0" i="0" u="none" strike="noStrike" cap="none" baseline="0" dirty="0">
                <a:ea typeface="Georgia"/>
                <a:cs typeface="Georgia"/>
                <a:sym typeface="Georgia"/>
              </a:rPr>
              <a:t> OR.</a:t>
            </a:r>
          </a:p>
          <a:p>
            <a:pPr marL="457200" marR="0" lvl="0" indent="-457200" algn="l" rtl="0">
              <a:lnSpc>
                <a:spcPct val="100000"/>
              </a:lnSpc>
              <a:spcBef>
                <a:spcPts val="300"/>
              </a:spcBef>
              <a:spcAft>
                <a:spcPts val="0"/>
              </a:spcAft>
              <a:buClr>
                <a:schemeClr val="tx1"/>
              </a:buClr>
              <a:buSzPct val="100000"/>
              <a:buFont typeface="Georgia"/>
              <a:buChar char="•"/>
            </a:pPr>
            <a:r>
              <a:rPr lang="en-US" b="0" i="0" u="none" strike="noStrike" cap="none" baseline="0" dirty="0">
                <a:ea typeface="Georgia"/>
                <a:cs typeface="Georgia"/>
                <a:sym typeface="Georgia"/>
              </a:rPr>
              <a:t>Use common sense.</a:t>
            </a:r>
          </a:p>
          <a:p>
            <a:pPr marL="457200" marR="0" lvl="0" indent="-457200" algn="l" rtl="0">
              <a:lnSpc>
                <a:spcPct val="100000"/>
              </a:lnSpc>
              <a:spcBef>
                <a:spcPts val="300"/>
              </a:spcBef>
              <a:spcAft>
                <a:spcPts val="0"/>
              </a:spcAft>
              <a:buClr>
                <a:schemeClr val="tx1"/>
              </a:buClr>
              <a:buSzPct val="100000"/>
              <a:buFont typeface="Georgia"/>
              <a:buChar char="•"/>
            </a:pPr>
            <a:r>
              <a:rPr lang="en-US" b="0" i="0" u="none" strike="noStrike" cap="none" baseline="0" dirty="0">
                <a:ea typeface="Georgia"/>
                <a:cs typeface="Georgia"/>
                <a:sym typeface="Georgia"/>
              </a:rPr>
              <a:t>The definitions are guides and are not a substitute for knowledge or good judgment.</a:t>
            </a:r>
          </a:p>
          <a:p>
            <a:pPr marL="457200" marR="0" lvl="0" indent="-457200" algn="l" rtl="0">
              <a:lnSpc>
                <a:spcPct val="100000"/>
              </a:lnSpc>
              <a:spcBef>
                <a:spcPts val="300"/>
              </a:spcBef>
              <a:spcAft>
                <a:spcPts val="0"/>
              </a:spcAft>
              <a:buClr>
                <a:schemeClr val="tx1"/>
              </a:buClr>
              <a:buSzPct val="100000"/>
              <a:buFont typeface="Georgia"/>
              <a:buChar char="•"/>
            </a:pPr>
            <a:r>
              <a:rPr lang="en-US" b="0" i="0" u="none" strike="noStrike" cap="none" baseline="0" dirty="0">
                <a:ea typeface="Georgia"/>
                <a:cs typeface="Georgia"/>
                <a:sym typeface="Georgia"/>
              </a:rPr>
              <a:t>Live within the definitions, and use overrides if you disagree with where the definition is taking you.</a:t>
            </a:r>
          </a:p>
        </p:txBody>
      </p:sp>
    </p:spTree>
    <p:extLst>
      <p:ext uri="{BB962C8B-B14F-4D97-AF65-F5344CB8AC3E}">
        <p14:creationId xmlns:p14="http://schemas.microsoft.com/office/powerpoint/2010/main" val="548022660"/>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23787</TotalTime>
  <Words>3421</Words>
  <Application>Microsoft Macintosh PowerPoint</Application>
  <PresentationFormat>On-screen Show (4:3)</PresentationFormat>
  <Paragraphs>550</Paragraphs>
  <Slides>60</Slides>
  <Notes>46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60</vt:i4>
      </vt:variant>
    </vt:vector>
  </HeadingPairs>
  <TitlesOfParts>
    <vt:vector size="73" baseType="lpstr">
      <vt:lpstr>MS PGothic</vt:lpstr>
      <vt:lpstr>MS PGothic</vt:lpstr>
      <vt:lpstr>ヒラギノ角ゴ ProN W3</vt:lpstr>
      <vt:lpstr>Arial</vt:lpstr>
      <vt:lpstr>Arial Black</vt:lpstr>
      <vt:lpstr>Calibri</vt:lpstr>
      <vt:lpstr>Georgia</vt:lpstr>
      <vt:lpstr>Tahoma</vt:lpstr>
      <vt:lpstr>Times New Roman</vt:lpstr>
      <vt:lpstr>Trebuchet MS</vt:lpstr>
      <vt:lpstr>Verdana</vt:lpstr>
      <vt:lpstr>Wingdings</vt:lpstr>
      <vt:lpstr>Office Theme</vt:lpstr>
      <vt:lpstr>PowerPoint Presentation</vt:lpstr>
      <vt:lpstr>Structured Decision Making (SDM) Assessment Skills Lab  California Common Core December 31, 2018</vt:lpstr>
      <vt:lpstr>Overview of the Day</vt:lpstr>
      <vt:lpstr>Group Agreements</vt:lpstr>
      <vt:lpstr>SDM Policy Manual Organization</vt:lpstr>
      <vt:lpstr>Structured Decision Making Model Process Goals are to:</vt:lpstr>
      <vt:lpstr>Structure, Research, and Clinical Judgment:</vt:lpstr>
      <vt:lpstr>What Do You Remember?</vt:lpstr>
      <vt:lpstr>General Definition Tips</vt:lpstr>
      <vt:lpstr>Basic Definitions </vt:lpstr>
      <vt:lpstr>Caregiver and/or  Household Member</vt:lpstr>
      <vt:lpstr>Caregiver Identification Impacts Results </vt:lpstr>
      <vt:lpstr>Allegations on Mom:  Mom and Dad live together </vt:lpstr>
      <vt:lpstr>Allegations on Mom:  Mom and Dad live apart, child lives with Mom</vt:lpstr>
      <vt:lpstr>Allegations on Dad:  Mom and Dad live apart, child lives with Mom and visits regularly in Dad’s household </vt:lpstr>
      <vt:lpstr>Allegations on Mom and Dad: Mom and Dad live apart, child lives with Mom and visits regularly in Dad’s household </vt:lpstr>
      <vt:lpstr>Purpose of Hotline Tools</vt:lpstr>
      <vt:lpstr>Let’s Practice</vt:lpstr>
      <vt:lpstr>When Should You Respond?</vt:lpstr>
      <vt:lpstr>24-Hour Response</vt:lpstr>
      <vt:lpstr>Safety Assessment Tool</vt:lpstr>
      <vt:lpstr>Safety Assessment Components</vt:lpstr>
      <vt:lpstr>Let’s Practice</vt:lpstr>
      <vt:lpstr>Safety Plans Include: </vt:lpstr>
      <vt:lpstr>Effective Safety Plans </vt:lpstr>
      <vt:lpstr>Effective Safety Plans</vt:lpstr>
      <vt:lpstr>Safety Plans Are …</vt:lpstr>
      <vt:lpstr>The Difference a Support Network  Can Make</vt:lpstr>
      <vt:lpstr>Substitute Care Provider Safety Assessment Policy</vt:lpstr>
      <vt:lpstr>Do We Open a Case?</vt:lpstr>
      <vt:lpstr>Linking Danger and Risk</vt:lpstr>
      <vt:lpstr>Work Individually</vt:lpstr>
      <vt:lpstr>Connecting Safety and Risk</vt:lpstr>
      <vt:lpstr>Required Contacts</vt:lpstr>
      <vt:lpstr>Your case is open; now what?</vt:lpstr>
      <vt:lpstr>Valuing the SDM Approach</vt:lpstr>
      <vt:lpstr>Things to Consider</vt:lpstr>
      <vt:lpstr>Shared Definition of Safety</vt:lpstr>
      <vt:lpstr>Work Individually </vt:lpstr>
      <vt:lpstr>After the Plan Is Working</vt:lpstr>
      <vt:lpstr>Reunification Begins on Day 1!</vt:lpstr>
      <vt:lpstr>Reunification Assessment</vt:lpstr>
      <vt:lpstr>Guides Decision Making to:</vt:lpstr>
      <vt:lpstr>Let’s Practice</vt:lpstr>
      <vt:lpstr>Preparing the Family for Reunification</vt:lpstr>
      <vt:lpstr>What Else?</vt:lpstr>
      <vt:lpstr>Risk Based on Child’s Age Under 3</vt:lpstr>
      <vt:lpstr>Risk Based on Child’s Age Over 3</vt:lpstr>
      <vt:lpstr>Risk/Safety Assessment</vt:lpstr>
      <vt:lpstr>Risk Reassessment</vt:lpstr>
      <vt:lpstr>Can the Case Be Closed Safely?</vt:lpstr>
      <vt:lpstr>Let’s Practice</vt:lpstr>
      <vt:lpstr>Wrap Up</vt:lpstr>
      <vt:lpstr>Welcome Back</vt:lpstr>
      <vt:lpstr>Review:  What have we learned about SDM</vt:lpstr>
      <vt:lpstr>Review of Key Points</vt:lpstr>
      <vt:lpstr>Evaluation</vt:lpstr>
      <vt:lpstr>Preliminary Evaluation Materials</vt:lpstr>
      <vt:lpstr>Embedded Evaluation</vt:lpstr>
      <vt:lpstr>PowerPoint Presentation</vt:lpstr>
    </vt:vector>
  </TitlesOfParts>
  <Company>UC Berkeley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S. Connelly</dc:creator>
  <cp:lastModifiedBy>Melinda Iremonger</cp:lastModifiedBy>
  <cp:revision>245</cp:revision>
  <cp:lastPrinted>2015-01-01T03:18:20Z</cp:lastPrinted>
  <dcterms:created xsi:type="dcterms:W3CDTF">2013-07-19T18:41:24Z</dcterms:created>
  <dcterms:modified xsi:type="dcterms:W3CDTF">2019-02-01T08:18:10Z</dcterms:modified>
</cp:coreProperties>
</file>