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amp;ehk=NOsEvjCD5IxP9hArPRLGGQ&amp;r=0&amp;pid=OfficeInsert" ContentType="image/gi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 id="2147483972" r:id="rId2"/>
  </p:sldMasterIdLst>
  <p:notesMasterIdLst>
    <p:notesMasterId r:id="rId43"/>
  </p:notesMasterIdLst>
  <p:sldIdLst>
    <p:sldId id="270" r:id="rId3"/>
    <p:sldId id="295" r:id="rId4"/>
    <p:sldId id="296" r:id="rId5"/>
    <p:sldId id="297" r:id="rId6"/>
    <p:sldId id="298" r:id="rId7"/>
    <p:sldId id="256" r:id="rId8"/>
    <p:sldId id="277" r:id="rId9"/>
    <p:sldId id="276" r:id="rId10"/>
    <p:sldId id="278" r:id="rId11"/>
    <p:sldId id="280" r:id="rId12"/>
    <p:sldId id="281" r:id="rId13"/>
    <p:sldId id="279" r:id="rId14"/>
    <p:sldId id="282" r:id="rId15"/>
    <p:sldId id="284" r:id="rId16"/>
    <p:sldId id="285" r:id="rId17"/>
    <p:sldId id="287" r:id="rId18"/>
    <p:sldId id="292" r:id="rId19"/>
    <p:sldId id="293" r:id="rId20"/>
    <p:sldId id="286" r:id="rId21"/>
    <p:sldId id="288" r:id="rId22"/>
    <p:sldId id="290" r:id="rId23"/>
    <p:sldId id="289" r:id="rId24"/>
    <p:sldId id="275" r:id="rId25"/>
    <p:sldId id="257" r:id="rId26"/>
    <p:sldId id="258" r:id="rId27"/>
    <p:sldId id="259" r:id="rId28"/>
    <p:sldId id="264" r:id="rId29"/>
    <p:sldId id="265" r:id="rId30"/>
    <p:sldId id="273" r:id="rId31"/>
    <p:sldId id="266" r:id="rId32"/>
    <p:sldId id="260" r:id="rId33"/>
    <p:sldId id="267" r:id="rId34"/>
    <p:sldId id="268" r:id="rId35"/>
    <p:sldId id="269" r:id="rId36"/>
    <p:sldId id="262" r:id="rId37"/>
    <p:sldId id="263" r:id="rId38"/>
    <p:sldId id="272" r:id="rId39"/>
    <p:sldId id="300" r:id="rId40"/>
    <p:sldId id="299" r:id="rId41"/>
    <p:sldId id="30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09">
          <p15:clr>
            <a:srgbClr val="A4A3A4"/>
          </p15:clr>
        </p15:guide>
        <p15:guide id="2" pos="43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00BF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4"/>
    <p:restoredTop sz="94426" autoAdjust="0"/>
  </p:normalViewPr>
  <p:slideViewPr>
    <p:cSldViewPr snapToGrid="0" snapToObjects="1" showGuides="1">
      <p:cViewPr>
        <p:scale>
          <a:sx n="91" d="100"/>
          <a:sy n="91" d="100"/>
        </p:scale>
        <p:origin x="-102" y="-126"/>
      </p:cViewPr>
      <p:guideLst>
        <p:guide orient="horz" pos="909"/>
        <p:guide pos="4303"/>
      </p:guideLst>
    </p:cSldViewPr>
  </p:slideViewPr>
  <p:notesTextViewPr>
    <p:cViewPr>
      <p:scale>
        <a:sx n="100" d="100"/>
        <a:sy n="100" d="100"/>
      </p:scale>
      <p:origin x="0" y="0"/>
    </p:cViewPr>
  </p:notesTextViewPr>
  <p:sorterViewPr>
    <p:cViewPr varScale="1">
      <p:scale>
        <a:sx n="100" d="100"/>
        <a:sy n="100" d="100"/>
      </p:scale>
      <p:origin x="0" y="-19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CB17BC-8F8A-441B-B379-AD9C483B03A1}" type="doc">
      <dgm:prSet loTypeId="urn:microsoft.com/office/officeart/2011/layout/CircleProcess" loCatId="process" qsTypeId="urn:microsoft.com/office/officeart/2005/8/quickstyle/simple1" qsCatId="simple" csTypeId="urn:microsoft.com/office/officeart/2005/8/colors/accent6_1" csCatId="accent6" phldr="1"/>
      <dgm:spPr/>
      <dgm:t>
        <a:bodyPr/>
        <a:lstStyle/>
        <a:p>
          <a:endParaRPr lang="en-US"/>
        </a:p>
      </dgm:t>
    </dgm:pt>
    <dgm:pt modelId="{B2F68301-D068-4421-9E4C-235139BC25ED}">
      <dgm:prSet phldrT="[Text]"/>
      <dgm:spPr>
        <a:xfrm>
          <a:off x="127761" y="92357"/>
          <a:ext cx="209883" cy="209846"/>
        </a:xfrm>
        <a:prstGeom prst="ellipse">
          <a:avLst/>
        </a:prstGeom>
        <a:solidFill>
          <a:srgbClr val="70AD47">
            <a:alpha val="90000"/>
            <a:tint val="40000"/>
            <a:hueOff val="0"/>
            <a:satOff val="0"/>
            <a:lumOff val="0"/>
            <a:alphaOff val="0"/>
          </a:srgbClr>
        </a:solidFill>
        <a:ln w="12700" cap="flat" cmpd="sng" algn="ctr">
          <a:solidFill>
            <a:srgbClr val="70AD47">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A</a:t>
          </a:r>
        </a:p>
      </dgm:t>
    </dgm:pt>
    <dgm:pt modelId="{7BAAF20A-8D62-4F49-84BD-678C3A3FB73F}" type="parTrans" cxnId="{02F28F21-EBE7-44A6-A216-EFC6270486D3}">
      <dgm:prSet/>
      <dgm:spPr/>
      <dgm:t>
        <a:bodyPr/>
        <a:lstStyle/>
        <a:p>
          <a:endParaRPr lang="en-US"/>
        </a:p>
      </dgm:t>
    </dgm:pt>
    <dgm:pt modelId="{ADD9684F-930D-4DFD-A9CE-793F5212B9C5}" type="sibTrans" cxnId="{02F28F21-EBE7-44A6-A216-EFC6270486D3}">
      <dgm:prSet/>
      <dgm:spPr/>
      <dgm:t>
        <a:bodyPr/>
        <a:lstStyle/>
        <a:p>
          <a:endParaRPr lang="en-US"/>
        </a:p>
      </dgm:t>
    </dgm:pt>
    <dgm:pt modelId="{6E472E76-DF57-4666-B6B2-3C18FBAB09C1}">
      <dgm:prSet phldrT="[Text]"/>
      <dgm:spPr>
        <a:xfrm>
          <a:off x="360108" y="92357"/>
          <a:ext cx="209883" cy="209846"/>
        </a:xfrm>
        <a:prstGeom prst="ellipse">
          <a:avLst/>
        </a:prstGeom>
        <a:solidFill>
          <a:srgbClr val="70AD47">
            <a:alpha val="90000"/>
            <a:tint val="40000"/>
            <a:hueOff val="0"/>
            <a:satOff val="0"/>
            <a:lumOff val="0"/>
            <a:alphaOff val="0"/>
          </a:srgbClr>
        </a:solidFill>
        <a:ln w="12700" cap="flat" cmpd="sng" algn="ctr">
          <a:solidFill>
            <a:srgbClr val="70AD47">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A</a:t>
          </a:r>
        </a:p>
      </dgm:t>
    </dgm:pt>
    <dgm:pt modelId="{EF7FD916-3088-41A9-9988-D1CC864EC39D}" type="parTrans" cxnId="{319FAFE0-05A9-4D80-A841-E422954176CA}">
      <dgm:prSet/>
      <dgm:spPr/>
      <dgm:t>
        <a:bodyPr/>
        <a:lstStyle/>
        <a:p>
          <a:endParaRPr lang="en-US"/>
        </a:p>
      </dgm:t>
    </dgm:pt>
    <dgm:pt modelId="{8F5FDF71-A088-4134-811F-E94DC8A7F811}" type="sibTrans" cxnId="{319FAFE0-05A9-4D80-A841-E422954176CA}">
      <dgm:prSet/>
      <dgm:spPr/>
      <dgm:t>
        <a:bodyPr/>
        <a:lstStyle/>
        <a:p>
          <a:endParaRPr lang="en-US"/>
        </a:p>
      </dgm:t>
    </dgm:pt>
    <dgm:pt modelId="{12A61D79-C931-4C7F-8E8F-CCFD9BF42E37}">
      <dgm:prSet phldrT="[Text]"/>
      <dgm:spPr>
        <a:xfrm>
          <a:off x="824802" y="92357"/>
          <a:ext cx="209883" cy="209846"/>
        </a:xfrm>
        <a:prstGeom prst="ellipse">
          <a:avLst/>
        </a:prstGeom>
        <a:solidFill>
          <a:srgbClr val="70AD47">
            <a:alpha val="90000"/>
            <a:tint val="40000"/>
            <a:hueOff val="0"/>
            <a:satOff val="0"/>
            <a:lumOff val="0"/>
            <a:alphaOff val="0"/>
          </a:srgbClr>
        </a:solidFill>
        <a:ln w="12700" cap="flat" cmpd="sng" algn="ctr">
          <a:solidFill>
            <a:srgbClr val="70AD47">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A</a:t>
          </a:r>
        </a:p>
      </dgm:t>
    </dgm:pt>
    <dgm:pt modelId="{89FB9063-1879-4FC1-BBB1-C786713B4BF1}" type="parTrans" cxnId="{73D00CB2-9969-4543-B3BA-346A20D71BA6}">
      <dgm:prSet/>
      <dgm:spPr/>
      <dgm:t>
        <a:bodyPr/>
        <a:lstStyle/>
        <a:p>
          <a:endParaRPr lang="en-US"/>
        </a:p>
      </dgm:t>
    </dgm:pt>
    <dgm:pt modelId="{5D4D7AEA-818C-4F33-B028-11CD53EC0A98}" type="sibTrans" cxnId="{73D00CB2-9969-4543-B3BA-346A20D71BA6}">
      <dgm:prSet/>
      <dgm:spPr/>
      <dgm:t>
        <a:bodyPr/>
        <a:lstStyle/>
        <a:p>
          <a:endParaRPr lang="en-US"/>
        </a:p>
      </dgm:t>
    </dgm:pt>
    <dgm:pt modelId="{F8DD1A82-C3E0-4C2A-9B11-FDE2B7366912}">
      <dgm:prSet/>
      <dgm:spPr>
        <a:xfrm>
          <a:off x="592455" y="92357"/>
          <a:ext cx="209883" cy="209846"/>
        </a:xfrm>
        <a:prstGeom prst="ellipse">
          <a:avLst/>
        </a:prstGeom>
        <a:solidFill>
          <a:srgbClr val="70AD47">
            <a:alpha val="90000"/>
            <a:tint val="40000"/>
            <a:hueOff val="0"/>
            <a:satOff val="0"/>
            <a:lumOff val="0"/>
            <a:alphaOff val="0"/>
          </a:srgbClr>
        </a:solidFill>
        <a:ln w="12700" cap="flat" cmpd="sng" algn="ctr">
          <a:solidFill>
            <a:srgbClr val="70AD47">
              <a:hueOff val="0"/>
              <a:satOff val="0"/>
              <a:lumOff val="0"/>
              <a:alphaOff val="0"/>
            </a:srgbClr>
          </a:solidFill>
          <a:prstDash val="solid"/>
          <a:miter lim="800000"/>
        </a:ln>
        <a:effectLst/>
      </dgm:spPr>
      <dgm:t>
        <a:bodyPr/>
        <a:lstStyle/>
        <a:p>
          <a:r>
            <a:rPr lang="en-US">
              <a:solidFill>
                <a:sysClr val="windowText" lastClr="000000">
                  <a:hueOff val="0"/>
                  <a:satOff val="0"/>
                  <a:lumOff val="0"/>
                  <a:alphaOff val="0"/>
                </a:sysClr>
              </a:solidFill>
              <a:latin typeface="Calibri" panose="020F0502020204030204"/>
              <a:ea typeface="+mn-ea"/>
              <a:cs typeface="+mn-cs"/>
            </a:rPr>
            <a:t>A</a:t>
          </a:r>
        </a:p>
      </dgm:t>
    </dgm:pt>
    <dgm:pt modelId="{8201890A-74C8-4E02-B21F-734270419AAF}" type="parTrans" cxnId="{783C0955-EAAD-48F3-882C-9608935E3B38}">
      <dgm:prSet/>
      <dgm:spPr/>
      <dgm:t>
        <a:bodyPr/>
        <a:lstStyle/>
        <a:p>
          <a:endParaRPr lang="en-US"/>
        </a:p>
      </dgm:t>
    </dgm:pt>
    <dgm:pt modelId="{A97D5D73-DA4D-47E4-9981-943BD958620A}" type="sibTrans" cxnId="{783C0955-EAAD-48F3-882C-9608935E3B38}">
      <dgm:prSet/>
      <dgm:spPr/>
      <dgm:t>
        <a:bodyPr/>
        <a:lstStyle/>
        <a:p>
          <a:endParaRPr lang="en-US"/>
        </a:p>
      </dgm:t>
    </dgm:pt>
    <dgm:pt modelId="{BD13A2E0-1D1D-430D-988E-1990CA34A47D}" type="pres">
      <dgm:prSet presAssocID="{75CB17BC-8F8A-441B-B379-AD9C483B03A1}" presName="Name0" presStyleCnt="0">
        <dgm:presLayoutVars>
          <dgm:chMax val="11"/>
          <dgm:chPref val="11"/>
          <dgm:dir/>
          <dgm:resizeHandles/>
        </dgm:presLayoutVars>
      </dgm:prSet>
      <dgm:spPr/>
      <dgm:t>
        <a:bodyPr/>
        <a:lstStyle/>
        <a:p>
          <a:endParaRPr lang="en-US"/>
        </a:p>
      </dgm:t>
    </dgm:pt>
    <dgm:pt modelId="{98CEFD65-3A7D-41F9-BDF8-A915BC79A11B}" type="pres">
      <dgm:prSet presAssocID="{12A61D79-C931-4C7F-8E8F-CCFD9BF42E37}" presName="Accent4" presStyleCnt="0"/>
      <dgm:spPr/>
      <dgm:t>
        <a:bodyPr/>
        <a:lstStyle/>
        <a:p>
          <a:endParaRPr lang="en-US"/>
        </a:p>
      </dgm:t>
    </dgm:pt>
    <dgm:pt modelId="{38C57638-98CA-49F7-9F72-B81020DC3476}" type="pres">
      <dgm:prSet presAssocID="{12A61D79-C931-4C7F-8E8F-CCFD9BF42E37}" presName="Accent" presStyleLbl="node1" presStyleIdx="0" presStyleCnt="4"/>
      <dgm:spPr>
        <a:xfrm>
          <a:off x="817282" y="84861"/>
          <a:ext cx="224827" cy="224838"/>
        </a:xfrm>
        <a:prstGeom prst="ellipse">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gm:spPr>
      <dgm:t>
        <a:bodyPr/>
        <a:lstStyle/>
        <a:p>
          <a:endParaRPr lang="en-US"/>
        </a:p>
      </dgm:t>
    </dgm:pt>
    <dgm:pt modelId="{02DD66BA-B6DE-43A8-9A43-11E8719EA63E}" type="pres">
      <dgm:prSet presAssocID="{12A61D79-C931-4C7F-8E8F-CCFD9BF42E37}" presName="ParentBackground4" presStyleCnt="0"/>
      <dgm:spPr/>
      <dgm:t>
        <a:bodyPr/>
        <a:lstStyle/>
        <a:p>
          <a:endParaRPr lang="en-US"/>
        </a:p>
      </dgm:t>
    </dgm:pt>
    <dgm:pt modelId="{CE5E6CA9-94F3-4DCD-9738-CE9C72543666}" type="pres">
      <dgm:prSet presAssocID="{12A61D79-C931-4C7F-8E8F-CCFD9BF42E37}" presName="ParentBackground" presStyleLbl="fgAcc1" presStyleIdx="0" presStyleCnt="4"/>
      <dgm:spPr/>
      <dgm:t>
        <a:bodyPr/>
        <a:lstStyle/>
        <a:p>
          <a:endParaRPr lang="en-US"/>
        </a:p>
      </dgm:t>
    </dgm:pt>
    <dgm:pt modelId="{FD505DFB-9BEF-454C-A26F-A51AF190BB9E}" type="pres">
      <dgm:prSet presAssocID="{12A61D79-C931-4C7F-8E8F-CCFD9BF42E37}" presName="Parent4" presStyleLbl="revTx" presStyleIdx="0" presStyleCnt="0">
        <dgm:presLayoutVars>
          <dgm:chMax val="1"/>
          <dgm:chPref val="1"/>
          <dgm:bulletEnabled val="1"/>
        </dgm:presLayoutVars>
      </dgm:prSet>
      <dgm:spPr/>
      <dgm:t>
        <a:bodyPr/>
        <a:lstStyle/>
        <a:p>
          <a:endParaRPr lang="en-US"/>
        </a:p>
      </dgm:t>
    </dgm:pt>
    <dgm:pt modelId="{97CDEB8F-D66A-4B56-8D5F-661123749594}" type="pres">
      <dgm:prSet presAssocID="{F8DD1A82-C3E0-4C2A-9B11-FDE2B7366912}" presName="Accent3" presStyleCnt="0"/>
      <dgm:spPr/>
      <dgm:t>
        <a:bodyPr/>
        <a:lstStyle/>
        <a:p>
          <a:endParaRPr lang="en-US"/>
        </a:p>
      </dgm:t>
    </dgm:pt>
    <dgm:pt modelId="{756F6AD2-48D1-463B-815F-C137BEC83715}" type="pres">
      <dgm:prSet presAssocID="{F8DD1A82-C3E0-4C2A-9B11-FDE2B7366912}" presName="Accent" presStyleLbl="node1" presStyleIdx="1" presStyleCnt="4"/>
      <dgm:spPr>
        <a:xfrm rot="2700000">
          <a:off x="583969" y="84846"/>
          <a:ext cx="224830" cy="224830"/>
        </a:xfrm>
        <a:prstGeom prst="teardrop">
          <a:avLst>
            <a:gd name="adj" fmla="val 100000"/>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gm:spPr>
      <dgm:t>
        <a:bodyPr/>
        <a:lstStyle/>
        <a:p>
          <a:endParaRPr lang="en-US"/>
        </a:p>
      </dgm:t>
    </dgm:pt>
    <dgm:pt modelId="{5692F67F-F178-41DB-A5B2-E32EEC6E8CBC}" type="pres">
      <dgm:prSet presAssocID="{F8DD1A82-C3E0-4C2A-9B11-FDE2B7366912}" presName="ParentBackground3" presStyleCnt="0"/>
      <dgm:spPr/>
      <dgm:t>
        <a:bodyPr/>
        <a:lstStyle/>
        <a:p>
          <a:endParaRPr lang="en-US"/>
        </a:p>
      </dgm:t>
    </dgm:pt>
    <dgm:pt modelId="{49082934-545B-4B27-A0FF-6DEB4EC11BD8}" type="pres">
      <dgm:prSet presAssocID="{F8DD1A82-C3E0-4C2A-9B11-FDE2B7366912}" presName="ParentBackground" presStyleLbl="fgAcc1" presStyleIdx="1" presStyleCnt="4"/>
      <dgm:spPr/>
      <dgm:t>
        <a:bodyPr/>
        <a:lstStyle/>
        <a:p>
          <a:endParaRPr lang="en-US"/>
        </a:p>
      </dgm:t>
    </dgm:pt>
    <dgm:pt modelId="{C2E358E3-B836-49F9-910C-C7806C5A75C2}" type="pres">
      <dgm:prSet presAssocID="{F8DD1A82-C3E0-4C2A-9B11-FDE2B7366912}" presName="Parent3" presStyleLbl="revTx" presStyleIdx="0" presStyleCnt="0">
        <dgm:presLayoutVars>
          <dgm:chMax val="1"/>
          <dgm:chPref val="1"/>
          <dgm:bulletEnabled val="1"/>
        </dgm:presLayoutVars>
      </dgm:prSet>
      <dgm:spPr/>
      <dgm:t>
        <a:bodyPr/>
        <a:lstStyle/>
        <a:p>
          <a:endParaRPr lang="en-US"/>
        </a:p>
      </dgm:t>
    </dgm:pt>
    <dgm:pt modelId="{03ACB7FC-6A42-4CB5-949E-6D76719898F6}" type="pres">
      <dgm:prSet presAssocID="{6E472E76-DF57-4666-B6B2-3C18FBAB09C1}" presName="Accent2" presStyleCnt="0"/>
      <dgm:spPr/>
      <dgm:t>
        <a:bodyPr/>
        <a:lstStyle/>
        <a:p>
          <a:endParaRPr lang="en-US"/>
        </a:p>
      </dgm:t>
    </dgm:pt>
    <dgm:pt modelId="{207C3403-7E27-465E-B2BA-0A634633860A}" type="pres">
      <dgm:prSet presAssocID="{6E472E76-DF57-4666-B6B2-3C18FBAB09C1}" presName="Accent" presStyleLbl="node1" presStyleIdx="2" presStyleCnt="4"/>
      <dgm:spPr>
        <a:xfrm rot="2700000">
          <a:off x="352586" y="84846"/>
          <a:ext cx="224830" cy="224830"/>
        </a:xfrm>
        <a:prstGeom prst="teardrop">
          <a:avLst>
            <a:gd name="adj" fmla="val 100000"/>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gm:spPr>
      <dgm:t>
        <a:bodyPr/>
        <a:lstStyle/>
        <a:p>
          <a:endParaRPr lang="en-US"/>
        </a:p>
      </dgm:t>
    </dgm:pt>
    <dgm:pt modelId="{3F9B3176-D579-4F25-B3A2-7C2D33EE6D4D}" type="pres">
      <dgm:prSet presAssocID="{6E472E76-DF57-4666-B6B2-3C18FBAB09C1}" presName="ParentBackground2" presStyleCnt="0"/>
      <dgm:spPr/>
      <dgm:t>
        <a:bodyPr/>
        <a:lstStyle/>
        <a:p>
          <a:endParaRPr lang="en-US"/>
        </a:p>
      </dgm:t>
    </dgm:pt>
    <dgm:pt modelId="{32861063-0DA3-4DAC-9BAE-F580058A4BA5}" type="pres">
      <dgm:prSet presAssocID="{6E472E76-DF57-4666-B6B2-3C18FBAB09C1}" presName="ParentBackground" presStyleLbl="fgAcc1" presStyleIdx="2" presStyleCnt="4"/>
      <dgm:spPr/>
      <dgm:t>
        <a:bodyPr/>
        <a:lstStyle/>
        <a:p>
          <a:endParaRPr lang="en-US"/>
        </a:p>
      </dgm:t>
    </dgm:pt>
    <dgm:pt modelId="{7888A1FF-7016-4F08-8F2D-51A9846DE0DB}" type="pres">
      <dgm:prSet presAssocID="{6E472E76-DF57-4666-B6B2-3C18FBAB09C1}" presName="Parent2" presStyleLbl="revTx" presStyleIdx="0" presStyleCnt="0">
        <dgm:presLayoutVars>
          <dgm:chMax val="1"/>
          <dgm:chPref val="1"/>
          <dgm:bulletEnabled val="1"/>
        </dgm:presLayoutVars>
      </dgm:prSet>
      <dgm:spPr/>
      <dgm:t>
        <a:bodyPr/>
        <a:lstStyle/>
        <a:p>
          <a:endParaRPr lang="en-US"/>
        </a:p>
      </dgm:t>
    </dgm:pt>
    <dgm:pt modelId="{90F83A33-9BBB-4FE5-936F-ED8BF98B56F0}" type="pres">
      <dgm:prSet presAssocID="{B2F68301-D068-4421-9E4C-235139BC25ED}" presName="Accent1" presStyleCnt="0"/>
      <dgm:spPr/>
      <dgm:t>
        <a:bodyPr/>
        <a:lstStyle/>
        <a:p>
          <a:endParaRPr lang="en-US"/>
        </a:p>
      </dgm:t>
    </dgm:pt>
    <dgm:pt modelId="{B40886D5-EA11-4695-BCE9-CAA322E25EBF}" type="pres">
      <dgm:prSet presAssocID="{B2F68301-D068-4421-9E4C-235139BC25ED}" presName="Accent" presStyleLbl="node1" presStyleIdx="3" presStyleCnt="4"/>
      <dgm:spPr>
        <a:xfrm rot="2700000">
          <a:off x="120239" y="84846"/>
          <a:ext cx="224830" cy="224830"/>
        </a:xfrm>
        <a:prstGeom prst="teardrop">
          <a:avLst>
            <a:gd name="adj" fmla="val 100000"/>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gm:spPr>
      <dgm:t>
        <a:bodyPr/>
        <a:lstStyle/>
        <a:p>
          <a:endParaRPr lang="en-US"/>
        </a:p>
      </dgm:t>
    </dgm:pt>
    <dgm:pt modelId="{2C692A40-CF5B-4215-AF9D-9D7679DE873F}" type="pres">
      <dgm:prSet presAssocID="{B2F68301-D068-4421-9E4C-235139BC25ED}" presName="ParentBackground1" presStyleCnt="0"/>
      <dgm:spPr/>
      <dgm:t>
        <a:bodyPr/>
        <a:lstStyle/>
        <a:p>
          <a:endParaRPr lang="en-US"/>
        </a:p>
      </dgm:t>
    </dgm:pt>
    <dgm:pt modelId="{EE8D40F9-1FDD-40A8-A2EA-8DD3118BF2C0}" type="pres">
      <dgm:prSet presAssocID="{B2F68301-D068-4421-9E4C-235139BC25ED}" presName="ParentBackground" presStyleLbl="fgAcc1" presStyleIdx="3" presStyleCnt="4"/>
      <dgm:spPr/>
      <dgm:t>
        <a:bodyPr/>
        <a:lstStyle/>
        <a:p>
          <a:endParaRPr lang="en-US"/>
        </a:p>
      </dgm:t>
    </dgm:pt>
    <dgm:pt modelId="{C80EA09C-E5DE-48FE-9A93-3DEBF8C90F35}" type="pres">
      <dgm:prSet presAssocID="{B2F68301-D068-4421-9E4C-235139BC25ED}" presName="Parent1" presStyleLbl="revTx" presStyleIdx="0" presStyleCnt="0">
        <dgm:presLayoutVars>
          <dgm:chMax val="1"/>
          <dgm:chPref val="1"/>
          <dgm:bulletEnabled val="1"/>
        </dgm:presLayoutVars>
      </dgm:prSet>
      <dgm:spPr/>
      <dgm:t>
        <a:bodyPr/>
        <a:lstStyle/>
        <a:p>
          <a:endParaRPr lang="en-US"/>
        </a:p>
      </dgm:t>
    </dgm:pt>
  </dgm:ptLst>
  <dgm:cxnLst>
    <dgm:cxn modelId="{6B5AFF13-0636-400F-BD3F-34872D936EB7}" type="presOf" srcId="{6E472E76-DF57-4666-B6B2-3C18FBAB09C1}" destId="{32861063-0DA3-4DAC-9BAE-F580058A4BA5}" srcOrd="0" destOrd="0" presId="urn:microsoft.com/office/officeart/2011/layout/CircleProcess"/>
    <dgm:cxn modelId="{C251A7C3-6B2C-4567-B707-988769220353}" type="presOf" srcId="{B2F68301-D068-4421-9E4C-235139BC25ED}" destId="{EE8D40F9-1FDD-40A8-A2EA-8DD3118BF2C0}" srcOrd="0" destOrd="0" presId="urn:microsoft.com/office/officeart/2011/layout/CircleProcess"/>
    <dgm:cxn modelId="{F26E64C9-1155-492E-9965-C5AF139ADC89}" type="presOf" srcId="{12A61D79-C931-4C7F-8E8F-CCFD9BF42E37}" destId="{FD505DFB-9BEF-454C-A26F-A51AF190BB9E}" srcOrd="1" destOrd="0" presId="urn:microsoft.com/office/officeart/2011/layout/CircleProcess"/>
    <dgm:cxn modelId="{02F28F21-EBE7-44A6-A216-EFC6270486D3}" srcId="{75CB17BC-8F8A-441B-B379-AD9C483B03A1}" destId="{B2F68301-D068-4421-9E4C-235139BC25ED}" srcOrd="0" destOrd="0" parTransId="{7BAAF20A-8D62-4F49-84BD-678C3A3FB73F}" sibTransId="{ADD9684F-930D-4DFD-A9CE-793F5212B9C5}"/>
    <dgm:cxn modelId="{04FDB2CE-C38D-4560-8112-5A33A39E51E0}" type="presOf" srcId="{75CB17BC-8F8A-441B-B379-AD9C483B03A1}" destId="{BD13A2E0-1D1D-430D-988E-1990CA34A47D}" srcOrd="0" destOrd="0" presId="urn:microsoft.com/office/officeart/2011/layout/CircleProcess"/>
    <dgm:cxn modelId="{148CE950-DB28-43F5-B2C5-67C3E4918273}" type="presOf" srcId="{6E472E76-DF57-4666-B6B2-3C18FBAB09C1}" destId="{7888A1FF-7016-4F08-8F2D-51A9846DE0DB}" srcOrd="1" destOrd="0" presId="urn:microsoft.com/office/officeart/2011/layout/CircleProcess"/>
    <dgm:cxn modelId="{C928468C-C960-4746-A4A0-E451FB7A39CA}" type="presOf" srcId="{B2F68301-D068-4421-9E4C-235139BC25ED}" destId="{C80EA09C-E5DE-48FE-9A93-3DEBF8C90F35}" srcOrd="1" destOrd="0" presId="urn:microsoft.com/office/officeart/2011/layout/CircleProcess"/>
    <dgm:cxn modelId="{73D00CB2-9969-4543-B3BA-346A20D71BA6}" srcId="{75CB17BC-8F8A-441B-B379-AD9C483B03A1}" destId="{12A61D79-C931-4C7F-8E8F-CCFD9BF42E37}" srcOrd="3" destOrd="0" parTransId="{89FB9063-1879-4FC1-BBB1-C786713B4BF1}" sibTransId="{5D4D7AEA-818C-4F33-B028-11CD53EC0A98}"/>
    <dgm:cxn modelId="{4DFAB9B5-1AB4-4552-BA09-431423407B4D}" type="presOf" srcId="{F8DD1A82-C3E0-4C2A-9B11-FDE2B7366912}" destId="{C2E358E3-B836-49F9-910C-C7806C5A75C2}" srcOrd="1" destOrd="0" presId="urn:microsoft.com/office/officeart/2011/layout/CircleProcess"/>
    <dgm:cxn modelId="{319FAFE0-05A9-4D80-A841-E422954176CA}" srcId="{75CB17BC-8F8A-441B-B379-AD9C483B03A1}" destId="{6E472E76-DF57-4666-B6B2-3C18FBAB09C1}" srcOrd="1" destOrd="0" parTransId="{EF7FD916-3088-41A9-9988-D1CC864EC39D}" sibTransId="{8F5FDF71-A088-4134-811F-E94DC8A7F811}"/>
    <dgm:cxn modelId="{063AE1D4-064A-49F8-9DDE-0E78C704AE0A}" type="presOf" srcId="{12A61D79-C931-4C7F-8E8F-CCFD9BF42E37}" destId="{CE5E6CA9-94F3-4DCD-9738-CE9C72543666}" srcOrd="0" destOrd="0" presId="urn:microsoft.com/office/officeart/2011/layout/CircleProcess"/>
    <dgm:cxn modelId="{783C0955-EAAD-48F3-882C-9608935E3B38}" srcId="{75CB17BC-8F8A-441B-B379-AD9C483B03A1}" destId="{F8DD1A82-C3E0-4C2A-9B11-FDE2B7366912}" srcOrd="2" destOrd="0" parTransId="{8201890A-74C8-4E02-B21F-734270419AAF}" sibTransId="{A97D5D73-DA4D-47E4-9981-943BD958620A}"/>
    <dgm:cxn modelId="{E415C1E4-ABF9-4B78-B8AB-930FAAB46F49}" type="presOf" srcId="{F8DD1A82-C3E0-4C2A-9B11-FDE2B7366912}" destId="{49082934-545B-4B27-A0FF-6DEB4EC11BD8}" srcOrd="0" destOrd="0" presId="urn:microsoft.com/office/officeart/2011/layout/CircleProcess"/>
    <dgm:cxn modelId="{96C0536F-B843-4E2C-9BCC-01BAF77E43DF}" type="presParOf" srcId="{BD13A2E0-1D1D-430D-988E-1990CA34A47D}" destId="{98CEFD65-3A7D-41F9-BDF8-A915BC79A11B}" srcOrd="0" destOrd="0" presId="urn:microsoft.com/office/officeart/2011/layout/CircleProcess"/>
    <dgm:cxn modelId="{9F1B7A7A-12E7-479C-B7A8-E3278651A2EB}" type="presParOf" srcId="{98CEFD65-3A7D-41F9-BDF8-A915BC79A11B}" destId="{38C57638-98CA-49F7-9F72-B81020DC3476}" srcOrd="0" destOrd="0" presId="urn:microsoft.com/office/officeart/2011/layout/CircleProcess"/>
    <dgm:cxn modelId="{5CF7FA49-94F4-4EB7-95E8-E34EAF6915E3}" type="presParOf" srcId="{BD13A2E0-1D1D-430D-988E-1990CA34A47D}" destId="{02DD66BA-B6DE-43A8-9A43-11E8719EA63E}" srcOrd="1" destOrd="0" presId="urn:microsoft.com/office/officeart/2011/layout/CircleProcess"/>
    <dgm:cxn modelId="{6117C7DA-BA1A-4E4F-A3D2-7A159016DA78}" type="presParOf" srcId="{02DD66BA-B6DE-43A8-9A43-11E8719EA63E}" destId="{CE5E6CA9-94F3-4DCD-9738-CE9C72543666}" srcOrd="0" destOrd="0" presId="urn:microsoft.com/office/officeart/2011/layout/CircleProcess"/>
    <dgm:cxn modelId="{20F27EC2-D66C-4230-ACF3-BD11D0F1821D}" type="presParOf" srcId="{BD13A2E0-1D1D-430D-988E-1990CA34A47D}" destId="{FD505DFB-9BEF-454C-A26F-A51AF190BB9E}" srcOrd="2" destOrd="0" presId="urn:microsoft.com/office/officeart/2011/layout/CircleProcess"/>
    <dgm:cxn modelId="{F5CC0578-23AD-4BA9-A5E1-892EF0268099}" type="presParOf" srcId="{BD13A2E0-1D1D-430D-988E-1990CA34A47D}" destId="{97CDEB8F-D66A-4B56-8D5F-661123749594}" srcOrd="3" destOrd="0" presId="urn:microsoft.com/office/officeart/2011/layout/CircleProcess"/>
    <dgm:cxn modelId="{3E9F848F-84B4-4FD1-A42D-81D4C8591581}" type="presParOf" srcId="{97CDEB8F-D66A-4B56-8D5F-661123749594}" destId="{756F6AD2-48D1-463B-815F-C137BEC83715}" srcOrd="0" destOrd="0" presId="urn:microsoft.com/office/officeart/2011/layout/CircleProcess"/>
    <dgm:cxn modelId="{65E8EA90-A9BA-4B34-9480-08416EDE095B}" type="presParOf" srcId="{BD13A2E0-1D1D-430D-988E-1990CA34A47D}" destId="{5692F67F-F178-41DB-A5B2-E32EEC6E8CBC}" srcOrd="4" destOrd="0" presId="urn:microsoft.com/office/officeart/2011/layout/CircleProcess"/>
    <dgm:cxn modelId="{B7F72F90-1660-4867-B6F1-EDCCD8B838E7}" type="presParOf" srcId="{5692F67F-F178-41DB-A5B2-E32EEC6E8CBC}" destId="{49082934-545B-4B27-A0FF-6DEB4EC11BD8}" srcOrd="0" destOrd="0" presId="urn:microsoft.com/office/officeart/2011/layout/CircleProcess"/>
    <dgm:cxn modelId="{7DC448D7-D53D-4053-BA46-F4FBDD7F4F36}" type="presParOf" srcId="{BD13A2E0-1D1D-430D-988E-1990CA34A47D}" destId="{C2E358E3-B836-49F9-910C-C7806C5A75C2}" srcOrd="5" destOrd="0" presId="urn:microsoft.com/office/officeart/2011/layout/CircleProcess"/>
    <dgm:cxn modelId="{057D6808-7D9B-4B09-BCDC-884F9A73613C}" type="presParOf" srcId="{BD13A2E0-1D1D-430D-988E-1990CA34A47D}" destId="{03ACB7FC-6A42-4CB5-949E-6D76719898F6}" srcOrd="6" destOrd="0" presId="urn:microsoft.com/office/officeart/2011/layout/CircleProcess"/>
    <dgm:cxn modelId="{FD33579B-52FE-4FC9-9EC0-4F1BD9787B82}" type="presParOf" srcId="{03ACB7FC-6A42-4CB5-949E-6D76719898F6}" destId="{207C3403-7E27-465E-B2BA-0A634633860A}" srcOrd="0" destOrd="0" presId="urn:microsoft.com/office/officeart/2011/layout/CircleProcess"/>
    <dgm:cxn modelId="{140B2F7B-E2BB-45AD-82D3-39F26EA9CEE4}" type="presParOf" srcId="{BD13A2E0-1D1D-430D-988E-1990CA34A47D}" destId="{3F9B3176-D579-4F25-B3A2-7C2D33EE6D4D}" srcOrd="7" destOrd="0" presId="urn:microsoft.com/office/officeart/2011/layout/CircleProcess"/>
    <dgm:cxn modelId="{284E78CA-28FD-4033-A59F-722CB7F57CF2}" type="presParOf" srcId="{3F9B3176-D579-4F25-B3A2-7C2D33EE6D4D}" destId="{32861063-0DA3-4DAC-9BAE-F580058A4BA5}" srcOrd="0" destOrd="0" presId="urn:microsoft.com/office/officeart/2011/layout/CircleProcess"/>
    <dgm:cxn modelId="{95E40F8E-360B-40C2-83BF-CE62E579F611}" type="presParOf" srcId="{BD13A2E0-1D1D-430D-988E-1990CA34A47D}" destId="{7888A1FF-7016-4F08-8F2D-51A9846DE0DB}" srcOrd="8" destOrd="0" presId="urn:microsoft.com/office/officeart/2011/layout/CircleProcess"/>
    <dgm:cxn modelId="{14037525-0A50-4C5E-9BC1-644265797D2D}" type="presParOf" srcId="{BD13A2E0-1D1D-430D-988E-1990CA34A47D}" destId="{90F83A33-9BBB-4FE5-936F-ED8BF98B56F0}" srcOrd="9" destOrd="0" presId="urn:microsoft.com/office/officeart/2011/layout/CircleProcess"/>
    <dgm:cxn modelId="{B159AF27-3D1B-4045-B7C9-4DF1E28855C2}" type="presParOf" srcId="{90F83A33-9BBB-4FE5-936F-ED8BF98B56F0}" destId="{B40886D5-EA11-4695-BCE9-CAA322E25EBF}" srcOrd="0" destOrd="0" presId="urn:microsoft.com/office/officeart/2011/layout/CircleProcess"/>
    <dgm:cxn modelId="{911CACFA-88BC-409E-BE50-05DA4BD24210}" type="presParOf" srcId="{BD13A2E0-1D1D-430D-988E-1990CA34A47D}" destId="{2C692A40-CF5B-4215-AF9D-9D7679DE873F}" srcOrd="10" destOrd="0" presId="urn:microsoft.com/office/officeart/2011/layout/CircleProcess"/>
    <dgm:cxn modelId="{D85EBA43-4190-4EC1-819C-34E72A788CE5}" type="presParOf" srcId="{2C692A40-CF5B-4215-AF9D-9D7679DE873F}" destId="{EE8D40F9-1FDD-40A8-A2EA-8DD3118BF2C0}" srcOrd="0" destOrd="0" presId="urn:microsoft.com/office/officeart/2011/layout/CircleProcess"/>
    <dgm:cxn modelId="{5091F3DA-01E6-4A17-B325-1D39826A6C5E}" type="presParOf" srcId="{BD13A2E0-1D1D-430D-988E-1990CA34A47D}" destId="{C80EA09C-E5DE-48FE-9A93-3DEBF8C90F35}"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CB17BC-8F8A-441B-B379-AD9C483B03A1}" type="doc">
      <dgm:prSet loTypeId="urn:microsoft.com/office/officeart/2011/layout/CircleProcess" loCatId="process" qsTypeId="urn:microsoft.com/office/officeart/2005/8/quickstyle/simple1" qsCatId="simple" csTypeId="urn:microsoft.com/office/officeart/2005/8/colors/accent6_2" csCatId="accent6" phldr="1"/>
      <dgm:spPr/>
      <dgm:t>
        <a:bodyPr/>
        <a:lstStyle/>
        <a:p>
          <a:endParaRPr lang="en-US"/>
        </a:p>
      </dgm:t>
    </dgm:pt>
    <dgm:pt modelId="{B2F68301-D068-4421-9E4C-235139BC25ED}">
      <dgm:prSet phldrT="[Text]"/>
      <dgm:spPr>
        <a:xfrm>
          <a:off x="127761" y="92357"/>
          <a:ext cx="209883" cy="209846"/>
        </a:xfrm>
        <a:prstGeom prst="ellipse">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B</a:t>
          </a:r>
          <a:endParaRPr lang="en-US" dirty="0">
            <a:solidFill>
              <a:sysClr val="windowText" lastClr="000000">
                <a:hueOff val="0"/>
                <a:satOff val="0"/>
                <a:lumOff val="0"/>
                <a:alphaOff val="0"/>
              </a:sysClr>
            </a:solidFill>
            <a:latin typeface="Calibri" panose="020F0502020204030204"/>
            <a:ea typeface="+mn-ea"/>
            <a:cs typeface="+mn-cs"/>
          </a:endParaRPr>
        </a:p>
      </dgm:t>
    </dgm:pt>
    <dgm:pt modelId="{7BAAF20A-8D62-4F49-84BD-678C3A3FB73F}" type="parTrans" cxnId="{02F28F21-EBE7-44A6-A216-EFC6270486D3}">
      <dgm:prSet/>
      <dgm:spPr/>
      <dgm:t>
        <a:bodyPr/>
        <a:lstStyle/>
        <a:p>
          <a:endParaRPr lang="en-US"/>
        </a:p>
      </dgm:t>
    </dgm:pt>
    <dgm:pt modelId="{ADD9684F-930D-4DFD-A9CE-793F5212B9C5}" type="sibTrans" cxnId="{02F28F21-EBE7-44A6-A216-EFC6270486D3}">
      <dgm:prSet/>
      <dgm:spPr/>
      <dgm:t>
        <a:bodyPr/>
        <a:lstStyle/>
        <a:p>
          <a:endParaRPr lang="en-US"/>
        </a:p>
      </dgm:t>
    </dgm:pt>
    <dgm:pt modelId="{6E472E76-DF57-4666-B6B2-3C18FBAB09C1}">
      <dgm:prSet phldrT="[Text]"/>
      <dgm:spPr>
        <a:xfrm>
          <a:off x="360108" y="92357"/>
          <a:ext cx="209883" cy="209846"/>
        </a:xfrm>
        <a:prstGeom prst="ellipse">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B</a:t>
          </a:r>
          <a:endParaRPr lang="en-US" dirty="0">
            <a:solidFill>
              <a:sysClr val="windowText" lastClr="000000">
                <a:hueOff val="0"/>
                <a:satOff val="0"/>
                <a:lumOff val="0"/>
                <a:alphaOff val="0"/>
              </a:sysClr>
            </a:solidFill>
            <a:latin typeface="Calibri" panose="020F0502020204030204"/>
            <a:ea typeface="+mn-ea"/>
            <a:cs typeface="+mn-cs"/>
          </a:endParaRPr>
        </a:p>
      </dgm:t>
    </dgm:pt>
    <dgm:pt modelId="{EF7FD916-3088-41A9-9988-D1CC864EC39D}" type="parTrans" cxnId="{319FAFE0-05A9-4D80-A841-E422954176CA}">
      <dgm:prSet/>
      <dgm:spPr/>
      <dgm:t>
        <a:bodyPr/>
        <a:lstStyle/>
        <a:p>
          <a:endParaRPr lang="en-US"/>
        </a:p>
      </dgm:t>
    </dgm:pt>
    <dgm:pt modelId="{8F5FDF71-A088-4134-811F-E94DC8A7F811}" type="sibTrans" cxnId="{319FAFE0-05A9-4D80-A841-E422954176CA}">
      <dgm:prSet/>
      <dgm:spPr/>
      <dgm:t>
        <a:bodyPr/>
        <a:lstStyle/>
        <a:p>
          <a:endParaRPr lang="en-US"/>
        </a:p>
      </dgm:t>
    </dgm:pt>
    <dgm:pt modelId="{12A61D79-C931-4C7F-8E8F-CCFD9BF42E37}">
      <dgm:prSet phldrT="[Text]"/>
      <dgm:spPr>
        <a:xfrm>
          <a:off x="824802" y="92357"/>
          <a:ext cx="209883" cy="209846"/>
        </a:xfrm>
        <a:prstGeom prst="ellipse">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B</a:t>
          </a:r>
          <a:endParaRPr lang="en-US" dirty="0">
            <a:solidFill>
              <a:sysClr val="windowText" lastClr="000000">
                <a:hueOff val="0"/>
                <a:satOff val="0"/>
                <a:lumOff val="0"/>
                <a:alphaOff val="0"/>
              </a:sysClr>
            </a:solidFill>
            <a:latin typeface="Calibri" panose="020F0502020204030204"/>
            <a:ea typeface="+mn-ea"/>
            <a:cs typeface="+mn-cs"/>
          </a:endParaRPr>
        </a:p>
      </dgm:t>
    </dgm:pt>
    <dgm:pt modelId="{89FB9063-1879-4FC1-BBB1-C786713B4BF1}" type="parTrans" cxnId="{73D00CB2-9969-4543-B3BA-346A20D71BA6}">
      <dgm:prSet/>
      <dgm:spPr/>
      <dgm:t>
        <a:bodyPr/>
        <a:lstStyle/>
        <a:p>
          <a:endParaRPr lang="en-US"/>
        </a:p>
      </dgm:t>
    </dgm:pt>
    <dgm:pt modelId="{5D4D7AEA-818C-4F33-B028-11CD53EC0A98}" type="sibTrans" cxnId="{73D00CB2-9969-4543-B3BA-346A20D71BA6}">
      <dgm:prSet/>
      <dgm:spPr/>
      <dgm:t>
        <a:bodyPr/>
        <a:lstStyle/>
        <a:p>
          <a:endParaRPr lang="en-US"/>
        </a:p>
      </dgm:t>
    </dgm:pt>
    <dgm:pt modelId="{F8DD1A82-C3E0-4C2A-9B11-FDE2B7366912}">
      <dgm:prSet/>
      <dgm:spPr>
        <a:xfrm>
          <a:off x="592455" y="92357"/>
          <a:ext cx="209883" cy="209846"/>
        </a:xfrm>
        <a:prstGeom prst="ellipse">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B</a:t>
          </a:r>
          <a:endParaRPr lang="en-US" dirty="0">
            <a:solidFill>
              <a:sysClr val="windowText" lastClr="000000">
                <a:hueOff val="0"/>
                <a:satOff val="0"/>
                <a:lumOff val="0"/>
                <a:alphaOff val="0"/>
              </a:sysClr>
            </a:solidFill>
            <a:latin typeface="Calibri" panose="020F0502020204030204"/>
            <a:ea typeface="+mn-ea"/>
            <a:cs typeface="+mn-cs"/>
          </a:endParaRPr>
        </a:p>
      </dgm:t>
    </dgm:pt>
    <dgm:pt modelId="{8201890A-74C8-4E02-B21F-734270419AAF}" type="parTrans" cxnId="{783C0955-EAAD-48F3-882C-9608935E3B38}">
      <dgm:prSet/>
      <dgm:spPr/>
      <dgm:t>
        <a:bodyPr/>
        <a:lstStyle/>
        <a:p>
          <a:endParaRPr lang="en-US"/>
        </a:p>
      </dgm:t>
    </dgm:pt>
    <dgm:pt modelId="{A97D5D73-DA4D-47E4-9981-943BD958620A}" type="sibTrans" cxnId="{783C0955-EAAD-48F3-882C-9608935E3B38}">
      <dgm:prSet/>
      <dgm:spPr/>
      <dgm:t>
        <a:bodyPr/>
        <a:lstStyle/>
        <a:p>
          <a:endParaRPr lang="en-US"/>
        </a:p>
      </dgm:t>
    </dgm:pt>
    <dgm:pt modelId="{BD13A2E0-1D1D-430D-988E-1990CA34A47D}" type="pres">
      <dgm:prSet presAssocID="{75CB17BC-8F8A-441B-B379-AD9C483B03A1}" presName="Name0" presStyleCnt="0">
        <dgm:presLayoutVars>
          <dgm:chMax val="11"/>
          <dgm:chPref val="11"/>
          <dgm:dir/>
          <dgm:resizeHandles/>
        </dgm:presLayoutVars>
      </dgm:prSet>
      <dgm:spPr/>
      <dgm:t>
        <a:bodyPr/>
        <a:lstStyle/>
        <a:p>
          <a:endParaRPr lang="en-US"/>
        </a:p>
      </dgm:t>
    </dgm:pt>
    <dgm:pt modelId="{98CEFD65-3A7D-41F9-BDF8-A915BC79A11B}" type="pres">
      <dgm:prSet presAssocID="{12A61D79-C931-4C7F-8E8F-CCFD9BF42E37}" presName="Accent4" presStyleCnt="0"/>
      <dgm:spPr/>
      <dgm:t>
        <a:bodyPr/>
        <a:lstStyle/>
        <a:p>
          <a:endParaRPr lang="en-US"/>
        </a:p>
      </dgm:t>
    </dgm:pt>
    <dgm:pt modelId="{38C57638-98CA-49F7-9F72-B81020DC3476}" type="pres">
      <dgm:prSet presAssocID="{12A61D79-C931-4C7F-8E8F-CCFD9BF42E37}" presName="Accent" presStyleLbl="node1" presStyleIdx="0" presStyleCnt="4"/>
      <dgm:spPr>
        <a:xfrm>
          <a:off x="817282" y="84861"/>
          <a:ext cx="224827" cy="224838"/>
        </a:xfrm>
        <a:prstGeom prst="ellipse">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02DD66BA-B6DE-43A8-9A43-11E8719EA63E}" type="pres">
      <dgm:prSet presAssocID="{12A61D79-C931-4C7F-8E8F-CCFD9BF42E37}" presName="ParentBackground4" presStyleCnt="0"/>
      <dgm:spPr/>
      <dgm:t>
        <a:bodyPr/>
        <a:lstStyle/>
        <a:p>
          <a:endParaRPr lang="en-US"/>
        </a:p>
      </dgm:t>
    </dgm:pt>
    <dgm:pt modelId="{CE5E6CA9-94F3-4DCD-9738-CE9C72543666}" type="pres">
      <dgm:prSet presAssocID="{12A61D79-C931-4C7F-8E8F-CCFD9BF42E37}" presName="ParentBackground" presStyleLbl="fgAcc1" presStyleIdx="0" presStyleCnt="4"/>
      <dgm:spPr/>
      <dgm:t>
        <a:bodyPr/>
        <a:lstStyle/>
        <a:p>
          <a:endParaRPr lang="en-US"/>
        </a:p>
      </dgm:t>
    </dgm:pt>
    <dgm:pt modelId="{FD505DFB-9BEF-454C-A26F-A51AF190BB9E}" type="pres">
      <dgm:prSet presAssocID="{12A61D79-C931-4C7F-8E8F-CCFD9BF42E37}" presName="Parent4" presStyleLbl="revTx" presStyleIdx="0" presStyleCnt="0">
        <dgm:presLayoutVars>
          <dgm:chMax val="1"/>
          <dgm:chPref val="1"/>
          <dgm:bulletEnabled val="1"/>
        </dgm:presLayoutVars>
      </dgm:prSet>
      <dgm:spPr/>
      <dgm:t>
        <a:bodyPr/>
        <a:lstStyle/>
        <a:p>
          <a:endParaRPr lang="en-US"/>
        </a:p>
      </dgm:t>
    </dgm:pt>
    <dgm:pt modelId="{97CDEB8F-D66A-4B56-8D5F-661123749594}" type="pres">
      <dgm:prSet presAssocID="{F8DD1A82-C3E0-4C2A-9B11-FDE2B7366912}" presName="Accent3" presStyleCnt="0"/>
      <dgm:spPr/>
      <dgm:t>
        <a:bodyPr/>
        <a:lstStyle/>
        <a:p>
          <a:endParaRPr lang="en-US"/>
        </a:p>
      </dgm:t>
    </dgm:pt>
    <dgm:pt modelId="{756F6AD2-48D1-463B-815F-C137BEC83715}" type="pres">
      <dgm:prSet presAssocID="{F8DD1A82-C3E0-4C2A-9B11-FDE2B7366912}" presName="Accent" presStyleLbl="node1" presStyleIdx="1" presStyleCnt="4"/>
      <dgm:spPr>
        <a:xfrm rot="2700000">
          <a:off x="583969" y="84846"/>
          <a:ext cx="224830" cy="224830"/>
        </a:xfrm>
        <a:prstGeom prst="teardrop">
          <a:avLst>
            <a:gd name="adj" fmla="val 10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5692F67F-F178-41DB-A5B2-E32EEC6E8CBC}" type="pres">
      <dgm:prSet presAssocID="{F8DD1A82-C3E0-4C2A-9B11-FDE2B7366912}" presName="ParentBackground3" presStyleCnt="0"/>
      <dgm:spPr/>
      <dgm:t>
        <a:bodyPr/>
        <a:lstStyle/>
        <a:p>
          <a:endParaRPr lang="en-US"/>
        </a:p>
      </dgm:t>
    </dgm:pt>
    <dgm:pt modelId="{49082934-545B-4B27-A0FF-6DEB4EC11BD8}" type="pres">
      <dgm:prSet presAssocID="{F8DD1A82-C3E0-4C2A-9B11-FDE2B7366912}" presName="ParentBackground" presStyleLbl="fgAcc1" presStyleIdx="1" presStyleCnt="4"/>
      <dgm:spPr/>
      <dgm:t>
        <a:bodyPr/>
        <a:lstStyle/>
        <a:p>
          <a:endParaRPr lang="en-US"/>
        </a:p>
      </dgm:t>
    </dgm:pt>
    <dgm:pt modelId="{C2E358E3-B836-49F9-910C-C7806C5A75C2}" type="pres">
      <dgm:prSet presAssocID="{F8DD1A82-C3E0-4C2A-9B11-FDE2B7366912}" presName="Parent3" presStyleLbl="revTx" presStyleIdx="0" presStyleCnt="0">
        <dgm:presLayoutVars>
          <dgm:chMax val="1"/>
          <dgm:chPref val="1"/>
          <dgm:bulletEnabled val="1"/>
        </dgm:presLayoutVars>
      </dgm:prSet>
      <dgm:spPr/>
      <dgm:t>
        <a:bodyPr/>
        <a:lstStyle/>
        <a:p>
          <a:endParaRPr lang="en-US"/>
        </a:p>
      </dgm:t>
    </dgm:pt>
    <dgm:pt modelId="{03ACB7FC-6A42-4CB5-949E-6D76719898F6}" type="pres">
      <dgm:prSet presAssocID="{6E472E76-DF57-4666-B6B2-3C18FBAB09C1}" presName="Accent2" presStyleCnt="0"/>
      <dgm:spPr/>
      <dgm:t>
        <a:bodyPr/>
        <a:lstStyle/>
        <a:p>
          <a:endParaRPr lang="en-US"/>
        </a:p>
      </dgm:t>
    </dgm:pt>
    <dgm:pt modelId="{207C3403-7E27-465E-B2BA-0A634633860A}" type="pres">
      <dgm:prSet presAssocID="{6E472E76-DF57-4666-B6B2-3C18FBAB09C1}" presName="Accent" presStyleLbl="node1" presStyleIdx="2" presStyleCnt="4"/>
      <dgm:spPr>
        <a:xfrm rot="2700000">
          <a:off x="352586" y="84846"/>
          <a:ext cx="224830" cy="224830"/>
        </a:xfrm>
        <a:prstGeom prst="teardrop">
          <a:avLst>
            <a:gd name="adj" fmla="val 10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F9B3176-D579-4F25-B3A2-7C2D33EE6D4D}" type="pres">
      <dgm:prSet presAssocID="{6E472E76-DF57-4666-B6B2-3C18FBAB09C1}" presName="ParentBackground2" presStyleCnt="0"/>
      <dgm:spPr/>
      <dgm:t>
        <a:bodyPr/>
        <a:lstStyle/>
        <a:p>
          <a:endParaRPr lang="en-US"/>
        </a:p>
      </dgm:t>
    </dgm:pt>
    <dgm:pt modelId="{32861063-0DA3-4DAC-9BAE-F580058A4BA5}" type="pres">
      <dgm:prSet presAssocID="{6E472E76-DF57-4666-B6B2-3C18FBAB09C1}" presName="ParentBackground" presStyleLbl="fgAcc1" presStyleIdx="2" presStyleCnt="4"/>
      <dgm:spPr/>
      <dgm:t>
        <a:bodyPr/>
        <a:lstStyle/>
        <a:p>
          <a:endParaRPr lang="en-US"/>
        </a:p>
      </dgm:t>
    </dgm:pt>
    <dgm:pt modelId="{7888A1FF-7016-4F08-8F2D-51A9846DE0DB}" type="pres">
      <dgm:prSet presAssocID="{6E472E76-DF57-4666-B6B2-3C18FBAB09C1}" presName="Parent2" presStyleLbl="revTx" presStyleIdx="0" presStyleCnt="0">
        <dgm:presLayoutVars>
          <dgm:chMax val="1"/>
          <dgm:chPref val="1"/>
          <dgm:bulletEnabled val="1"/>
        </dgm:presLayoutVars>
      </dgm:prSet>
      <dgm:spPr/>
      <dgm:t>
        <a:bodyPr/>
        <a:lstStyle/>
        <a:p>
          <a:endParaRPr lang="en-US"/>
        </a:p>
      </dgm:t>
    </dgm:pt>
    <dgm:pt modelId="{90F83A33-9BBB-4FE5-936F-ED8BF98B56F0}" type="pres">
      <dgm:prSet presAssocID="{B2F68301-D068-4421-9E4C-235139BC25ED}" presName="Accent1" presStyleCnt="0"/>
      <dgm:spPr/>
      <dgm:t>
        <a:bodyPr/>
        <a:lstStyle/>
        <a:p>
          <a:endParaRPr lang="en-US"/>
        </a:p>
      </dgm:t>
    </dgm:pt>
    <dgm:pt modelId="{B40886D5-EA11-4695-BCE9-CAA322E25EBF}" type="pres">
      <dgm:prSet presAssocID="{B2F68301-D068-4421-9E4C-235139BC25ED}" presName="Accent" presStyleLbl="node1" presStyleIdx="3" presStyleCnt="4"/>
      <dgm:spPr>
        <a:xfrm rot="2700000">
          <a:off x="120239" y="84846"/>
          <a:ext cx="224830" cy="224830"/>
        </a:xfrm>
        <a:prstGeom prst="teardrop">
          <a:avLst>
            <a:gd name="adj" fmla="val 10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2C692A40-CF5B-4215-AF9D-9D7679DE873F}" type="pres">
      <dgm:prSet presAssocID="{B2F68301-D068-4421-9E4C-235139BC25ED}" presName="ParentBackground1" presStyleCnt="0"/>
      <dgm:spPr/>
      <dgm:t>
        <a:bodyPr/>
        <a:lstStyle/>
        <a:p>
          <a:endParaRPr lang="en-US"/>
        </a:p>
      </dgm:t>
    </dgm:pt>
    <dgm:pt modelId="{EE8D40F9-1FDD-40A8-A2EA-8DD3118BF2C0}" type="pres">
      <dgm:prSet presAssocID="{B2F68301-D068-4421-9E4C-235139BC25ED}" presName="ParentBackground" presStyleLbl="fgAcc1" presStyleIdx="3" presStyleCnt="4"/>
      <dgm:spPr/>
      <dgm:t>
        <a:bodyPr/>
        <a:lstStyle/>
        <a:p>
          <a:endParaRPr lang="en-US"/>
        </a:p>
      </dgm:t>
    </dgm:pt>
    <dgm:pt modelId="{C80EA09C-E5DE-48FE-9A93-3DEBF8C90F35}" type="pres">
      <dgm:prSet presAssocID="{B2F68301-D068-4421-9E4C-235139BC25ED}" presName="Parent1" presStyleLbl="revTx" presStyleIdx="0" presStyleCnt="0">
        <dgm:presLayoutVars>
          <dgm:chMax val="1"/>
          <dgm:chPref val="1"/>
          <dgm:bulletEnabled val="1"/>
        </dgm:presLayoutVars>
      </dgm:prSet>
      <dgm:spPr/>
      <dgm:t>
        <a:bodyPr/>
        <a:lstStyle/>
        <a:p>
          <a:endParaRPr lang="en-US"/>
        </a:p>
      </dgm:t>
    </dgm:pt>
  </dgm:ptLst>
  <dgm:cxnLst>
    <dgm:cxn modelId="{6B5AFF13-0636-400F-BD3F-34872D936EB7}" type="presOf" srcId="{6E472E76-DF57-4666-B6B2-3C18FBAB09C1}" destId="{32861063-0DA3-4DAC-9BAE-F580058A4BA5}" srcOrd="0" destOrd="0" presId="urn:microsoft.com/office/officeart/2011/layout/CircleProcess"/>
    <dgm:cxn modelId="{C251A7C3-6B2C-4567-B707-988769220353}" type="presOf" srcId="{B2F68301-D068-4421-9E4C-235139BC25ED}" destId="{EE8D40F9-1FDD-40A8-A2EA-8DD3118BF2C0}" srcOrd="0" destOrd="0" presId="urn:microsoft.com/office/officeart/2011/layout/CircleProcess"/>
    <dgm:cxn modelId="{F26E64C9-1155-492E-9965-C5AF139ADC89}" type="presOf" srcId="{12A61D79-C931-4C7F-8E8F-CCFD9BF42E37}" destId="{FD505DFB-9BEF-454C-A26F-A51AF190BB9E}" srcOrd="1" destOrd="0" presId="urn:microsoft.com/office/officeart/2011/layout/CircleProcess"/>
    <dgm:cxn modelId="{02F28F21-EBE7-44A6-A216-EFC6270486D3}" srcId="{75CB17BC-8F8A-441B-B379-AD9C483B03A1}" destId="{B2F68301-D068-4421-9E4C-235139BC25ED}" srcOrd="0" destOrd="0" parTransId="{7BAAF20A-8D62-4F49-84BD-678C3A3FB73F}" sibTransId="{ADD9684F-930D-4DFD-A9CE-793F5212B9C5}"/>
    <dgm:cxn modelId="{04FDB2CE-C38D-4560-8112-5A33A39E51E0}" type="presOf" srcId="{75CB17BC-8F8A-441B-B379-AD9C483B03A1}" destId="{BD13A2E0-1D1D-430D-988E-1990CA34A47D}" srcOrd="0" destOrd="0" presId="urn:microsoft.com/office/officeart/2011/layout/CircleProcess"/>
    <dgm:cxn modelId="{148CE950-DB28-43F5-B2C5-67C3E4918273}" type="presOf" srcId="{6E472E76-DF57-4666-B6B2-3C18FBAB09C1}" destId="{7888A1FF-7016-4F08-8F2D-51A9846DE0DB}" srcOrd="1" destOrd="0" presId="urn:microsoft.com/office/officeart/2011/layout/CircleProcess"/>
    <dgm:cxn modelId="{C928468C-C960-4746-A4A0-E451FB7A39CA}" type="presOf" srcId="{B2F68301-D068-4421-9E4C-235139BC25ED}" destId="{C80EA09C-E5DE-48FE-9A93-3DEBF8C90F35}" srcOrd="1" destOrd="0" presId="urn:microsoft.com/office/officeart/2011/layout/CircleProcess"/>
    <dgm:cxn modelId="{73D00CB2-9969-4543-B3BA-346A20D71BA6}" srcId="{75CB17BC-8F8A-441B-B379-AD9C483B03A1}" destId="{12A61D79-C931-4C7F-8E8F-CCFD9BF42E37}" srcOrd="3" destOrd="0" parTransId="{89FB9063-1879-4FC1-BBB1-C786713B4BF1}" sibTransId="{5D4D7AEA-818C-4F33-B028-11CD53EC0A98}"/>
    <dgm:cxn modelId="{4DFAB9B5-1AB4-4552-BA09-431423407B4D}" type="presOf" srcId="{F8DD1A82-C3E0-4C2A-9B11-FDE2B7366912}" destId="{C2E358E3-B836-49F9-910C-C7806C5A75C2}" srcOrd="1" destOrd="0" presId="urn:microsoft.com/office/officeart/2011/layout/CircleProcess"/>
    <dgm:cxn modelId="{319FAFE0-05A9-4D80-A841-E422954176CA}" srcId="{75CB17BC-8F8A-441B-B379-AD9C483B03A1}" destId="{6E472E76-DF57-4666-B6B2-3C18FBAB09C1}" srcOrd="1" destOrd="0" parTransId="{EF7FD916-3088-41A9-9988-D1CC864EC39D}" sibTransId="{8F5FDF71-A088-4134-811F-E94DC8A7F811}"/>
    <dgm:cxn modelId="{063AE1D4-064A-49F8-9DDE-0E78C704AE0A}" type="presOf" srcId="{12A61D79-C931-4C7F-8E8F-CCFD9BF42E37}" destId="{CE5E6CA9-94F3-4DCD-9738-CE9C72543666}" srcOrd="0" destOrd="0" presId="urn:microsoft.com/office/officeart/2011/layout/CircleProcess"/>
    <dgm:cxn modelId="{783C0955-EAAD-48F3-882C-9608935E3B38}" srcId="{75CB17BC-8F8A-441B-B379-AD9C483B03A1}" destId="{F8DD1A82-C3E0-4C2A-9B11-FDE2B7366912}" srcOrd="2" destOrd="0" parTransId="{8201890A-74C8-4E02-B21F-734270419AAF}" sibTransId="{A97D5D73-DA4D-47E4-9981-943BD958620A}"/>
    <dgm:cxn modelId="{E415C1E4-ABF9-4B78-B8AB-930FAAB46F49}" type="presOf" srcId="{F8DD1A82-C3E0-4C2A-9B11-FDE2B7366912}" destId="{49082934-545B-4B27-A0FF-6DEB4EC11BD8}" srcOrd="0" destOrd="0" presId="urn:microsoft.com/office/officeart/2011/layout/CircleProcess"/>
    <dgm:cxn modelId="{96C0536F-B843-4E2C-9BCC-01BAF77E43DF}" type="presParOf" srcId="{BD13A2E0-1D1D-430D-988E-1990CA34A47D}" destId="{98CEFD65-3A7D-41F9-BDF8-A915BC79A11B}" srcOrd="0" destOrd="0" presId="urn:microsoft.com/office/officeart/2011/layout/CircleProcess"/>
    <dgm:cxn modelId="{9F1B7A7A-12E7-479C-B7A8-E3278651A2EB}" type="presParOf" srcId="{98CEFD65-3A7D-41F9-BDF8-A915BC79A11B}" destId="{38C57638-98CA-49F7-9F72-B81020DC3476}" srcOrd="0" destOrd="0" presId="urn:microsoft.com/office/officeart/2011/layout/CircleProcess"/>
    <dgm:cxn modelId="{5CF7FA49-94F4-4EB7-95E8-E34EAF6915E3}" type="presParOf" srcId="{BD13A2E0-1D1D-430D-988E-1990CA34A47D}" destId="{02DD66BA-B6DE-43A8-9A43-11E8719EA63E}" srcOrd="1" destOrd="0" presId="urn:microsoft.com/office/officeart/2011/layout/CircleProcess"/>
    <dgm:cxn modelId="{6117C7DA-BA1A-4E4F-A3D2-7A159016DA78}" type="presParOf" srcId="{02DD66BA-B6DE-43A8-9A43-11E8719EA63E}" destId="{CE5E6CA9-94F3-4DCD-9738-CE9C72543666}" srcOrd="0" destOrd="0" presId="urn:microsoft.com/office/officeart/2011/layout/CircleProcess"/>
    <dgm:cxn modelId="{20F27EC2-D66C-4230-ACF3-BD11D0F1821D}" type="presParOf" srcId="{BD13A2E0-1D1D-430D-988E-1990CA34A47D}" destId="{FD505DFB-9BEF-454C-A26F-A51AF190BB9E}" srcOrd="2" destOrd="0" presId="urn:microsoft.com/office/officeart/2011/layout/CircleProcess"/>
    <dgm:cxn modelId="{F5CC0578-23AD-4BA9-A5E1-892EF0268099}" type="presParOf" srcId="{BD13A2E0-1D1D-430D-988E-1990CA34A47D}" destId="{97CDEB8F-D66A-4B56-8D5F-661123749594}" srcOrd="3" destOrd="0" presId="urn:microsoft.com/office/officeart/2011/layout/CircleProcess"/>
    <dgm:cxn modelId="{3E9F848F-84B4-4FD1-A42D-81D4C8591581}" type="presParOf" srcId="{97CDEB8F-D66A-4B56-8D5F-661123749594}" destId="{756F6AD2-48D1-463B-815F-C137BEC83715}" srcOrd="0" destOrd="0" presId="urn:microsoft.com/office/officeart/2011/layout/CircleProcess"/>
    <dgm:cxn modelId="{65E8EA90-A9BA-4B34-9480-08416EDE095B}" type="presParOf" srcId="{BD13A2E0-1D1D-430D-988E-1990CA34A47D}" destId="{5692F67F-F178-41DB-A5B2-E32EEC6E8CBC}" srcOrd="4" destOrd="0" presId="urn:microsoft.com/office/officeart/2011/layout/CircleProcess"/>
    <dgm:cxn modelId="{B7F72F90-1660-4867-B6F1-EDCCD8B838E7}" type="presParOf" srcId="{5692F67F-F178-41DB-A5B2-E32EEC6E8CBC}" destId="{49082934-545B-4B27-A0FF-6DEB4EC11BD8}" srcOrd="0" destOrd="0" presId="urn:microsoft.com/office/officeart/2011/layout/CircleProcess"/>
    <dgm:cxn modelId="{7DC448D7-D53D-4053-BA46-F4FBDD7F4F36}" type="presParOf" srcId="{BD13A2E0-1D1D-430D-988E-1990CA34A47D}" destId="{C2E358E3-B836-49F9-910C-C7806C5A75C2}" srcOrd="5" destOrd="0" presId="urn:microsoft.com/office/officeart/2011/layout/CircleProcess"/>
    <dgm:cxn modelId="{057D6808-7D9B-4B09-BCDC-884F9A73613C}" type="presParOf" srcId="{BD13A2E0-1D1D-430D-988E-1990CA34A47D}" destId="{03ACB7FC-6A42-4CB5-949E-6D76719898F6}" srcOrd="6" destOrd="0" presId="urn:microsoft.com/office/officeart/2011/layout/CircleProcess"/>
    <dgm:cxn modelId="{FD33579B-52FE-4FC9-9EC0-4F1BD9787B82}" type="presParOf" srcId="{03ACB7FC-6A42-4CB5-949E-6D76719898F6}" destId="{207C3403-7E27-465E-B2BA-0A634633860A}" srcOrd="0" destOrd="0" presId="urn:microsoft.com/office/officeart/2011/layout/CircleProcess"/>
    <dgm:cxn modelId="{140B2F7B-E2BB-45AD-82D3-39F26EA9CEE4}" type="presParOf" srcId="{BD13A2E0-1D1D-430D-988E-1990CA34A47D}" destId="{3F9B3176-D579-4F25-B3A2-7C2D33EE6D4D}" srcOrd="7" destOrd="0" presId="urn:microsoft.com/office/officeart/2011/layout/CircleProcess"/>
    <dgm:cxn modelId="{284E78CA-28FD-4033-A59F-722CB7F57CF2}" type="presParOf" srcId="{3F9B3176-D579-4F25-B3A2-7C2D33EE6D4D}" destId="{32861063-0DA3-4DAC-9BAE-F580058A4BA5}" srcOrd="0" destOrd="0" presId="urn:microsoft.com/office/officeart/2011/layout/CircleProcess"/>
    <dgm:cxn modelId="{95E40F8E-360B-40C2-83BF-CE62E579F611}" type="presParOf" srcId="{BD13A2E0-1D1D-430D-988E-1990CA34A47D}" destId="{7888A1FF-7016-4F08-8F2D-51A9846DE0DB}" srcOrd="8" destOrd="0" presId="urn:microsoft.com/office/officeart/2011/layout/CircleProcess"/>
    <dgm:cxn modelId="{14037525-0A50-4C5E-9BC1-644265797D2D}" type="presParOf" srcId="{BD13A2E0-1D1D-430D-988E-1990CA34A47D}" destId="{90F83A33-9BBB-4FE5-936F-ED8BF98B56F0}" srcOrd="9" destOrd="0" presId="urn:microsoft.com/office/officeart/2011/layout/CircleProcess"/>
    <dgm:cxn modelId="{B159AF27-3D1B-4045-B7C9-4DF1E28855C2}" type="presParOf" srcId="{90F83A33-9BBB-4FE5-936F-ED8BF98B56F0}" destId="{B40886D5-EA11-4695-BCE9-CAA322E25EBF}" srcOrd="0" destOrd="0" presId="urn:microsoft.com/office/officeart/2011/layout/CircleProcess"/>
    <dgm:cxn modelId="{911CACFA-88BC-409E-BE50-05DA4BD24210}" type="presParOf" srcId="{BD13A2E0-1D1D-430D-988E-1990CA34A47D}" destId="{2C692A40-CF5B-4215-AF9D-9D7679DE873F}" srcOrd="10" destOrd="0" presId="urn:microsoft.com/office/officeart/2011/layout/CircleProcess"/>
    <dgm:cxn modelId="{D85EBA43-4190-4EC1-819C-34E72A788CE5}" type="presParOf" srcId="{2C692A40-CF5B-4215-AF9D-9D7679DE873F}" destId="{EE8D40F9-1FDD-40A8-A2EA-8DD3118BF2C0}" srcOrd="0" destOrd="0" presId="urn:microsoft.com/office/officeart/2011/layout/CircleProcess"/>
    <dgm:cxn modelId="{5091F3DA-01E6-4A17-B325-1D39826A6C5E}" type="presParOf" srcId="{BD13A2E0-1D1D-430D-988E-1990CA34A47D}" destId="{C80EA09C-E5DE-48FE-9A93-3DEBF8C90F35}" srcOrd="11"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CB17BC-8F8A-441B-B379-AD9C483B03A1}" type="doc">
      <dgm:prSet loTypeId="urn:microsoft.com/office/officeart/2011/layout/CircleProcess" loCatId="process" qsTypeId="urn:microsoft.com/office/officeart/2005/8/quickstyle/simple1" qsCatId="simple" csTypeId="urn:microsoft.com/office/officeart/2005/8/colors/accent6_1" csCatId="accent6" phldr="1"/>
      <dgm:spPr/>
      <dgm:t>
        <a:bodyPr/>
        <a:lstStyle/>
        <a:p>
          <a:endParaRPr lang="en-US"/>
        </a:p>
      </dgm:t>
    </dgm:pt>
    <dgm:pt modelId="{B2F68301-D068-4421-9E4C-235139BC25ED}">
      <dgm:prSet phldrT="[Text]"/>
      <dgm:spPr>
        <a:xfrm>
          <a:off x="127761" y="92357"/>
          <a:ext cx="209883" cy="209846"/>
        </a:xfrm>
        <a:prstGeom prst="ellipse">
          <a:avLst/>
        </a:prstGeom>
        <a:solidFill>
          <a:srgbClr val="70AD47">
            <a:alpha val="90000"/>
            <a:tint val="40000"/>
            <a:hueOff val="0"/>
            <a:satOff val="0"/>
            <a:lumOff val="0"/>
            <a:alphaOff val="0"/>
          </a:srgbClr>
        </a:solidFill>
        <a:ln w="12700" cap="flat" cmpd="sng" algn="ctr">
          <a:solidFill>
            <a:srgbClr val="70AD47">
              <a:hueOff val="0"/>
              <a:satOff val="0"/>
              <a:lumOff val="0"/>
              <a:alphaOff val="0"/>
            </a:srgbClr>
          </a:solidFill>
          <a:prstDash val="solid"/>
          <a:miter lim="800000"/>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C</a:t>
          </a:r>
          <a:endParaRPr lang="en-US" dirty="0">
            <a:solidFill>
              <a:sysClr val="windowText" lastClr="000000">
                <a:hueOff val="0"/>
                <a:satOff val="0"/>
                <a:lumOff val="0"/>
                <a:alphaOff val="0"/>
              </a:sysClr>
            </a:solidFill>
            <a:latin typeface="Calibri" panose="020F0502020204030204"/>
            <a:ea typeface="+mn-ea"/>
            <a:cs typeface="+mn-cs"/>
          </a:endParaRPr>
        </a:p>
      </dgm:t>
    </dgm:pt>
    <dgm:pt modelId="{7BAAF20A-8D62-4F49-84BD-678C3A3FB73F}" type="parTrans" cxnId="{02F28F21-EBE7-44A6-A216-EFC6270486D3}">
      <dgm:prSet/>
      <dgm:spPr/>
      <dgm:t>
        <a:bodyPr/>
        <a:lstStyle/>
        <a:p>
          <a:endParaRPr lang="en-US"/>
        </a:p>
      </dgm:t>
    </dgm:pt>
    <dgm:pt modelId="{ADD9684F-930D-4DFD-A9CE-793F5212B9C5}" type="sibTrans" cxnId="{02F28F21-EBE7-44A6-A216-EFC6270486D3}">
      <dgm:prSet/>
      <dgm:spPr/>
      <dgm:t>
        <a:bodyPr/>
        <a:lstStyle/>
        <a:p>
          <a:endParaRPr lang="en-US"/>
        </a:p>
      </dgm:t>
    </dgm:pt>
    <dgm:pt modelId="{6E472E76-DF57-4666-B6B2-3C18FBAB09C1}">
      <dgm:prSet phldrT="[Text]"/>
      <dgm:spPr>
        <a:xfrm>
          <a:off x="360108" y="92357"/>
          <a:ext cx="209883" cy="209846"/>
        </a:xfrm>
        <a:prstGeom prst="ellipse">
          <a:avLst/>
        </a:prstGeom>
        <a:solidFill>
          <a:srgbClr val="70AD47">
            <a:alpha val="90000"/>
            <a:tint val="40000"/>
            <a:hueOff val="0"/>
            <a:satOff val="0"/>
            <a:lumOff val="0"/>
            <a:alphaOff val="0"/>
          </a:srgbClr>
        </a:solidFill>
        <a:ln w="12700" cap="flat" cmpd="sng" algn="ctr">
          <a:solidFill>
            <a:srgbClr val="70AD47">
              <a:hueOff val="0"/>
              <a:satOff val="0"/>
              <a:lumOff val="0"/>
              <a:alphaOff val="0"/>
            </a:srgbClr>
          </a:solidFill>
          <a:prstDash val="solid"/>
          <a:miter lim="800000"/>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C</a:t>
          </a:r>
          <a:endParaRPr lang="en-US" dirty="0">
            <a:solidFill>
              <a:sysClr val="windowText" lastClr="000000">
                <a:hueOff val="0"/>
                <a:satOff val="0"/>
                <a:lumOff val="0"/>
                <a:alphaOff val="0"/>
              </a:sysClr>
            </a:solidFill>
            <a:latin typeface="Calibri" panose="020F0502020204030204"/>
            <a:ea typeface="+mn-ea"/>
            <a:cs typeface="+mn-cs"/>
          </a:endParaRPr>
        </a:p>
      </dgm:t>
    </dgm:pt>
    <dgm:pt modelId="{EF7FD916-3088-41A9-9988-D1CC864EC39D}" type="parTrans" cxnId="{319FAFE0-05A9-4D80-A841-E422954176CA}">
      <dgm:prSet/>
      <dgm:spPr/>
      <dgm:t>
        <a:bodyPr/>
        <a:lstStyle/>
        <a:p>
          <a:endParaRPr lang="en-US"/>
        </a:p>
      </dgm:t>
    </dgm:pt>
    <dgm:pt modelId="{8F5FDF71-A088-4134-811F-E94DC8A7F811}" type="sibTrans" cxnId="{319FAFE0-05A9-4D80-A841-E422954176CA}">
      <dgm:prSet/>
      <dgm:spPr/>
      <dgm:t>
        <a:bodyPr/>
        <a:lstStyle/>
        <a:p>
          <a:endParaRPr lang="en-US"/>
        </a:p>
      </dgm:t>
    </dgm:pt>
    <dgm:pt modelId="{12A61D79-C931-4C7F-8E8F-CCFD9BF42E37}">
      <dgm:prSet phldrT="[Text]"/>
      <dgm:spPr>
        <a:xfrm>
          <a:off x="824802" y="92357"/>
          <a:ext cx="209883" cy="209846"/>
        </a:xfrm>
        <a:prstGeom prst="ellipse">
          <a:avLst/>
        </a:prstGeom>
        <a:solidFill>
          <a:srgbClr val="70AD47">
            <a:alpha val="90000"/>
            <a:tint val="40000"/>
            <a:hueOff val="0"/>
            <a:satOff val="0"/>
            <a:lumOff val="0"/>
            <a:alphaOff val="0"/>
          </a:srgbClr>
        </a:solidFill>
        <a:ln w="12700" cap="flat" cmpd="sng" algn="ctr">
          <a:solidFill>
            <a:srgbClr val="70AD47">
              <a:hueOff val="0"/>
              <a:satOff val="0"/>
              <a:lumOff val="0"/>
              <a:alphaOff val="0"/>
            </a:srgbClr>
          </a:solidFill>
          <a:prstDash val="solid"/>
          <a:miter lim="800000"/>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C</a:t>
          </a:r>
          <a:endParaRPr lang="en-US" dirty="0">
            <a:solidFill>
              <a:sysClr val="windowText" lastClr="000000">
                <a:hueOff val="0"/>
                <a:satOff val="0"/>
                <a:lumOff val="0"/>
                <a:alphaOff val="0"/>
              </a:sysClr>
            </a:solidFill>
            <a:latin typeface="Calibri" panose="020F0502020204030204"/>
            <a:ea typeface="+mn-ea"/>
            <a:cs typeface="+mn-cs"/>
          </a:endParaRPr>
        </a:p>
      </dgm:t>
    </dgm:pt>
    <dgm:pt modelId="{89FB9063-1879-4FC1-BBB1-C786713B4BF1}" type="parTrans" cxnId="{73D00CB2-9969-4543-B3BA-346A20D71BA6}">
      <dgm:prSet/>
      <dgm:spPr/>
      <dgm:t>
        <a:bodyPr/>
        <a:lstStyle/>
        <a:p>
          <a:endParaRPr lang="en-US"/>
        </a:p>
      </dgm:t>
    </dgm:pt>
    <dgm:pt modelId="{5D4D7AEA-818C-4F33-B028-11CD53EC0A98}" type="sibTrans" cxnId="{73D00CB2-9969-4543-B3BA-346A20D71BA6}">
      <dgm:prSet/>
      <dgm:spPr/>
      <dgm:t>
        <a:bodyPr/>
        <a:lstStyle/>
        <a:p>
          <a:endParaRPr lang="en-US"/>
        </a:p>
      </dgm:t>
    </dgm:pt>
    <dgm:pt modelId="{F8DD1A82-C3E0-4C2A-9B11-FDE2B7366912}">
      <dgm:prSet/>
      <dgm:spPr>
        <a:xfrm>
          <a:off x="592455" y="92357"/>
          <a:ext cx="209883" cy="209846"/>
        </a:xfrm>
        <a:prstGeom prst="ellipse">
          <a:avLst/>
        </a:prstGeom>
        <a:solidFill>
          <a:srgbClr val="70AD47">
            <a:alpha val="90000"/>
            <a:tint val="40000"/>
            <a:hueOff val="0"/>
            <a:satOff val="0"/>
            <a:lumOff val="0"/>
            <a:alphaOff val="0"/>
          </a:srgbClr>
        </a:solidFill>
        <a:ln w="12700" cap="flat" cmpd="sng" algn="ctr">
          <a:solidFill>
            <a:srgbClr val="70AD47">
              <a:hueOff val="0"/>
              <a:satOff val="0"/>
              <a:lumOff val="0"/>
              <a:alphaOff val="0"/>
            </a:srgbClr>
          </a:solidFill>
          <a:prstDash val="solid"/>
          <a:miter lim="800000"/>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C</a:t>
          </a:r>
          <a:endParaRPr lang="en-US" dirty="0">
            <a:solidFill>
              <a:sysClr val="windowText" lastClr="000000">
                <a:hueOff val="0"/>
                <a:satOff val="0"/>
                <a:lumOff val="0"/>
                <a:alphaOff val="0"/>
              </a:sysClr>
            </a:solidFill>
            <a:latin typeface="Calibri" panose="020F0502020204030204"/>
            <a:ea typeface="+mn-ea"/>
            <a:cs typeface="+mn-cs"/>
          </a:endParaRPr>
        </a:p>
      </dgm:t>
    </dgm:pt>
    <dgm:pt modelId="{8201890A-74C8-4E02-B21F-734270419AAF}" type="parTrans" cxnId="{783C0955-EAAD-48F3-882C-9608935E3B38}">
      <dgm:prSet/>
      <dgm:spPr/>
      <dgm:t>
        <a:bodyPr/>
        <a:lstStyle/>
        <a:p>
          <a:endParaRPr lang="en-US"/>
        </a:p>
      </dgm:t>
    </dgm:pt>
    <dgm:pt modelId="{A97D5D73-DA4D-47E4-9981-943BD958620A}" type="sibTrans" cxnId="{783C0955-EAAD-48F3-882C-9608935E3B38}">
      <dgm:prSet/>
      <dgm:spPr/>
      <dgm:t>
        <a:bodyPr/>
        <a:lstStyle/>
        <a:p>
          <a:endParaRPr lang="en-US"/>
        </a:p>
      </dgm:t>
    </dgm:pt>
    <dgm:pt modelId="{BD13A2E0-1D1D-430D-988E-1990CA34A47D}" type="pres">
      <dgm:prSet presAssocID="{75CB17BC-8F8A-441B-B379-AD9C483B03A1}" presName="Name0" presStyleCnt="0">
        <dgm:presLayoutVars>
          <dgm:chMax val="11"/>
          <dgm:chPref val="11"/>
          <dgm:dir/>
          <dgm:resizeHandles/>
        </dgm:presLayoutVars>
      </dgm:prSet>
      <dgm:spPr/>
      <dgm:t>
        <a:bodyPr/>
        <a:lstStyle/>
        <a:p>
          <a:endParaRPr lang="en-US"/>
        </a:p>
      </dgm:t>
    </dgm:pt>
    <dgm:pt modelId="{98CEFD65-3A7D-41F9-BDF8-A915BC79A11B}" type="pres">
      <dgm:prSet presAssocID="{12A61D79-C931-4C7F-8E8F-CCFD9BF42E37}" presName="Accent4" presStyleCnt="0"/>
      <dgm:spPr/>
      <dgm:t>
        <a:bodyPr/>
        <a:lstStyle/>
        <a:p>
          <a:endParaRPr lang="en-US"/>
        </a:p>
      </dgm:t>
    </dgm:pt>
    <dgm:pt modelId="{38C57638-98CA-49F7-9F72-B81020DC3476}" type="pres">
      <dgm:prSet presAssocID="{12A61D79-C931-4C7F-8E8F-CCFD9BF42E37}" presName="Accent" presStyleLbl="node1" presStyleIdx="0" presStyleCnt="4"/>
      <dgm:spPr>
        <a:xfrm>
          <a:off x="817282" y="84861"/>
          <a:ext cx="224827" cy="224838"/>
        </a:xfrm>
        <a:prstGeom prst="ellipse">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gm:spPr>
      <dgm:t>
        <a:bodyPr/>
        <a:lstStyle/>
        <a:p>
          <a:endParaRPr lang="en-US"/>
        </a:p>
      </dgm:t>
    </dgm:pt>
    <dgm:pt modelId="{02DD66BA-B6DE-43A8-9A43-11E8719EA63E}" type="pres">
      <dgm:prSet presAssocID="{12A61D79-C931-4C7F-8E8F-CCFD9BF42E37}" presName="ParentBackground4" presStyleCnt="0"/>
      <dgm:spPr/>
      <dgm:t>
        <a:bodyPr/>
        <a:lstStyle/>
        <a:p>
          <a:endParaRPr lang="en-US"/>
        </a:p>
      </dgm:t>
    </dgm:pt>
    <dgm:pt modelId="{CE5E6CA9-94F3-4DCD-9738-CE9C72543666}" type="pres">
      <dgm:prSet presAssocID="{12A61D79-C931-4C7F-8E8F-CCFD9BF42E37}" presName="ParentBackground" presStyleLbl="fgAcc1" presStyleIdx="0" presStyleCnt="4"/>
      <dgm:spPr/>
      <dgm:t>
        <a:bodyPr/>
        <a:lstStyle/>
        <a:p>
          <a:endParaRPr lang="en-US"/>
        </a:p>
      </dgm:t>
    </dgm:pt>
    <dgm:pt modelId="{FD505DFB-9BEF-454C-A26F-A51AF190BB9E}" type="pres">
      <dgm:prSet presAssocID="{12A61D79-C931-4C7F-8E8F-CCFD9BF42E37}" presName="Parent4" presStyleLbl="revTx" presStyleIdx="0" presStyleCnt="0">
        <dgm:presLayoutVars>
          <dgm:chMax val="1"/>
          <dgm:chPref val="1"/>
          <dgm:bulletEnabled val="1"/>
        </dgm:presLayoutVars>
      </dgm:prSet>
      <dgm:spPr/>
      <dgm:t>
        <a:bodyPr/>
        <a:lstStyle/>
        <a:p>
          <a:endParaRPr lang="en-US"/>
        </a:p>
      </dgm:t>
    </dgm:pt>
    <dgm:pt modelId="{97CDEB8F-D66A-4B56-8D5F-661123749594}" type="pres">
      <dgm:prSet presAssocID="{F8DD1A82-C3E0-4C2A-9B11-FDE2B7366912}" presName="Accent3" presStyleCnt="0"/>
      <dgm:spPr/>
      <dgm:t>
        <a:bodyPr/>
        <a:lstStyle/>
        <a:p>
          <a:endParaRPr lang="en-US"/>
        </a:p>
      </dgm:t>
    </dgm:pt>
    <dgm:pt modelId="{756F6AD2-48D1-463B-815F-C137BEC83715}" type="pres">
      <dgm:prSet presAssocID="{F8DD1A82-C3E0-4C2A-9B11-FDE2B7366912}" presName="Accent" presStyleLbl="node1" presStyleIdx="1" presStyleCnt="4"/>
      <dgm:spPr>
        <a:xfrm rot="2700000">
          <a:off x="583969" y="84846"/>
          <a:ext cx="224830" cy="224830"/>
        </a:xfrm>
        <a:prstGeom prst="teardrop">
          <a:avLst>
            <a:gd name="adj" fmla="val 100000"/>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gm:spPr>
      <dgm:t>
        <a:bodyPr/>
        <a:lstStyle/>
        <a:p>
          <a:endParaRPr lang="en-US"/>
        </a:p>
      </dgm:t>
    </dgm:pt>
    <dgm:pt modelId="{5692F67F-F178-41DB-A5B2-E32EEC6E8CBC}" type="pres">
      <dgm:prSet presAssocID="{F8DD1A82-C3E0-4C2A-9B11-FDE2B7366912}" presName="ParentBackground3" presStyleCnt="0"/>
      <dgm:spPr/>
      <dgm:t>
        <a:bodyPr/>
        <a:lstStyle/>
        <a:p>
          <a:endParaRPr lang="en-US"/>
        </a:p>
      </dgm:t>
    </dgm:pt>
    <dgm:pt modelId="{49082934-545B-4B27-A0FF-6DEB4EC11BD8}" type="pres">
      <dgm:prSet presAssocID="{F8DD1A82-C3E0-4C2A-9B11-FDE2B7366912}" presName="ParentBackground" presStyleLbl="fgAcc1" presStyleIdx="1" presStyleCnt="4"/>
      <dgm:spPr/>
      <dgm:t>
        <a:bodyPr/>
        <a:lstStyle/>
        <a:p>
          <a:endParaRPr lang="en-US"/>
        </a:p>
      </dgm:t>
    </dgm:pt>
    <dgm:pt modelId="{C2E358E3-B836-49F9-910C-C7806C5A75C2}" type="pres">
      <dgm:prSet presAssocID="{F8DD1A82-C3E0-4C2A-9B11-FDE2B7366912}" presName="Parent3" presStyleLbl="revTx" presStyleIdx="0" presStyleCnt="0">
        <dgm:presLayoutVars>
          <dgm:chMax val="1"/>
          <dgm:chPref val="1"/>
          <dgm:bulletEnabled val="1"/>
        </dgm:presLayoutVars>
      </dgm:prSet>
      <dgm:spPr/>
      <dgm:t>
        <a:bodyPr/>
        <a:lstStyle/>
        <a:p>
          <a:endParaRPr lang="en-US"/>
        </a:p>
      </dgm:t>
    </dgm:pt>
    <dgm:pt modelId="{03ACB7FC-6A42-4CB5-949E-6D76719898F6}" type="pres">
      <dgm:prSet presAssocID="{6E472E76-DF57-4666-B6B2-3C18FBAB09C1}" presName="Accent2" presStyleCnt="0"/>
      <dgm:spPr/>
      <dgm:t>
        <a:bodyPr/>
        <a:lstStyle/>
        <a:p>
          <a:endParaRPr lang="en-US"/>
        </a:p>
      </dgm:t>
    </dgm:pt>
    <dgm:pt modelId="{207C3403-7E27-465E-B2BA-0A634633860A}" type="pres">
      <dgm:prSet presAssocID="{6E472E76-DF57-4666-B6B2-3C18FBAB09C1}" presName="Accent" presStyleLbl="node1" presStyleIdx="2" presStyleCnt="4"/>
      <dgm:spPr>
        <a:xfrm rot="2700000">
          <a:off x="352586" y="84846"/>
          <a:ext cx="224830" cy="224830"/>
        </a:xfrm>
        <a:prstGeom prst="teardrop">
          <a:avLst>
            <a:gd name="adj" fmla="val 100000"/>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gm:spPr>
      <dgm:t>
        <a:bodyPr/>
        <a:lstStyle/>
        <a:p>
          <a:endParaRPr lang="en-US"/>
        </a:p>
      </dgm:t>
    </dgm:pt>
    <dgm:pt modelId="{3F9B3176-D579-4F25-B3A2-7C2D33EE6D4D}" type="pres">
      <dgm:prSet presAssocID="{6E472E76-DF57-4666-B6B2-3C18FBAB09C1}" presName="ParentBackground2" presStyleCnt="0"/>
      <dgm:spPr/>
      <dgm:t>
        <a:bodyPr/>
        <a:lstStyle/>
        <a:p>
          <a:endParaRPr lang="en-US"/>
        </a:p>
      </dgm:t>
    </dgm:pt>
    <dgm:pt modelId="{32861063-0DA3-4DAC-9BAE-F580058A4BA5}" type="pres">
      <dgm:prSet presAssocID="{6E472E76-DF57-4666-B6B2-3C18FBAB09C1}" presName="ParentBackground" presStyleLbl="fgAcc1" presStyleIdx="2" presStyleCnt="4"/>
      <dgm:spPr/>
      <dgm:t>
        <a:bodyPr/>
        <a:lstStyle/>
        <a:p>
          <a:endParaRPr lang="en-US"/>
        </a:p>
      </dgm:t>
    </dgm:pt>
    <dgm:pt modelId="{7888A1FF-7016-4F08-8F2D-51A9846DE0DB}" type="pres">
      <dgm:prSet presAssocID="{6E472E76-DF57-4666-B6B2-3C18FBAB09C1}" presName="Parent2" presStyleLbl="revTx" presStyleIdx="0" presStyleCnt="0">
        <dgm:presLayoutVars>
          <dgm:chMax val="1"/>
          <dgm:chPref val="1"/>
          <dgm:bulletEnabled val="1"/>
        </dgm:presLayoutVars>
      </dgm:prSet>
      <dgm:spPr/>
      <dgm:t>
        <a:bodyPr/>
        <a:lstStyle/>
        <a:p>
          <a:endParaRPr lang="en-US"/>
        </a:p>
      </dgm:t>
    </dgm:pt>
    <dgm:pt modelId="{90F83A33-9BBB-4FE5-936F-ED8BF98B56F0}" type="pres">
      <dgm:prSet presAssocID="{B2F68301-D068-4421-9E4C-235139BC25ED}" presName="Accent1" presStyleCnt="0"/>
      <dgm:spPr/>
      <dgm:t>
        <a:bodyPr/>
        <a:lstStyle/>
        <a:p>
          <a:endParaRPr lang="en-US"/>
        </a:p>
      </dgm:t>
    </dgm:pt>
    <dgm:pt modelId="{B40886D5-EA11-4695-BCE9-CAA322E25EBF}" type="pres">
      <dgm:prSet presAssocID="{B2F68301-D068-4421-9E4C-235139BC25ED}" presName="Accent" presStyleLbl="node1" presStyleIdx="3" presStyleCnt="4"/>
      <dgm:spPr>
        <a:xfrm rot="2700000">
          <a:off x="120239" y="84846"/>
          <a:ext cx="224830" cy="224830"/>
        </a:xfrm>
        <a:prstGeom prst="teardrop">
          <a:avLst>
            <a:gd name="adj" fmla="val 100000"/>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gm:spPr>
      <dgm:t>
        <a:bodyPr/>
        <a:lstStyle/>
        <a:p>
          <a:endParaRPr lang="en-US"/>
        </a:p>
      </dgm:t>
    </dgm:pt>
    <dgm:pt modelId="{2C692A40-CF5B-4215-AF9D-9D7679DE873F}" type="pres">
      <dgm:prSet presAssocID="{B2F68301-D068-4421-9E4C-235139BC25ED}" presName="ParentBackground1" presStyleCnt="0"/>
      <dgm:spPr/>
      <dgm:t>
        <a:bodyPr/>
        <a:lstStyle/>
        <a:p>
          <a:endParaRPr lang="en-US"/>
        </a:p>
      </dgm:t>
    </dgm:pt>
    <dgm:pt modelId="{EE8D40F9-1FDD-40A8-A2EA-8DD3118BF2C0}" type="pres">
      <dgm:prSet presAssocID="{B2F68301-D068-4421-9E4C-235139BC25ED}" presName="ParentBackground" presStyleLbl="fgAcc1" presStyleIdx="3" presStyleCnt="4"/>
      <dgm:spPr/>
      <dgm:t>
        <a:bodyPr/>
        <a:lstStyle/>
        <a:p>
          <a:endParaRPr lang="en-US"/>
        </a:p>
      </dgm:t>
    </dgm:pt>
    <dgm:pt modelId="{C80EA09C-E5DE-48FE-9A93-3DEBF8C90F35}" type="pres">
      <dgm:prSet presAssocID="{B2F68301-D068-4421-9E4C-235139BC25ED}" presName="Parent1" presStyleLbl="revTx" presStyleIdx="0" presStyleCnt="0">
        <dgm:presLayoutVars>
          <dgm:chMax val="1"/>
          <dgm:chPref val="1"/>
          <dgm:bulletEnabled val="1"/>
        </dgm:presLayoutVars>
      </dgm:prSet>
      <dgm:spPr/>
      <dgm:t>
        <a:bodyPr/>
        <a:lstStyle/>
        <a:p>
          <a:endParaRPr lang="en-US"/>
        </a:p>
      </dgm:t>
    </dgm:pt>
  </dgm:ptLst>
  <dgm:cxnLst>
    <dgm:cxn modelId="{6B5AFF13-0636-400F-BD3F-34872D936EB7}" type="presOf" srcId="{6E472E76-DF57-4666-B6B2-3C18FBAB09C1}" destId="{32861063-0DA3-4DAC-9BAE-F580058A4BA5}" srcOrd="0" destOrd="0" presId="urn:microsoft.com/office/officeart/2011/layout/CircleProcess"/>
    <dgm:cxn modelId="{C251A7C3-6B2C-4567-B707-988769220353}" type="presOf" srcId="{B2F68301-D068-4421-9E4C-235139BC25ED}" destId="{EE8D40F9-1FDD-40A8-A2EA-8DD3118BF2C0}" srcOrd="0" destOrd="0" presId="urn:microsoft.com/office/officeart/2011/layout/CircleProcess"/>
    <dgm:cxn modelId="{F26E64C9-1155-492E-9965-C5AF139ADC89}" type="presOf" srcId="{12A61D79-C931-4C7F-8E8F-CCFD9BF42E37}" destId="{FD505DFB-9BEF-454C-A26F-A51AF190BB9E}" srcOrd="1" destOrd="0" presId="urn:microsoft.com/office/officeart/2011/layout/CircleProcess"/>
    <dgm:cxn modelId="{02F28F21-EBE7-44A6-A216-EFC6270486D3}" srcId="{75CB17BC-8F8A-441B-B379-AD9C483B03A1}" destId="{B2F68301-D068-4421-9E4C-235139BC25ED}" srcOrd="0" destOrd="0" parTransId="{7BAAF20A-8D62-4F49-84BD-678C3A3FB73F}" sibTransId="{ADD9684F-930D-4DFD-A9CE-793F5212B9C5}"/>
    <dgm:cxn modelId="{04FDB2CE-C38D-4560-8112-5A33A39E51E0}" type="presOf" srcId="{75CB17BC-8F8A-441B-B379-AD9C483B03A1}" destId="{BD13A2E0-1D1D-430D-988E-1990CA34A47D}" srcOrd="0" destOrd="0" presId="urn:microsoft.com/office/officeart/2011/layout/CircleProcess"/>
    <dgm:cxn modelId="{148CE950-DB28-43F5-B2C5-67C3E4918273}" type="presOf" srcId="{6E472E76-DF57-4666-B6B2-3C18FBAB09C1}" destId="{7888A1FF-7016-4F08-8F2D-51A9846DE0DB}" srcOrd="1" destOrd="0" presId="urn:microsoft.com/office/officeart/2011/layout/CircleProcess"/>
    <dgm:cxn modelId="{C928468C-C960-4746-A4A0-E451FB7A39CA}" type="presOf" srcId="{B2F68301-D068-4421-9E4C-235139BC25ED}" destId="{C80EA09C-E5DE-48FE-9A93-3DEBF8C90F35}" srcOrd="1" destOrd="0" presId="urn:microsoft.com/office/officeart/2011/layout/CircleProcess"/>
    <dgm:cxn modelId="{73D00CB2-9969-4543-B3BA-346A20D71BA6}" srcId="{75CB17BC-8F8A-441B-B379-AD9C483B03A1}" destId="{12A61D79-C931-4C7F-8E8F-CCFD9BF42E37}" srcOrd="3" destOrd="0" parTransId="{89FB9063-1879-4FC1-BBB1-C786713B4BF1}" sibTransId="{5D4D7AEA-818C-4F33-B028-11CD53EC0A98}"/>
    <dgm:cxn modelId="{4DFAB9B5-1AB4-4552-BA09-431423407B4D}" type="presOf" srcId="{F8DD1A82-C3E0-4C2A-9B11-FDE2B7366912}" destId="{C2E358E3-B836-49F9-910C-C7806C5A75C2}" srcOrd="1" destOrd="0" presId="urn:microsoft.com/office/officeart/2011/layout/CircleProcess"/>
    <dgm:cxn modelId="{319FAFE0-05A9-4D80-A841-E422954176CA}" srcId="{75CB17BC-8F8A-441B-B379-AD9C483B03A1}" destId="{6E472E76-DF57-4666-B6B2-3C18FBAB09C1}" srcOrd="1" destOrd="0" parTransId="{EF7FD916-3088-41A9-9988-D1CC864EC39D}" sibTransId="{8F5FDF71-A088-4134-811F-E94DC8A7F811}"/>
    <dgm:cxn modelId="{063AE1D4-064A-49F8-9DDE-0E78C704AE0A}" type="presOf" srcId="{12A61D79-C931-4C7F-8E8F-CCFD9BF42E37}" destId="{CE5E6CA9-94F3-4DCD-9738-CE9C72543666}" srcOrd="0" destOrd="0" presId="urn:microsoft.com/office/officeart/2011/layout/CircleProcess"/>
    <dgm:cxn modelId="{783C0955-EAAD-48F3-882C-9608935E3B38}" srcId="{75CB17BC-8F8A-441B-B379-AD9C483B03A1}" destId="{F8DD1A82-C3E0-4C2A-9B11-FDE2B7366912}" srcOrd="2" destOrd="0" parTransId="{8201890A-74C8-4E02-B21F-734270419AAF}" sibTransId="{A97D5D73-DA4D-47E4-9981-943BD958620A}"/>
    <dgm:cxn modelId="{E415C1E4-ABF9-4B78-B8AB-930FAAB46F49}" type="presOf" srcId="{F8DD1A82-C3E0-4C2A-9B11-FDE2B7366912}" destId="{49082934-545B-4B27-A0FF-6DEB4EC11BD8}" srcOrd="0" destOrd="0" presId="urn:microsoft.com/office/officeart/2011/layout/CircleProcess"/>
    <dgm:cxn modelId="{96C0536F-B843-4E2C-9BCC-01BAF77E43DF}" type="presParOf" srcId="{BD13A2E0-1D1D-430D-988E-1990CA34A47D}" destId="{98CEFD65-3A7D-41F9-BDF8-A915BC79A11B}" srcOrd="0" destOrd="0" presId="urn:microsoft.com/office/officeart/2011/layout/CircleProcess"/>
    <dgm:cxn modelId="{9F1B7A7A-12E7-479C-B7A8-E3278651A2EB}" type="presParOf" srcId="{98CEFD65-3A7D-41F9-BDF8-A915BC79A11B}" destId="{38C57638-98CA-49F7-9F72-B81020DC3476}" srcOrd="0" destOrd="0" presId="urn:microsoft.com/office/officeart/2011/layout/CircleProcess"/>
    <dgm:cxn modelId="{5CF7FA49-94F4-4EB7-95E8-E34EAF6915E3}" type="presParOf" srcId="{BD13A2E0-1D1D-430D-988E-1990CA34A47D}" destId="{02DD66BA-B6DE-43A8-9A43-11E8719EA63E}" srcOrd="1" destOrd="0" presId="urn:microsoft.com/office/officeart/2011/layout/CircleProcess"/>
    <dgm:cxn modelId="{6117C7DA-BA1A-4E4F-A3D2-7A159016DA78}" type="presParOf" srcId="{02DD66BA-B6DE-43A8-9A43-11E8719EA63E}" destId="{CE5E6CA9-94F3-4DCD-9738-CE9C72543666}" srcOrd="0" destOrd="0" presId="urn:microsoft.com/office/officeart/2011/layout/CircleProcess"/>
    <dgm:cxn modelId="{20F27EC2-D66C-4230-ACF3-BD11D0F1821D}" type="presParOf" srcId="{BD13A2E0-1D1D-430D-988E-1990CA34A47D}" destId="{FD505DFB-9BEF-454C-A26F-A51AF190BB9E}" srcOrd="2" destOrd="0" presId="urn:microsoft.com/office/officeart/2011/layout/CircleProcess"/>
    <dgm:cxn modelId="{F5CC0578-23AD-4BA9-A5E1-892EF0268099}" type="presParOf" srcId="{BD13A2E0-1D1D-430D-988E-1990CA34A47D}" destId="{97CDEB8F-D66A-4B56-8D5F-661123749594}" srcOrd="3" destOrd="0" presId="urn:microsoft.com/office/officeart/2011/layout/CircleProcess"/>
    <dgm:cxn modelId="{3E9F848F-84B4-4FD1-A42D-81D4C8591581}" type="presParOf" srcId="{97CDEB8F-D66A-4B56-8D5F-661123749594}" destId="{756F6AD2-48D1-463B-815F-C137BEC83715}" srcOrd="0" destOrd="0" presId="urn:microsoft.com/office/officeart/2011/layout/CircleProcess"/>
    <dgm:cxn modelId="{65E8EA90-A9BA-4B34-9480-08416EDE095B}" type="presParOf" srcId="{BD13A2E0-1D1D-430D-988E-1990CA34A47D}" destId="{5692F67F-F178-41DB-A5B2-E32EEC6E8CBC}" srcOrd="4" destOrd="0" presId="urn:microsoft.com/office/officeart/2011/layout/CircleProcess"/>
    <dgm:cxn modelId="{B7F72F90-1660-4867-B6F1-EDCCD8B838E7}" type="presParOf" srcId="{5692F67F-F178-41DB-A5B2-E32EEC6E8CBC}" destId="{49082934-545B-4B27-A0FF-6DEB4EC11BD8}" srcOrd="0" destOrd="0" presId="urn:microsoft.com/office/officeart/2011/layout/CircleProcess"/>
    <dgm:cxn modelId="{7DC448D7-D53D-4053-BA46-F4FBDD7F4F36}" type="presParOf" srcId="{BD13A2E0-1D1D-430D-988E-1990CA34A47D}" destId="{C2E358E3-B836-49F9-910C-C7806C5A75C2}" srcOrd="5" destOrd="0" presId="urn:microsoft.com/office/officeart/2011/layout/CircleProcess"/>
    <dgm:cxn modelId="{057D6808-7D9B-4B09-BCDC-884F9A73613C}" type="presParOf" srcId="{BD13A2E0-1D1D-430D-988E-1990CA34A47D}" destId="{03ACB7FC-6A42-4CB5-949E-6D76719898F6}" srcOrd="6" destOrd="0" presId="urn:microsoft.com/office/officeart/2011/layout/CircleProcess"/>
    <dgm:cxn modelId="{FD33579B-52FE-4FC9-9EC0-4F1BD9787B82}" type="presParOf" srcId="{03ACB7FC-6A42-4CB5-949E-6D76719898F6}" destId="{207C3403-7E27-465E-B2BA-0A634633860A}" srcOrd="0" destOrd="0" presId="urn:microsoft.com/office/officeart/2011/layout/CircleProcess"/>
    <dgm:cxn modelId="{140B2F7B-E2BB-45AD-82D3-39F26EA9CEE4}" type="presParOf" srcId="{BD13A2E0-1D1D-430D-988E-1990CA34A47D}" destId="{3F9B3176-D579-4F25-B3A2-7C2D33EE6D4D}" srcOrd="7" destOrd="0" presId="urn:microsoft.com/office/officeart/2011/layout/CircleProcess"/>
    <dgm:cxn modelId="{284E78CA-28FD-4033-A59F-722CB7F57CF2}" type="presParOf" srcId="{3F9B3176-D579-4F25-B3A2-7C2D33EE6D4D}" destId="{32861063-0DA3-4DAC-9BAE-F580058A4BA5}" srcOrd="0" destOrd="0" presId="urn:microsoft.com/office/officeart/2011/layout/CircleProcess"/>
    <dgm:cxn modelId="{95E40F8E-360B-40C2-83BF-CE62E579F611}" type="presParOf" srcId="{BD13A2E0-1D1D-430D-988E-1990CA34A47D}" destId="{7888A1FF-7016-4F08-8F2D-51A9846DE0DB}" srcOrd="8" destOrd="0" presId="urn:microsoft.com/office/officeart/2011/layout/CircleProcess"/>
    <dgm:cxn modelId="{14037525-0A50-4C5E-9BC1-644265797D2D}" type="presParOf" srcId="{BD13A2E0-1D1D-430D-988E-1990CA34A47D}" destId="{90F83A33-9BBB-4FE5-936F-ED8BF98B56F0}" srcOrd="9" destOrd="0" presId="urn:microsoft.com/office/officeart/2011/layout/CircleProcess"/>
    <dgm:cxn modelId="{B159AF27-3D1B-4045-B7C9-4DF1E28855C2}" type="presParOf" srcId="{90F83A33-9BBB-4FE5-936F-ED8BF98B56F0}" destId="{B40886D5-EA11-4695-BCE9-CAA322E25EBF}" srcOrd="0" destOrd="0" presId="urn:microsoft.com/office/officeart/2011/layout/CircleProcess"/>
    <dgm:cxn modelId="{911CACFA-88BC-409E-BE50-05DA4BD24210}" type="presParOf" srcId="{BD13A2E0-1D1D-430D-988E-1990CA34A47D}" destId="{2C692A40-CF5B-4215-AF9D-9D7679DE873F}" srcOrd="10" destOrd="0" presId="urn:microsoft.com/office/officeart/2011/layout/CircleProcess"/>
    <dgm:cxn modelId="{D85EBA43-4190-4EC1-819C-34E72A788CE5}" type="presParOf" srcId="{2C692A40-CF5B-4215-AF9D-9D7679DE873F}" destId="{EE8D40F9-1FDD-40A8-A2EA-8DD3118BF2C0}" srcOrd="0" destOrd="0" presId="urn:microsoft.com/office/officeart/2011/layout/CircleProcess"/>
    <dgm:cxn modelId="{5091F3DA-01E6-4A17-B325-1D39826A6C5E}" type="presParOf" srcId="{BD13A2E0-1D1D-430D-988E-1990CA34A47D}" destId="{C80EA09C-E5DE-48FE-9A93-3DEBF8C90F35}" srcOrd="11" destOrd="0" presId="urn:microsoft.com/office/officeart/2011/layout/Circle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CB17BC-8F8A-441B-B379-AD9C483B03A1}" type="doc">
      <dgm:prSet loTypeId="urn:microsoft.com/office/officeart/2011/layout/CircleProcess" loCatId="process" qsTypeId="urn:microsoft.com/office/officeart/2005/8/quickstyle/simple1" qsCatId="simple" csTypeId="urn:microsoft.com/office/officeart/2005/8/colors/accent6_2" csCatId="accent6" phldr="1"/>
      <dgm:spPr/>
      <dgm:t>
        <a:bodyPr/>
        <a:lstStyle/>
        <a:p>
          <a:endParaRPr lang="en-US"/>
        </a:p>
      </dgm:t>
    </dgm:pt>
    <dgm:pt modelId="{B2F68301-D068-4421-9E4C-235139BC25ED}">
      <dgm:prSet phldrT="[Text]"/>
      <dgm:spPr>
        <a:xfrm>
          <a:off x="127761" y="92357"/>
          <a:ext cx="209883" cy="209846"/>
        </a:xfrm>
        <a:prstGeom prst="ellipse">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D</a:t>
          </a:r>
          <a:endParaRPr lang="en-US" dirty="0">
            <a:solidFill>
              <a:sysClr val="windowText" lastClr="000000">
                <a:hueOff val="0"/>
                <a:satOff val="0"/>
                <a:lumOff val="0"/>
                <a:alphaOff val="0"/>
              </a:sysClr>
            </a:solidFill>
            <a:latin typeface="Calibri" panose="020F0502020204030204"/>
            <a:ea typeface="+mn-ea"/>
            <a:cs typeface="+mn-cs"/>
          </a:endParaRPr>
        </a:p>
      </dgm:t>
    </dgm:pt>
    <dgm:pt modelId="{7BAAF20A-8D62-4F49-84BD-678C3A3FB73F}" type="parTrans" cxnId="{02F28F21-EBE7-44A6-A216-EFC6270486D3}">
      <dgm:prSet/>
      <dgm:spPr/>
      <dgm:t>
        <a:bodyPr/>
        <a:lstStyle/>
        <a:p>
          <a:endParaRPr lang="en-US"/>
        </a:p>
      </dgm:t>
    </dgm:pt>
    <dgm:pt modelId="{ADD9684F-930D-4DFD-A9CE-793F5212B9C5}" type="sibTrans" cxnId="{02F28F21-EBE7-44A6-A216-EFC6270486D3}">
      <dgm:prSet/>
      <dgm:spPr/>
      <dgm:t>
        <a:bodyPr/>
        <a:lstStyle/>
        <a:p>
          <a:endParaRPr lang="en-US"/>
        </a:p>
      </dgm:t>
    </dgm:pt>
    <dgm:pt modelId="{6E472E76-DF57-4666-B6B2-3C18FBAB09C1}">
      <dgm:prSet phldrT="[Text]"/>
      <dgm:spPr>
        <a:xfrm>
          <a:off x="360108" y="92357"/>
          <a:ext cx="209883" cy="209846"/>
        </a:xfrm>
        <a:prstGeom prst="ellipse">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D</a:t>
          </a:r>
          <a:endParaRPr lang="en-US" dirty="0">
            <a:solidFill>
              <a:sysClr val="windowText" lastClr="000000">
                <a:hueOff val="0"/>
                <a:satOff val="0"/>
                <a:lumOff val="0"/>
                <a:alphaOff val="0"/>
              </a:sysClr>
            </a:solidFill>
            <a:latin typeface="Calibri" panose="020F0502020204030204"/>
            <a:ea typeface="+mn-ea"/>
            <a:cs typeface="+mn-cs"/>
          </a:endParaRPr>
        </a:p>
      </dgm:t>
    </dgm:pt>
    <dgm:pt modelId="{EF7FD916-3088-41A9-9988-D1CC864EC39D}" type="parTrans" cxnId="{319FAFE0-05A9-4D80-A841-E422954176CA}">
      <dgm:prSet/>
      <dgm:spPr/>
      <dgm:t>
        <a:bodyPr/>
        <a:lstStyle/>
        <a:p>
          <a:endParaRPr lang="en-US"/>
        </a:p>
      </dgm:t>
    </dgm:pt>
    <dgm:pt modelId="{8F5FDF71-A088-4134-811F-E94DC8A7F811}" type="sibTrans" cxnId="{319FAFE0-05A9-4D80-A841-E422954176CA}">
      <dgm:prSet/>
      <dgm:spPr/>
      <dgm:t>
        <a:bodyPr/>
        <a:lstStyle/>
        <a:p>
          <a:endParaRPr lang="en-US"/>
        </a:p>
      </dgm:t>
    </dgm:pt>
    <dgm:pt modelId="{12A61D79-C931-4C7F-8E8F-CCFD9BF42E37}">
      <dgm:prSet phldrT="[Text]"/>
      <dgm:spPr>
        <a:xfrm>
          <a:off x="824802" y="92357"/>
          <a:ext cx="209883" cy="209846"/>
        </a:xfrm>
        <a:prstGeom prst="ellipse">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r>
            <a:rPr lang="en-US" smtClean="0">
              <a:solidFill>
                <a:sysClr val="windowText" lastClr="000000">
                  <a:hueOff val="0"/>
                  <a:satOff val="0"/>
                  <a:lumOff val="0"/>
                  <a:alphaOff val="0"/>
                </a:sysClr>
              </a:solidFill>
              <a:latin typeface="Calibri" panose="020F0502020204030204"/>
              <a:ea typeface="+mn-ea"/>
              <a:cs typeface="+mn-cs"/>
            </a:rPr>
            <a:t>D</a:t>
          </a:r>
          <a:endParaRPr lang="en-US" dirty="0">
            <a:solidFill>
              <a:sysClr val="windowText" lastClr="000000">
                <a:hueOff val="0"/>
                <a:satOff val="0"/>
                <a:lumOff val="0"/>
                <a:alphaOff val="0"/>
              </a:sysClr>
            </a:solidFill>
            <a:latin typeface="Calibri" panose="020F0502020204030204"/>
            <a:ea typeface="+mn-ea"/>
            <a:cs typeface="+mn-cs"/>
          </a:endParaRPr>
        </a:p>
      </dgm:t>
    </dgm:pt>
    <dgm:pt modelId="{89FB9063-1879-4FC1-BBB1-C786713B4BF1}" type="parTrans" cxnId="{73D00CB2-9969-4543-B3BA-346A20D71BA6}">
      <dgm:prSet/>
      <dgm:spPr/>
      <dgm:t>
        <a:bodyPr/>
        <a:lstStyle/>
        <a:p>
          <a:endParaRPr lang="en-US"/>
        </a:p>
      </dgm:t>
    </dgm:pt>
    <dgm:pt modelId="{5D4D7AEA-818C-4F33-B028-11CD53EC0A98}" type="sibTrans" cxnId="{73D00CB2-9969-4543-B3BA-346A20D71BA6}">
      <dgm:prSet/>
      <dgm:spPr/>
      <dgm:t>
        <a:bodyPr/>
        <a:lstStyle/>
        <a:p>
          <a:endParaRPr lang="en-US"/>
        </a:p>
      </dgm:t>
    </dgm:pt>
    <dgm:pt modelId="{F8DD1A82-C3E0-4C2A-9B11-FDE2B7366912}">
      <dgm:prSet/>
      <dgm:spPr>
        <a:xfrm>
          <a:off x="592455" y="92357"/>
          <a:ext cx="209883" cy="209846"/>
        </a:xfrm>
        <a:prstGeom prst="ellipse">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r>
            <a:rPr lang="en-US" dirty="0" smtClean="0">
              <a:solidFill>
                <a:sysClr val="windowText" lastClr="000000">
                  <a:hueOff val="0"/>
                  <a:satOff val="0"/>
                  <a:lumOff val="0"/>
                  <a:alphaOff val="0"/>
                </a:sysClr>
              </a:solidFill>
              <a:latin typeface="Calibri" panose="020F0502020204030204"/>
              <a:ea typeface="+mn-ea"/>
              <a:cs typeface="+mn-cs"/>
            </a:rPr>
            <a:t>D</a:t>
          </a:r>
          <a:endParaRPr lang="en-US" dirty="0">
            <a:solidFill>
              <a:sysClr val="windowText" lastClr="000000">
                <a:hueOff val="0"/>
                <a:satOff val="0"/>
                <a:lumOff val="0"/>
                <a:alphaOff val="0"/>
              </a:sysClr>
            </a:solidFill>
            <a:latin typeface="Calibri" panose="020F0502020204030204"/>
            <a:ea typeface="+mn-ea"/>
            <a:cs typeface="+mn-cs"/>
          </a:endParaRPr>
        </a:p>
      </dgm:t>
    </dgm:pt>
    <dgm:pt modelId="{8201890A-74C8-4E02-B21F-734270419AAF}" type="parTrans" cxnId="{783C0955-EAAD-48F3-882C-9608935E3B38}">
      <dgm:prSet/>
      <dgm:spPr/>
      <dgm:t>
        <a:bodyPr/>
        <a:lstStyle/>
        <a:p>
          <a:endParaRPr lang="en-US"/>
        </a:p>
      </dgm:t>
    </dgm:pt>
    <dgm:pt modelId="{A97D5D73-DA4D-47E4-9981-943BD958620A}" type="sibTrans" cxnId="{783C0955-EAAD-48F3-882C-9608935E3B38}">
      <dgm:prSet/>
      <dgm:spPr/>
      <dgm:t>
        <a:bodyPr/>
        <a:lstStyle/>
        <a:p>
          <a:endParaRPr lang="en-US"/>
        </a:p>
      </dgm:t>
    </dgm:pt>
    <dgm:pt modelId="{BD13A2E0-1D1D-430D-988E-1990CA34A47D}" type="pres">
      <dgm:prSet presAssocID="{75CB17BC-8F8A-441B-B379-AD9C483B03A1}" presName="Name0" presStyleCnt="0">
        <dgm:presLayoutVars>
          <dgm:chMax val="11"/>
          <dgm:chPref val="11"/>
          <dgm:dir/>
          <dgm:resizeHandles/>
        </dgm:presLayoutVars>
      </dgm:prSet>
      <dgm:spPr/>
      <dgm:t>
        <a:bodyPr/>
        <a:lstStyle/>
        <a:p>
          <a:endParaRPr lang="en-US"/>
        </a:p>
      </dgm:t>
    </dgm:pt>
    <dgm:pt modelId="{98CEFD65-3A7D-41F9-BDF8-A915BC79A11B}" type="pres">
      <dgm:prSet presAssocID="{12A61D79-C931-4C7F-8E8F-CCFD9BF42E37}" presName="Accent4" presStyleCnt="0"/>
      <dgm:spPr/>
      <dgm:t>
        <a:bodyPr/>
        <a:lstStyle/>
        <a:p>
          <a:endParaRPr lang="en-US"/>
        </a:p>
      </dgm:t>
    </dgm:pt>
    <dgm:pt modelId="{38C57638-98CA-49F7-9F72-B81020DC3476}" type="pres">
      <dgm:prSet presAssocID="{12A61D79-C931-4C7F-8E8F-CCFD9BF42E37}" presName="Accent" presStyleLbl="node1" presStyleIdx="0" presStyleCnt="4"/>
      <dgm:spPr>
        <a:xfrm>
          <a:off x="817282" y="84861"/>
          <a:ext cx="224827" cy="224838"/>
        </a:xfrm>
        <a:prstGeom prst="ellipse">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02DD66BA-B6DE-43A8-9A43-11E8719EA63E}" type="pres">
      <dgm:prSet presAssocID="{12A61D79-C931-4C7F-8E8F-CCFD9BF42E37}" presName="ParentBackground4" presStyleCnt="0"/>
      <dgm:spPr/>
      <dgm:t>
        <a:bodyPr/>
        <a:lstStyle/>
        <a:p>
          <a:endParaRPr lang="en-US"/>
        </a:p>
      </dgm:t>
    </dgm:pt>
    <dgm:pt modelId="{CE5E6CA9-94F3-4DCD-9738-CE9C72543666}" type="pres">
      <dgm:prSet presAssocID="{12A61D79-C931-4C7F-8E8F-CCFD9BF42E37}" presName="ParentBackground" presStyleLbl="fgAcc1" presStyleIdx="0" presStyleCnt="4"/>
      <dgm:spPr/>
      <dgm:t>
        <a:bodyPr/>
        <a:lstStyle/>
        <a:p>
          <a:endParaRPr lang="en-US"/>
        </a:p>
      </dgm:t>
    </dgm:pt>
    <dgm:pt modelId="{FD505DFB-9BEF-454C-A26F-A51AF190BB9E}" type="pres">
      <dgm:prSet presAssocID="{12A61D79-C931-4C7F-8E8F-CCFD9BF42E37}" presName="Parent4" presStyleLbl="revTx" presStyleIdx="0" presStyleCnt="0">
        <dgm:presLayoutVars>
          <dgm:chMax val="1"/>
          <dgm:chPref val="1"/>
          <dgm:bulletEnabled val="1"/>
        </dgm:presLayoutVars>
      </dgm:prSet>
      <dgm:spPr/>
      <dgm:t>
        <a:bodyPr/>
        <a:lstStyle/>
        <a:p>
          <a:endParaRPr lang="en-US"/>
        </a:p>
      </dgm:t>
    </dgm:pt>
    <dgm:pt modelId="{97CDEB8F-D66A-4B56-8D5F-661123749594}" type="pres">
      <dgm:prSet presAssocID="{F8DD1A82-C3E0-4C2A-9B11-FDE2B7366912}" presName="Accent3" presStyleCnt="0"/>
      <dgm:spPr/>
      <dgm:t>
        <a:bodyPr/>
        <a:lstStyle/>
        <a:p>
          <a:endParaRPr lang="en-US"/>
        </a:p>
      </dgm:t>
    </dgm:pt>
    <dgm:pt modelId="{756F6AD2-48D1-463B-815F-C137BEC83715}" type="pres">
      <dgm:prSet presAssocID="{F8DD1A82-C3E0-4C2A-9B11-FDE2B7366912}" presName="Accent" presStyleLbl="node1" presStyleIdx="1" presStyleCnt="4"/>
      <dgm:spPr>
        <a:xfrm rot="2700000">
          <a:off x="583969" y="84846"/>
          <a:ext cx="224830" cy="224830"/>
        </a:xfrm>
        <a:prstGeom prst="teardrop">
          <a:avLst>
            <a:gd name="adj" fmla="val 10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5692F67F-F178-41DB-A5B2-E32EEC6E8CBC}" type="pres">
      <dgm:prSet presAssocID="{F8DD1A82-C3E0-4C2A-9B11-FDE2B7366912}" presName="ParentBackground3" presStyleCnt="0"/>
      <dgm:spPr/>
      <dgm:t>
        <a:bodyPr/>
        <a:lstStyle/>
        <a:p>
          <a:endParaRPr lang="en-US"/>
        </a:p>
      </dgm:t>
    </dgm:pt>
    <dgm:pt modelId="{49082934-545B-4B27-A0FF-6DEB4EC11BD8}" type="pres">
      <dgm:prSet presAssocID="{F8DD1A82-C3E0-4C2A-9B11-FDE2B7366912}" presName="ParentBackground" presStyleLbl="fgAcc1" presStyleIdx="1" presStyleCnt="4"/>
      <dgm:spPr/>
      <dgm:t>
        <a:bodyPr/>
        <a:lstStyle/>
        <a:p>
          <a:endParaRPr lang="en-US"/>
        </a:p>
      </dgm:t>
    </dgm:pt>
    <dgm:pt modelId="{C2E358E3-B836-49F9-910C-C7806C5A75C2}" type="pres">
      <dgm:prSet presAssocID="{F8DD1A82-C3E0-4C2A-9B11-FDE2B7366912}" presName="Parent3" presStyleLbl="revTx" presStyleIdx="0" presStyleCnt="0">
        <dgm:presLayoutVars>
          <dgm:chMax val="1"/>
          <dgm:chPref val="1"/>
          <dgm:bulletEnabled val="1"/>
        </dgm:presLayoutVars>
      </dgm:prSet>
      <dgm:spPr/>
      <dgm:t>
        <a:bodyPr/>
        <a:lstStyle/>
        <a:p>
          <a:endParaRPr lang="en-US"/>
        </a:p>
      </dgm:t>
    </dgm:pt>
    <dgm:pt modelId="{03ACB7FC-6A42-4CB5-949E-6D76719898F6}" type="pres">
      <dgm:prSet presAssocID="{6E472E76-DF57-4666-B6B2-3C18FBAB09C1}" presName="Accent2" presStyleCnt="0"/>
      <dgm:spPr/>
      <dgm:t>
        <a:bodyPr/>
        <a:lstStyle/>
        <a:p>
          <a:endParaRPr lang="en-US"/>
        </a:p>
      </dgm:t>
    </dgm:pt>
    <dgm:pt modelId="{207C3403-7E27-465E-B2BA-0A634633860A}" type="pres">
      <dgm:prSet presAssocID="{6E472E76-DF57-4666-B6B2-3C18FBAB09C1}" presName="Accent" presStyleLbl="node1" presStyleIdx="2" presStyleCnt="4"/>
      <dgm:spPr>
        <a:xfrm rot="2700000">
          <a:off x="352586" y="84846"/>
          <a:ext cx="224830" cy="224830"/>
        </a:xfrm>
        <a:prstGeom prst="teardrop">
          <a:avLst>
            <a:gd name="adj" fmla="val 10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F9B3176-D579-4F25-B3A2-7C2D33EE6D4D}" type="pres">
      <dgm:prSet presAssocID="{6E472E76-DF57-4666-B6B2-3C18FBAB09C1}" presName="ParentBackground2" presStyleCnt="0"/>
      <dgm:spPr/>
      <dgm:t>
        <a:bodyPr/>
        <a:lstStyle/>
        <a:p>
          <a:endParaRPr lang="en-US"/>
        </a:p>
      </dgm:t>
    </dgm:pt>
    <dgm:pt modelId="{32861063-0DA3-4DAC-9BAE-F580058A4BA5}" type="pres">
      <dgm:prSet presAssocID="{6E472E76-DF57-4666-B6B2-3C18FBAB09C1}" presName="ParentBackground" presStyleLbl="fgAcc1" presStyleIdx="2" presStyleCnt="4"/>
      <dgm:spPr/>
      <dgm:t>
        <a:bodyPr/>
        <a:lstStyle/>
        <a:p>
          <a:endParaRPr lang="en-US"/>
        </a:p>
      </dgm:t>
    </dgm:pt>
    <dgm:pt modelId="{7888A1FF-7016-4F08-8F2D-51A9846DE0DB}" type="pres">
      <dgm:prSet presAssocID="{6E472E76-DF57-4666-B6B2-3C18FBAB09C1}" presName="Parent2" presStyleLbl="revTx" presStyleIdx="0" presStyleCnt="0">
        <dgm:presLayoutVars>
          <dgm:chMax val="1"/>
          <dgm:chPref val="1"/>
          <dgm:bulletEnabled val="1"/>
        </dgm:presLayoutVars>
      </dgm:prSet>
      <dgm:spPr/>
      <dgm:t>
        <a:bodyPr/>
        <a:lstStyle/>
        <a:p>
          <a:endParaRPr lang="en-US"/>
        </a:p>
      </dgm:t>
    </dgm:pt>
    <dgm:pt modelId="{90F83A33-9BBB-4FE5-936F-ED8BF98B56F0}" type="pres">
      <dgm:prSet presAssocID="{B2F68301-D068-4421-9E4C-235139BC25ED}" presName="Accent1" presStyleCnt="0"/>
      <dgm:spPr/>
      <dgm:t>
        <a:bodyPr/>
        <a:lstStyle/>
        <a:p>
          <a:endParaRPr lang="en-US"/>
        </a:p>
      </dgm:t>
    </dgm:pt>
    <dgm:pt modelId="{B40886D5-EA11-4695-BCE9-CAA322E25EBF}" type="pres">
      <dgm:prSet presAssocID="{B2F68301-D068-4421-9E4C-235139BC25ED}" presName="Accent" presStyleLbl="node1" presStyleIdx="3" presStyleCnt="4"/>
      <dgm:spPr>
        <a:xfrm rot="2700000">
          <a:off x="120239" y="84846"/>
          <a:ext cx="224830" cy="224830"/>
        </a:xfrm>
        <a:prstGeom prst="teardrop">
          <a:avLst>
            <a:gd name="adj" fmla="val 10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2C692A40-CF5B-4215-AF9D-9D7679DE873F}" type="pres">
      <dgm:prSet presAssocID="{B2F68301-D068-4421-9E4C-235139BC25ED}" presName="ParentBackground1" presStyleCnt="0"/>
      <dgm:spPr/>
      <dgm:t>
        <a:bodyPr/>
        <a:lstStyle/>
        <a:p>
          <a:endParaRPr lang="en-US"/>
        </a:p>
      </dgm:t>
    </dgm:pt>
    <dgm:pt modelId="{EE8D40F9-1FDD-40A8-A2EA-8DD3118BF2C0}" type="pres">
      <dgm:prSet presAssocID="{B2F68301-D068-4421-9E4C-235139BC25ED}" presName="ParentBackground" presStyleLbl="fgAcc1" presStyleIdx="3" presStyleCnt="4"/>
      <dgm:spPr/>
      <dgm:t>
        <a:bodyPr/>
        <a:lstStyle/>
        <a:p>
          <a:endParaRPr lang="en-US"/>
        </a:p>
      </dgm:t>
    </dgm:pt>
    <dgm:pt modelId="{C80EA09C-E5DE-48FE-9A93-3DEBF8C90F35}" type="pres">
      <dgm:prSet presAssocID="{B2F68301-D068-4421-9E4C-235139BC25ED}" presName="Parent1" presStyleLbl="revTx" presStyleIdx="0" presStyleCnt="0">
        <dgm:presLayoutVars>
          <dgm:chMax val="1"/>
          <dgm:chPref val="1"/>
          <dgm:bulletEnabled val="1"/>
        </dgm:presLayoutVars>
      </dgm:prSet>
      <dgm:spPr/>
      <dgm:t>
        <a:bodyPr/>
        <a:lstStyle/>
        <a:p>
          <a:endParaRPr lang="en-US"/>
        </a:p>
      </dgm:t>
    </dgm:pt>
  </dgm:ptLst>
  <dgm:cxnLst>
    <dgm:cxn modelId="{6B5AFF13-0636-400F-BD3F-34872D936EB7}" type="presOf" srcId="{6E472E76-DF57-4666-B6B2-3C18FBAB09C1}" destId="{32861063-0DA3-4DAC-9BAE-F580058A4BA5}" srcOrd="0" destOrd="0" presId="urn:microsoft.com/office/officeart/2011/layout/CircleProcess"/>
    <dgm:cxn modelId="{C251A7C3-6B2C-4567-B707-988769220353}" type="presOf" srcId="{B2F68301-D068-4421-9E4C-235139BC25ED}" destId="{EE8D40F9-1FDD-40A8-A2EA-8DD3118BF2C0}" srcOrd="0" destOrd="0" presId="urn:microsoft.com/office/officeart/2011/layout/CircleProcess"/>
    <dgm:cxn modelId="{F26E64C9-1155-492E-9965-C5AF139ADC89}" type="presOf" srcId="{12A61D79-C931-4C7F-8E8F-CCFD9BF42E37}" destId="{FD505DFB-9BEF-454C-A26F-A51AF190BB9E}" srcOrd="1" destOrd="0" presId="urn:microsoft.com/office/officeart/2011/layout/CircleProcess"/>
    <dgm:cxn modelId="{02F28F21-EBE7-44A6-A216-EFC6270486D3}" srcId="{75CB17BC-8F8A-441B-B379-AD9C483B03A1}" destId="{B2F68301-D068-4421-9E4C-235139BC25ED}" srcOrd="0" destOrd="0" parTransId="{7BAAF20A-8D62-4F49-84BD-678C3A3FB73F}" sibTransId="{ADD9684F-930D-4DFD-A9CE-793F5212B9C5}"/>
    <dgm:cxn modelId="{04FDB2CE-C38D-4560-8112-5A33A39E51E0}" type="presOf" srcId="{75CB17BC-8F8A-441B-B379-AD9C483B03A1}" destId="{BD13A2E0-1D1D-430D-988E-1990CA34A47D}" srcOrd="0" destOrd="0" presId="urn:microsoft.com/office/officeart/2011/layout/CircleProcess"/>
    <dgm:cxn modelId="{148CE950-DB28-43F5-B2C5-67C3E4918273}" type="presOf" srcId="{6E472E76-DF57-4666-B6B2-3C18FBAB09C1}" destId="{7888A1FF-7016-4F08-8F2D-51A9846DE0DB}" srcOrd="1" destOrd="0" presId="urn:microsoft.com/office/officeart/2011/layout/CircleProcess"/>
    <dgm:cxn modelId="{C928468C-C960-4746-A4A0-E451FB7A39CA}" type="presOf" srcId="{B2F68301-D068-4421-9E4C-235139BC25ED}" destId="{C80EA09C-E5DE-48FE-9A93-3DEBF8C90F35}" srcOrd="1" destOrd="0" presId="urn:microsoft.com/office/officeart/2011/layout/CircleProcess"/>
    <dgm:cxn modelId="{73D00CB2-9969-4543-B3BA-346A20D71BA6}" srcId="{75CB17BC-8F8A-441B-B379-AD9C483B03A1}" destId="{12A61D79-C931-4C7F-8E8F-CCFD9BF42E37}" srcOrd="3" destOrd="0" parTransId="{89FB9063-1879-4FC1-BBB1-C786713B4BF1}" sibTransId="{5D4D7AEA-818C-4F33-B028-11CD53EC0A98}"/>
    <dgm:cxn modelId="{4DFAB9B5-1AB4-4552-BA09-431423407B4D}" type="presOf" srcId="{F8DD1A82-C3E0-4C2A-9B11-FDE2B7366912}" destId="{C2E358E3-B836-49F9-910C-C7806C5A75C2}" srcOrd="1" destOrd="0" presId="urn:microsoft.com/office/officeart/2011/layout/CircleProcess"/>
    <dgm:cxn modelId="{319FAFE0-05A9-4D80-A841-E422954176CA}" srcId="{75CB17BC-8F8A-441B-B379-AD9C483B03A1}" destId="{6E472E76-DF57-4666-B6B2-3C18FBAB09C1}" srcOrd="1" destOrd="0" parTransId="{EF7FD916-3088-41A9-9988-D1CC864EC39D}" sibTransId="{8F5FDF71-A088-4134-811F-E94DC8A7F811}"/>
    <dgm:cxn modelId="{063AE1D4-064A-49F8-9DDE-0E78C704AE0A}" type="presOf" srcId="{12A61D79-C931-4C7F-8E8F-CCFD9BF42E37}" destId="{CE5E6CA9-94F3-4DCD-9738-CE9C72543666}" srcOrd="0" destOrd="0" presId="urn:microsoft.com/office/officeart/2011/layout/CircleProcess"/>
    <dgm:cxn modelId="{783C0955-EAAD-48F3-882C-9608935E3B38}" srcId="{75CB17BC-8F8A-441B-B379-AD9C483B03A1}" destId="{F8DD1A82-C3E0-4C2A-9B11-FDE2B7366912}" srcOrd="2" destOrd="0" parTransId="{8201890A-74C8-4E02-B21F-734270419AAF}" sibTransId="{A97D5D73-DA4D-47E4-9981-943BD958620A}"/>
    <dgm:cxn modelId="{E415C1E4-ABF9-4B78-B8AB-930FAAB46F49}" type="presOf" srcId="{F8DD1A82-C3E0-4C2A-9B11-FDE2B7366912}" destId="{49082934-545B-4B27-A0FF-6DEB4EC11BD8}" srcOrd="0" destOrd="0" presId="urn:microsoft.com/office/officeart/2011/layout/CircleProcess"/>
    <dgm:cxn modelId="{96C0536F-B843-4E2C-9BCC-01BAF77E43DF}" type="presParOf" srcId="{BD13A2E0-1D1D-430D-988E-1990CA34A47D}" destId="{98CEFD65-3A7D-41F9-BDF8-A915BC79A11B}" srcOrd="0" destOrd="0" presId="urn:microsoft.com/office/officeart/2011/layout/CircleProcess"/>
    <dgm:cxn modelId="{9F1B7A7A-12E7-479C-B7A8-E3278651A2EB}" type="presParOf" srcId="{98CEFD65-3A7D-41F9-BDF8-A915BC79A11B}" destId="{38C57638-98CA-49F7-9F72-B81020DC3476}" srcOrd="0" destOrd="0" presId="urn:microsoft.com/office/officeart/2011/layout/CircleProcess"/>
    <dgm:cxn modelId="{5CF7FA49-94F4-4EB7-95E8-E34EAF6915E3}" type="presParOf" srcId="{BD13A2E0-1D1D-430D-988E-1990CA34A47D}" destId="{02DD66BA-B6DE-43A8-9A43-11E8719EA63E}" srcOrd="1" destOrd="0" presId="urn:microsoft.com/office/officeart/2011/layout/CircleProcess"/>
    <dgm:cxn modelId="{6117C7DA-BA1A-4E4F-A3D2-7A159016DA78}" type="presParOf" srcId="{02DD66BA-B6DE-43A8-9A43-11E8719EA63E}" destId="{CE5E6CA9-94F3-4DCD-9738-CE9C72543666}" srcOrd="0" destOrd="0" presId="urn:microsoft.com/office/officeart/2011/layout/CircleProcess"/>
    <dgm:cxn modelId="{20F27EC2-D66C-4230-ACF3-BD11D0F1821D}" type="presParOf" srcId="{BD13A2E0-1D1D-430D-988E-1990CA34A47D}" destId="{FD505DFB-9BEF-454C-A26F-A51AF190BB9E}" srcOrd="2" destOrd="0" presId="urn:microsoft.com/office/officeart/2011/layout/CircleProcess"/>
    <dgm:cxn modelId="{F5CC0578-23AD-4BA9-A5E1-892EF0268099}" type="presParOf" srcId="{BD13A2E0-1D1D-430D-988E-1990CA34A47D}" destId="{97CDEB8F-D66A-4B56-8D5F-661123749594}" srcOrd="3" destOrd="0" presId="urn:microsoft.com/office/officeart/2011/layout/CircleProcess"/>
    <dgm:cxn modelId="{3E9F848F-84B4-4FD1-A42D-81D4C8591581}" type="presParOf" srcId="{97CDEB8F-D66A-4B56-8D5F-661123749594}" destId="{756F6AD2-48D1-463B-815F-C137BEC83715}" srcOrd="0" destOrd="0" presId="urn:microsoft.com/office/officeart/2011/layout/CircleProcess"/>
    <dgm:cxn modelId="{65E8EA90-A9BA-4B34-9480-08416EDE095B}" type="presParOf" srcId="{BD13A2E0-1D1D-430D-988E-1990CA34A47D}" destId="{5692F67F-F178-41DB-A5B2-E32EEC6E8CBC}" srcOrd="4" destOrd="0" presId="urn:microsoft.com/office/officeart/2011/layout/CircleProcess"/>
    <dgm:cxn modelId="{B7F72F90-1660-4867-B6F1-EDCCD8B838E7}" type="presParOf" srcId="{5692F67F-F178-41DB-A5B2-E32EEC6E8CBC}" destId="{49082934-545B-4B27-A0FF-6DEB4EC11BD8}" srcOrd="0" destOrd="0" presId="urn:microsoft.com/office/officeart/2011/layout/CircleProcess"/>
    <dgm:cxn modelId="{7DC448D7-D53D-4053-BA46-F4FBDD7F4F36}" type="presParOf" srcId="{BD13A2E0-1D1D-430D-988E-1990CA34A47D}" destId="{C2E358E3-B836-49F9-910C-C7806C5A75C2}" srcOrd="5" destOrd="0" presId="urn:microsoft.com/office/officeart/2011/layout/CircleProcess"/>
    <dgm:cxn modelId="{057D6808-7D9B-4B09-BCDC-884F9A73613C}" type="presParOf" srcId="{BD13A2E0-1D1D-430D-988E-1990CA34A47D}" destId="{03ACB7FC-6A42-4CB5-949E-6D76719898F6}" srcOrd="6" destOrd="0" presId="urn:microsoft.com/office/officeart/2011/layout/CircleProcess"/>
    <dgm:cxn modelId="{FD33579B-52FE-4FC9-9EC0-4F1BD9787B82}" type="presParOf" srcId="{03ACB7FC-6A42-4CB5-949E-6D76719898F6}" destId="{207C3403-7E27-465E-B2BA-0A634633860A}" srcOrd="0" destOrd="0" presId="urn:microsoft.com/office/officeart/2011/layout/CircleProcess"/>
    <dgm:cxn modelId="{140B2F7B-E2BB-45AD-82D3-39F26EA9CEE4}" type="presParOf" srcId="{BD13A2E0-1D1D-430D-988E-1990CA34A47D}" destId="{3F9B3176-D579-4F25-B3A2-7C2D33EE6D4D}" srcOrd="7" destOrd="0" presId="urn:microsoft.com/office/officeart/2011/layout/CircleProcess"/>
    <dgm:cxn modelId="{284E78CA-28FD-4033-A59F-722CB7F57CF2}" type="presParOf" srcId="{3F9B3176-D579-4F25-B3A2-7C2D33EE6D4D}" destId="{32861063-0DA3-4DAC-9BAE-F580058A4BA5}" srcOrd="0" destOrd="0" presId="urn:microsoft.com/office/officeart/2011/layout/CircleProcess"/>
    <dgm:cxn modelId="{95E40F8E-360B-40C2-83BF-CE62E579F611}" type="presParOf" srcId="{BD13A2E0-1D1D-430D-988E-1990CA34A47D}" destId="{7888A1FF-7016-4F08-8F2D-51A9846DE0DB}" srcOrd="8" destOrd="0" presId="urn:microsoft.com/office/officeart/2011/layout/CircleProcess"/>
    <dgm:cxn modelId="{14037525-0A50-4C5E-9BC1-644265797D2D}" type="presParOf" srcId="{BD13A2E0-1D1D-430D-988E-1990CA34A47D}" destId="{90F83A33-9BBB-4FE5-936F-ED8BF98B56F0}" srcOrd="9" destOrd="0" presId="urn:microsoft.com/office/officeart/2011/layout/CircleProcess"/>
    <dgm:cxn modelId="{B159AF27-3D1B-4045-B7C9-4DF1E28855C2}" type="presParOf" srcId="{90F83A33-9BBB-4FE5-936F-ED8BF98B56F0}" destId="{B40886D5-EA11-4695-BCE9-CAA322E25EBF}" srcOrd="0" destOrd="0" presId="urn:microsoft.com/office/officeart/2011/layout/CircleProcess"/>
    <dgm:cxn modelId="{911CACFA-88BC-409E-BE50-05DA4BD24210}" type="presParOf" srcId="{BD13A2E0-1D1D-430D-988E-1990CA34A47D}" destId="{2C692A40-CF5B-4215-AF9D-9D7679DE873F}" srcOrd="10" destOrd="0" presId="urn:microsoft.com/office/officeart/2011/layout/CircleProcess"/>
    <dgm:cxn modelId="{D85EBA43-4190-4EC1-819C-34E72A788CE5}" type="presParOf" srcId="{2C692A40-CF5B-4215-AF9D-9D7679DE873F}" destId="{EE8D40F9-1FDD-40A8-A2EA-8DD3118BF2C0}" srcOrd="0" destOrd="0" presId="urn:microsoft.com/office/officeart/2011/layout/CircleProcess"/>
    <dgm:cxn modelId="{5091F3DA-01E6-4A17-B325-1D39826A6C5E}" type="presParOf" srcId="{BD13A2E0-1D1D-430D-988E-1990CA34A47D}" destId="{C80EA09C-E5DE-48FE-9A93-3DEBF8C90F35}" srcOrd="11" destOrd="0" presId="urn:microsoft.com/office/officeart/2011/layout/CircleProcess"/>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57C996-CFBA-CF48-A616-61A2B54C7E75}" type="doc">
      <dgm:prSet loTypeId="urn:microsoft.com/office/officeart/2005/8/layout/equation1" loCatId="" qsTypeId="urn:microsoft.com/office/officeart/2005/8/quickstyle/simple4" qsCatId="simple" csTypeId="urn:microsoft.com/office/officeart/2005/8/colors/accent1_2" csCatId="accent1" phldr="1"/>
      <dgm:spPr/>
    </dgm:pt>
    <dgm:pt modelId="{97D075B2-8D94-6044-9E71-DAA95991889F}">
      <dgm:prSet phldrT="[Text]" custT="1"/>
      <dgm:spPr>
        <a:solidFill>
          <a:schemeClr val="accent2">
            <a:lumMod val="75000"/>
          </a:schemeClr>
        </a:solidFill>
      </dgm:spPr>
      <dgm:t>
        <a:bodyPr/>
        <a:lstStyle/>
        <a:p>
          <a:r>
            <a:rPr lang="en-US" sz="1400" dirty="0" smtClean="0"/>
            <a:t>Evidence-Based, Effective Strategies</a:t>
          </a:r>
          <a:endParaRPr lang="en-US" sz="1400" dirty="0"/>
        </a:p>
      </dgm:t>
    </dgm:pt>
    <dgm:pt modelId="{72347086-FE67-7D49-9247-7618DE5EEFEB}" type="parTrans" cxnId="{08B24CD8-41BF-F745-BD88-E6078484AACA}">
      <dgm:prSet/>
      <dgm:spPr/>
      <dgm:t>
        <a:bodyPr/>
        <a:lstStyle/>
        <a:p>
          <a:endParaRPr lang="en-US" sz="1400"/>
        </a:p>
      </dgm:t>
    </dgm:pt>
    <dgm:pt modelId="{7BE6B46B-9A31-4746-BCCE-CCCB334FF821}" type="sibTrans" cxnId="{08B24CD8-41BF-F745-BD88-E6078484AACA}">
      <dgm:prSet custT="1"/>
      <dgm:spPr>
        <a:solidFill>
          <a:srgbClr val="44546A"/>
        </a:solidFill>
      </dgm:spPr>
      <dgm:t>
        <a:bodyPr/>
        <a:lstStyle/>
        <a:p>
          <a:endParaRPr lang="en-US" sz="1400"/>
        </a:p>
      </dgm:t>
    </dgm:pt>
    <dgm:pt modelId="{60A50EE8-C5D5-0E46-83A6-A1874164BEE9}">
      <dgm:prSet phldrT="[Text]" custT="1"/>
      <dgm:spPr>
        <a:solidFill>
          <a:schemeClr val="accent4">
            <a:lumMod val="75000"/>
          </a:schemeClr>
        </a:solidFill>
      </dgm:spPr>
      <dgm:t>
        <a:bodyPr/>
        <a:lstStyle/>
        <a:p>
          <a:pPr>
            <a:spcBef>
              <a:spcPts val="600"/>
            </a:spcBef>
            <a:spcAft>
              <a:spcPts val="600"/>
            </a:spcAft>
          </a:pPr>
          <a:r>
            <a:rPr lang="en-US" sz="1400" dirty="0" smtClean="0"/>
            <a:t>Local Capacity &amp; Practices for Active Implementation</a:t>
          </a:r>
          <a:endParaRPr lang="en-US" sz="1400" dirty="0"/>
        </a:p>
      </dgm:t>
    </dgm:pt>
    <dgm:pt modelId="{E5AA04B3-45F5-9543-87B5-26DF7C8E948A}" type="parTrans" cxnId="{FA47F649-B82A-2E46-8490-D67230528633}">
      <dgm:prSet/>
      <dgm:spPr/>
      <dgm:t>
        <a:bodyPr/>
        <a:lstStyle/>
        <a:p>
          <a:endParaRPr lang="en-US" sz="1400"/>
        </a:p>
      </dgm:t>
    </dgm:pt>
    <dgm:pt modelId="{CFDD8FD4-D909-A947-80D0-AAA9444DFE4F}" type="sibTrans" cxnId="{FA47F649-B82A-2E46-8490-D67230528633}">
      <dgm:prSet custT="1"/>
      <dgm:spPr>
        <a:solidFill>
          <a:srgbClr val="44546A"/>
        </a:solidFill>
      </dgm:spPr>
      <dgm:t>
        <a:bodyPr/>
        <a:lstStyle/>
        <a:p>
          <a:endParaRPr lang="en-US" sz="1400"/>
        </a:p>
      </dgm:t>
    </dgm:pt>
    <dgm:pt modelId="{17CB0CA3-4467-8E47-8271-A9AE9F76F84B}">
      <dgm:prSet phldrT="[Text]" custT="1"/>
      <dgm:spPr>
        <a:solidFill>
          <a:srgbClr val="800000"/>
        </a:solidFill>
      </dgm:spPr>
      <dgm:t>
        <a:bodyPr/>
        <a:lstStyle/>
        <a:p>
          <a:r>
            <a:rPr lang="en-US" sz="1400" dirty="0" smtClean="0"/>
            <a:t>Supportive and Efficient Child &amp; Family Service Systems</a:t>
          </a:r>
          <a:endParaRPr lang="en-US" sz="1400" dirty="0"/>
        </a:p>
      </dgm:t>
    </dgm:pt>
    <dgm:pt modelId="{BD369695-6C86-5C47-8B4C-9AB7FDFE2F82}" type="parTrans" cxnId="{CAD63625-4684-B34B-AC7B-107FE1D8C1CB}">
      <dgm:prSet/>
      <dgm:spPr/>
      <dgm:t>
        <a:bodyPr/>
        <a:lstStyle/>
        <a:p>
          <a:endParaRPr lang="en-US" sz="1400"/>
        </a:p>
      </dgm:t>
    </dgm:pt>
    <dgm:pt modelId="{A4A46E16-44D5-4349-B871-C0336A88D63A}" type="sibTrans" cxnId="{CAD63625-4684-B34B-AC7B-107FE1D8C1CB}">
      <dgm:prSet custT="1"/>
      <dgm:spPr>
        <a:solidFill>
          <a:schemeClr val="tx2"/>
        </a:solidFill>
      </dgm:spPr>
      <dgm:t>
        <a:bodyPr/>
        <a:lstStyle/>
        <a:p>
          <a:endParaRPr lang="en-US" sz="1400"/>
        </a:p>
      </dgm:t>
    </dgm:pt>
    <dgm:pt modelId="{4F26989D-93EC-3746-A1EB-4C870EA5985A}">
      <dgm:prSet phldrT="[Text]" custT="1"/>
      <dgm:spPr>
        <a:solidFill>
          <a:srgbClr val="604B7A"/>
        </a:solidFill>
      </dgm:spPr>
      <dgm:t>
        <a:bodyPr/>
        <a:lstStyle/>
        <a:p>
          <a:pPr>
            <a:spcBef>
              <a:spcPts val="600"/>
            </a:spcBef>
            <a:spcAft>
              <a:spcPts val="600"/>
            </a:spcAft>
          </a:pPr>
          <a:r>
            <a:rPr lang="en-US" sz="1400" dirty="0" smtClean="0"/>
            <a:t>Improved safety, permanency &amp; wellbeing for children, families, communities</a:t>
          </a:r>
          <a:endParaRPr lang="en-US" sz="1400" dirty="0"/>
        </a:p>
      </dgm:t>
    </dgm:pt>
    <dgm:pt modelId="{C9EE6A69-1E0A-6E42-AD26-DAE8037381F8}" type="parTrans" cxnId="{668CB325-5B98-C649-A5CA-3B74019444D8}">
      <dgm:prSet/>
      <dgm:spPr/>
      <dgm:t>
        <a:bodyPr/>
        <a:lstStyle/>
        <a:p>
          <a:endParaRPr lang="en-US" sz="1400"/>
        </a:p>
      </dgm:t>
    </dgm:pt>
    <dgm:pt modelId="{96F15ADD-E5AB-4240-B357-562795AA47FC}" type="sibTrans" cxnId="{668CB325-5B98-C649-A5CA-3B74019444D8}">
      <dgm:prSet/>
      <dgm:spPr/>
      <dgm:t>
        <a:bodyPr/>
        <a:lstStyle/>
        <a:p>
          <a:endParaRPr lang="en-US" sz="1400"/>
        </a:p>
      </dgm:t>
    </dgm:pt>
    <dgm:pt modelId="{DE4D0A85-9187-E34E-A074-CFB3ECD63DB4}" type="pres">
      <dgm:prSet presAssocID="{2657C996-CFBA-CF48-A616-61A2B54C7E75}" presName="linearFlow" presStyleCnt="0">
        <dgm:presLayoutVars>
          <dgm:dir/>
          <dgm:resizeHandles val="exact"/>
        </dgm:presLayoutVars>
      </dgm:prSet>
      <dgm:spPr/>
    </dgm:pt>
    <dgm:pt modelId="{8A00A0E7-3214-A147-B273-DF037DD62FEB}" type="pres">
      <dgm:prSet presAssocID="{97D075B2-8D94-6044-9E71-DAA95991889F}" presName="node" presStyleLbl="node1" presStyleIdx="0" presStyleCnt="4" custScaleX="127132" custScaleY="68815">
        <dgm:presLayoutVars>
          <dgm:bulletEnabled val="1"/>
        </dgm:presLayoutVars>
      </dgm:prSet>
      <dgm:spPr>
        <a:prstGeom prst="roundRect">
          <a:avLst/>
        </a:prstGeom>
      </dgm:spPr>
      <dgm:t>
        <a:bodyPr/>
        <a:lstStyle/>
        <a:p>
          <a:endParaRPr lang="en-US"/>
        </a:p>
      </dgm:t>
    </dgm:pt>
    <dgm:pt modelId="{71F5A977-EB19-8641-9940-225B86DC4998}" type="pres">
      <dgm:prSet presAssocID="{7BE6B46B-9A31-4746-BCCE-CCCB334FF821}" presName="spacerL" presStyleCnt="0"/>
      <dgm:spPr/>
    </dgm:pt>
    <dgm:pt modelId="{E36715EB-471D-7748-9FEE-67168741556A}" type="pres">
      <dgm:prSet presAssocID="{7BE6B46B-9A31-4746-BCCE-CCCB334FF821}" presName="sibTrans" presStyleLbl="sibTrans2D1" presStyleIdx="0" presStyleCnt="3"/>
      <dgm:spPr>
        <a:prstGeom prst="mathMultiply">
          <a:avLst/>
        </a:prstGeom>
      </dgm:spPr>
      <dgm:t>
        <a:bodyPr/>
        <a:lstStyle/>
        <a:p>
          <a:endParaRPr lang="en-US"/>
        </a:p>
      </dgm:t>
    </dgm:pt>
    <dgm:pt modelId="{56A4E7FD-7AD5-5949-8FAB-04C6D6481F66}" type="pres">
      <dgm:prSet presAssocID="{7BE6B46B-9A31-4746-BCCE-CCCB334FF821}" presName="spacerR" presStyleCnt="0"/>
      <dgm:spPr/>
    </dgm:pt>
    <dgm:pt modelId="{A1DA8A02-E0CC-D341-934F-53A1BCC1951E}" type="pres">
      <dgm:prSet presAssocID="{60A50EE8-C5D5-0E46-83A6-A1874164BEE9}" presName="node" presStyleLbl="node1" presStyleIdx="1" presStyleCnt="4" custScaleX="127132" custScaleY="70786" custLinFactNeighborX="-1673" custLinFactNeighborY="7349">
        <dgm:presLayoutVars>
          <dgm:bulletEnabled val="1"/>
        </dgm:presLayoutVars>
      </dgm:prSet>
      <dgm:spPr>
        <a:prstGeom prst="roundRect">
          <a:avLst/>
        </a:prstGeom>
      </dgm:spPr>
      <dgm:t>
        <a:bodyPr/>
        <a:lstStyle/>
        <a:p>
          <a:endParaRPr lang="en-US"/>
        </a:p>
      </dgm:t>
    </dgm:pt>
    <dgm:pt modelId="{9D7542A6-58E5-C947-A6DC-689C72647348}" type="pres">
      <dgm:prSet presAssocID="{CFDD8FD4-D909-A947-80D0-AAA9444DFE4F}" presName="spacerL" presStyleCnt="0"/>
      <dgm:spPr/>
    </dgm:pt>
    <dgm:pt modelId="{8135412F-3293-934C-A981-A1B8A9D01344}" type="pres">
      <dgm:prSet presAssocID="{CFDD8FD4-D909-A947-80D0-AAA9444DFE4F}" presName="sibTrans" presStyleLbl="sibTrans2D1" presStyleIdx="1" presStyleCnt="3"/>
      <dgm:spPr>
        <a:prstGeom prst="mathEqual">
          <a:avLst/>
        </a:prstGeom>
      </dgm:spPr>
      <dgm:t>
        <a:bodyPr/>
        <a:lstStyle/>
        <a:p>
          <a:endParaRPr lang="en-US"/>
        </a:p>
      </dgm:t>
    </dgm:pt>
    <dgm:pt modelId="{E22D9A7A-9F42-0440-8622-6C0BF45F73C9}" type="pres">
      <dgm:prSet presAssocID="{CFDD8FD4-D909-A947-80D0-AAA9444DFE4F}" presName="spacerR" presStyleCnt="0"/>
      <dgm:spPr/>
    </dgm:pt>
    <dgm:pt modelId="{A0560B22-28FA-8E4B-ADEF-FCF20E3A27F5}" type="pres">
      <dgm:prSet presAssocID="{17CB0CA3-4467-8E47-8271-A9AE9F76F84B}" presName="node" presStyleLbl="node1" presStyleIdx="2" presStyleCnt="4" custScaleX="127132" custScaleY="68815">
        <dgm:presLayoutVars>
          <dgm:bulletEnabled val="1"/>
        </dgm:presLayoutVars>
      </dgm:prSet>
      <dgm:spPr>
        <a:prstGeom prst="roundRect">
          <a:avLst/>
        </a:prstGeom>
      </dgm:spPr>
      <dgm:t>
        <a:bodyPr/>
        <a:lstStyle/>
        <a:p>
          <a:endParaRPr lang="en-US"/>
        </a:p>
      </dgm:t>
    </dgm:pt>
    <dgm:pt modelId="{46C908F7-7491-284F-9112-40655CC69F34}" type="pres">
      <dgm:prSet presAssocID="{A4A46E16-44D5-4349-B871-C0336A88D63A}" presName="spacerL" presStyleCnt="0"/>
      <dgm:spPr/>
    </dgm:pt>
    <dgm:pt modelId="{243A2BE3-7D51-AD45-B1A4-0316B657C83F}" type="pres">
      <dgm:prSet presAssocID="{A4A46E16-44D5-4349-B871-C0336A88D63A}" presName="sibTrans" presStyleLbl="sibTrans2D1" presStyleIdx="2" presStyleCnt="3"/>
      <dgm:spPr>
        <a:prstGeom prst="mathPlus">
          <a:avLst/>
        </a:prstGeom>
      </dgm:spPr>
      <dgm:t>
        <a:bodyPr/>
        <a:lstStyle/>
        <a:p>
          <a:endParaRPr lang="en-US"/>
        </a:p>
      </dgm:t>
    </dgm:pt>
    <dgm:pt modelId="{D31050B9-7433-6A4C-97EB-59707A97CEE4}" type="pres">
      <dgm:prSet presAssocID="{A4A46E16-44D5-4349-B871-C0336A88D63A}" presName="spacerR" presStyleCnt="0"/>
      <dgm:spPr/>
    </dgm:pt>
    <dgm:pt modelId="{7742C3ED-33F8-6646-A80F-45DF037913B2}" type="pres">
      <dgm:prSet presAssocID="{4F26989D-93EC-3746-A1EB-4C870EA5985A}" presName="node" presStyleLbl="node1" presStyleIdx="3" presStyleCnt="4" custScaleX="127132" custScaleY="89659">
        <dgm:presLayoutVars>
          <dgm:bulletEnabled val="1"/>
        </dgm:presLayoutVars>
      </dgm:prSet>
      <dgm:spPr>
        <a:prstGeom prst="roundRect">
          <a:avLst/>
        </a:prstGeom>
      </dgm:spPr>
      <dgm:t>
        <a:bodyPr/>
        <a:lstStyle/>
        <a:p>
          <a:endParaRPr lang="en-US"/>
        </a:p>
      </dgm:t>
    </dgm:pt>
  </dgm:ptLst>
  <dgm:cxnLst>
    <dgm:cxn modelId="{DA15E972-1A2F-944C-92DE-F8B9900D97F3}" type="presOf" srcId="{17CB0CA3-4467-8E47-8271-A9AE9F76F84B}" destId="{A0560B22-28FA-8E4B-ADEF-FCF20E3A27F5}" srcOrd="0" destOrd="0" presId="urn:microsoft.com/office/officeart/2005/8/layout/equation1"/>
    <dgm:cxn modelId="{2E3C1B69-874D-1449-B9AF-4CE8507033FA}" type="presOf" srcId="{CFDD8FD4-D909-A947-80D0-AAA9444DFE4F}" destId="{8135412F-3293-934C-A981-A1B8A9D01344}" srcOrd="0" destOrd="0" presId="urn:microsoft.com/office/officeart/2005/8/layout/equation1"/>
    <dgm:cxn modelId="{B0994AE2-3B71-2641-AFA2-FBB7C1BB94C8}" type="presOf" srcId="{A4A46E16-44D5-4349-B871-C0336A88D63A}" destId="{243A2BE3-7D51-AD45-B1A4-0316B657C83F}" srcOrd="0" destOrd="0" presId="urn:microsoft.com/office/officeart/2005/8/layout/equation1"/>
    <dgm:cxn modelId="{A4FF49C3-7F44-3740-8F52-34A18BB2D507}" type="presOf" srcId="{2657C996-CFBA-CF48-A616-61A2B54C7E75}" destId="{DE4D0A85-9187-E34E-A074-CFB3ECD63DB4}" srcOrd="0" destOrd="0" presId="urn:microsoft.com/office/officeart/2005/8/layout/equation1"/>
    <dgm:cxn modelId="{FA47F649-B82A-2E46-8490-D67230528633}" srcId="{2657C996-CFBA-CF48-A616-61A2B54C7E75}" destId="{60A50EE8-C5D5-0E46-83A6-A1874164BEE9}" srcOrd="1" destOrd="0" parTransId="{E5AA04B3-45F5-9543-87B5-26DF7C8E948A}" sibTransId="{CFDD8FD4-D909-A947-80D0-AAA9444DFE4F}"/>
    <dgm:cxn modelId="{1A9B03DA-BB02-CE48-910E-7B8FB9B43C59}" type="presOf" srcId="{4F26989D-93EC-3746-A1EB-4C870EA5985A}" destId="{7742C3ED-33F8-6646-A80F-45DF037913B2}" srcOrd="0" destOrd="0" presId="urn:microsoft.com/office/officeart/2005/8/layout/equation1"/>
    <dgm:cxn modelId="{F6106617-BA4C-1C45-A73F-1F76FFD9750C}" type="presOf" srcId="{60A50EE8-C5D5-0E46-83A6-A1874164BEE9}" destId="{A1DA8A02-E0CC-D341-934F-53A1BCC1951E}" srcOrd="0" destOrd="0" presId="urn:microsoft.com/office/officeart/2005/8/layout/equation1"/>
    <dgm:cxn modelId="{08B24CD8-41BF-F745-BD88-E6078484AACA}" srcId="{2657C996-CFBA-CF48-A616-61A2B54C7E75}" destId="{97D075B2-8D94-6044-9E71-DAA95991889F}" srcOrd="0" destOrd="0" parTransId="{72347086-FE67-7D49-9247-7618DE5EEFEB}" sibTransId="{7BE6B46B-9A31-4746-BCCE-CCCB334FF821}"/>
    <dgm:cxn modelId="{668CB325-5B98-C649-A5CA-3B74019444D8}" srcId="{2657C996-CFBA-CF48-A616-61A2B54C7E75}" destId="{4F26989D-93EC-3746-A1EB-4C870EA5985A}" srcOrd="3" destOrd="0" parTransId="{C9EE6A69-1E0A-6E42-AD26-DAE8037381F8}" sibTransId="{96F15ADD-E5AB-4240-B357-562795AA47FC}"/>
    <dgm:cxn modelId="{CAD63625-4684-B34B-AC7B-107FE1D8C1CB}" srcId="{2657C996-CFBA-CF48-A616-61A2B54C7E75}" destId="{17CB0CA3-4467-8E47-8271-A9AE9F76F84B}" srcOrd="2" destOrd="0" parTransId="{BD369695-6C86-5C47-8B4C-9AB7FDFE2F82}" sibTransId="{A4A46E16-44D5-4349-B871-C0336A88D63A}"/>
    <dgm:cxn modelId="{F023CED4-DA47-8649-85D6-2C78FD952D07}" type="presOf" srcId="{7BE6B46B-9A31-4746-BCCE-CCCB334FF821}" destId="{E36715EB-471D-7748-9FEE-67168741556A}" srcOrd="0" destOrd="0" presId="urn:microsoft.com/office/officeart/2005/8/layout/equation1"/>
    <dgm:cxn modelId="{DD6FC8AE-F7CF-9044-ACAB-DDD812A93ABC}" type="presOf" srcId="{97D075B2-8D94-6044-9E71-DAA95991889F}" destId="{8A00A0E7-3214-A147-B273-DF037DD62FEB}" srcOrd="0" destOrd="0" presId="urn:microsoft.com/office/officeart/2005/8/layout/equation1"/>
    <dgm:cxn modelId="{A230DC2F-B347-724F-A613-E6DE07F05F2B}" type="presParOf" srcId="{DE4D0A85-9187-E34E-A074-CFB3ECD63DB4}" destId="{8A00A0E7-3214-A147-B273-DF037DD62FEB}" srcOrd="0" destOrd="0" presId="urn:microsoft.com/office/officeart/2005/8/layout/equation1"/>
    <dgm:cxn modelId="{56B264B0-4B9F-A145-B31F-7CA3C2CA5410}" type="presParOf" srcId="{DE4D0A85-9187-E34E-A074-CFB3ECD63DB4}" destId="{71F5A977-EB19-8641-9940-225B86DC4998}" srcOrd="1" destOrd="0" presId="urn:microsoft.com/office/officeart/2005/8/layout/equation1"/>
    <dgm:cxn modelId="{273EBF3A-8ABF-A145-9196-6A84BC0F9DD4}" type="presParOf" srcId="{DE4D0A85-9187-E34E-A074-CFB3ECD63DB4}" destId="{E36715EB-471D-7748-9FEE-67168741556A}" srcOrd="2" destOrd="0" presId="urn:microsoft.com/office/officeart/2005/8/layout/equation1"/>
    <dgm:cxn modelId="{631769BE-EA08-BA44-AFF4-3C3514FEBDCD}" type="presParOf" srcId="{DE4D0A85-9187-E34E-A074-CFB3ECD63DB4}" destId="{56A4E7FD-7AD5-5949-8FAB-04C6D6481F66}" srcOrd="3" destOrd="0" presId="urn:microsoft.com/office/officeart/2005/8/layout/equation1"/>
    <dgm:cxn modelId="{B6779672-2D6C-C54E-96C9-BC2775744323}" type="presParOf" srcId="{DE4D0A85-9187-E34E-A074-CFB3ECD63DB4}" destId="{A1DA8A02-E0CC-D341-934F-53A1BCC1951E}" srcOrd="4" destOrd="0" presId="urn:microsoft.com/office/officeart/2005/8/layout/equation1"/>
    <dgm:cxn modelId="{3B8EBB74-4E76-F642-A5F7-B2A2C2BEB54D}" type="presParOf" srcId="{DE4D0A85-9187-E34E-A074-CFB3ECD63DB4}" destId="{9D7542A6-58E5-C947-A6DC-689C72647348}" srcOrd="5" destOrd="0" presId="urn:microsoft.com/office/officeart/2005/8/layout/equation1"/>
    <dgm:cxn modelId="{8E1D3D1F-1105-3246-B90E-0B28CAD66D1D}" type="presParOf" srcId="{DE4D0A85-9187-E34E-A074-CFB3ECD63DB4}" destId="{8135412F-3293-934C-A981-A1B8A9D01344}" srcOrd="6" destOrd="0" presId="urn:microsoft.com/office/officeart/2005/8/layout/equation1"/>
    <dgm:cxn modelId="{D42611C6-5452-9143-B6C1-7F4DB0953DE0}" type="presParOf" srcId="{DE4D0A85-9187-E34E-A074-CFB3ECD63DB4}" destId="{E22D9A7A-9F42-0440-8622-6C0BF45F73C9}" srcOrd="7" destOrd="0" presId="urn:microsoft.com/office/officeart/2005/8/layout/equation1"/>
    <dgm:cxn modelId="{D6E2263E-1CD0-E640-A9C2-0F9EA2772232}" type="presParOf" srcId="{DE4D0A85-9187-E34E-A074-CFB3ECD63DB4}" destId="{A0560B22-28FA-8E4B-ADEF-FCF20E3A27F5}" srcOrd="8" destOrd="0" presId="urn:microsoft.com/office/officeart/2005/8/layout/equation1"/>
    <dgm:cxn modelId="{18A96250-6B7A-6942-A001-57DF055BBC49}" type="presParOf" srcId="{DE4D0A85-9187-E34E-A074-CFB3ECD63DB4}" destId="{46C908F7-7491-284F-9112-40655CC69F34}" srcOrd="9" destOrd="0" presId="urn:microsoft.com/office/officeart/2005/8/layout/equation1"/>
    <dgm:cxn modelId="{C87EE8EC-595E-B244-A6F9-51B9F31B1F28}" type="presParOf" srcId="{DE4D0A85-9187-E34E-A074-CFB3ECD63DB4}" destId="{243A2BE3-7D51-AD45-B1A4-0316B657C83F}" srcOrd="10" destOrd="0" presId="urn:microsoft.com/office/officeart/2005/8/layout/equation1"/>
    <dgm:cxn modelId="{9F0070B0-F3D7-F441-898A-BD3ACA15C0A5}" type="presParOf" srcId="{DE4D0A85-9187-E34E-A074-CFB3ECD63DB4}" destId="{D31050B9-7433-6A4C-97EB-59707A97CEE4}" srcOrd="11" destOrd="0" presId="urn:microsoft.com/office/officeart/2005/8/layout/equation1"/>
    <dgm:cxn modelId="{D0BA8C60-B742-1445-B733-692E900C495E}" type="presParOf" srcId="{DE4D0A85-9187-E34E-A074-CFB3ECD63DB4}" destId="{7742C3ED-33F8-6646-A80F-45DF037913B2}"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6087B0-C451-47C8-BB06-0C89A04FB9F7}" type="doc">
      <dgm:prSet loTypeId="urn:microsoft.com/office/officeart/2005/8/layout/cycle8" loCatId="cycle" qsTypeId="urn:microsoft.com/office/officeart/2005/8/quickstyle/simple1" qsCatId="simple" csTypeId="urn:microsoft.com/office/officeart/2005/8/colors/accent1_2" csCatId="accent1" phldr="1"/>
      <dgm:spPr/>
    </dgm:pt>
    <dgm:pt modelId="{44CDB3B6-67C6-4871-A3FD-616F8B847D9F}">
      <dgm:prSet phldrT="[Text]"/>
      <dgm:spPr/>
      <dgm:t>
        <a:bodyPr/>
        <a:lstStyle/>
        <a:p>
          <a:r>
            <a:rPr lang="en-US" dirty="0"/>
            <a:t>Topic Exploration</a:t>
          </a:r>
        </a:p>
      </dgm:t>
    </dgm:pt>
    <dgm:pt modelId="{7F3A7E8A-BB24-41FD-9323-6F18792A1DED}" type="parTrans" cxnId="{167683A5-3BBA-4509-A782-710BDCAFC334}">
      <dgm:prSet/>
      <dgm:spPr/>
      <dgm:t>
        <a:bodyPr/>
        <a:lstStyle/>
        <a:p>
          <a:endParaRPr lang="en-US"/>
        </a:p>
      </dgm:t>
    </dgm:pt>
    <dgm:pt modelId="{D1A0A6BF-79E4-44B6-8F50-A4474877CD24}" type="sibTrans" cxnId="{167683A5-3BBA-4509-A782-710BDCAFC334}">
      <dgm:prSet/>
      <dgm:spPr/>
      <dgm:t>
        <a:bodyPr/>
        <a:lstStyle/>
        <a:p>
          <a:endParaRPr lang="en-US"/>
        </a:p>
      </dgm:t>
    </dgm:pt>
    <dgm:pt modelId="{6F4217AE-2B3B-4CA5-BE2B-089F4AE091FD}">
      <dgm:prSet phldrT="[Text]"/>
      <dgm:spPr/>
      <dgm:t>
        <a:bodyPr/>
        <a:lstStyle/>
        <a:p>
          <a:r>
            <a:rPr lang="en-US" dirty="0"/>
            <a:t>Charter Development</a:t>
          </a:r>
        </a:p>
      </dgm:t>
    </dgm:pt>
    <dgm:pt modelId="{14D07113-19B5-4561-892A-E3FAACC0D81B}" type="parTrans" cxnId="{5DD20C9D-2526-4BE8-9403-0A2013200E72}">
      <dgm:prSet/>
      <dgm:spPr/>
      <dgm:t>
        <a:bodyPr/>
        <a:lstStyle/>
        <a:p>
          <a:endParaRPr lang="en-US"/>
        </a:p>
      </dgm:t>
    </dgm:pt>
    <dgm:pt modelId="{E7570C15-F9DE-4CE9-B6A1-59D315B67436}" type="sibTrans" cxnId="{5DD20C9D-2526-4BE8-9403-0A2013200E72}">
      <dgm:prSet/>
      <dgm:spPr/>
      <dgm:t>
        <a:bodyPr/>
        <a:lstStyle/>
        <a:p>
          <a:endParaRPr lang="en-US"/>
        </a:p>
      </dgm:t>
    </dgm:pt>
    <dgm:pt modelId="{89DD71CC-7A11-450A-A6F6-D78EA38F9096}">
      <dgm:prSet phldrT="[Text]"/>
      <dgm:spPr/>
      <dgm:t>
        <a:bodyPr/>
        <a:lstStyle/>
        <a:p>
          <a:r>
            <a:rPr lang="en-US" dirty="0"/>
            <a:t>Team Building</a:t>
          </a:r>
        </a:p>
      </dgm:t>
    </dgm:pt>
    <dgm:pt modelId="{E0A65D14-68AC-4E66-AC59-9FA486A5CB9C}" type="parTrans" cxnId="{62818EC1-0352-4907-B59A-54961FB1360A}">
      <dgm:prSet/>
      <dgm:spPr/>
      <dgm:t>
        <a:bodyPr/>
        <a:lstStyle/>
        <a:p>
          <a:endParaRPr lang="en-US"/>
        </a:p>
      </dgm:t>
    </dgm:pt>
    <dgm:pt modelId="{D7320E3A-08B9-4BDF-BCE7-64113C1EA5BA}" type="sibTrans" cxnId="{62818EC1-0352-4907-B59A-54961FB1360A}">
      <dgm:prSet/>
      <dgm:spPr/>
      <dgm:t>
        <a:bodyPr/>
        <a:lstStyle/>
        <a:p>
          <a:endParaRPr lang="en-US"/>
        </a:p>
      </dgm:t>
    </dgm:pt>
    <dgm:pt modelId="{616BC6AC-5C76-4CAB-A3A0-740799998672}" type="pres">
      <dgm:prSet presAssocID="{DE6087B0-C451-47C8-BB06-0C89A04FB9F7}" presName="compositeShape" presStyleCnt="0">
        <dgm:presLayoutVars>
          <dgm:chMax val="7"/>
          <dgm:dir/>
          <dgm:resizeHandles val="exact"/>
        </dgm:presLayoutVars>
      </dgm:prSet>
      <dgm:spPr/>
    </dgm:pt>
    <dgm:pt modelId="{97032A67-3090-4378-8695-4FCAF49DE1A1}" type="pres">
      <dgm:prSet presAssocID="{DE6087B0-C451-47C8-BB06-0C89A04FB9F7}" presName="wedge1" presStyleLbl="node1" presStyleIdx="0" presStyleCnt="3"/>
      <dgm:spPr/>
      <dgm:t>
        <a:bodyPr/>
        <a:lstStyle/>
        <a:p>
          <a:endParaRPr lang="en-US"/>
        </a:p>
      </dgm:t>
    </dgm:pt>
    <dgm:pt modelId="{8659CDDB-C5E5-4BC7-B1F0-801B6387D0D8}" type="pres">
      <dgm:prSet presAssocID="{DE6087B0-C451-47C8-BB06-0C89A04FB9F7}" presName="dummy1a" presStyleCnt="0"/>
      <dgm:spPr/>
    </dgm:pt>
    <dgm:pt modelId="{63DE4401-CEA8-4164-BCBD-8438F3843233}" type="pres">
      <dgm:prSet presAssocID="{DE6087B0-C451-47C8-BB06-0C89A04FB9F7}" presName="dummy1b" presStyleCnt="0"/>
      <dgm:spPr/>
    </dgm:pt>
    <dgm:pt modelId="{8BAC7D90-BDCF-4E2A-9914-F7E04D98A2E7}" type="pres">
      <dgm:prSet presAssocID="{DE6087B0-C451-47C8-BB06-0C89A04FB9F7}" presName="wedge1Tx" presStyleLbl="node1" presStyleIdx="0" presStyleCnt="3">
        <dgm:presLayoutVars>
          <dgm:chMax val="0"/>
          <dgm:chPref val="0"/>
          <dgm:bulletEnabled val="1"/>
        </dgm:presLayoutVars>
      </dgm:prSet>
      <dgm:spPr/>
      <dgm:t>
        <a:bodyPr/>
        <a:lstStyle/>
        <a:p>
          <a:endParaRPr lang="en-US"/>
        </a:p>
      </dgm:t>
    </dgm:pt>
    <dgm:pt modelId="{9ED0A85F-3101-4914-8C34-0342C5DFAD9C}" type="pres">
      <dgm:prSet presAssocID="{DE6087B0-C451-47C8-BB06-0C89A04FB9F7}" presName="wedge2" presStyleLbl="node1" presStyleIdx="1" presStyleCnt="3"/>
      <dgm:spPr/>
      <dgm:t>
        <a:bodyPr/>
        <a:lstStyle/>
        <a:p>
          <a:endParaRPr lang="en-US"/>
        </a:p>
      </dgm:t>
    </dgm:pt>
    <dgm:pt modelId="{305DFA49-7C91-4771-9391-40E22F29F13B}" type="pres">
      <dgm:prSet presAssocID="{DE6087B0-C451-47C8-BB06-0C89A04FB9F7}" presName="dummy2a" presStyleCnt="0"/>
      <dgm:spPr/>
    </dgm:pt>
    <dgm:pt modelId="{1771CC2F-8E1C-49B6-8A1D-A2AD85D2BA40}" type="pres">
      <dgm:prSet presAssocID="{DE6087B0-C451-47C8-BB06-0C89A04FB9F7}" presName="dummy2b" presStyleCnt="0"/>
      <dgm:spPr/>
    </dgm:pt>
    <dgm:pt modelId="{08987C09-2D56-43D8-8A6C-21535949DC99}" type="pres">
      <dgm:prSet presAssocID="{DE6087B0-C451-47C8-BB06-0C89A04FB9F7}" presName="wedge2Tx" presStyleLbl="node1" presStyleIdx="1" presStyleCnt="3">
        <dgm:presLayoutVars>
          <dgm:chMax val="0"/>
          <dgm:chPref val="0"/>
          <dgm:bulletEnabled val="1"/>
        </dgm:presLayoutVars>
      </dgm:prSet>
      <dgm:spPr/>
      <dgm:t>
        <a:bodyPr/>
        <a:lstStyle/>
        <a:p>
          <a:endParaRPr lang="en-US"/>
        </a:p>
      </dgm:t>
    </dgm:pt>
    <dgm:pt modelId="{6868BBE8-8B4B-46D9-9408-9A9AC32DC9ED}" type="pres">
      <dgm:prSet presAssocID="{DE6087B0-C451-47C8-BB06-0C89A04FB9F7}" presName="wedge3" presStyleLbl="node1" presStyleIdx="2" presStyleCnt="3"/>
      <dgm:spPr/>
      <dgm:t>
        <a:bodyPr/>
        <a:lstStyle/>
        <a:p>
          <a:endParaRPr lang="en-US"/>
        </a:p>
      </dgm:t>
    </dgm:pt>
    <dgm:pt modelId="{FD16E721-BE46-4E49-9AAB-2EBC626D95D4}" type="pres">
      <dgm:prSet presAssocID="{DE6087B0-C451-47C8-BB06-0C89A04FB9F7}" presName="dummy3a" presStyleCnt="0"/>
      <dgm:spPr/>
    </dgm:pt>
    <dgm:pt modelId="{D9ECBC9E-239E-47B8-BB05-CC4541B19878}" type="pres">
      <dgm:prSet presAssocID="{DE6087B0-C451-47C8-BB06-0C89A04FB9F7}" presName="dummy3b" presStyleCnt="0"/>
      <dgm:spPr/>
    </dgm:pt>
    <dgm:pt modelId="{B43CBC94-FC63-44CB-ACB9-8B9BE70CACA4}" type="pres">
      <dgm:prSet presAssocID="{DE6087B0-C451-47C8-BB06-0C89A04FB9F7}" presName="wedge3Tx" presStyleLbl="node1" presStyleIdx="2" presStyleCnt="3">
        <dgm:presLayoutVars>
          <dgm:chMax val="0"/>
          <dgm:chPref val="0"/>
          <dgm:bulletEnabled val="1"/>
        </dgm:presLayoutVars>
      </dgm:prSet>
      <dgm:spPr/>
      <dgm:t>
        <a:bodyPr/>
        <a:lstStyle/>
        <a:p>
          <a:endParaRPr lang="en-US"/>
        </a:p>
      </dgm:t>
    </dgm:pt>
    <dgm:pt modelId="{C5D6A4FF-C39F-4DEA-B82A-88C7FEC7751A}" type="pres">
      <dgm:prSet presAssocID="{D1A0A6BF-79E4-44B6-8F50-A4474877CD24}" presName="arrowWedge1" presStyleLbl="fgSibTrans2D1" presStyleIdx="0" presStyleCnt="3"/>
      <dgm:spPr/>
    </dgm:pt>
    <dgm:pt modelId="{85B2F3F3-48EB-42D2-A62C-F8B63C006D99}" type="pres">
      <dgm:prSet presAssocID="{E7570C15-F9DE-4CE9-B6A1-59D315B67436}" presName="arrowWedge2" presStyleLbl="fgSibTrans2D1" presStyleIdx="1" presStyleCnt="3"/>
      <dgm:spPr/>
    </dgm:pt>
    <dgm:pt modelId="{6941FACB-A7CF-43FD-B1E0-A5188FDD86E9}" type="pres">
      <dgm:prSet presAssocID="{D7320E3A-08B9-4BDF-BCE7-64113C1EA5BA}" presName="arrowWedge3" presStyleLbl="fgSibTrans2D1" presStyleIdx="2" presStyleCnt="3"/>
      <dgm:spPr/>
    </dgm:pt>
  </dgm:ptLst>
  <dgm:cxnLst>
    <dgm:cxn modelId="{5D8823BB-850A-4800-AEA0-CF65603435A8}" type="presOf" srcId="{6F4217AE-2B3B-4CA5-BE2B-089F4AE091FD}" destId="{08987C09-2D56-43D8-8A6C-21535949DC99}" srcOrd="1" destOrd="0" presId="urn:microsoft.com/office/officeart/2005/8/layout/cycle8"/>
    <dgm:cxn modelId="{BC976448-C5F6-4EB5-B9B0-EB8B3859717F}" type="presOf" srcId="{89DD71CC-7A11-450A-A6F6-D78EA38F9096}" destId="{6868BBE8-8B4B-46D9-9408-9A9AC32DC9ED}" srcOrd="0" destOrd="0" presId="urn:microsoft.com/office/officeart/2005/8/layout/cycle8"/>
    <dgm:cxn modelId="{5DD20C9D-2526-4BE8-9403-0A2013200E72}" srcId="{DE6087B0-C451-47C8-BB06-0C89A04FB9F7}" destId="{6F4217AE-2B3B-4CA5-BE2B-089F4AE091FD}" srcOrd="1" destOrd="0" parTransId="{14D07113-19B5-4561-892A-E3FAACC0D81B}" sibTransId="{E7570C15-F9DE-4CE9-B6A1-59D315B67436}"/>
    <dgm:cxn modelId="{E7CC4AD3-8219-4F5A-984D-514DD9E9A6F6}" type="presOf" srcId="{44CDB3B6-67C6-4871-A3FD-616F8B847D9F}" destId="{8BAC7D90-BDCF-4E2A-9914-F7E04D98A2E7}" srcOrd="1" destOrd="0" presId="urn:microsoft.com/office/officeart/2005/8/layout/cycle8"/>
    <dgm:cxn modelId="{11234D01-51DB-4820-8110-494B7FE8221F}" type="presOf" srcId="{89DD71CC-7A11-450A-A6F6-D78EA38F9096}" destId="{B43CBC94-FC63-44CB-ACB9-8B9BE70CACA4}" srcOrd="1" destOrd="0" presId="urn:microsoft.com/office/officeart/2005/8/layout/cycle8"/>
    <dgm:cxn modelId="{A859E0FF-59BF-49E3-B9DE-B56179CB7818}" type="presOf" srcId="{6F4217AE-2B3B-4CA5-BE2B-089F4AE091FD}" destId="{9ED0A85F-3101-4914-8C34-0342C5DFAD9C}" srcOrd="0" destOrd="0" presId="urn:microsoft.com/office/officeart/2005/8/layout/cycle8"/>
    <dgm:cxn modelId="{167683A5-3BBA-4509-A782-710BDCAFC334}" srcId="{DE6087B0-C451-47C8-BB06-0C89A04FB9F7}" destId="{44CDB3B6-67C6-4871-A3FD-616F8B847D9F}" srcOrd="0" destOrd="0" parTransId="{7F3A7E8A-BB24-41FD-9323-6F18792A1DED}" sibTransId="{D1A0A6BF-79E4-44B6-8F50-A4474877CD24}"/>
    <dgm:cxn modelId="{62818EC1-0352-4907-B59A-54961FB1360A}" srcId="{DE6087B0-C451-47C8-BB06-0C89A04FB9F7}" destId="{89DD71CC-7A11-450A-A6F6-D78EA38F9096}" srcOrd="2" destOrd="0" parTransId="{E0A65D14-68AC-4E66-AC59-9FA486A5CB9C}" sibTransId="{D7320E3A-08B9-4BDF-BCE7-64113C1EA5BA}"/>
    <dgm:cxn modelId="{66B868C1-C377-4F36-B86E-D221D11BF50B}" type="presOf" srcId="{44CDB3B6-67C6-4871-A3FD-616F8B847D9F}" destId="{97032A67-3090-4378-8695-4FCAF49DE1A1}" srcOrd="0" destOrd="0" presId="urn:microsoft.com/office/officeart/2005/8/layout/cycle8"/>
    <dgm:cxn modelId="{F9CE8BC6-3ABF-461D-A5A7-3963A79ACD74}" type="presOf" srcId="{DE6087B0-C451-47C8-BB06-0C89A04FB9F7}" destId="{616BC6AC-5C76-4CAB-A3A0-740799998672}" srcOrd="0" destOrd="0" presId="urn:microsoft.com/office/officeart/2005/8/layout/cycle8"/>
    <dgm:cxn modelId="{532AF21D-1141-4E1B-8D60-969A1D9037FD}" type="presParOf" srcId="{616BC6AC-5C76-4CAB-A3A0-740799998672}" destId="{97032A67-3090-4378-8695-4FCAF49DE1A1}" srcOrd="0" destOrd="0" presId="urn:microsoft.com/office/officeart/2005/8/layout/cycle8"/>
    <dgm:cxn modelId="{05BF7051-04FD-4E1F-A58B-7C820FF29E0F}" type="presParOf" srcId="{616BC6AC-5C76-4CAB-A3A0-740799998672}" destId="{8659CDDB-C5E5-4BC7-B1F0-801B6387D0D8}" srcOrd="1" destOrd="0" presId="urn:microsoft.com/office/officeart/2005/8/layout/cycle8"/>
    <dgm:cxn modelId="{658BDF45-806C-46F8-986A-CF1288A531B2}" type="presParOf" srcId="{616BC6AC-5C76-4CAB-A3A0-740799998672}" destId="{63DE4401-CEA8-4164-BCBD-8438F3843233}" srcOrd="2" destOrd="0" presId="urn:microsoft.com/office/officeart/2005/8/layout/cycle8"/>
    <dgm:cxn modelId="{0D1CBB7E-2042-4375-A7B1-9E02AEF0293A}" type="presParOf" srcId="{616BC6AC-5C76-4CAB-A3A0-740799998672}" destId="{8BAC7D90-BDCF-4E2A-9914-F7E04D98A2E7}" srcOrd="3" destOrd="0" presId="urn:microsoft.com/office/officeart/2005/8/layout/cycle8"/>
    <dgm:cxn modelId="{FF62B591-8782-4AC4-8AC9-5969DB7A3996}" type="presParOf" srcId="{616BC6AC-5C76-4CAB-A3A0-740799998672}" destId="{9ED0A85F-3101-4914-8C34-0342C5DFAD9C}" srcOrd="4" destOrd="0" presId="urn:microsoft.com/office/officeart/2005/8/layout/cycle8"/>
    <dgm:cxn modelId="{D6F2E8C9-70CC-4CB2-8832-2E881383A7F4}" type="presParOf" srcId="{616BC6AC-5C76-4CAB-A3A0-740799998672}" destId="{305DFA49-7C91-4771-9391-40E22F29F13B}" srcOrd="5" destOrd="0" presId="urn:microsoft.com/office/officeart/2005/8/layout/cycle8"/>
    <dgm:cxn modelId="{4BDCC176-0232-44EE-A13C-5B19A8DB7C9D}" type="presParOf" srcId="{616BC6AC-5C76-4CAB-A3A0-740799998672}" destId="{1771CC2F-8E1C-49B6-8A1D-A2AD85D2BA40}" srcOrd="6" destOrd="0" presId="urn:microsoft.com/office/officeart/2005/8/layout/cycle8"/>
    <dgm:cxn modelId="{70C92AE4-13FB-4586-8285-BA59DB780963}" type="presParOf" srcId="{616BC6AC-5C76-4CAB-A3A0-740799998672}" destId="{08987C09-2D56-43D8-8A6C-21535949DC99}" srcOrd="7" destOrd="0" presId="urn:microsoft.com/office/officeart/2005/8/layout/cycle8"/>
    <dgm:cxn modelId="{153BBB38-7556-47E3-87EB-7CA49A28DB8F}" type="presParOf" srcId="{616BC6AC-5C76-4CAB-A3A0-740799998672}" destId="{6868BBE8-8B4B-46D9-9408-9A9AC32DC9ED}" srcOrd="8" destOrd="0" presId="urn:microsoft.com/office/officeart/2005/8/layout/cycle8"/>
    <dgm:cxn modelId="{ADF2F9A6-C8CF-48B2-8F5F-8230C9B15B69}" type="presParOf" srcId="{616BC6AC-5C76-4CAB-A3A0-740799998672}" destId="{FD16E721-BE46-4E49-9AAB-2EBC626D95D4}" srcOrd="9" destOrd="0" presId="urn:microsoft.com/office/officeart/2005/8/layout/cycle8"/>
    <dgm:cxn modelId="{E991416A-D4B0-497D-BB62-6535F30C0A36}" type="presParOf" srcId="{616BC6AC-5C76-4CAB-A3A0-740799998672}" destId="{D9ECBC9E-239E-47B8-BB05-CC4541B19878}" srcOrd="10" destOrd="0" presId="urn:microsoft.com/office/officeart/2005/8/layout/cycle8"/>
    <dgm:cxn modelId="{DF77E019-1D5E-4179-B9FB-5F401173CDCB}" type="presParOf" srcId="{616BC6AC-5C76-4CAB-A3A0-740799998672}" destId="{B43CBC94-FC63-44CB-ACB9-8B9BE70CACA4}" srcOrd="11" destOrd="0" presId="urn:microsoft.com/office/officeart/2005/8/layout/cycle8"/>
    <dgm:cxn modelId="{1D83754C-655F-4348-9278-7C624E41AA98}" type="presParOf" srcId="{616BC6AC-5C76-4CAB-A3A0-740799998672}" destId="{C5D6A4FF-C39F-4DEA-B82A-88C7FEC7751A}" srcOrd="12" destOrd="0" presId="urn:microsoft.com/office/officeart/2005/8/layout/cycle8"/>
    <dgm:cxn modelId="{8D6C0846-3DBF-4FAE-93E8-22DF90542476}" type="presParOf" srcId="{616BC6AC-5C76-4CAB-A3A0-740799998672}" destId="{85B2F3F3-48EB-42D2-A62C-F8B63C006D99}" srcOrd="13" destOrd="0" presId="urn:microsoft.com/office/officeart/2005/8/layout/cycle8"/>
    <dgm:cxn modelId="{29B1D70F-55F9-45F4-8847-34D06828C239}" type="presParOf" srcId="{616BC6AC-5C76-4CAB-A3A0-740799998672}" destId="{6941FACB-A7CF-43FD-B1E0-A5188FDD86E9}"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57638-98CA-49F7-9F72-B81020DC3476}">
      <dsp:nvSpPr>
        <dsp:cNvPr id="0" name=""/>
        <dsp:cNvSpPr/>
      </dsp:nvSpPr>
      <dsp:spPr>
        <a:xfrm>
          <a:off x="1295736" y="135623"/>
          <a:ext cx="359312" cy="359330"/>
        </a:xfrm>
        <a:prstGeom prst="ellipse">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5E6CA9-94F3-4DCD-9738-CE9C72543666}">
      <dsp:nvSpPr>
        <dsp:cNvPr id="0" name=""/>
        <dsp:cNvSpPr/>
      </dsp:nvSpPr>
      <dsp:spPr>
        <a:xfrm>
          <a:off x="1307755" y="147603"/>
          <a:ext cx="335429" cy="335370"/>
        </a:xfrm>
        <a:prstGeom prst="ellipse">
          <a:avLst/>
        </a:prstGeom>
        <a:solidFill>
          <a:srgbClr val="70AD47">
            <a:alpha val="90000"/>
            <a:tint val="40000"/>
            <a:hueOff val="0"/>
            <a:satOff val="0"/>
            <a:lumOff val="0"/>
            <a:alphaOff val="0"/>
          </a:srgb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hueOff val="0"/>
                  <a:satOff val="0"/>
                  <a:lumOff val="0"/>
                  <a:alphaOff val="0"/>
                </a:sysClr>
              </a:solidFill>
              <a:latin typeface="Calibri" panose="020F0502020204030204"/>
              <a:ea typeface="+mn-ea"/>
              <a:cs typeface="+mn-cs"/>
            </a:rPr>
            <a:t>A</a:t>
          </a:r>
        </a:p>
      </dsp:txBody>
      <dsp:txXfrm>
        <a:off x="1390760" y="230601"/>
        <a:ext cx="169418" cy="169374"/>
      </dsp:txXfrm>
    </dsp:sp>
    <dsp:sp modelId="{756F6AD2-48D1-463B-815F-C137BEC83715}">
      <dsp:nvSpPr>
        <dsp:cNvPr id="0" name=""/>
        <dsp:cNvSpPr/>
      </dsp:nvSpPr>
      <dsp:spPr>
        <a:xfrm rot="2700000">
          <a:off x="922862" y="135598"/>
          <a:ext cx="359317" cy="359317"/>
        </a:xfrm>
        <a:prstGeom prst="teardrop">
          <a:avLst>
            <a:gd name="adj" fmla="val 100000"/>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082934-545B-4B27-A0FF-6DEB4EC11BD8}">
      <dsp:nvSpPr>
        <dsp:cNvPr id="0" name=""/>
        <dsp:cNvSpPr/>
      </dsp:nvSpPr>
      <dsp:spPr>
        <a:xfrm>
          <a:off x="936424" y="147603"/>
          <a:ext cx="335429" cy="335370"/>
        </a:xfrm>
        <a:prstGeom prst="ellipse">
          <a:avLst/>
        </a:prstGeom>
        <a:solidFill>
          <a:srgbClr val="70AD47">
            <a:alpha val="90000"/>
            <a:tint val="40000"/>
            <a:hueOff val="0"/>
            <a:satOff val="0"/>
            <a:lumOff val="0"/>
            <a:alphaOff val="0"/>
          </a:srgb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hueOff val="0"/>
                  <a:satOff val="0"/>
                  <a:lumOff val="0"/>
                  <a:alphaOff val="0"/>
                </a:sysClr>
              </a:solidFill>
              <a:latin typeface="Calibri" panose="020F0502020204030204"/>
              <a:ea typeface="+mn-ea"/>
              <a:cs typeface="+mn-cs"/>
            </a:rPr>
            <a:t>A</a:t>
          </a:r>
        </a:p>
      </dsp:txBody>
      <dsp:txXfrm>
        <a:off x="1019430" y="230601"/>
        <a:ext cx="169418" cy="169374"/>
      </dsp:txXfrm>
    </dsp:sp>
    <dsp:sp modelId="{207C3403-7E27-465E-B2BA-0A634633860A}">
      <dsp:nvSpPr>
        <dsp:cNvPr id="0" name=""/>
        <dsp:cNvSpPr/>
      </dsp:nvSpPr>
      <dsp:spPr>
        <a:xfrm rot="2700000">
          <a:off x="553073" y="135598"/>
          <a:ext cx="359317" cy="359317"/>
        </a:xfrm>
        <a:prstGeom prst="teardrop">
          <a:avLst>
            <a:gd name="adj" fmla="val 100000"/>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861063-0DA3-4DAC-9BAE-F580058A4BA5}">
      <dsp:nvSpPr>
        <dsp:cNvPr id="0" name=""/>
        <dsp:cNvSpPr/>
      </dsp:nvSpPr>
      <dsp:spPr>
        <a:xfrm>
          <a:off x="565094" y="147603"/>
          <a:ext cx="335429" cy="335370"/>
        </a:xfrm>
        <a:prstGeom prst="ellipse">
          <a:avLst/>
        </a:prstGeom>
        <a:solidFill>
          <a:srgbClr val="70AD47">
            <a:alpha val="90000"/>
            <a:tint val="40000"/>
            <a:hueOff val="0"/>
            <a:satOff val="0"/>
            <a:lumOff val="0"/>
            <a:alphaOff val="0"/>
          </a:srgb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hueOff val="0"/>
                  <a:satOff val="0"/>
                  <a:lumOff val="0"/>
                  <a:alphaOff val="0"/>
                </a:sysClr>
              </a:solidFill>
              <a:latin typeface="Calibri" panose="020F0502020204030204"/>
              <a:ea typeface="+mn-ea"/>
              <a:cs typeface="+mn-cs"/>
            </a:rPr>
            <a:t>A</a:t>
          </a:r>
        </a:p>
      </dsp:txBody>
      <dsp:txXfrm>
        <a:off x="648100" y="230601"/>
        <a:ext cx="169418" cy="169374"/>
      </dsp:txXfrm>
    </dsp:sp>
    <dsp:sp modelId="{B40886D5-EA11-4695-BCE9-CAA322E25EBF}">
      <dsp:nvSpPr>
        <dsp:cNvPr id="0" name=""/>
        <dsp:cNvSpPr/>
      </dsp:nvSpPr>
      <dsp:spPr>
        <a:xfrm rot="2700000">
          <a:off x="181743" y="135598"/>
          <a:ext cx="359317" cy="359317"/>
        </a:xfrm>
        <a:prstGeom prst="teardrop">
          <a:avLst>
            <a:gd name="adj" fmla="val 100000"/>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8D40F9-1FDD-40A8-A2EA-8DD3118BF2C0}">
      <dsp:nvSpPr>
        <dsp:cNvPr id="0" name=""/>
        <dsp:cNvSpPr/>
      </dsp:nvSpPr>
      <dsp:spPr>
        <a:xfrm>
          <a:off x="193764" y="147603"/>
          <a:ext cx="335429" cy="335370"/>
        </a:xfrm>
        <a:prstGeom prst="ellipse">
          <a:avLst/>
        </a:prstGeom>
        <a:solidFill>
          <a:srgbClr val="70AD47">
            <a:alpha val="90000"/>
            <a:tint val="40000"/>
            <a:hueOff val="0"/>
            <a:satOff val="0"/>
            <a:lumOff val="0"/>
            <a:alphaOff val="0"/>
          </a:srgb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solidFill>
                <a:sysClr val="windowText" lastClr="000000">
                  <a:hueOff val="0"/>
                  <a:satOff val="0"/>
                  <a:lumOff val="0"/>
                  <a:alphaOff val="0"/>
                </a:sysClr>
              </a:solidFill>
              <a:latin typeface="Calibri" panose="020F0502020204030204"/>
              <a:ea typeface="+mn-ea"/>
              <a:cs typeface="+mn-cs"/>
            </a:rPr>
            <a:t>A</a:t>
          </a:r>
        </a:p>
      </dsp:txBody>
      <dsp:txXfrm>
        <a:off x="276769" y="230601"/>
        <a:ext cx="169418" cy="169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57638-98CA-49F7-9F72-B81020DC3476}">
      <dsp:nvSpPr>
        <dsp:cNvPr id="0" name=""/>
        <dsp:cNvSpPr/>
      </dsp:nvSpPr>
      <dsp:spPr>
        <a:xfrm>
          <a:off x="1295736" y="135623"/>
          <a:ext cx="359312" cy="359330"/>
        </a:xfrm>
        <a:prstGeom prst="ellipse">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5E6CA9-94F3-4DCD-9738-CE9C72543666}">
      <dsp:nvSpPr>
        <dsp:cNvPr id="0" name=""/>
        <dsp:cNvSpPr/>
      </dsp:nvSpPr>
      <dsp:spPr>
        <a:xfrm>
          <a:off x="1307755" y="147603"/>
          <a:ext cx="335429" cy="335370"/>
        </a:xfrm>
        <a:prstGeom prst="ellipse">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B</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390760" y="230601"/>
        <a:ext cx="169418" cy="169374"/>
      </dsp:txXfrm>
    </dsp:sp>
    <dsp:sp modelId="{756F6AD2-48D1-463B-815F-C137BEC83715}">
      <dsp:nvSpPr>
        <dsp:cNvPr id="0" name=""/>
        <dsp:cNvSpPr/>
      </dsp:nvSpPr>
      <dsp:spPr>
        <a:xfrm rot="2700000">
          <a:off x="922862" y="135598"/>
          <a:ext cx="359317" cy="359317"/>
        </a:xfrm>
        <a:prstGeom prst="teardrop">
          <a:avLst>
            <a:gd name="adj" fmla="val 10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082934-545B-4B27-A0FF-6DEB4EC11BD8}">
      <dsp:nvSpPr>
        <dsp:cNvPr id="0" name=""/>
        <dsp:cNvSpPr/>
      </dsp:nvSpPr>
      <dsp:spPr>
        <a:xfrm>
          <a:off x="936424" y="147603"/>
          <a:ext cx="335429" cy="335370"/>
        </a:xfrm>
        <a:prstGeom prst="ellipse">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B</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019430" y="230601"/>
        <a:ext cx="169418" cy="169374"/>
      </dsp:txXfrm>
    </dsp:sp>
    <dsp:sp modelId="{207C3403-7E27-465E-B2BA-0A634633860A}">
      <dsp:nvSpPr>
        <dsp:cNvPr id="0" name=""/>
        <dsp:cNvSpPr/>
      </dsp:nvSpPr>
      <dsp:spPr>
        <a:xfrm rot="2700000">
          <a:off x="553073" y="135598"/>
          <a:ext cx="359317" cy="359317"/>
        </a:xfrm>
        <a:prstGeom prst="teardrop">
          <a:avLst>
            <a:gd name="adj" fmla="val 10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861063-0DA3-4DAC-9BAE-F580058A4BA5}">
      <dsp:nvSpPr>
        <dsp:cNvPr id="0" name=""/>
        <dsp:cNvSpPr/>
      </dsp:nvSpPr>
      <dsp:spPr>
        <a:xfrm>
          <a:off x="565094" y="147603"/>
          <a:ext cx="335429" cy="335370"/>
        </a:xfrm>
        <a:prstGeom prst="ellipse">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B</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648100" y="230601"/>
        <a:ext cx="169418" cy="169374"/>
      </dsp:txXfrm>
    </dsp:sp>
    <dsp:sp modelId="{B40886D5-EA11-4695-BCE9-CAA322E25EBF}">
      <dsp:nvSpPr>
        <dsp:cNvPr id="0" name=""/>
        <dsp:cNvSpPr/>
      </dsp:nvSpPr>
      <dsp:spPr>
        <a:xfrm rot="2700000">
          <a:off x="181743" y="135598"/>
          <a:ext cx="359317" cy="359317"/>
        </a:xfrm>
        <a:prstGeom prst="teardrop">
          <a:avLst>
            <a:gd name="adj" fmla="val 10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8D40F9-1FDD-40A8-A2EA-8DD3118BF2C0}">
      <dsp:nvSpPr>
        <dsp:cNvPr id="0" name=""/>
        <dsp:cNvSpPr/>
      </dsp:nvSpPr>
      <dsp:spPr>
        <a:xfrm>
          <a:off x="193764" y="147603"/>
          <a:ext cx="335429" cy="335370"/>
        </a:xfrm>
        <a:prstGeom prst="ellipse">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B</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76769" y="230601"/>
        <a:ext cx="169418" cy="1693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57638-98CA-49F7-9F72-B81020DC3476}">
      <dsp:nvSpPr>
        <dsp:cNvPr id="0" name=""/>
        <dsp:cNvSpPr/>
      </dsp:nvSpPr>
      <dsp:spPr>
        <a:xfrm>
          <a:off x="1295736" y="135623"/>
          <a:ext cx="359312" cy="359330"/>
        </a:xfrm>
        <a:prstGeom prst="ellipse">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5E6CA9-94F3-4DCD-9738-CE9C72543666}">
      <dsp:nvSpPr>
        <dsp:cNvPr id="0" name=""/>
        <dsp:cNvSpPr/>
      </dsp:nvSpPr>
      <dsp:spPr>
        <a:xfrm>
          <a:off x="1307755" y="147603"/>
          <a:ext cx="335429" cy="335370"/>
        </a:xfrm>
        <a:prstGeom prst="ellipse">
          <a:avLst/>
        </a:prstGeom>
        <a:solidFill>
          <a:srgbClr val="70AD47">
            <a:alpha val="90000"/>
            <a:tint val="40000"/>
            <a:hueOff val="0"/>
            <a:satOff val="0"/>
            <a:lumOff val="0"/>
            <a:alphaOff val="0"/>
          </a:srgb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C</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390760" y="230601"/>
        <a:ext cx="169418" cy="169374"/>
      </dsp:txXfrm>
    </dsp:sp>
    <dsp:sp modelId="{756F6AD2-48D1-463B-815F-C137BEC83715}">
      <dsp:nvSpPr>
        <dsp:cNvPr id="0" name=""/>
        <dsp:cNvSpPr/>
      </dsp:nvSpPr>
      <dsp:spPr>
        <a:xfrm rot="2700000">
          <a:off x="922862" y="135598"/>
          <a:ext cx="359317" cy="359317"/>
        </a:xfrm>
        <a:prstGeom prst="teardrop">
          <a:avLst>
            <a:gd name="adj" fmla="val 100000"/>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082934-545B-4B27-A0FF-6DEB4EC11BD8}">
      <dsp:nvSpPr>
        <dsp:cNvPr id="0" name=""/>
        <dsp:cNvSpPr/>
      </dsp:nvSpPr>
      <dsp:spPr>
        <a:xfrm>
          <a:off x="936424" y="147603"/>
          <a:ext cx="335429" cy="335370"/>
        </a:xfrm>
        <a:prstGeom prst="ellipse">
          <a:avLst/>
        </a:prstGeom>
        <a:solidFill>
          <a:srgbClr val="70AD47">
            <a:alpha val="90000"/>
            <a:tint val="40000"/>
            <a:hueOff val="0"/>
            <a:satOff val="0"/>
            <a:lumOff val="0"/>
            <a:alphaOff val="0"/>
          </a:srgb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C</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019430" y="230601"/>
        <a:ext cx="169418" cy="169374"/>
      </dsp:txXfrm>
    </dsp:sp>
    <dsp:sp modelId="{207C3403-7E27-465E-B2BA-0A634633860A}">
      <dsp:nvSpPr>
        <dsp:cNvPr id="0" name=""/>
        <dsp:cNvSpPr/>
      </dsp:nvSpPr>
      <dsp:spPr>
        <a:xfrm rot="2700000">
          <a:off x="553073" y="135598"/>
          <a:ext cx="359317" cy="359317"/>
        </a:xfrm>
        <a:prstGeom prst="teardrop">
          <a:avLst>
            <a:gd name="adj" fmla="val 100000"/>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861063-0DA3-4DAC-9BAE-F580058A4BA5}">
      <dsp:nvSpPr>
        <dsp:cNvPr id="0" name=""/>
        <dsp:cNvSpPr/>
      </dsp:nvSpPr>
      <dsp:spPr>
        <a:xfrm>
          <a:off x="565094" y="147603"/>
          <a:ext cx="335429" cy="335370"/>
        </a:xfrm>
        <a:prstGeom prst="ellipse">
          <a:avLst/>
        </a:prstGeom>
        <a:solidFill>
          <a:srgbClr val="70AD47">
            <a:alpha val="90000"/>
            <a:tint val="40000"/>
            <a:hueOff val="0"/>
            <a:satOff val="0"/>
            <a:lumOff val="0"/>
            <a:alphaOff val="0"/>
          </a:srgb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C</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648100" y="230601"/>
        <a:ext cx="169418" cy="169374"/>
      </dsp:txXfrm>
    </dsp:sp>
    <dsp:sp modelId="{B40886D5-EA11-4695-BCE9-CAA322E25EBF}">
      <dsp:nvSpPr>
        <dsp:cNvPr id="0" name=""/>
        <dsp:cNvSpPr/>
      </dsp:nvSpPr>
      <dsp:spPr>
        <a:xfrm rot="2700000">
          <a:off x="181743" y="135598"/>
          <a:ext cx="359317" cy="359317"/>
        </a:xfrm>
        <a:prstGeom prst="teardrop">
          <a:avLst>
            <a:gd name="adj" fmla="val 100000"/>
          </a:avLst>
        </a:prstGeom>
        <a:solidFill>
          <a:sysClr val="window" lastClr="FFFFFF">
            <a:hueOff val="0"/>
            <a:satOff val="0"/>
            <a:lumOff val="0"/>
            <a:alphaOff val="0"/>
          </a:sysClr>
        </a:solidFill>
        <a:ln w="12700" cap="flat" cmpd="sng" algn="ctr">
          <a:solidFill>
            <a:srgbClr val="70AD4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8D40F9-1FDD-40A8-A2EA-8DD3118BF2C0}">
      <dsp:nvSpPr>
        <dsp:cNvPr id="0" name=""/>
        <dsp:cNvSpPr/>
      </dsp:nvSpPr>
      <dsp:spPr>
        <a:xfrm>
          <a:off x="193764" y="147603"/>
          <a:ext cx="335429" cy="335370"/>
        </a:xfrm>
        <a:prstGeom prst="ellipse">
          <a:avLst/>
        </a:prstGeom>
        <a:solidFill>
          <a:srgbClr val="70AD47">
            <a:alpha val="90000"/>
            <a:tint val="40000"/>
            <a:hueOff val="0"/>
            <a:satOff val="0"/>
            <a:lumOff val="0"/>
            <a:alphaOff val="0"/>
          </a:srgb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C</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76769" y="230601"/>
        <a:ext cx="169418" cy="1693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57638-98CA-49F7-9F72-B81020DC3476}">
      <dsp:nvSpPr>
        <dsp:cNvPr id="0" name=""/>
        <dsp:cNvSpPr/>
      </dsp:nvSpPr>
      <dsp:spPr>
        <a:xfrm>
          <a:off x="1295736" y="135623"/>
          <a:ext cx="359312" cy="359330"/>
        </a:xfrm>
        <a:prstGeom prst="ellipse">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5E6CA9-94F3-4DCD-9738-CE9C72543666}">
      <dsp:nvSpPr>
        <dsp:cNvPr id="0" name=""/>
        <dsp:cNvSpPr/>
      </dsp:nvSpPr>
      <dsp:spPr>
        <a:xfrm>
          <a:off x="1307755" y="147603"/>
          <a:ext cx="335429" cy="335370"/>
        </a:xfrm>
        <a:prstGeom prst="ellipse">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smtClean="0">
              <a:solidFill>
                <a:sysClr val="windowText" lastClr="000000">
                  <a:hueOff val="0"/>
                  <a:satOff val="0"/>
                  <a:lumOff val="0"/>
                  <a:alphaOff val="0"/>
                </a:sysClr>
              </a:solidFill>
              <a:latin typeface="Calibri" panose="020F0502020204030204"/>
              <a:ea typeface="+mn-ea"/>
              <a:cs typeface="+mn-cs"/>
            </a:rPr>
            <a:t>D</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390760" y="230601"/>
        <a:ext cx="169418" cy="169374"/>
      </dsp:txXfrm>
    </dsp:sp>
    <dsp:sp modelId="{756F6AD2-48D1-463B-815F-C137BEC83715}">
      <dsp:nvSpPr>
        <dsp:cNvPr id="0" name=""/>
        <dsp:cNvSpPr/>
      </dsp:nvSpPr>
      <dsp:spPr>
        <a:xfrm rot="2700000">
          <a:off x="922862" y="135598"/>
          <a:ext cx="359317" cy="359317"/>
        </a:xfrm>
        <a:prstGeom prst="teardrop">
          <a:avLst>
            <a:gd name="adj" fmla="val 10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082934-545B-4B27-A0FF-6DEB4EC11BD8}">
      <dsp:nvSpPr>
        <dsp:cNvPr id="0" name=""/>
        <dsp:cNvSpPr/>
      </dsp:nvSpPr>
      <dsp:spPr>
        <a:xfrm>
          <a:off x="936424" y="147603"/>
          <a:ext cx="335429" cy="335370"/>
        </a:xfrm>
        <a:prstGeom prst="ellipse">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D</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1019430" y="230601"/>
        <a:ext cx="169418" cy="169374"/>
      </dsp:txXfrm>
    </dsp:sp>
    <dsp:sp modelId="{207C3403-7E27-465E-B2BA-0A634633860A}">
      <dsp:nvSpPr>
        <dsp:cNvPr id="0" name=""/>
        <dsp:cNvSpPr/>
      </dsp:nvSpPr>
      <dsp:spPr>
        <a:xfrm rot="2700000">
          <a:off x="553073" y="135598"/>
          <a:ext cx="359317" cy="359317"/>
        </a:xfrm>
        <a:prstGeom prst="teardrop">
          <a:avLst>
            <a:gd name="adj" fmla="val 10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861063-0DA3-4DAC-9BAE-F580058A4BA5}">
      <dsp:nvSpPr>
        <dsp:cNvPr id="0" name=""/>
        <dsp:cNvSpPr/>
      </dsp:nvSpPr>
      <dsp:spPr>
        <a:xfrm>
          <a:off x="565094" y="147603"/>
          <a:ext cx="335429" cy="335370"/>
        </a:xfrm>
        <a:prstGeom prst="ellipse">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D</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648100" y="230601"/>
        <a:ext cx="169418" cy="169374"/>
      </dsp:txXfrm>
    </dsp:sp>
    <dsp:sp modelId="{B40886D5-EA11-4695-BCE9-CAA322E25EBF}">
      <dsp:nvSpPr>
        <dsp:cNvPr id="0" name=""/>
        <dsp:cNvSpPr/>
      </dsp:nvSpPr>
      <dsp:spPr>
        <a:xfrm rot="2700000">
          <a:off x="181743" y="135598"/>
          <a:ext cx="359317" cy="359317"/>
        </a:xfrm>
        <a:prstGeom prst="teardrop">
          <a:avLst>
            <a:gd name="adj" fmla="val 10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8D40F9-1FDD-40A8-A2EA-8DD3118BF2C0}">
      <dsp:nvSpPr>
        <dsp:cNvPr id="0" name=""/>
        <dsp:cNvSpPr/>
      </dsp:nvSpPr>
      <dsp:spPr>
        <a:xfrm>
          <a:off x="193764" y="147603"/>
          <a:ext cx="335429" cy="335370"/>
        </a:xfrm>
        <a:prstGeom prst="ellipse">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hueOff val="0"/>
                  <a:satOff val="0"/>
                  <a:lumOff val="0"/>
                  <a:alphaOff val="0"/>
                </a:sysClr>
              </a:solidFill>
              <a:latin typeface="Calibri" panose="020F0502020204030204"/>
              <a:ea typeface="+mn-ea"/>
              <a:cs typeface="+mn-cs"/>
            </a:rPr>
            <a:t>D</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276769" y="230601"/>
        <a:ext cx="169418" cy="1693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0A0E7-3214-A147-B273-DF037DD62FEB}">
      <dsp:nvSpPr>
        <dsp:cNvPr id="0" name=""/>
        <dsp:cNvSpPr/>
      </dsp:nvSpPr>
      <dsp:spPr>
        <a:xfrm>
          <a:off x="1096" y="558689"/>
          <a:ext cx="1543435" cy="835442"/>
        </a:xfrm>
        <a:prstGeom prst="roundRect">
          <a:avLst/>
        </a:prstGeom>
        <a:solidFill>
          <a:schemeClr val="accent2">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Evidence-Based, Effective Strategies</a:t>
          </a:r>
          <a:endParaRPr lang="en-US" sz="1400" kern="1200" dirty="0"/>
        </a:p>
      </dsp:txBody>
      <dsp:txXfrm>
        <a:off x="41879" y="599472"/>
        <a:ext cx="1461869" cy="753876"/>
      </dsp:txXfrm>
    </dsp:sp>
    <dsp:sp modelId="{E36715EB-471D-7748-9FEE-67168741556A}">
      <dsp:nvSpPr>
        <dsp:cNvPr id="0" name=""/>
        <dsp:cNvSpPr/>
      </dsp:nvSpPr>
      <dsp:spPr>
        <a:xfrm>
          <a:off x="1643111" y="624338"/>
          <a:ext cx="704144" cy="704144"/>
        </a:xfrm>
        <a:prstGeom prst="mathMultiply">
          <a:avLst/>
        </a:prstGeom>
        <a:solidFill>
          <a:srgbClr val="44546A"/>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53675" y="734902"/>
        <a:ext cx="483016" cy="483016"/>
      </dsp:txXfrm>
    </dsp:sp>
    <dsp:sp modelId="{A1DA8A02-E0CC-D341-934F-53A1BCC1951E}">
      <dsp:nvSpPr>
        <dsp:cNvPr id="0" name=""/>
        <dsp:cNvSpPr/>
      </dsp:nvSpPr>
      <dsp:spPr>
        <a:xfrm>
          <a:off x="2444186" y="635945"/>
          <a:ext cx="1543435" cy="859371"/>
        </a:xfrm>
        <a:prstGeom prst="roundRect">
          <a:avLst/>
        </a:prstGeom>
        <a:solidFill>
          <a:schemeClr val="accent4">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600"/>
            </a:spcAft>
          </a:pPr>
          <a:r>
            <a:rPr lang="en-US" sz="1400" kern="1200" dirty="0" smtClean="0"/>
            <a:t>Local Capacity &amp; Practices for Active Implementation</a:t>
          </a:r>
          <a:endParaRPr lang="en-US" sz="1400" kern="1200" dirty="0"/>
        </a:p>
      </dsp:txBody>
      <dsp:txXfrm>
        <a:off x="2486137" y="677896"/>
        <a:ext cx="1459533" cy="775469"/>
      </dsp:txXfrm>
    </dsp:sp>
    <dsp:sp modelId="{8135412F-3293-934C-A981-A1B8A9D01344}">
      <dsp:nvSpPr>
        <dsp:cNvPr id="0" name=""/>
        <dsp:cNvSpPr/>
      </dsp:nvSpPr>
      <dsp:spPr>
        <a:xfrm>
          <a:off x="4087850" y="624338"/>
          <a:ext cx="704144" cy="704144"/>
        </a:xfrm>
        <a:prstGeom prst="mathEqual">
          <a:avLst/>
        </a:prstGeom>
        <a:solidFill>
          <a:srgbClr val="44546A"/>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181184" y="769392"/>
        <a:ext cx="517476" cy="414036"/>
      </dsp:txXfrm>
    </dsp:sp>
    <dsp:sp modelId="{A0560B22-28FA-8E4B-ADEF-FCF20E3A27F5}">
      <dsp:nvSpPr>
        <dsp:cNvPr id="0" name=""/>
        <dsp:cNvSpPr/>
      </dsp:nvSpPr>
      <dsp:spPr>
        <a:xfrm>
          <a:off x="4890575" y="558689"/>
          <a:ext cx="1543435" cy="835442"/>
        </a:xfrm>
        <a:prstGeom prst="roundRect">
          <a:avLst/>
        </a:prstGeom>
        <a:solidFill>
          <a:srgbClr val="800000"/>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Supportive and Efficient Child &amp; Family Service Systems</a:t>
          </a:r>
          <a:endParaRPr lang="en-US" sz="1400" kern="1200" dirty="0"/>
        </a:p>
      </dsp:txBody>
      <dsp:txXfrm>
        <a:off x="4931358" y="599472"/>
        <a:ext cx="1461869" cy="753876"/>
      </dsp:txXfrm>
    </dsp:sp>
    <dsp:sp modelId="{243A2BE3-7D51-AD45-B1A4-0316B657C83F}">
      <dsp:nvSpPr>
        <dsp:cNvPr id="0" name=""/>
        <dsp:cNvSpPr/>
      </dsp:nvSpPr>
      <dsp:spPr>
        <a:xfrm>
          <a:off x="6532590" y="624338"/>
          <a:ext cx="704144" cy="704144"/>
        </a:xfrm>
        <a:prstGeom prst="mathPlus">
          <a:avLst/>
        </a:prstGeom>
        <a:solidFill>
          <a:schemeClr val="tx2"/>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625924" y="893603"/>
        <a:ext cx="517476" cy="165614"/>
      </dsp:txXfrm>
    </dsp:sp>
    <dsp:sp modelId="{7742C3ED-33F8-6646-A80F-45DF037913B2}">
      <dsp:nvSpPr>
        <dsp:cNvPr id="0" name=""/>
        <dsp:cNvSpPr/>
      </dsp:nvSpPr>
      <dsp:spPr>
        <a:xfrm>
          <a:off x="7335314" y="432162"/>
          <a:ext cx="1543435" cy="1088497"/>
        </a:xfrm>
        <a:prstGeom prst="roundRect">
          <a:avLst/>
        </a:prstGeom>
        <a:solidFill>
          <a:srgbClr val="604B7A"/>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600"/>
            </a:spcAft>
          </a:pPr>
          <a:r>
            <a:rPr lang="en-US" sz="1400" kern="1200" dirty="0" smtClean="0"/>
            <a:t>Improved safety, permanency &amp; wellbeing for children, families, communities</a:t>
          </a:r>
          <a:endParaRPr lang="en-US" sz="1400" kern="1200" dirty="0"/>
        </a:p>
      </dsp:txBody>
      <dsp:txXfrm>
        <a:off x="7388450" y="485298"/>
        <a:ext cx="1437163" cy="9822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C437A3-17C3-324D-BCEC-3D16736243EC}" type="datetimeFigureOut">
              <a:rPr lang="en-US" smtClean="0"/>
              <a:t>5/2/2017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D655E-2C51-C24F-BF2D-BA85D8388195}" type="slidenum">
              <a:rPr lang="en-US" smtClean="0"/>
              <a:t>‹#›</a:t>
            </a:fld>
            <a:endParaRPr lang="en-US"/>
          </a:p>
        </p:txBody>
      </p:sp>
    </p:spTree>
    <p:extLst>
      <p:ext uri="{BB962C8B-B14F-4D97-AF65-F5344CB8AC3E}">
        <p14:creationId xmlns:p14="http://schemas.microsoft.com/office/powerpoint/2010/main" val="31842625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Welcome</a:t>
            </a:r>
          </a:p>
          <a:p>
            <a:r>
              <a:rPr lang="en-US" dirty="0"/>
              <a:t>Acknowledgements</a:t>
            </a:r>
          </a:p>
          <a:p>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D0A594-8B93-E544-94D3-0A95671C71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2468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xfrm>
            <a:off x="975692" y="4561227"/>
            <a:ext cx="5363818" cy="4320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30" tIns="48964" rIns="97930" bIns="48964"/>
          <a:lstStyle/>
          <a:p>
            <a:r>
              <a:rPr lang="en-US" altLang="en-US" dirty="0" smtClean="0">
                <a:latin typeface="Arial" pitchFamily="34" charset="0"/>
              </a:rPr>
              <a:t>What does that organizational behavior look like?</a:t>
            </a:r>
          </a:p>
          <a:p>
            <a:r>
              <a:rPr lang="en-US" altLang="en-US" dirty="0" smtClean="0">
                <a:latin typeface="Arial" pitchFamily="34" charset="0"/>
              </a:rPr>
              <a:t>We are in this together – how we come together</a:t>
            </a:r>
            <a:r>
              <a:rPr lang="en-US" altLang="en-US" baseline="0" dirty="0" smtClean="0">
                <a:latin typeface="Arial" pitchFamily="34" charset="0"/>
              </a:rPr>
              <a:t> – in structures and processes – creates conditions to create and nurture change </a:t>
            </a:r>
            <a:endParaRPr lang="en-US" altLang="en-US" dirty="0" smtClean="0">
              <a:latin typeface="Arial" pitchFamily="34" charset="0"/>
            </a:endParaRPr>
          </a:p>
          <a:p>
            <a:endParaRPr lang="en-US" altLang="en-US" dirty="0" smtClean="0">
              <a:latin typeface="Arial" pitchFamily="34" charset="0"/>
            </a:endParaRPr>
          </a:p>
        </p:txBody>
      </p:sp>
      <p:sp>
        <p:nvSpPr>
          <p:cNvPr id="4" name="Footer Placeholder 3"/>
          <p:cNvSpPr>
            <a:spLocks noGrp="1"/>
          </p:cNvSpPr>
          <p:nvPr>
            <p:ph type="ftr" sz="quarter" idx="4"/>
          </p:nvPr>
        </p:nvSpPr>
        <p:spPr>
          <a:xfrm>
            <a:off x="1" y="9119173"/>
            <a:ext cx="3170582" cy="480388"/>
          </a:xfrm>
        </p:spPr>
        <p:txBody>
          <a:bodyPr/>
          <a:lstStyle/>
          <a:p>
            <a:pPr>
              <a:defRPr/>
            </a:pPr>
            <a:r>
              <a:rPr lang="en-US" dirty="0"/>
              <a:t>(c) Will Aldridge, Dean Fixsen, &amp; Karen Blase, 2013</a:t>
            </a:r>
          </a:p>
        </p:txBody>
      </p:sp>
    </p:spTree>
    <p:extLst>
      <p:ext uri="{BB962C8B-B14F-4D97-AF65-F5344CB8AC3E}">
        <p14:creationId xmlns:p14="http://schemas.microsoft.com/office/powerpoint/2010/main" val="2193748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2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222DEC95-8406-4B38-856E-3EE566F4221D}" type="slidenum">
              <a:rPr lang="en-US" altLang="en-US"/>
              <a:pPr eaLnBrk="1" hangingPunct="1"/>
              <a:t>17</a:t>
            </a:fld>
            <a:endParaRPr lang="en-US" altLang="en-US"/>
          </a:p>
        </p:txBody>
      </p:sp>
    </p:spTree>
    <p:extLst>
      <p:ext uri="{BB962C8B-B14F-4D97-AF65-F5344CB8AC3E}">
        <p14:creationId xmlns:p14="http://schemas.microsoft.com/office/powerpoint/2010/main" val="3359207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2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C31B6463-3648-4C31-B5BC-3333E85F01F4}" type="slidenum">
              <a:rPr lang="en-US" altLang="en-US"/>
              <a:pPr eaLnBrk="1" hangingPunct="1"/>
              <a:t>18</a:t>
            </a:fld>
            <a:endParaRPr lang="en-US" altLang="en-US"/>
          </a:p>
        </p:txBody>
      </p:sp>
    </p:spTree>
    <p:extLst>
      <p:ext uri="{BB962C8B-B14F-4D97-AF65-F5344CB8AC3E}">
        <p14:creationId xmlns:p14="http://schemas.microsoft.com/office/powerpoint/2010/main" val="920258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Implementation</a:t>
            </a:r>
          </a:p>
          <a:p>
            <a:pPr lvl="1"/>
            <a:r>
              <a:rPr lang="en-US" dirty="0" smtClean="0"/>
              <a:t>CPM delivery</a:t>
            </a:r>
          </a:p>
          <a:p>
            <a:pPr lvl="1"/>
            <a:r>
              <a:rPr lang="en-US" dirty="0" smtClean="0"/>
              <a:t>Family, agency, and partnership outcomes</a:t>
            </a:r>
          </a:p>
          <a:p>
            <a:endParaRPr lang="en-US" dirty="0"/>
          </a:p>
        </p:txBody>
      </p:sp>
      <p:sp>
        <p:nvSpPr>
          <p:cNvPr id="4" name="Slide Number Placeholder 3"/>
          <p:cNvSpPr>
            <a:spLocks noGrp="1"/>
          </p:cNvSpPr>
          <p:nvPr>
            <p:ph type="sldNum" sz="quarter" idx="10"/>
          </p:nvPr>
        </p:nvSpPr>
        <p:spPr/>
        <p:txBody>
          <a:bodyPr/>
          <a:lstStyle/>
          <a:p>
            <a:fld id="{D0ED655E-2C51-C24F-BF2D-BA85D8388195}" type="slidenum">
              <a:rPr lang="en-US" smtClean="0"/>
              <a:t>20</a:t>
            </a:fld>
            <a:endParaRPr lang="en-US"/>
          </a:p>
        </p:txBody>
      </p:sp>
    </p:spTree>
    <p:extLst>
      <p:ext uri="{BB962C8B-B14F-4D97-AF65-F5344CB8AC3E}">
        <p14:creationId xmlns:p14="http://schemas.microsoft.com/office/powerpoint/2010/main" val="459520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D655E-2C51-C24F-BF2D-BA85D8388195}" type="slidenum">
              <a:rPr lang="en-US" smtClean="0"/>
              <a:t>26</a:t>
            </a:fld>
            <a:endParaRPr lang="en-US"/>
          </a:p>
        </p:txBody>
      </p:sp>
    </p:spTree>
    <p:extLst>
      <p:ext uri="{BB962C8B-B14F-4D97-AF65-F5344CB8AC3E}">
        <p14:creationId xmlns:p14="http://schemas.microsoft.com/office/powerpoint/2010/main" val="2131652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D655E-2C51-C24F-BF2D-BA85D8388195}" type="slidenum">
              <a:rPr lang="en-US" smtClean="0"/>
              <a:t>34</a:t>
            </a:fld>
            <a:endParaRPr lang="en-US"/>
          </a:p>
        </p:txBody>
      </p:sp>
    </p:spTree>
    <p:extLst>
      <p:ext uri="{BB962C8B-B14F-4D97-AF65-F5344CB8AC3E}">
        <p14:creationId xmlns:p14="http://schemas.microsoft.com/office/powerpoint/2010/main" val="1527387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99BDEDF-F879-D84A-8161-704B1FBC9D7B}" type="slidenum">
              <a:rPr lang="en-US" smtClean="0"/>
              <a:pPr/>
              <a:t>35</a:t>
            </a:fld>
            <a:endParaRPr lang="en-US"/>
          </a:p>
        </p:txBody>
      </p:sp>
    </p:spTree>
    <p:extLst>
      <p:ext uri="{BB962C8B-B14F-4D97-AF65-F5344CB8AC3E}">
        <p14:creationId xmlns:p14="http://schemas.microsoft.com/office/powerpoint/2010/main" val="3404370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D0A594-8B93-E544-94D3-0A95671C717B}" type="slidenum">
              <a:rPr lang="en-US" smtClean="0"/>
              <a:pPr/>
              <a:t>2</a:t>
            </a:fld>
            <a:endParaRPr lang="en-US"/>
          </a:p>
        </p:txBody>
      </p:sp>
    </p:spTree>
    <p:extLst>
      <p:ext uri="{BB962C8B-B14F-4D97-AF65-F5344CB8AC3E}">
        <p14:creationId xmlns:p14="http://schemas.microsoft.com/office/powerpoint/2010/main" val="1428111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County Welfare Directors</a:t>
            </a:r>
            <a:r>
              <a:rPr lang="en-US" baseline="0" dirty="0" smtClean="0"/>
              <a:t> Children’s Committee took on the task of building this model.  Through research, consultation, monthly meetings, statewide </a:t>
            </a:r>
            <a:r>
              <a:rPr lang="en-US" baseline="0" dirty="0" err="1" smtClean="0"/>
              <a:t>convenings</a:t>
            </a:r>
            <a:r>
              <a:rPr lang="en-US" baseline="0" dirty="0" smtClean="0"/>
              <a:t> the Practice Model Design Team has put together the theoretical framework, values, practice components and practice elements for the California Child Welfare Core Practice Model to define our practice in California.</a:t>
            </a:r>
            <a:endParaRPr lang="en-US" dirty="0"/>
          </a:p>
        </p:txBody>
      </p:sp>
      <p:sp>
        <p:nvSpPr>
          <p:cNvPr id="4" name="Slide Number Placeholder 3"/>
          <p:cNvSpPr>
            <a:spLocks noGrp="1"/>
          </p:cNvSpPr>
          <p:nvPr>
            <p:ph type="sldNum" sz="quarter" idx="10"/>
          </p:nvPr>
        </p:nvSpPr>
        <p:spPr/>
        <p:txBody>
          <a:bodyPr/>
          <a:lstStyle/>
          <a:p>
            <a:fld id="{EAD0A594-8B93-E544-94D3-0A95671C717B}" type="slidenum">
              <a:rPr lang="en-US" smtClean="0"/>
              <a:pPr/>
              <a:t>3</a:t>
            </a:fld>
            <a:endParaRPr lang="en-US"/>
          </a:p>
        </p:txBody>
      </p:sp>
    </p:spTree>
    <p:extLst>
      <p:ext uri="{BB962C8B-B14F-4D97-AF65-F5344CB8AC3E}">
        <p14:creationId xmlns:p14="http://schemas.microsoft.com/office/powerpoint/2010/main" val="1986307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County Welfare Directors</a:t>
            </a:r>
            <a:r>
              <a:rPr lang="en-US" baseline="0" dirty="0" smtClean="0"/>
              <a:t> Children’s Committee took on the task of building this model.  Through research, consultation, monthly meetings, statewide </a:t>
            </a:r>
            <a:r>
              <a:rPr lang="en-US" baseline="0" dirty="0" err="1" smtClean="0"/>
              <a:t>convenings</a:t>
            </a:r>
            <a:r>
              <a:rPr lang="en-US" baseline="0" dirty="0" smtClean="0"/>
              <a:t> the Practice Model Design Team has put together the theoretical framework, values, practice components and practice elements for the California Child Welfare Core Practice Model to define our practice in California.</a:t>
            </a:r>
            <a:endParaRPr lang="en-US" dirty="0"/>
          </a:p>
        </p:txBody>
      </p:sp>
      <p:sp>
        <p:nvSpPr>
          <p:cNvPr id="4" name="Slide Number Placeholder 3"/>
          <p:cNvSpPr>
            <a:spLocks noGrp="1"/>
          </p:cNvSpPr>
          <p:nvPr>
            <p:ph type="sldNum" sz="quarter" idx="10"/>
          </p:nvPr>
        </p:nvSpPr>
        <p:spPr/>
        <p:txBody>
          <a:bodyPr/>
          <a:lstStyle/>
          <a:p>
            <a:fld id="{EAD0A594-8B93-E544-94D3-0A95671C717B}" type="slidenum">
              <a:rPr lang="en-US" smtClean="0"/>
              <a:pPr/>
              <a:t>4</a:t>
            </a:fld>
            <a:endParaRPr lang="en-US"/>
          </a:p>
        </p:txBody>
      </p:sp>
    </p:spTree>
    <p:extLst>
      <p:ext uri="{BB962C8B-B14F-4D97-AF65-F5344CB8AC3E}">
        <p14:creationId xmlns:p14="http://schemas.microsoft.com/office/powerpoint/2010/main" val="1647890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CFPIC, CWDA, </a:t>
            </a:r>
            <a:r>
              <a:rPr lang="en-US" dirty="0" err="1" smtClean="0"/>
              <a:t>CalSWEC</a:t>
            </a:r>
            <a:r>
              <a:rPr lang="en-US" dirty="0" smtClean="0"/>
              <a:t>, RTAs, CDSS</a:t>
            </a:r>
            <a:endParaRPr lang="en-US" dirty="0"/>
          </a:p>
        </p:txBody>
      </p:sp>
      <p:sp>
        <p:nvSpPr>
          <p:cNvPr id="4" name="Slide Number Placeholder 3"/>
          <p:cNvSpPr>
            <a:spLocks noGrp="1"/>
          </p:cNvSpPr>
          <p:nvPr>
            <p:ph type="sldNum" sz="quarter" idx="10"/>
          </p:nvPr>
        </p:nvSpPr>
        <p:spPr/>
        <p:txBody>
          <a:bodyPr/>
          <a:lstStyle/>
          <a:p>
            <a:fld id="{D0ED655E-2C51-C24F-BF2D-BA85D8388195}" type="slidenum">
              <a:rPr lang="en-US" smtClean="0"/>
              <a:t>6</a:t>
            </a:fld>
            <a:endParaRPr lang="en-US"/>
          </a:p>
        </p:txBody>
      </p:sp>
    </p:spTree>
    <p:extLst>
      <p:ext uri="{BB962C8B-B14F-4D97-AF65-F5344CB8AC3E}">
        <p14:creationId xmlns:p14="http://schemas.microsoft.com/office/powerpoint/2010/main" val="1070048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format with a visual</a:t>
            </a:r>
            <a:endParaRPr lang="en-US" dirty="0"/>
          </a:p>
        </p:txBody>
      </p:sp>
      <p:sp>
        <p:nvSpPr>
          <p:cNvPr id="4" name="Slide Number Placeholder 3"/>
          <p:cNvSpPr>
            <a:spLocks noGrp="1"/>
          </p:cNvSpPr>
          <p:nvPr>
            <p:ph type="sldNum" sz="quarter" idx="10"/>
          </p:nvPr>
        </p:nvSpPr>
        <p:spPr/>
        <p:txBody>
          <a:bodyPr/>
          <a:lstStyle/>
          <a:p>
            <a:fld id="{D0ED655E-2C51-C24F-BF2D-BA85D8388195}" type="slidenum">
              <a:rPr lang="en-US" smtClean="0"/>
              <a:t>7</a:t>
            </a:fld>
            <a:endParaRPr lang="en-US"/>
          </a:p>
        </p:txBody>
      </p:sp>
    </p:spTree>
    <p:extLst>
      <p:ext uri="{BB962C8B-B14F-4D97-AF65-F5344CB8AC3E}">
        <p14:creationId xmlns:p14="http://schemas.microsoft.com/office/powerpoint/2010/main" val="3274440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Directors Learning Session occurred Mar 22-23</a:t>
            </a:r>
            <a:endParaRPr lang="en-US" dirty="0"/>
          </a:p>
        </p:txBody>
      </p:sp>
      <p:sp>
        <p:nvSpPr>
          <p:cNvPr id="4" name="Slide Number Placeholder 3"/>
          <p:cNvSpPr>
            <a:spLocks noGrp="1"/>
          </p:cNvSpPr>
          <p:nvPr>
            <p:ph type="sldNum" sz="quarter" idx="10"/>
          </p:nvPr>
        </p:nvSpPr>
        <p:spPr/>
        <p:txBody>
          <a:bodyPr/>
          <a:lstStyle/>
          <a:p>
            <a:fld id="{D0ED655E-2C51-C24F-BF2D-BA85D8388195}" type="slidenum">
              <a:rPr lang="en-US" smtClean="0"/>
              <a:t>8</a:t>
            </a:fld>
            <a:endParaRPr lang="en-US"/>
          </a:p>
        </p:txBody>
      </p:sp>
    </p:spTree>
    <p:extLst>
      <p:ext uri="{BB962C8B-B14F-4D97-AF65-F5344CB8AC3E}">
        <p14:creationId xmlns:p14="http://schemas.microsoft.com/office/powerpoint/2010/main" val="4010429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does it take?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Implementation</a:t>
            </a:r>
            <a:r>
              <a:rPr lang="en-US" sz="1200" kern="1200" baseline="0" dirty="0" smtClean="0">
                <a:solidFill>
                  <a:schemeClr val="tx1"/>
                </a:solidFill>
                <a:effectLst/>
                <a:latin typeface="+mn-lt"/>
                <a:ea typeface="+mn-ea"/>
                <a:cs typeface="+mn-cs"/>
              </a:rPr>
              <a:t> Math a</a:t>
            </a:r>
            <a:r>
              <a:rPr lang="en-US" sz="1200" kern="1200" dirty="0" smtClean="0">
                <a:solidFill>
                  <a:schemeClr val="tx1"/>
                </a:solidFill>
                <a:effectLst/>
                <a:latin typeface="+mn-lt"/>
                <a:ea typeface="+mn-ea"/>
                <a:cs typeface="+mn-cs"/>
              </a:rPr>
              <a:t>dapted from: </a:t>
            </a:r>
            <a:r>
              <a:rPr lang="en-US" sz="1200" kern="1200" dirty="0" err="1" smtClean="0">
                <a:solidFill>
                  <a:schemeClr val="tx1"/>
                </a:solidFill>
                <a:effectLst/>
                <a:latin typeface="+mn-lt"/>
                <a:ea typeface="+mn-ea"/>
                <a:cs typeface="+mn-cs"/>
              </a:rPr>
              <a:t>Fixsen</a:t>
            </a:r>
            <a:r>
              <a:rPr lang="en-US" sz="1200" kern="1200" dirty="0" smtClean="0">
                <a:solidFill>
                  <a:schemeClr val="tx1"/>
                </a:solidFill>
                <a:effectLst/>
                <a:latin typeface="+mn-lt"/>
                <a:ea typeface="+mn-ea"/>
                <a:cs typeface="+mn-cs"/>
              </a:rPr>
              <a:t>, D., </a:t>
            </a:r>
            <a:r>
              <a:rPr lang="en-US" sz="1200" kern="1200" dirty="0" err="1" smtClean="0">
                <a:solidFill>
                  <a:schemeClr val="tx1"/>
                </a:solidFill>
                <a:effectLst/>
                <a:latin typeface="+mn-lt"/>
                <a:ea typeface="+mn-ea"/>
                <a:cs typeface="+mn-cs"/>
              </a:rPr>
              <a:t>Blase</a:t>
            </a:r>
            <a:r>
              <a:rPr lang="en-US" sz="1200" kern="1200" dirty="0" smtClean="0">
                <a:solidFill>
                  <a:schemeClr val="tx1"/>
                </a:solidFill>
                <a:effectLst/>
                <a:latin typeface="+mn-lt"/>
                <a:ea typeface="+mn-ea"/>
                <a:cs typeface="+mn-cs"/>
              </a:rPr>
              <a:t>, K., Metz, A., &amp; Van Dyke, M. (2013) Statewide implementation of evidence-based programs.  </a:t>
            </a:r>
            <a:r>
              <a:rPr lang="en-US" sz="1200" i="1" kern="1200" dirty="0" smtClean="0">
                <a:solidFill>
                  <a:schemeClr val="tx1"/>
                </a:solidFill>
                <a:effectLst/>
                <a:latin typeface="+mn-lt"/>
                <a:ea typeface="+mn-ea"/>
                <a:cs typeface="+mn-cs"/>
              </a:rPr>
              <a:t>Exceptional Children, 79, </a:t>
            </a:r>
            <a:r>
              <a:rPr lang="en-US" sz="1200" kern="1200" dirty="0" smtClean="0">
                <a:solidFill>
                  <a:schemeClr val="tx1"/>
                </a:solidFill>
                <a:effectLst/>
                <a:latin typeface="+mn-lt"/>
                <a:ea typeface="+mn-ea"/>
                <a:cs typeface="+mn-cs"/>
              </a:rPr>
              <a:t>213-230.</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Aldridge &amp; Boothroyd (2016, April)</a:t>
            </a:r>
            <a:endParaRPr lang="en-US"/>
          </a:p>
        </p:txBody>
      </p:sp>
      <p:sp>
        <p:nvSpPr>
          <p:cNvPr id="6" name="Slide Number Placeholder 5"/>
          <p:cNvSpPr>
            <a:spLocks noGrp="1"/>
          </p:cNvSpPr>
          <p:nvPr>
            <p:ph type="sldNum" sz="quarter" idx="12"/>
          </p:nvPr>
        </p:nvSpPr>
        <p:spPr/>
        <p:txBody>
          <a:bodyPr/>
          <a:lstStyle/>
          <a:p>
            <a:fld id="{50751086-7DE5-584C-9196-DD0F778C4C3A}" type="slidenum">
              <a:rPr lang="en-US" smtClean="0"/>
              <a:t>10</a:t>
            </a:fld>
            <a:endParaRPr lang="en-US"/>
          </a:p>
        </p:txBody>
      </p:sp>
    </p:spTree>
    <p:extLst>
      <p:ext uri="{BB962C8B-B14F-4D97-AF65-F5344CB8AC3E}">
        <p14:creationId xmlns:p14="http://schemas.microsoft.com/office/powerpoint/2010/main" val="3509235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implementation. Capacity is about people, processes, using data, partnering.  Then that implementation capacity has to perform – it has to be active, so that the system (people and practices) are facilitating implementation.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All this occurs in complex, shifting contexts – staff transitions, new programs and policies, etc.</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So think of all this “what it takes” as an intervention for the system over time.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Implementation</a:t>
            </a:r>
            <a:r>
              <a:rPr lang="en-US" sz="1200" kern="1200" baseline="0" dirty="0" smtClean="0">
                <a:solidFill>
                  <a:schemeClr val="tx1"/>
                </a:solidFill>
                <a:effectLst/>
                <a:latin typeface="+mn-lt"/>
                <a:ea typeface="+mn-ea"/>
                <a:cs typeface="+mn-cs"/>
              </a:rPr>
              <a:t> Math a</a:t>
            </a:r>
            <a:r>
              <a:rPr lang="en-US" sz="1200" kern="1200" dirty="0" smtClean="0">
                <a:solidFill>
                  <a:schemeClr val="tx1"/>
                </a:solidFill>
                <a:effectLst/>
                <a:latin typeface="+mn-lt"/>
                <a:ea typeface="+mn-ea"/>
                <a:cs typeface="+mn-cs"/>
              </a:rPr>
              <a:t>dapted from: </a:t>
            </a:r>
            <a:r>
              <a:rPr lang="en-US" sz="1200" kern="1200" dirty="0" err="1" smtClean="0">
                <a:solidFill>
                  <a:schemeClr val="tx1"/>
                </a:solidFill>
                <a:effectLst/>
                <a:latin typeface="+mn-lt"/>
                <a:ea typeface="+mn-ea"/>
                <a:cs typeface="+mn-cs"/>
              </a:rPr>
              <a:t>Fixsen</a:t>
            </a:r>
            <a:r>
              <a:rPr lang="en-US" sz="1200" kern="1200" dirty="0" smtClean="0">
                <a:solidFill>
                  <a:schemeClr val="tx1"/>
                </a:solidFill>
                <a:effectLst/>
                <a:latin typeface="+mn-lt"/>
                <a:ea typeface="+mn-ea"/>
                <a:cs typeface="+mn-cs"/>
              </a:rPr>
              <a:t>, D., </a:t>
            </a:r>
            <a:r>
              <a:rPr lang="en-US" sz="1200" kern="1200" dirty="0" err="1" smtClean="0">
                <a:solidFill>
                  <a:schemeClr val="tx1"/>
                </a:solidFill>
                <a:effectLst/>
                <a:latin typeface="+mn-lt"/>
                <a:ea typeface="+mn-ea"/>
                <a:cs typeface="+mn-cs"/>
              </a:rPr>
              <a:t>Blase</a:t>
            </a:r>
            <a:r>
              <a:rPr lang="en-US" sz="1200" kern="1200" dirty="0" smtClean="0">
                <a:solidFill>
                  <a:schemeClr val="tx1"/>
                </a:solidFill>
                <a:effectLst/>
                <a:latin typeface="+mn-lt"/>
                <a:ea typeface="+mn-ea"/>
                <a:cs typeface="+mn-cs"/>
              </a:rPr>
              <a:t>, K., Metz, A., &amp; Van Dyke, M. (2013) Statewide implementation of evidence-based programs.  </a:t>
            </a:r>
            <a:r>
              <a:rPr lang="en-US" sz="1200" i="1" kern="1200" dirty="0" smtClean="0">
                <a:solidFill>
                  <a:schemeClr val="tx1"/>
                </a:solidFill>
                <a:effectLst/>
                <a:latin typeface="+mn-lt"/>
                <a:ea typeface="+mn-ea"/>
                <a:cs typeface="+mn-cs"/>
              </a:rPr>
              <a:t>Exceptional Children, 79, </a:t>
            </a:r>
            <a:r>
              <a:rPr lang="en-US" sz="1200" kern="1200" dirty="0" smtClean="0">
                <a:solidFill>
                  <a:schemeClr val="tx1"/>
                </a:solidFill>
                <a:effectLst/>
                <a:latin typeface="+mn-lt"/>
                <a:ea typeface="+mn-ea"/>
                <a:cs typeface="+mn-cs"/>
              </a:rPr>
              <a:t>213-230.</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Aldridge &amp; Boothroyd (2016, April)</a:t>
            </a:r>
            <a:endParaRPr lang="en-US"/>
          </a:p>
        </p:txBody>
      </p:sp>
      <p:sp>
        <p:nvSpPr>
          <p:cNvPr id="6" name="Slide Number Placeholder 5"/>
          <p:cNvSpPr>
            <a:spLocks noGrp="1"/>
          </p:cNvSpPr>
          <p:nvPr>
            <p:ph type="sldNum" sz="quarter" idx="12"/>
          </p:nvPr>
        </p:nvSpPr>
        <p:spPr/>
        <p:txBody>
          <a:bodyPr/>
          <a:lstStyle/>
          <a:p>
            <a:fld id="{50751086-7DE5-584C-9196-DD0F778C4C3A}" type="slidenum">
              <a:rPr lang="en-US" smtClean="0"/>
              <a:t>11</a:t>
            </a:fld>
            <a:endParaRPr lang="en-US"/>
          </a:p>
        </p:txBody>
      </p:sp>
    </p:spTree>
    <p:extLst>
      <p:ext uri="{BB962C8B-B14F-4D97-AF65-F5344CB8AC3E}">
        <p14:creationId xmlns:p14="http://schemas.microsoft.com/office/powerpoint/2010/main" val="2267745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Tuesday, May 02,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Tuesday, May 02,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Tuesday, May 02,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5/2/2017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extLst>
      <p:ext uri="{BB962C8B-B14F-4D97-AF65-F5344CB8AC3E}">
        <p14:creationId xmlns:p14="http://schemas.microsoft.com/office/powerpoint/2010/main" val="1249354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5/2/2017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
        <p:nvSpPr>
          <p:cNvPr id="8" name="Title 7"/>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7297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5/2/2017</a:t>
            </a:fld>
            <a:endParaRPr lang="en-US" sz="1000">
              <a:solidFill>
                <a:schemeClr val="tx2">
                  <a:shade val="50000"/>
                </a:schemeClr>
              </a:solidFill>
            </a:endParaRPr>
          </a:p>
        </p:txBody>
      </p:sp>
      <p:sp>
        <p:nvSpPr>
          <p:cNvPr id="4" name="Footer Placeholder 3"/>
          <p:cNvSpPr>
            <a:spLocks noGrp="1"/>
          </p:cNvSpPr>
          <p:nvPr>
            <p:ph type="ftr" sz="quarter" idx="11"/>
          </p:nvPr>
        </p:nvSpPr>
        <p:spPr/>
        <p:txBody>
          <a:bodyPr/>
          <a:lstStyle/>
          <a:p>
            <a:pPr algn="ctr" eaLnBrk="1" latinLnBrk="0" hangingPunct="1"/>
            <a:endParaRPr kumimoji="0" lang="en-US" sz="1000" dirty="0">
              <a:solidFill>
                <a:schemeClr val="tx2">
                  <a:shade val="50000"/>
                </a:schemeClr>
              </a:solidFill>
            </a:endParaRPr>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a:t>
            </a:fld>
            <a:endParaRPr kumimoji="0" lang="en-US" sz="1000" dirty="0">
              <a:solidFill>
                <a:schemeClr val="tx2">
                  <a:shade val="50000"/>
                </a:schemeClr>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65139" y="5669280"/>
            <a:ext cx="1478861" cy="1188720"/>
          </a:xfrm>
          <a:prstGeom prst="rect">
            <a:avLst/>
          </a:prstGeom>
        </p:spPr>
      </p:pic>
    </p:spTree>
    <p:extLst>
      <p:ext uri="{BB962C8B-B14F-4D97-AF65-F5344CB8AC3E}">
        <p14:creationId xmlns:p14="http://schemas.microsoft.com/office/powerpoint/2010/main" val="2508068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5/2/2017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extLst>
      <p:ext uri="{BB962C8B-B14F-4D97-AF65-F5344CB8AC3E}">
        <p14:creationId xmlns:p14="http://schemas.microsoft.com/office/powerpoint/2010/main" val="3372445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5/2/2017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extLst>
      <p:ext uri="{BB962C8B-B14F-4D97-AF65-F5344CB8AC3E}">
        <p14:creationId xmlns:p14="http://schemas.microsoft.com/office/powerpoint/2010/main" val="754161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5/2/2017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a:t>‹#›</a:t>
            </a:fld>
            <a:endParaRPr kumimoji="0" lang="en-US"/>
          </a:p>
        </p:txBody>
      </p:sp>
    </p:spTree>
    <p:extLst>
      <p:ext uri="{BB962C8B-B14F-4D97-AF65-F5344CB8AC3E}">
        <p14:creationId xmlns:p14="http://schemas.microsoft.com/office/powerpoint/2010/main" val="1169960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5/2/2017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a:t>
            </a:fld>
            <a:endParaRPr kumimoji="0" lang="en-US"/>
          </a:p>
        </p:txBody>
      </p:sp>
    </p:spTree>
    <p:extLst>
      <p:ext uri="{BB962C8B-B14F-4D97-AF65-F5344CB8AC3E}">
        <p14:creationId xmlns:p14="http://schemas.microsoft.com/office/powerpoint/2010/main" val="1968853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5/2/2017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a:p>
        </p:txBody>
      </p:sp>
    </p:spTree>
    <p:extLst>
      <p:ext uri="{BB962C8B-B14F-4D97-AF65-F5344CB8AC3E}">
        <p14:creationId xmlns:p14="http://schemas.microsoft.com/office/powerpoint/2010/main" val="268220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Tuesday, May 02,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5/2/2017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extLst>
      <p:ext uri="{BB962C8B-B14F-4D97-AF65-F5344CB8AC3E}">
        <p14:creationId xmlns:p14="http://schemas.microsoft.com/office/powerpoint/2010/main" val="1256166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5/2/2017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extLst>
      <p:ext uri="{BB962C8B-B14F-4D97-AF65-F5344CB8AC3E}">
        <p14:creationId xmlns:p14="http://schemas.microsoft.com/office/powerpoint/2010/main" val="3036284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5/2/2017</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extLst>
      <p:ext uri="{BB962C8B-B14F-4D97-AF65-F5344CB8AC3E}">
        <p14:creationId xmlns:p14="http://schemas.microsoft.com/office/powerpoint/2010/main" val="4265928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5/2/2017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extLst>
      <p:ext uri="{BB962C8B-B14F-4D97-AF65-F5344CB8AC3E}">
        <p14:creationId xmlns:p14="http://schemas.microsoft.com/office/powerpoint/2010/main" val="64656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Tuesday, May 02,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Tuesday, May 02,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Tuesday, May 02, 2017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Tuesday, May 02, 2017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Tuesday, May 02, 2017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Tuesday, May 02,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Tuesday, May 02,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Tuesday, May 02, 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8737600" y="6477000"/>
            <a:ext cx="444500" cy="329184"/>
          </a:xfrm>
          <a:prstGeom prst="rect">
            <a:avLst/>
          </a:prstGeom>
        </p:spPr>
        <p:txBody>
          <a:bodyPr vert="horz" lIns="91440" tIns="45720" rIns="91440" bIns="45720" rtlCol="0" anchor="ctr"/>
          <a:lstStyle>
            <a:lvl1pPr algn="l">
              <a:defRPr sz="1400" b="1">
                <a:solidFill>
                  <a:srgbClr val="404040"/>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fld id="{E637BB6B-EE1B-48FB-8575-0D55C373DE88}" type="datetimeFigureOut">
              <a:rPr lang="en-US" smtClean="0"/>
              <a:pPr eaLnBrk="1" latinLnBrk="0" hangingPunct="1"/>
              <a:t>5/2/2017</a:t>
            </a:fld>
            <a:endParaRPr lang="en-US" sz="1000">
              <a:solidFill>
                <a:schemeClr val="tx2">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eaLnBrk="1" latinLnBrk="0" hangingPunct="1"/>
            <a:endParaRPr kumimoji="0" lang="en-US" sz="1000" dirty="0">
              <a:solidFill>
                <a:schemeClr val="tx2">
                  <a:shade val="50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7620000" y="5646897"/>
            <a:ext cx="1478861" cy="1188720"/>
          </a:xfrm>
          <a:prstGeom prst="rect">
            <a:avLst/>
          </a:prstGeom>
        </p:spPr>
      </p:pic>
    </p:spTree>
    <p:extLst>
      <p:ext uri="{BB962C8B-B14F-4D97-AF65-F5344CB8AC3E}">
        <p14:creationId xmlns:p14="http://schemas.microsoft.com/office/powerpoint/2010/main" val="2638583432"/>
      </p:ext>
    </p:extLst>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46.gif&amp;ehk=NOsEvjCD5IxP9hArPRLGGQ&amp;r=0&amp;pid=OfficeInsert"/></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46.gif&amp;ehk=NOsEvjCD5IxP9hArPRLGGQ&amp;r=0&amp;pid=OfficeInsert"/></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6.emf"/><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83983"/>
            <a:ext cx="7772400" cy="1470025"/>
          </a:xfrm>
        </p:spPr>
        <p:txBody>
          <a:bodyPr>
            <a:normAutofit/>
          </a:bodyPr>
          <a:lstStyle/>
          <a:p>
            <a:r>
              <a:rPr lang="en-US" dirty="0">
                <a:effectLst/>
              </a:rPr>
              <a:t/>
            </a:r>
            <a:br>
              <a:rPr lang="en-US" dirty="0">
                <a:effectLst/>
              </a:rPr>
            </a:br>
            <a:endParaRPr lang="en-US" dirty="0"/>
          </a:p>
        </p:txBody>
      </p:sp>
      <p:pic>
        <p:nvPicPr>
          <p:cNvPr id="5" name="Picture 4" descr="CCWCPM Logo_P5a.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799" y="434376"/>
            <a:ext cx="7772401" cy="9099214"/>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20000" y="5646897"/>
            <a:ext cx="1478861" cy="1188720"/>
          </a:xfrm>
          <a:prstGeom prst="rect">
            <a:avLst/>
          </a:prstGeom>
        </p:spPr>
      </p:pic>
    </p:spTree>
    <p:extLst>
      <p:ext uri="{BB962C8B-B14F-4D97-AF65-F5344CB8AC3E}">
        <p14:creationId xmlns:p14="http://schemas.microsoft.com/office/powerpoint/2010/main" val="1489392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212028"/>
          </a:xfrm>
        </p:spPr>
        <p:txBody>
          <a:bodyPr>
            <a:noAutofit/>
          </a:bodyPr>
          <a:lstStyle/>
          <a:p>
            <a:r>
              <a:rPr lang="en-US" dirty="0" smtClean="0">
                <a:solidFill>
                  <a:srgbClr val="00BFC3"/>
                </a:solidFill>
              </a:rPr>
              <a:t>Getting </a:t>
            </a:r>
            <a:r>
              <a:rPr lang="en-US" dirty="0">
                <a:solidFill>
                  <a:srgbClr val="00BFC3"/>
                </a:solidFill>
              </a:rPr>
              <a:t>to Social Impact</a:t>
            </a:r>
          </a:p>
        </p:txBody>
      </p:sp>
      <p:grpSp>
        <p:nvGrpSpPr>
          <p:cNvPr id="12" name="Group 11"/>
          <p:cNvGrpSpPr/>
          <p:nvPr/>
        </p:nvGrpSpPr>
        <p:grpSpPr>
          <a:xfrm>
            <a:off x="469463" y="2638006"/>
            <a:ext cx="2542952" cy="1858859"/>
            <a:chOff x="3078" y="46981"/>
            <a:chExt cx="3434143" cy="1858859"/>
          </a:xfrm>
        </p:grpSpPr>
        <p:sp>
          <p:nvSpPr>
            <p:cNvPr id="15" name="Rounded Rectangle 14"/>
            <p:cNvSpPr/>
            <p:nvPr/>
          </p:nvSpPr>
          <p:spPr>
            <a:xfrm>
              <a:off x="3078" y="46981"/>
              <a:ext cx="3434143" cy="1858859"/>
            </a:xfrm>
            <a:prstGeom prst="roundRect">
              <a:avLst/>
            </a:prstGeom>
            <a:solidFill>
              <a:schemeClr val="accent2">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Rounded Rectangle 4"/>
            <p:cNvSpPr txBox="1"/>
            <p:nvPr/>
          </p:nvSpPr>
          <p:spPr>
            <a:xfrm>
              <a:off x="93820" y="137723"/>
              <a:ext cx="3252659" cy="1677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algn="ctr" defTabSz="1200150">
                <a:lnSpc>
                  <a:spcPct val="90000"/>
                </a:lnSpc>
                <a:spcBef>
                  <a:spcPct val="0"/>
                </a:spcBef>
                <a:spcAft>
                  <a:spcPct val="35000"/>
                </a:spcAft>
              </a:pPr>
              <a:r>
                <a:rPr lang="en-US" sz="2700" dirty="0"/>
                <a:t>Evidence-Based, Effective Strategies</a:t>
              </a:r>
            </a:p>
          </p:txBody>
        </p:sp>
      </p:grpSp>
      <p:grpSp>
        <p:nvGrpSpPr>
          <p:cNvPr id="17" name="Group 16"/>
          <p:cNvGrpSpPr/>
          <p:nvPr/>
        </p:nvGrpSpPr>
        <p:grpSpPr>
          <a:xfrm>
            <a:off x="5250008" y="2638006"/>
            <a:ext cx="3434143" cy="1858859"/>
            <a:chOff x="5442624" y="46981"/>
            <a:chExt cx="3434143" cy="1858859"/>
          </a:xfrm>
        </p:grpSpPr>
        <p:sp>
          <p:nvSpPr>
            <p:cNvPr id="18" name="Rounded Rectangle 17"/>
            <p:cNvSpPr/>
            <p:nvPr/>
          </p:nvSpPr>
          <p:spPr>
            <a:xfrm>
              <a:off x="5442624" y="46981"/>
              <a:ext cx="3434143" cy="1858859"/>
            </a:xfrm>
            <a:prstGeom prst="roundRect">
              <a:avLst/>
            </a:prstGeom>
            <a:solidFill>
              <a:srgbClr val="604B7A"/>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9" name="Rounded Rectangle 4"/>
            <p:cNvSpPr txBox="1"/>
            <p:nvPr/>
          </p:nvSpPr>
          <p:spPr>
            <a:xfrm>
              <a:off x="5533366" y="137723"/>
              <a:ext cx="3252659" cy="1677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algn="ctr" defTabSz="1200150">
                <a:lnSpc>
                  <a:spcPct val="90000"/>
                </a:lnSpc>
                <a:spcBef>
                  <a:spcPct val="0"/>
                </a:spcBef>
                <a:spcAft>
                  <a:spcPct val="35000"/>
                </a:spcAft>
              </a:pPr>
              <a:r>
                <a:rPr lang="en-US" sz="2700" dirty="0"/>
                <a:t>Improved safety, permanency &amp; wellbeing for children, families, communities</a:t>
              </a:r>
            </a:p>
          </p:txBody>
        </p:sp>
      </p:grpSp>
      <p:cxnSp>
        <p:nvCxnSpPr>
          <p:cNvPr id="3" name="Straight Connector 2"/>
          <p:cNvCxnSpPr/>
          <p:nvPr/>
        </p:nvCxnSpPr>
        <p:spPr>
          <a:xfrm>
            <a:off x="469463" y="2184755"/>
            <a:ext cx="8098976" cy="13924"/>
          </a:xfrm>
          <a:prstGeom prst="line">
            <a:avLst/>
          </a:prstGeom>
          <a:effectLst>
            <a:outerShdw blurRad="50800" dist="38100" dir="2700000" algn="tl"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pic>
        <p:nvPicPr>
          <p:cNvPr id="7" name="Picture 6" descr="questionmark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53858" y="2711071"/>
            <a:ext cx="2041520" cy="1712727"/>
          </a:xfrm>
          <a:prstGeom prst="rect">
            <a:avLst/>
          </a:prstGeom>
        </p:spPr>
      </p:pic>
      <p:pic>
        <p:nvPicPr>
          <p:cNvPr id="13" name="Content Placeholder 3"/>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05195" y="3714392"/>
            <a:ext cx="3738846" cy="228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78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423176"/>
          </a:xfrm>
        </p:spPr>
        <p:txBody>
          <a:bodyPr>
            <a:normAutofit fontScale="90000"/>
          </a:bodyPr>
          <a:lstStyle/>
          <a:p>
            <a:r>
              <a:rPr lang="en-US" b="1" dirty="0">
                <a:solidFill>
                  <a:srgbClr val="00BFC3"/>
                </a:solidFill>
              </a:rPr>
              <a:t>Implementation is a Process:</a:t>
            </a:r>
            <a:br>
              <a:rPr lang="en-US" b="1" dirty="0">
                <a:solidFill>
                  <a:srgbClr val="00BFC3"/>
                </a:solidFill>
              </a:rPr>
            </a:br>
            <a:r>
              <a:rPr lang="en-US" dirty="0">
                <a:solidFill>
                  <a:srgbClr val="00BFC3"/>
                </a:solidFill>
              </a:rPr>
              <a:t>Strengthening Systems for Social Impact</a:t>
            </a:r>
          </a:p>
        </p:txBody>
      </p:sp>
      <p:graphicFrame>
        <p:nvGraphicFramePr>
          <p:cNvPr id="6" name="Content Placeholder 5"/>
          <p:cNvGraphicFramePr>
            <a:graphicFrameLocks/>
          </p:cNvGraphicFramePr>
          <p:nvPr>
            <p:extLst>
              <p:ext uri="{D42A27DB-BD31-4B8C-83A1-F6EECF244321}">
                <p14:modId xmlns:p14="http://schemas.microsoft.com/office/powerpoint/2010/main" val="3557864516"/>
              </p:ext>
            </p:extLst>
          </p:nvPr>
        </p:nvGraphicFramePr>
        <p:xfrm>
          <a:off x="110004" y="3332042"/>
          <a:ext cx="8879846" cy="1952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2322026" y="2477390"/>
            <a:ext cx="4455801" cy="1090939"/>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Implementation Capacity </a:t>
            </a:r>
            <a:r>
              <a:rPr lang="en-US" dirty="0" smtClean="0">
                <a:solidFill>
                  <a:schemeClr val="tx1"/>
                </a:solidFill>
              </a:rPr>
              <a:t>&amp; Performance </a:t>
            </a:r>
          </a:p>
          <a:p>
            <a:pPr algn="ctr"/>
            <a:r>
              <a:rPr lang="en-US" i="1" dirty="0" smtClean="0">
                <a:solidFill>
                  <a:schemeClr val="tx1"/>
                </a:solidFill>
              </a:rPr>
              <a:t>(</a:t>
            </a:r>
            <a:r>
              <a:rPr lang="en-US" i="1" dirty="0">
                <a:solidFill>
                  <a:schemeClr val="tx1"/>
                </a:solidFill>
              </a:rPr>
              <a:t>people, processes, using data, </a:t>
            </a:r>
            <a:r>
              <a:rPr lang="en-US" i="1" dirty="0" smtClean="0">
                <a:solidFill>
                  <a:schemeClr val="tx1"/>
                </a:solidFill>
              </a:rPr>
              <a:t>active and engaged partnerships)</a:t>
            </a:r>
            <a:endParaRPr lang="en-US" i="1" dirty="0">
              <a:solidFill>
                <a:schemeClr val="tx1"/>
              </a:solidFill>
            </a:endParaRPr>
          </a:p>
        </p:txBody>
      </p:sp>
      <p:cxnSp>
        <p:nvCxnSpPr>
          <p:cNvPr id="8" name="Straight Connector 7"/>
          <p:cNvCxnSpPr/>
          <p:nvPr/>
        </p:nvCxnSpPr>
        <p:spPr>
          <a:xfrm>
            <a:off x="469463" y="2184755"/>
            <a:ext cx="8098976" cy="13924"/>
          </a:xfrm>
          <a:prstGeom prst="line">
            <a:avLst/>
          </a:prstGeom>
          <a:effectLst>
            <a:outerShdw blurRad="50800" dist="38100" dir="2700000" algn="tl"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grpSp>
        <p:nvGrpSpPr>
          <p:cNvPr id="140" name="Group 139"/>
          <p:cNvGrpSpPr/>
          <p:nvPr/>
        </p:nvGrpSpPr>
        <p:grpSpPr>
          <a:xfrm>
            <a:off x="2260918" y="3766221"/>
            <a:ext cx="4436240" cy="2933953"/>
            <a:chOff x="2229941" y="2239551"/>
            <a:chExt cx="4436240" cy="2933953"/>
          </a:xfrm>
        </p:grpSpPr>
        <p:sp>
          <p:nvSpPr>
            <p:cNvPr id="5" name="Rectangle 4"/>
            <p:cNvSpPr/>
            <p:nvPr/>
          </p:nvSpPr>
          <p:spPr>
            <a:xfrm>
              <a:off x="2371720" y="2239551"/>
              <a:ext cx="4294461" cy="1205394"/>
            </a:xfrm>
            <a:prstGeom prst="rect">
              <a:avLst/>
            </a:prstGeom>
            <a:noFill/>
            <a:ln w="254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29941" y="4527173"/>
              <a:ext cx="4294461" cy="646331"/>
            </a:xfrm>
            <a:prstGeom prst="rect">
              <a:avLst/>
            </a:prstGeom>
            <a:noFill/>
          </p:spPr>
          <p:txBody>
            <a:bodyPr wrap="square" rtlCol="0">
              <a:spAutoFit/>
            </a:bodyPr>
            <a:lstStyle/>
            <a:p>
              <a:pPr algn="ctr"/>
              <a:r>
                <a:rPr lang="en-US" b="1" spc="200" dirty="0">
                  <a:solidFill>
                    <a:srgbClr val="FFC000"/>
                  </a:solidFill>
                </a:rPr>
                <a:t>COMPLEX, SHIFTING CONTEXT</a:t>
              </a:r>
            </a:p>
          </p:txBody>
        </p:sp>
        <p:pic>
          <p:nvPicPr>
            <p:cNvPr id="135" name="Picture 134" descr="tango view refresh by warszawianka - &quot;Refresh&quot; icon from Tango Project ..."/>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523213" y="3818659"/>
              <a:ext cx="710315" cy="710315"/>
            </a:xfrm>
            <a:prstGeom prst="rect">
              <a:avLst/>
            </a:prstGeom>
          </p:spPr>
        </p:pic>
        <p:pic>
          <p:nvPicPr>
            <p:cNvPr id="136" name="Picture 135" descr="tango view refresh by warszawianka - &quot;Refresh&quot; icon from Tango Project ..."/>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522180" y="3857119"/>
              <a:ext cx="710315" cy="710315"/>
            </a:xfrm>
            <a:prstGeom prst="rect">
              <a:avLst/>
            </a:prstGeom>
          </p:spPr>
        </p:pic>
        <p:pic>
          <p:nvPicPr>
            <p:cNvPr id="137" name="Picture 136" descr="tango view refresh by warszawianka - &quot;Refresh&quot; icon from Tango Project ..."/>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455276" y="3877211"/>
              <a:ext cx="465856" cy="465856"/>
            </a:xfrm>
            <a:prstGeom prst="rect">
              <a:avLst/>
            </a:prstGeom>
          </p:spPr>
        </p:pic>
        <p:pic>
          <p:nvPicPr>
            <p:cNvPr id="138" name="Picture 137" descr="tango view refresh by warszawianka - &quot;Refresh&quot; icon from Tango Project ..."/>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144244" y="3818659"/>
              <a:ext cx="465856" cy="465856"/>
            </a:xfrm>
            <a:prstGeom prst="rect">
              <a:avLst/>
            </a:prstGeom>
          </p:spPr>
        </p:pic>
        <p:pic>
          <p:nvPicPr>
            <p:cNvPr id="139" name="Picture 138" descr="tango view refresh by warszawianka - &quot;Refresh&quot; icon from Tango Project ..."/>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923889" y="3871321"/>
              <a:ext cx="465856" cy="465856"/>
            </a:xfrm>
            <a:prstGeom prst="rect">
              <a:avLst/>
            </a:prstGeom>
          </p:spPr>
        </p:pic>
      </p:grpSp>
    </p:spTree>
    <p:extLst>
      <p:ext uri="{BB962C8B-B14F-4D97-AF65-F5344CB8AC3E}">
        <p14:creationId xmlns:p14="http://schemas.microsoft.com/office/powerpoint/2010/main" val="19949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wipe(left)">
                                      <p:cBhvr>
                                        <p:cTn id="11"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it Takes” for Implementation</a:t>
            </a:r>
            <a:endParaRPr lang="en-US" dirty="0"/>
          </a:p>
        </p:txBody>
      </p:sp>
      <p:pic>
        <p:nvPicPr>
          <p:cNvPr id="4" name="Picture 3" descr="Estratto dal capitolo 1 di Church Multiplication Guide (Guida alla ..."/>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64531" y="4183813"/>
            <a:ext cx="2344071" cy="1164474"/>
          </a:xfrm>
          <a:prstGeom prst="rect">
            <a:avLst/>
          </a:prstGeom>
        </p:spPr>
      </p:pic>
      <p:pic>
        <p:nvPicPr>
          <p:cNvPr id="6" name="Picture 5" descr="THOUGHTS ON ARCHITECTURE AND URBANISM: Gardeners Root For City Patche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94238" y="1992064"/>
            <a:ext cx="2114364" cy="2130222"/>
          </a:xfrm>
          <a:prstGeom prst="rect">
            <a:avLst/>
          </a:prstGeom>
        </p:spPr>
      </p:pic>
      <p:sp>
        <p:nvSpPr>
          <p:cNvPr id="7" name="Content Placeholder 2"/>
          <p:cNvSpPr txBox="1">
            <a:spLocks/>
          </p:cNvSpPr>
          <p:nvPr/>
        </p:nvSpPr>
        <p:spPr>
          <a:xfrm>
            <a:off x="289561" y="1992063"/>
            <a:ext cx="5974970" cy="39486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mj-lt"/>
              <a:buAutoNum type="arabicPeriod"/>
            </a:pPr>
            <a:r>
              <a:rPr lang="en-US" dirty="0" smtClean="0"/>
              <a:t>A focus on </a:t>
            </a:r>
            <a:r>
              <a:rPr lang="en-US" b="1" dirty="0" smtClean="0"/>
              <a:t>People</a:t>
            </a:r>
            <a:r>
              <a:rPr lang="en-US" dirty="0" smtClean="0"/>
              <a:t> matters.</a:t>
            </a:r>
          </a:p>
          <a:p>
            <a:pPr marL="514350" indent="-514350">
              <a:buFont typeface="+mj-lt"/>
              <a:buAutoNum type="arabicPeriod"/>
            </a:pPr>
            <a:r>
              <a:rPr lang="en-US" dirty="0" smtClean="0"/>
              <a:t>A </a:t>
            </a:r>
            <a:r>
              <a:rPr lang="en-US" dirty="0"/>
              <a:t>focus on the </a:t>
            </a:r>
            <a:r>
              <a:rPr lang="en-US" b="1" dirty="0">
                <a:latin typeface="Calibri" panose="020F0502020204030204" pitchFamily="34" charset="0"/>
              </a:rPr>
              <a:t>Organization</a:t>
            </a:r>
            <a:r>
              <a:rPr lang="en-US" dirty="0"/>
              <a:t> matters just as much if not more.</a:t>
            </a:r>
          </a:p>
          <a:p>
            <a:pPr marL="514350" indent="-514350">
              <a:buFont typeface="+mj-lt"/>
              <a:buAutoNum type="arabicPeriod"/>
            </a:pPr>
            <a:r>
              <a:rPr lang="en-US" b="1" dirty="0">
                <a:latin typeface="Calibri" panose="020F0502020204030204" pitchFamily="34" charset="0"/>
              </a:rPr>
              <a:t>Leadership</a:t>
            </a:r>
            <a:r>
              <a:rPr lang="en-US" dirty="0"/>
              <a:t> for change lives at multiple levels.</a:t>
            </a:r>
          </a:p>
          <a:p>
            <a:pPr marL="514350" indent="-514350">
              <a:buFont typeface="+mj-lt"/>
              <a:buAutoNum type="arabicPeriod"/>
            </a:pPr>
            <a:r>
              <a:rPr lang="en-US" dirty="0"/>
              <a:t>Supporting use of the practice model is a deliberate, ongoing </a:t>
            </a:r>
            <a:r>
              <a:rPr lang="en-US" b="1" dirty="0">
                <a:latin typeface="Calibri" panose="020F0502020204030204" pitchFamily="34" charset="0"/>
              </a:rPr>
              <a:t>Process</a:t>
            </a:r>
            <a:r>
              <a:rPr lang="en-US" dirty="0"/>
              <a:t>.</a:t>
            </a:r>
          </a:p>
          <a:p>
            <a:pPr marL="0" indent="0">
              <a:buNone/>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00296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a:spLocks noGrp="1"/>
          </p:cNvSpPr>
          <p:nvPr>
            <p:ph type="title"/>
          </p:nvPr>
        </p:nvSpPr>
        <p:spPr>
          <a:xfrm>
            <a:off x="289561" y="292320"/>
            <a:ext cx="8533217" cy="1228232"/>
          </a:xfrm>
        </p:spPr>
        <p:txBody>
          <a:bodyPr>
            <a:noAutofit/>
          </a:bodyPr>
          <a:lstStyle/>
          <a:p>
            <a:r>
              <a:rPr lang="en-US" sz="3200" dirty="0"/>
              <a:t>Organization as “</a:t>
            </a:r>
            <a:r>
              <a:rPr lang="en-US" sz="3200" i="1" dirty="0"/>
              <a:t>We are in this Together</a:t>
            </a:r>
            <a:r>
              <a:rPr lang="en-US" sz="3200" dirty="0"/>
              <a:t>:”</a:t>
            </a:r>
            <a:br>
              <a:rPr lang="en-US" sz="3200" dirty="0"/>
            </a:br>
            <a:r>
              <a:rPr lang="en-US" sz="3200" dirty="0"/>
              <a:t>Implementation Structures and Processes that:</a:t>
            </a:r>
          </a:p>
        </p:txBody>
      </p:sp>
      <p:sp>
        <p:nvSpPr>
          <p:cNvPr id="25" name="TextBox 24"/>
          <p:cNvSpPr txBox="1"/>
          <p:nvPr/>
        </p:nvSpPr>
        <p:spPr>
          <a:xfrm>
            <a:off x="415346" y="2983810"/>
            <a:ext cx="940280" cy="1077218"/>
          </a:xfrm>
          <a:prstGeom prst="rect">
            <a:avLst/>
          </a:prstGeom>
          <a:solidFill>
            <a:srgbClr val="FFFFCC"/>
          </a:solidFill>
        </p:spPr>
        <p:txBody>
          <a:bodyPr wrap="square" rtlCol="0">
            <a:spAutoFit/>
          </a:bodyPr>
          <a:lstStyle/>
          <a:p>
            <a:pPr algn="ctr"/>
            <a:r>
              <a:rPr lang="en-US" sz="1600" dirty="0"/>
              <a:t>Use data for improve-</a:t>
            </a:r>
            <a:r>
              <a:rPr lang="en-US" sz="1600" dirty="0" err="1"/>
              <a:t>ment</a:t>
            </a:r>
            <a:endParaRPr lang="en-US" sz="1600" dirty="0"/>
          </a:p>
        </p:txBody>
      </p:sp>
      <p:sp>
        <p:nvSpPr>
          <p:cNvPr id="22" name="TextBox 21"/>
          <p:cNvSpPr txBox="1"/>
          <p:nvPr/>
        </p:nvSpPr>
        <p:spPr>
          <a:xfrm>
            <a:off x="237941" y="1904560"/>
            <a:ext cx="1645489" cy="830997"/>
          </a:xfrm>
          <a:prstGeom prst="rect">
            <a:avLst/>
          </a:prstGeom>
          <a:solidFill>
            <a:schemeClr val="bg1">
              <a:lumMod val="95000"/>
            </a:schemeClr>
          </a:solidFill>
        </p:spPr>
        <p:txBody>
          <a:bodyPr wrap="square" rtlCol="0">
            <a:spAutoFit/>
          </a:bodyPr>
          <a:lstStyle/>
          <a:p>
            <a:pPr algn="ctr"/>
            <a:r>
              <a:rPr lang="en-US" sz="1600" dirty="0"/>
              <a:t>Engage leadership at multiple levels</a:t>
            </a:r>
          </a:p>
        </p:txBody>
      </p:sp>
      <p:sp>
        <p:nvSpPr>
          <p:cNvPr id="24" name="TextBox 23"/>
          <p:cNvSpPr txBox="1"/>
          <p:nvPr/>
        </p:nvSpPr>
        <p:spPr>
          <a:xfrm>
            <a:off x="300160" y="4347798"/>
            <a:ext cx="1474458" cy="1077218"/>
          </a:xfrm>
          <a:prstGeom prst="rect">
            <a:avLst/>
          </a:prstGeom>
          <a:solidFill>
            <a:srgbClr val="FFCECA"/>
          </a:solidFill>
        </p:spPr>
        <p:txBody>
          <a:bodyPr wrap="square" rtlCol="0">
            <a:spAutoFit/>
          </a:bodyPr>
          <a:lstStyle/>
          <a:p>
            <a:pPr algn="ctr"/>
            <a:r>
              <a:rPr lang="en-US" sz="1600" dirty="0"/>
              <a:t>Meaningfully involve community partners</a:t>
            </a:r>
          </a:p>
        </p:txBody>
      </p:sp>
      <p:sp>
        <p:nvSpPr>
          <p:cNvPr id="15" name="TextBox 14"/>
          <p:cNvSpPr txBox="1"/>
          <p:nvPr/>
        </p:nvSpPr>
        <p:spPr>
          <a:xfrm>
            <a:off x="6784311" y="4989450"/>
            <a:ext cx="1930100" cy="1323439"/>
          </a:xfrm>
          <a:prstGeom prst="rect">
            <a:avLst/>
          </a:prstGeom>
          <a:solidFill>
            <a:schemeClr val="accent5">
              <a:lumMod val="20000"/>
              <a:lumOff val="80000"/>
            </a:schemeClr>
          </a:solidFill>
        </p:spPr>
        <p:txBody>
          <a:bodyPr wrap="square" rtlCol="0">
            <a:spAutoFit/>
          </a:bodyPr>
          <a:lstStyle/>
          <a:p>
            <a:pPr algn="ctr"/>
            <a:r>
              <a:rPr lang="en-US" sz="1600" dirty="0"/>
              <a:t>Gather and share feedback from staff at all levels about strengths and challenges</a:t>
            </a:r>
          </a:p>
        </p:txBody>
      </p:sp>
      <p:sp>
        <p:nvSpPr>
          <p:cNvPr id="26" name="TextBox 25"/>
          <p:cNvSpPr txBox="1"/>
          <p:nvPr/>
        </p:nvSpPr>
        <p:spPr>
          <a:xfrm>
            <a:off x="2025316" y="5719835"/>
            <a:ext cx="3702624" cy="584775"/>
          </a:xfrm>
          <a:prstGeom prst="rect">
            <a:avLst/>
          </a:prstGeom>
          <a:solidFill>
            <a:schemeClr val="accent2">
              <a:lumMod val="20000"/>
              <a:lumOff val="80000"/>
            </a:schemeClr>
          </a:solidFill>
        </p:spPr>
        <p:txBody>
          <a:bodyPr wrap="square" rtlCol="0">
            <a:spAutoFit/>
          </a:bodyPr>
          <a:lstStyle/>
          <a:p>
            <a:pPr algn="ctr"/>
            <a:r>
              <a:rPr lang="en-US" sz="1600" dirty="0" smtClean="0"/>
              <a:t>Build the competence and confidence of practitioners</a:t>
            </a:r>
            <a:endParaRPr lang="en-US" sz="1600" dirty="0"/>
          </a:p>
        </p:txBody>
      </p:sp>
      <p:grpSp>
        <p:nvGrpSpPr>
          <p:cNvPr id="33" name="Group 32"/>
          <p:cNvGrpSpPr/>
          <p:nvPr/>
        </p:nvGrpSpPr>
        <p:grpSpPr>
          <a:xfrm>
            <a:off x="2455499" y="2625751"/>
            <a:ext cx="4047328" cy="2078074"/>
            <a:chOff x="1995544" y="1316132"/>
            <a:chExt cx="5050715" cy="3093563"/>
          </a:xfrm>
        </p:grpSpPr>
        <p:pic>
          <p:nvPicPr>
            <p:cNvPr id="34" name="Picture 33" descr="Convocatoria Asamblea General Extraordinaria de Socios"/>
            <p:cNvPicPr>
              <a:picLocks noChangeAspect="1"/>
            </p:cNvPicPr>
            <p:nvPr/>
          </p:nvPicPr>
          <p:blipFill>
            <a:blip r:embed="rId3" cstate="email">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tretch>
              <a:fillRect/>
            </a:stretch>
          </p:blipFill>
          <p:spPr>
            <a:xfrm>
              <a:off x="1995544" y="1316132"/>
              <a:ext cx="5050715" cy="3093563"/>
            </a:xfrm>
            <a:prstGeom prst="rect">
              <a:avLst/>
            </a:prstGeom>
          </p:spPr>
        </p:pic>
        <p:grpSp>
          <p:nvGrpSpPr>
            <p:cNvPr id="35" name="Group 34"/>
            <p:cNvGrpSpPr/>
            <p:nvPr/>
          </p:nvGrpSpPr>
          <p:grpSpPr>
            <a:xfrm>
              <a:off x="4017451" y="1815170"/>
              <a:ext cx="1077433" cy="1111552"/>
              <a:chOff x="3856860" y="2022921"/>
              <a:chExt cx="1077433" cy="1111552"/>
            </a:xfrm>
            <a:noFill/>
          </p:grpSpPr>
          <p:pic>
            <p:nvPicPr>
              <p:cNvPr id="36" name="Picture 35" descr="Download Small PNG Medium PNG Large 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56860" y="2022921"/>
                <a:ext cx="1077433" cy="1111552"/>
              </a:xfrm>
              <a:prstGeom prst="rect">
                <a:avLst/>
              </a:prstGeom>
              <a:grpFill/>
            </p:spPr>
          </p:pic>
          <p:sp>
            <p:nvSpPr>
              <p:cNvPr id="37" name="TextBox 36"/>
              <p:cNvSpPr txBox="1"/>
              <p:nvPr/>
            </p:nvSpPr>
            <p:spPr>
              <a:xfrm>
                <a:off x="4012018" y="2216257"/>
                <a:ext cx="922275" cy="458178"/>
              </a:xfrm>
              <a:prstGeom prst="rect">
                <a:avLst/>
              </a:prstGeom>
              <a:grpFill/>
            </p:spPr>
            <p:txBody>
              <a:bodyPr wrap="square" rtlCol="0">
                <a:spAutoFit/>
              </a:bodyPr>
              <a:lstStyle/>
              <a:p>
                <a:r>
                  <a:rPr lang="en-US" sz="1400" b="1" dirty="0">
                    <a:solidFill>
                      <a:schemeClr val="bg1"/>
                    </a:solidFill>
                  </a:rPr>
                  <a:t>HOST</a:t>
                </a:r>
              </a:p>
            </p:txBody>
          </p:sp>
        </p:grpSp>
      </p:grpSp>
      <p:pic>
        <p:nvPicPr>
          <p:cNvPr id="38" name="Picture 37" descr="Globe, World, Earth, Hands, People, &lt;strong&gt;Kids&lt;/strong&gt;, &lt;strong&gt;Circle&lt;/strong&gt;"/>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646455" y="1998340"/>
            <a:ext cx="5721936" cy="3520456"/>
          </a:xfrm>
          <a:prstGeom prst="rect">
            <a:avLst/>
          </a:prstGeom>
        </p:spPr>
      </p:pic>
      <p:grpSp>
        <p:nvGrpSpPr>
          <p:cNvPr id="2" name="Group 1"/>
          <p:cNvGrpSpPr/>
          <p:nvPr/>
        </p:nvGrpSpPr>
        <p:grpSpPr>
          <a:xfrm>
            <a:off x="6836475" y="1829577"/>
            <a:ext cx="2234758" cy="2608104"/>
            <a:chOff x="6836475" y="1829577"/>
            <a:chExt cx="2234758" cy="2608104"/>
          </a:xfrm>
        </p:grpSpPr>
        <p:sp>
          <p:nvSpPr>
            <p:cNvPr id="29" name="TextBox 28"/>
            <p:cNvSpPr txBox="1"/>
            <p:nvPr/>
          </p:nvSpPr>
          <p:spPr>
            <a:xfrm>
              <a:off x="6836475" y="1829577"/>
              <a:ext cx="1645489" cy="706199"/>
            </a:xfrm>
            <a:prstGeom prst="rect">
              <a:avLst/>
            </a:prstGeom>
            <a:solidFill>
              <a:srgbClr val="CCFFCC"/>
            </a:solidFill>
          </p:spPr>
          <p:txBody>
            <a:bodyPr wrap="square" rtlCol="0">
              <a:spAutoFit/>
            </a:bodyPr>
            <a:lstStyle/>
            <a:p>
              <a:pPr algn="ctr"/>
              <a:r>
                <a:rPr lang="en-US" sz="1600" dirty="0"/>
                <a:t>Create and nurture change</a:t>
              </a:r>
            </a:p>
          </p:txBody>
        </p:sp>
        <p:sp>
          <p:nvSpPr>
            <p:cNvPr id="17" name="TextBox 16"/>
            <p:cNvSpPr txBox="1"/>
            <p:nvPr/>
          </p:nvSpPr>
          <p:spPr>
            <a:xfrm>
              <a:off x="7577851" y="2868021"/>
              <a:ext cx="1493382" cy="1569660"/>
            </a:xfrm>
            <a:prstGeom prst="rect">
              <a:avLst/>
            </a:prstGeom>
            <a:solidFill>
              <a:schemeClr val="accent2">
                <a:lumMod val="20000"/>
                <a:lumOff val="80000"/>
              </a:schemeClr>
            </a:solidFill>
          </p:spPr>
          <p:txBody>
            <a:bodyPr wrap="square" rtlCol="0">
              <a:spAutoFit/>
            </a:bodyPr>
            <a:lstStyle/>
            <a:p>
              <a:pPr algn="ctr"/>
              <a:r>
                <a:rPr lang="en-US" sz="1600" dirty="0"/>
                <a:t>Manage addressing how to improve   policies and practices</a:t>
              </a:r>
            </a:p>
          </p:txBody>
        </p:sp>
      </p:grpSp>
    </p:spTree>
    <p:extLst>
      <p:ext uri="{BB962C8B-B14F-4D97-AF65-F5344CB8AC3E}">
        <p14:creationId xmlns:p14="http://schemas.microsoft.com/office/powerpoint/2010/main" val="3093600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0-#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1+#ppt_w/2"/>
                                          </p:val>
                                        </p:tav>
                                        <p:tav tm="100000">
                                          <p:val>
                                            <p:strVal val="#ppt_x"/>
                                          </p:val>
                                        </p:tav>
                                      </p:tavLst>
                                    </p:anim>
                                    <p:anim calcmode="lin" valueType="num">
                                      <p:cBhvr additive="base">
                                        <p:cTn id="3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animBg="1"/>
      <p:bldP spid="24" grpId="0" animBg="1"/>
      <p:bldP spid="1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297867"/>
          </a:xfrm>
        </p:spPr>
        <p:txBody>
          <a:bodyPr>
            <a:normAutofit fontScale="90000"/>
          </a:bodyPr>
          <a:lstStyle/>
          <a:p>
            <a:r>
              <a:rPr lang="en-US" dirty="0" smtClean="0"/>
              <a:t>“What it Takes” for Implementation: </a:t>
            </a:r>
            <a:r>
              <a:rPr lang="en-US" sz="4400" dirty="0" smtClean="0"/>
              <a:t>Development Circles</a:t>
            </a:r>
            <a:endParaRPr lang="en-US" sz="4400" dirty="0"/>
          </a:p>
        </p:txBody>
      </p:sp>
      <p:sp>
        <p:nvSpPr>
          <p:cNvPr id="3" name="Content Placeholder 2"/>
          <p:cNvSpPr>
            <a:spLocks noGrp="1"/>
          </p:cNvSpPr>
          <p:nvPr>
            <p:ph idx="1"/>
          </p:nvPr>
        </p:nvSpPr>
        <p:spPr>
          <a:xfrm>
            <a:off x="140036" y="2233833"/>
            <a:ext cx="8719968" cy="4155589"/>
          </a:xfrm>
        </p:spPr>
        <p:txBody>
          <a:bodyPr>
            <a:normAutofit fontScale="92500" lnSpcReduction="10000"/>
          </a:bodyPr>
          <a:lstStyle/>
          <a:p>
            <a:pPr marL="514350" indent="-514350">
              <a:lnSpc>
                <a:spcPct val="120000"/>
              </a:lnSpc>
              <a:spcBef>
                <a:spcPts val="0"/>
              </a:spcBef>
              <a:spcAft>
                <a:spcPts val="600"/>
              </a:spcAft>
              <a:buFont typeface="+mj-lt"/>
              <a:buAutoNum type="arabicPeriod"/>
            </a:pPr>
            <a:r>
              <a:rPr lang="en-US" sz="2200" i="1" dirty="0">
                <a:latin typeface="+mj-lt"/>
              </a:rPr>
              <a:t>A focus on people matters.</a:t>
            </a:r>
          </a:p>
          <a:p>
            <a:pPr marL="914400" lvl="1" indent="-223838">
              <a:lnSpc>
                <a:spcPct val="120000"/>
              </a:lnSpc>
              <a:spcBef>
                <a:spcPts val="0"/>
              </a:spcBef>
              <a:spcAft>
                <a:spcPts val="600"/>
              </a:spcAft>
              <a:buFont typeface="Wingdings" panose="05000000000000000000" pitchFamily="2" charset="2"/>
              <a:buChar char="ü"/>
            </a:pPr>
            <a:r>
              <a:rPr lang="en-US" sz="2200" dirty="0">
                <a:latin typeface="+mj-lt"/>
              </a:rPr>
              <a:t> </a:t>
            </a:r>
            <a:r>
              <a:rPr lang="en-US" sz="2200" b="1" dirty="0"/>
              <a:t>Workforce Development </a:t>
            </a:r>
            <a:r>
              <a:rPr lang="en-US" sz="2200" dirty="0"/>
              <a:t>(Training, Ongoing Coaching for all staff)</a:t>
            </a:r>
          </a:p>
          <a:p>
            <a:pPr marL="514350" indent="-514350">
              <a:lnSpc>
                <a:spcPct val="120000"/>
              </a:lnSpc>
              <a:spcBef>
                <a:spcPts val="0"/>
              </a:spcBef>
              <a:spcAft>
                <a:spcPts val="600"/>
              </a:spcAft>
              <a:buFont typeface="+mj-lt"/>
              <a:buAutoNum type="arabicPeriod"/>
            </a:pPr>
            <a:r>
              <a:rPr lang="en-US" sz="2200" i="1" dirty="0">
                <a:latin typeface="+mj-lt"/>
              </a:rPr>
              <a:t>A focus on the organization matters just as much if not more AND</a:t>
            </a:r>
          </a:p>
          <a:p>
            <a:pPr marL="514350" indent="-514350">
              <a:lnSpc>
                <a:spcPct val="120000"/>
              </a:lnSpc>
              <a:spcBef>
                <a:spcPts val="0"/>
              </a:spcBef>
              <a:spcAft>
                <a:spcPts val="600"/>
              </a:spcAft>
              <a:buFont typeface="+mj-lt"/>
              <a:buAutoNum type="arabicPeriod"/>
            </a:pPr>
            <a:r>
              <a:rPr lang="en-US" sz="2200" i="1" dirty="0">
                <a:latin typeface="+mj-lt"/>
              </a:rPr>
              <a:t>Leadership for change lives at multiple levels.</a:t>
            </a:r>
          </a:p>
          <a:p>
            <a:pPr marL="914400" lvl="1" indent="-223838">
              <a:spcBef>
                <a:spcPts val="0"/>
              </a:spcBef>
              <a:spcAft>
                <a:spcPts val="600"/>
              </a:spcAft>
              <a:buFont typeface="Wingdings" panose="05000000000000000000" pitchFamily="2" charset="2"/>
              <a:buChar char="ü"/>
            </a:pPr>
            <a:r>
              <a:rPr lang="en-US" sz="2200" b="1" dirty="0"/>
              <a:t>Organizational Readiness Building </a:t>
            </a:r>
          </a:p>
          <a:p>
            <a:pPr marL="690562" lvl="1" indent="0">
              <a:spcBef>
                <a:spcPts val="0"/>
              </a:spcBef>
              <a:spcAft>
                <a:spcPts val="600"/>
              </a:spcAft>
              <a:buNone/>
            </a:pPr>
            <a:r>
              <a:rPr lang="en-US" sz="2200" dirty="0"/>
              <a:t>    </a:t>
            </a:r>
            <a:r>
              <a:rPr lang="en-US" sz="2200" dirty="0" smtClean="0"/>
              <a:t>(Linked </a:t>
            </a:r>
            <a:r>
              <a:rPr lang="en-US" sz="2200" dirty="0"/>
              <a:t>Leadership and Implementation </a:t>
            </a:r>
            <a:r>
              <a:rPr lang="en-US" sz="2200" dirty="0" smtClean="0"/>
              <a:t>Teams, </a:t>
            </a:r>
          </a:p>
          <a:p>
            <a:pPr marL="971550" lvl="1" indent="0">
              <a:spcBef>
                <a:spcPts val="0"/>
              </a:spcBef>
              <a:spcAft>
                <a:spcPts val="600"/>
              </a:spcAft>
              <a:buNone/>
            </a:pPr>
            <a:r>
              <a:rPr lang="en-US" sz="2200" dirty="0" smtClean="0"/>
              <a:t>practices to strengthen organizational climate)</a:t>
            </a:r>
            <a:endParaRPr lang="en-US" sz="2200" dirty="0"/>
          </a:p>
          <a:p>
            <a:pPr marL="914400" lvl="1" indent="-223838">
              <a:lnSpc>
                <a:spcPct val="120000"/>
              </a:lnSpc>
              <a:spcBef>
                <a:spcPts val="0"/>
              </a:spcBef>
              <a:spcAft>
                <a:spcPts val="600"/>
              </a:spcAft>
              <a:buFont typeface="Wingdings" panose="05000000000000000000" pitchFamily="2" charset="2"/>
              <a:buChar char="ü"/>
            </a:pPr>
            <a:r>
              <a:rPr lang="en-US" sz="2200" b="1" dirty="0"/>
              <a:t>Engagement, Relationships, and Partnership</a:t>
            </a:r>
          </a:p>
          <a:p>
            <a:pPr marL="514350" indent="-514350">
              <a:lnSpc>
                <a:spcPct val="120000"/>
              </a:lnSpc>
              <a:spcBef>
                <a:spcPts val="0"/>
              </a:spcBef>
              <a:spcAft>
                <a:spcPts val="600"/>
              </a:spcAft>
              <a:buFont typeface="+mj-lt"/>
              <a:buAutoNum type="arabicPeriod"/>
            </a:pPr>
            <a:r>
              <a:rPr lang="en-US" sz="2200" i="1" dirty="0">
                <a:latin typeface="+mj-lt"/>
              </a:rPr>
              <a:t>Supporting use of the practice model is a deliberate, ongoing process</a:t>
            </a:r>
            <a:r>
              <a:rPr lang="en-US" sz="2200" dirty="0">
                <a:latin typeface="+mj-lt"/>
              </a:rPr>
              <a:t>.</a:t>
            </a:r>
          </a:p>
          <a:p>
            <a:pPr marL="914400" lvl="1" indent="-223838">
              <a:lnSpc>
                <a:spcPct val="120000"/>
              </a:lnSpc>
              <a:spcBef>
                <a:spcPts val="0"/>
              </a:spcBef>
              <a:spcAft>
                <a:spcPts val="600"/>
              </a:spcAft>
              <a:buFont typeface="Wingdings" panose="05000000000000000000" pitchFamily="2" charset="2"/>
              <a:buChar char="ü"/>
            </a:pPr>
            <a:r>
              <a:rPr lang="en-US" sz="2200" b="1" dirty="0"/>
              <a:t>Quality, Outcome, and System Improvement</a:t>
            </a:r>
          </a:p>
        </p:txBody>
      </p:sp>
      <p:grpSp>
        <p:nvGrpSpPr>
          <p:cNvPr id="4" name="Group 3"/>
          <p:cNvGrpSpPr/>
          <p:nvPr/>
        </p:nvGrpSpPr>
        <p:grpSpPr>
          <a:xfrm>
            <a:off x="6778412" y="3559592"/>
            <a:ext cx="2123000" cy="1674447"/>
            <a:chOff x="1995544" y="1316132"/>
            <a:chExt cx="5050715" cy="3093563"/>
          </a:xfrm>
        </p:grpSpPr>
        <p:pic>
          <p:nvPicPr>
            <p:cNvPr id="5" name="Picture 4" descr="Convocatoria Asamblea General Extraordinaria de Socios"/>
            <p:cNvPicPr>
              <a:picLocks noChangeAspect="1"/>
            </p:cNvPicPr>
            <p:nvPr/>
          </p:nvPicPr>
          <p:blipFill>
            <a:blip r:embed="rId2" cstate="email">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tretch>
              <a:fillRect/>
            </a:stretch>
          </p:blipFill>
          <p:spPr>
            <a:xfrm>
              <a:off x="1995544" y="1316132"/>
              <a:ext cx="5050715" cy="3093563"/>
            </a:xfrm>
            <a:prstGeom prst="rect">
              <a:avLst/>
            </a:prstGeom>
          </p:spPr>
        </p:pic>
        <p:grpSp>
          <p:nvGrpSpPr>
            <p:cNvPr id="6" name="Group 5"/>
            <p:cNvGrpSpPr/>
            <p:nvPr/>
          </p:nvGrpSpPr>
          <p:grpSpPr>
            <a:xfrm>
              <a:off x="3806177" y="1815170"/>
              <a:ext cx="1499760" cy="1111552"/>
              <a:chOff x="3645586" y="2022921"/>
              <a:chExt cx="1499760" cy="1111552"/>
            </a:xfrm>
            <a:noFill/>
          </p:grpSpPr>
          <p:pic>
            <p:nvPicPr>
              <p:cNvPr id="7" name="Picture 6" descr="Download Small PNG Medium PNG Large 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56860" y="2022921"/>
                <a:ext cx="1077433" cy="1111552"/>
              </a:xfrm>
              <a:prstGeom prst="rect">
                <a:avLst/>
              </a:prstGeom>
              <a:grpFill/>
            </p:spPr>
          </p:pic>
          <p:sp>
            <p:nvSpPr>
              <p:cNvPr id="8" name="TextBox 7"/>
              <p:cNvSpPr txBox="1"/>
              <p:nvPr/>
            </p:nvSpPr>
            <p:spPr>
              <a:xfrm>
                <a:off x="3645586" y="2216258"/>
                <a:ext cx="1499760" cy="511759"/>
              </a:xfrm>
              <a:prstGeom prst="rect">
                <a:avLst/>
              </a:prstGeom>
              <a:grpFill/>
            </p:spPr>
            <p:txBody>
              <a:bodyPr wrap="square" rtlCol="0">
                <a:spAutoFit/>
              </a:bodyPr>
              <a:lstStyle/>
              <a:p>
                <a:r>
                  <a:rPr lang="en-US" sz="1200" b="1" dirty="0">
                    <a:solidFill>
                      <a:schemeClr val="bg1"/>
                    </a:solidFill>
                  </a:rPr>
                  <a:t>HOST</a:t>
                </a:r>
              </a:p>
            </p:txBody>
          </p:sp>
        </p:grpSp>
      </p:grpSp>
    </p:spTree>
    <p:extLst>
      <p:ext uri="{BB962C8B-B14F-4D97-AF65-F5344CB8AC3E}">
        <p14:creationId xmlns:p14="http://schemas.microsoft.com/office/powerpoint/2010/main" val="22020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Organizational Readiness Building</a:t>
            </a:r>
            <a:endParaRPr lang="en-US" dirty="0"/>
          </a:p>
        </p:txBody>
      </p:sp>
      <p:sp>
        <p:nvSpPr>
          <p:cNvPr id="3" name="Content Placeholder 2"/>
          <p:cNvSpPr>
            <a:spLocks noGrp="1"/>
          </p:cNvSpPr>
          <p:nvPr>
            <p:ph idx="1"/>
          </p:nvPr>
        </p:nvSpPr>
        <p:spPr>
          <a:xfrm>
            <a:off x="457200" y="1600199"/>
            <a:ext cx="4366117" cy="3903453"/>
          </a:xfrm>
        </p:spPr>
        <p:txBody>
          <a:bodyPr>
            <a:normAutofit/>
          </a:bodyPr>
          <a:lstStyle/>
          <a:p>
            <a:pPr marL="0" indent="0">
              <a:lnSpc>
                <a:spcPct val="110000"/>
              </a:lnSpc>
              <a:spcBef>
                <a:spcPts val="600"/>
              </a:spcBef>
              <a:buNone/>
            </a:pPr>
            <a:r>
              <a:rPr lang="en-US" dirty="0" smtClean="0"/>
              <a:t>VISION</a:t>
            </a:r>
          </a:p>
          <a:p>
            <a:pPr>
              <a:lnSpc>
                <a:spcPct val="110000"/>
              </a:lnSpc>
              <a:spcBef>
                <a:spcPts val="600"/>
              </a:spcBef>
            </a:pPr>
            <a:r>
              <a:rPr lang="en-US" dirty="0" smtClean="0"/>
              <a:t>People specifically resourced and tasked to come together, attend to day-to-day tasks of implementation</a:t>
            </a:r>
          </a:p>
          <a:p>
            <a:pPr>
              <a:lnSpc>
                <a:spcPct val="110000"/>
              </a:lnSpc>
              <a:spcBef>
                <a:spcPts val="600"/>
              </a:spcBef>
            </a:pPr>
            <a:r>
              <a:rPr lang="en-US" dirty="0" smtClean="0"/>
              <a:t>Teams of executive leaders, staff, and partners have functional roles and dedicated resources</a:t>
            </a:r>
          </a:p>
        </p:txBody>
      </p:sp>
      <p:pic>
        <p:nvPicPr>
          <p:cNvPr id="7" name="Picture 6" descr="&lt;strong&gt;organizational-behavior&lt;/strong&gt;-49.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93611" y="2340633"/>
            <a:ext cx="3816758" cy="2544505"/>
          </a:xfrm>
          <a:prstGeom prst="rect">
            <a:avLst/>
          </a:prstGeom>
        </p:spPr>
      </p:pic>
      <p:sp>
        <p:nvSpPr>
          <p:cNvPr id="8" name="Content Placeholder 2"/>
          <p:cNvSpPr txBox="1">
            <a:spLocks/>
          </p:cNvSpPr>
          <p:nvPr/>
        </p:nvSpPr>
        <p:spPr>
          <a:xfrm>
            <a:off x="457200" y="5503652"/>
            <a:ext cx="7772400" cy="120194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0"/>
              </a:spcBef>
            </a:pPr>
            <a:r>
              <a:rPr lang="en-US" dirty="0" smtClean="0"/>
              <a:t>Organizational practices create a climate that facilitates progress and problem-solves challenges</a:t>
            </a:r>
            <a:endParaRPr lang="en-US" dirty="0"/>
          </a:p>
        </p:txBody>
      </p:sp>
    </p:spTree>
    <p:extLst>
      <p:ext uri="{BB962C8B-B14F-4D97-AF65-F5344CB8AC3E}">
        <p14:creationId xmlns:p14="http://schemas.microsoft.com/office/powerpoint/2010/main" val="1229761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 Engagement, Relationships, and Partnership</a:t>
            </a:r>
            <a:endParaRPr lang="en-US" dirty="0"/>
          </a:p>
        </p:txBody>
      </p:sp>
      <p:sp>
        <p:nvSpPr>
          <p:cNvPr id="3" name="Content Placeholder 2"/>
          <p:cNvSpPr>
            <a:spLocks noGrp="1"/>
          </p:cNvSpPr>
          <p:nvPr>
            <p:ph idx="1"/>
          </p:nvPr>
        </p:nvSpPr>
        <p:spPr>
          <a:xfrm>
            <a:off x="441385" y="1864743"/>
            <a:ext cx="3624531" cy="4645325"/>
          </a:xfrm>
        </p:spPr>
        <p:txBody>
          <a:bodyPr>
            <a:normAutofit/>
          </a:bodyPr>
          <a:lstStyle/>
          <a:p>
            <a:pPr marL="0" indent="0">
              <a:spcBef>
                <a:spcPts val="1200"/>
              </a:spcBef>
              <a:buNone/>
            </a:pPr>
            <a:r>
              <a:rPr lang="en-US" dirty="0" smtClean="0"/>
              <a:t>VISION</a:t>
            </a:r>
          </a:p>
          <a:p>
            <a:pPr>
              <a:spcBef>
                <a:spcPts val="1200"/>
              </a:spcBef>
            </a:pPr>
            <a:r>
              <a:rPr lang="en-US" dirty="0" smtClean="0"/>
              <a:t>Internal stakeholders, community and Tribal members, system partners are actively involved in teaming structures and processes that are necessary to support implementation</a:t>
            </a:r>
          </a:p>
        </p:txBody>
      </p:sp>
      <p:pic>
        <p:nvPicPr>
          <p:cNvPr id="5" name="Content Placeholder 3" descr="unity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384903" y="2263027"/>
            <a:ext cx="4301897" cy="3360669"/>
          </a:xfrm>
          <a:prstGeom prst="rect">
            <a:avLst/>
          </a:prstGeom>
        </p:spPr>
      </p:pic>
    </p:spTree>
    <p:extLst>
      <p:ext uri="{BB962C8B-B14F-4D97-AF65-F5344CB8AC3E}">
        <p14:creationId xmlns:p14="http://schemas.microsoft.com/office/powerpoint/2010/main" val="104032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US" altLang="en-US" dirty="0" smtClean="0">
                <a:solidFill>
                  <a:srgbClr val="00BFC3"/>
                </a:solidFill>
                <a:latin typeface="Brush Hand New" pitchFamily="2" charset="0"/>
              </a:rPr>
              <a:t>Partners in Designing and Aligning Practice &amp; System Intervention</a:t>
            </a:r>
          </a:p>
        </p:txBody>
      </p:sp>
      <p:pic>
        <p:nvPicPr>
          <p:cNvPr id="5123" name="Picture 2" descr="100 Ella picture 4.jpg"/>
          <p:cNvPicPr>
            <a:picLocks noGrp="1" noChangeAspect="1"/>
          </p:cNvPicPr>
          <p:nvPr>
            <p:ph idx="1"/>
          </p:nvPr>
        </p:nvPicPr>
        <p:blipFill>
          <a:blip r:embed="rId3" cstate="email">
            <a:extLst>
              <a:ext uri="{28A0092B-C50C-407E-A947-70E740481C1C}">
                <a14:useLocalDpi xmlns:a14="http://schemas.microsoft.com/office/drawing/2010/main" val="0"/>
              </a:ext>
            </a:extLst>
          </a:blip>
          <a:srcRect l="4860" t="7640" r="3935"/>
          <a:stretch>
            <a:fillRect/>
          </a:stretch>
        </p:blipFill>
        <p:spPr>
          <a:xfrm>
            <a:off x="894811" y="1805317"/>
            <a:ext cx="7226300" cy="4878388"/>
          </a:xfrm>
          <a:noFill/>
        </p:spPr>
      </p:pic>
    </p:spTree>
    <p:extLst>
      <p:ext uri="{BB962C8B-B14F-4D97-AF65-F5344CB8AC3E}">
        <p14:creationId xmlns:p14="http://schemas.microsoft.com/office/powerpoint/2010/main" val="3847870271"/>
      </p:ext>
    </p:extLst>
  </p:cSld>
  <p:clrMapOvr>
    <a:masterClrMapping/>
  </p:clrMapOvr>
  <mc:AlternateContent xmlns:mc="http://schemas.openxmlformats.org/markup-compatibility/2006" xmlns:p14="http://schemas.microsoft.com/office/powerpoint/2010/main">
    <mc:Choice Requires="p14">
      <p:transition spd="slow" p14:dur="1500" advTm="50000">
        <p:strips dir="rd"/>
      </p:transition>
    </mc:Choice>
    <mc:Fallback xmlns="">
      <p:transition spd="slow" advTm="50000">
        <p:strips dir="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007" y="308514"/>
            <a:ext cx="9144000" cy="1143000"/>
          </a:xfrm>
        </p:spPr>
        <p:txBody>
          <a:bodyPr>
            <a:normAutofit fontScale="90000"/>
          </a:bodyPr>
          <a:lstStyle/>
          <a:p>
            <a:r>
              <a:rPr lang="en-US" altLang="en-US" sz="4000" dirty="0" smtClean="0">
                <a:solidFill>
                  <a:srgbClr val="00BFC3"/>
                </a:solidFill>
                <a:latin typeface="Brush Hand New" pitchFamily="2" charset="0"/>
              </a:rPr>
              <a:t>Partners in Posing Problems and Identifying Solutions &amp; Accountability and Sustainability</a:t>
            </a:r>
          </a:p>
        </p:txBody>
      </p:sp>
      <p:pic>
        <p:nvPicPr>
          <p:cNvPr id="6147" name="Content Placeholder 3" descr="buildingabridg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82625" y="1580522"/>
            <a:ext cx="7670800" cy="5045075"/>
          </a:xfrm>
        </p:spPr>
      </p:pic>
    </p:spTree>
    <p:extLst>
      <p:ext uri="{BB962C8B-B14F-4D97-AF65-F5344CB8AC3E}">
        <p14:creationId xmlns:p14="http://schemas.microsoft.com/office/powerpoint/2010/main" val="2517287198"/>
      </p:ext>
    </p:extLst>
  </p:cSld>
  <p:clrMapOvr>
    <a:masterClrMapping/>
  </p:clrMapOvr>
  <mc:AlternateContent xmlns:mc="http://schemas.openxmlformats.org/markup-compatibility/2006" xmlns:p14="http://schemas.microsoft.com/office/powerpoint/2010/main">
    <mc:Choice Requires="p14">
      <p:transition spd="slow" p14:dur="1500" advTm="46000">
        <p:strips dir="rd"/>
      </p:transition>
    </mc:Choice>
    <mc:Fallback xmlns="">
      <p:transition spd="slow" advTm="46000">
        <p:strips dir="r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Workforce Development</a:t>
            </a:r>
            <a:endParaRPr lang="en-US" dirty="0"/>
          </a:p>
        </p:txBody>
      </p:sp>
      <p:sp>
        <p:nvSpPr>
          <p:cNvPr id="3" name="Content Placeholder 2"/>
          <p:cNvSpPr>
            <a:spLocks noGrp="1"/>
          </p:cNvSpPr>
          <p:nvPr>
            <p:ph idx="1"/>
          </p:nvPr>
        </p:nvSpPr>
        <p:spPr>
          <a:xfrm>
            <a:off x="476879" y="1456426"/>
            <a:ext cx="4856672" cy="5162909"/>
          </a:xfrm>
        </p:spPr>
        <p:txBody>
          <a:bodyPr>
            <a:normAutofit/>
          </a:bodyPr>
          <a:lstStyle/>
          <a:p>
            <a:pPr marL="0" indent="0">
              <a:buNone/>
            </a:pPr>
            <a:r>
              <a:rPr lang="en-US" dirty="0" smtClean="0"/>
              <a:t>VISION</a:t>
            </a:r>
          </a:p>
          <a:p>
            <a:r>
              <a:rPr lang="en-US" dirty="0" smtClean="0"/>
              <a:t>Recruitment, promotion, and retention practices align with CPM principles</a:t>
            </a:r>
          </a:p>
          <a:p>
            <a:r>
              <a:rPr lang="en-US" dirty="0" smtClean="0"/>
              <a:t>Ongoing training and coaching plans and practices build on adult learning best practices.</a:t>
            </a:r>
          </a:p>
          <a:p>
            <a:r>
              <a:rPr lang="en-US" dirty="0" smtClean="0"/>
              <a:t>Building competence and confidence of staff at all levels</a:t>
            </a:r>
          </a:p>
          <a:p>
            <a:pPr lvl="1"/>
            <a:r>
              <a:rPr lang="en-US" dirty="0" smtClean="0"/>
              <a:t>delivering CPM and</a:t>
            </a:r>
          </a:p>
          <a:p>
            <a:pPr lvl="1"/>
            <a:r>
              <a:rPr lang="en-US" dirty="0" smtClean="0"/>
              <a:t>Supervisors, managers, and others leadership who support them</a:t>
            </a:r>
          </a:p>
        </p:txBody>
      </p:sp>
      <p:pic>
        <p:nvPicPr>
          <p:cNvPr id="4" name="Picture 3" descr="&lt;strong&gt;Coaching&lt;/strong&gt; II) &lt;strong&gt;Coaching&lt;/strong&gt; for purpose III) Individual and Team &lt;strong&gt;Coaching&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551" y="1821521"/>
            <a:ext cx="3190875" cy="4238625"/>
          </a:xfrm>
          <a:prstGeom prst="rect">
            <a:avLst/>
          </a:prstGeom>
        </p:spPr>
      </p:pic>
    </p:spTree>
    <p:extLst>
      <p:ext uri="{BB962C8B-B14F-4D97-AF65-F5344CB8AC3E}">
        <p14:creationId xmlns:p14="http://schemas.microsoft.com/office/powerpoint/2010/main" val="1657464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Stuart Oppenheim, Executive Director, CFPIC</a:t>
            </a:r>
          </a:p>
          <a:p>
            <a:endParaRPr lang="en-US" dirty="0" smtClean="0"/>
          </a:p>
          <a:p>
            <a:r>
              <a:rPr lang="en-US" dirty="0" smtClean="0"/>
              <a:t>Sylvia </a:t>
            </a:r>
            <a:r>
              <a:rPr lang="en-US" dirty="0" err="1" smtClean="0"/>
              <a:t>Deporto</a:t>
            </a:r>
            <a:endParaRPr lang="en-US" dirty="0" smtClean="0"/>
          </a:p>
          <a:p>
            <a:pPr marL="0" indent="0">
              <a:buNone/>
            </a:pPr>
            <a:r>
              <a:rPr lang="en-US" dirty="0" smtClean="0"/>
              <a:t>	Deputy Director</a:t>
            </a:r>
            <a:endParaRPr lang="en-US" dirty="0"/>
          </a:p>
          <a:p>
            <a:pPr marL="0" indent="0">
              <a:buNone/>
            </a:pPr>
            <a:r>
              <a:rPr lang="en-US" dirty="0"/>
              <a:t>	</a:t>
            </a:r>
            <a:r>
              <a:rPr lang="en-US" dirty="0" smtClean="0"/>
              <a:t>San Francisco Department of Human 	Services</a:t>
            </a:r>
          </a:p>
        </p:txBody>
      </p:sp>
    </p:spTree>
    <p:extLst>
      <p:ext uri="{BB962C8B-B14F-4D97-AF65-F5344CB8AC3E}">
        <p14:creationId xmlns:p14="http://schemas.microsoft.com/office/powerpoint/2010/main" val="1928565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96" y="458638"/>
            <a:ext cx="8853577" cy="990600"/>
          </a:xfrm>
        </p:spPr>
        <p:txBody>
          <a:bodyPr>
            <a:normAutofit fontScale="90000"/>
          </a:bodyPr>
          <a:lstStyle/>
          <a:p>
            <a:r>
              <a:rPr lang="en-US" dirty="0" smtClean="0"/>
              <a:t>D. Quality, Outcome, &amp; System Improvement</a:t>
            </a:r>
            <a:endParaRPr lang="en-US" dirty="0"/>
          </a:p>
        </p:txBody>
      </p:sp>
      <p:sp>
        <p:nvSpPr>
          <p:cNvPr id="3" name="Content Placeholder 2"/>
          <p:cNvSpPr>
            <a:spLocks noGrp="1"/>
          </p:cNvSpPr>
          <p:nvPr>
            <p:ph idx="1"/>
          </p:nvPr>
        </p:nvSpPr>
        <p:spPr>
          <a:xfrm>
            <a:off x="393940" y="1449238"/>
            <a:ext cx="4758905" cy="5296619"/>
          </a:xfrm>
        </p:spPr>
        <p:txBody>
          <a:bodyPr>
            <a:normAutofit/>
          </a:bodyPr>
          <a:lstStyle/>
          <a:p>
            <a:pPr marL="0" indent="0">
              <a:spcBef>
                <a:spcPts val="600"/>
              </a:spcBef>
              <a:spcAft>
                <a:spcPts val="600"/>
              </a:spcAft>
              <a:buNone/>
            </a:pPr>
            <a:r>
              <a:rPr lang="en-US" dirty="0" smtClean="0"/>
              <a:t>VISION</a:t>
            </a:r>
          </a:p>
          <a:p>
            <a:pPr>
              <a:spcBef>
                <a:spcPts val="600"/>
              </a:spcBef>
              <a:spcAft>
                <a:spcPts val="600"/>
              </a:spcAft>
            </a:pPr>
            <a:r>
              <a:rPr lang="en-US" dirty="0" smtClean="0"/>
              <a:t>Information and data gathered</a:t>
            </a:r>
            <a:r>
              <a:rPr lang="en-US" dirty="0"/>
              <a:t>, reviewed, used by the right people at the right time </a:t>
            </a:r>
            <a:r>
              <a:rPr lang="en-US" dirty="0" smtClean="0"/>
              <a:t>to</a:t>
            </a:r>
          </a:p>
          <a:p>
            <a:pPr lvl="1">
              <a:spcBef>
                <a:spcPts val="600"/>
              </a:spcBef>
              <a:spcAft>
                <a:spcPts val="600"/>
              </a:spcAft>
            </a:pPr>
            <a:r>
              <a:rPr lang="en-US" dirty="0" smtClean="0"/>
              <a:t>Address problems</a:t>
            </a:r>
          </a:p>
          <a:p>
            <a:pPr lvl="1">
              <a:spcBef>
                <a:spcPts val="600"/>
              </a:spcBef>
              <a:spcAft>
                <a:spcPts val="600"/>
              </a:spcAft>
            </a:pPr>
            <a:r>
              <a:rPr lang="en-US" dirty="0" smtClean="0"/>
              <a:t>Improve practice</a:t>
            </a:r>
          </a:p>
          <a:p>
            <a:pPr lvl="1">
              <a:spcBef>
                <a:spcPts val="600"/>
              </a:spcBef>
              <a:spcAft>
                <a:spcPts val="600"/>
              </a:spcAft>
            </a:pPr>
            <a:r>
              <a:rPr lang="en-US" dirty="0" smtClean="0"/>
              <a:t>Evaluate impact</a:t>
            </a:r>
          </a:p>
          <a:p>
            <a:pPr>
              <a:spcBef>
                <a:spcPts val="600"/>
              </a:spcBef>
              <a:spcAft>
                <a:spcPts val="600"/>
              </a:spcAft>
            </a:pPr>
            <a:r>
              <a:rPr lang="en-US" dirty="0" smtClean="0"/>
              <a:t>Leadership </a:t>
            </a:r>
            <a:r>
              <a:rPr lang="en-US" dirty="0"/>
              <a:t>and organizational practices support this ongoing quality improvement </a:t>
            </a:r>
            <a:r>
              <a:rPr lang="en-US" dirty="0" smtClean="0"/>
              <a:t>work</a:t>
            </a:r>
          </a:p>
          <a:p>
            <a:pPr>
              <a:spcBef>
                <a:spcPts val="600"/>
              </a:spcBef>
              <a:spcAft>
                <a:spcPts val="600"/>
              </a:spcAft>
            </a:pPr>
            <a:endParaRPr lang="en-US" dirty="0" smtClean="0"/>
          </a:p>
          <a:p>
            <a:pPr lvl="1">
              <a:spcBef>
                <a:spcPts val="600"/>
              </a:spcBef>
              <a:spcAft>
                <a:spcPts val="600"/>
              </a:spcAft>
            </a:pPr>
            <a:endParaRPr lang="en-US" dirty="0" smtClean="0"/>
          </a:p>
          <a:p>
            <a:pPr>
              <a:spcBef>
                <a:spcPts val="600"/>
              </a:spcBef>
              <a:spcAft>
                <a:spcPts val="600"/>
              </a:spcAft>
            </a:pPr>
            <a:endParaRPr lang="en-US" dirty="0"/>
          </a:p>
        </p:txBody>
      </p:sp>
      <p:pic>
        <p:nvPicPr>
          <p:cNvPr id="6" name="Picture 5" descr="En muchos casos, los enfoques no formales y sociales reemplazarán el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15012" y="4733027"/>
            <a:ext cx="2661519" cy="1682959"/>
          </a:xfrm>
          <a:prstGeom prst="rect">
            <a:avLst/>
          </a:prstGeom>
        </p:spPr>
      </p:pic>
      <p:pic>
        <p:nvPicPr>
          <p:cNvPr id="10" name="Picture 9" descr="Métricas para medir el éxito de una estrategia de captación de ..."/>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39109" y="1674810"/>
            <a:ext cx="3508075" cy="2237083"/>
          </a:xfrm>
          <a:prstGeom prst="rect">
            <a:avLst/>
          </a:prstGeom>
        </p:spPr>
      </p:pic>
    </p:spTree>
    <p:extLst>
      <p:ext uri="{BB962C8B-B14F-4D97-AF65-F5344CB8AC3E}">
        <p14:creationId xmlns:p14="http://schemas.microsoft.com/office/powerpoint/2010/main" val="425424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ile:&lt;strong&gt;Flower&lt;/strong&gt;-icon.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702" y="3662797"/>
            <a:ext cx="1543050" cy="1876425"/>
          </a:xfrm>
          <a:prstGeom prst="rect">
            <a:avLst/>
          </a:prstGeom>
        </p:spPr>
      </p:pic>
      <p:sp>
        <p:nvSpPr>
          <p:cNvPr id="13" name="TextBox 12"/>
          <p:cNvSpPr txBox="1"/>
          <p:nvPr/>
        </p:nvSpPr>
        <p:spPr>
          <a:xfrm>
            <a:off x="5740572" y="5374254"/>
            <a:ext cx="2009565" cy="1242204"/>
          </a:xfrm>
          <a:prstGeom prst="rect">
            <a:avLst/>
          </a:prstGeom>
          <a:solidFill>
            <a:srgbClr val="996633"/>
          </a:solidFill>
        </p:spPr>
        <p:txBody>
          <a:bodyPr wrap="square" rtlCol="0">
            <a:spAutoFit/>
          </a:bodyPr>
          <a:lstStyle/>
          <a:p>
            <a:endParaRPr lang="en-US" dirty="0"/>
          </a:p>
        </p:txBody>
      </p:sp>
      <p:pic>
        <p:nvPicPr>
          <p:cNvPr id="9" name="Picture 8" descr="File:Photosynthesis en.svg is a vector version of this file. It shoul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972" y="1104181"/>
            <a:ext cx="3974470" cy="5513716"/>
          </a:xfrm>
          <a:prstGeom prst="rect">
            <a:avLst/>
          </a:prstGeom>
        </p:spPr>
      </p:pic>
      <p:sp>
        <p:nvSpPr>
          <p:cNvPr id="2" name="Title 1"/>
          <p:cNvSpPr>
            <a:spLocks noGrp="1"/>
          </p:cNvSpPr>
          <p:nvPr>
            <p:ph type="title"/>
          </p:nvPr>
        </p:nvSpPr>
        <p:spPr>
          <a:xfrm>
            <a:off x="457200" y="533400"/>
            <a:ext cx="7858664" cy="990600"/>
          </a:xfrm>
        </p:spPr>
        <p:txBody>
          <a:bodyPr>
            <a:normAutofit fontScale="90000"/>
          </a:bodyPr>
          <a:lstStyle/>
          <a:p>
            <a:pPr algn="r"/>
            <a:r>
              <a:rPr lang="en-US" dirty="0" smtClean="0"/>
              <a:t>“What it Takes” for Implementation: </a:t>
            </a:r>
            <a:r>
              <a:rPr lang="en-US" sz="4400" dirty="0" smtClean="0"/>
              <a:t>Development Circles</a:t>
            </a:r>
            <a:endParaRPr lang="en-US" sz="4400" dirty="0"/>
          </a:p>
        </p:txBody>
      </p:sp>
      <p:sp>
        <p:nvSpPr>
          <p:cNvPr id="15" name="TextBox 14"/>
          <p:cNvSpPr txBox="1"/>
          <p:nvPr/>
        </p:nvSpPr>
        <p:spPr>
          <a:xfrm>
            <a:off x="373828" y="5831857"/>
            <a:ext cx="1781355" cy="646331"/>
          </a:xfrm>
          <a:prstGeom prst="rect">
            <a:avLst/>
          </a:prstGeom>
          <a:solidFill>
            <a:schemeClr val="bg2">
              <a:lumMod val="20000"/>
              <a:lumOff val="80000"/>
            </a:schemeClr>
          </a:solidFill>
        </p:spPr>
        <p:txBody>
          <a:bodyPr wrap="square" rtlCol="0">
            <a:spAutoFit/>
          </a:bodyPr>
          <a:lstStyle/>
          <a:p>
            <a:pPr algn="ctr"/>
            <a:r>
              <a:rPr lang="en-US" b="1" dirty="0" smtClean="0"/>
              <a:t>Workforce Development</a:t>
            </a:r>
            <a:endParaRPr lang="en-US" b="1" dirty="0"/>
          </a:p>
        </p:txBody>
      </p:sp>
      <p:sp>
        <p:nvSpPr>
          <p:cNvPr id="17" name="TextBox 16"/>
          <p:cNvSpPr txBox="1"/>
          <p:nvPr/>
        </p:nvSpPr>
        <p:spPr>
          <a:xfrm rot="16200000">
            <a:off x="5928244" y="3679249"/>
            <a:ext cx="5507965" cy="369332"/>
          </a:xfrm>
          <a:prstGeom prst="rect">
            <a:avLst/>
          </a:prstGeom>
          <a:solidFill>
            <a:schemeClr val="bg2">
              <a:lumMod val="20000"/>
              <a:lumOff val="80000"/>
            </a:schemeClr>
          </a:solidFill>
        </p:spPr>
        <p:txBody>
          <a:bodyPr wrap="square" rtlCol="0">
            <a:spAutoFit/>
          </a:bodyPr>
          <a:lstStyle/>
          <a:p>
            <a:pPr algn="ctr"/>
            <a:r>
              <a:rPr lang="en-US" b="1" dirty="0" smtClean="0"/>
              <a:t>Organizational Readiness &amp; Leadership</a:t>
            </a:r>
            <a:endParaRPr lang="en-US" b="1" dirty="0"/>
          </a:p>
        </p:txBody>
      </p:sp>
      <p:grpSp>
        <p:nvGrpSpPr>
          <p:cNvPr id="24" name="Group 23"/>
          <p:cNvGrpSpPr/>
          <p:nvPr/>
        </p:nvGrpSpPr>
        <p:grpSpPr>
          <a:xfrm>
            <a:off x="5257864" y="2076206"/>
            <a:ext cx="3086582" cy="1461726"/>
            <a:chOff x="5257864" y="2076206"/>
            <a:chExt cx="3086582" cy="1461726"/>
          </a:xfrm>
        </p:grpSpPr>
        <p:sp>
          <p:nvSpPr>
            <p:cNvPr id="16" name="TextBox 15"/>
            <p:cNvSpPr txBox="1"/>
            <p:nvPr/>
          </p:nvSpPr>
          <p:spPr>
            <a:xfrm>
              <a:off x="5257864" y="2312707"/>
              <a:ext cx="1684096" cy="923330"/>
            </a:xfrm>
            <a:prstGeom prst="rect">
              <a:avLst/>
            </a:prstGeom>
            <a:solidFill>
              <a:schemeClr val="bg2">
                <a:lumMod val="20000"/>
                <a:lumOff val="80000"/>
              </a:schemeClr>
            </a:solidFill>
          </p:spPr>
          <p:txBody>
            <a:bodyPr wrap="square" rtlCol="0">
              <a:spAutoFit/>
            </a:bodyPr>
            <a:lstStyle/>
            <a:p>
              <a:pPr algn="ctr"/>
              <a:r>
                <a:rPr lang="en-US" b="1" dirty="0" smtClean="0"/>
                <a:t>Process of Ongoing Improvement</a:t>
              </a:r>
              <a:endParaRPr lang="en-US" b="1" dirty="0"/>
            </a:p>
          </p:txBody>
        </p:sp>
        <p:pic>
          <p:nvPicPr>
            <p:cNvPr id="21" name="Picture 20" descr="Líderes devem saber delegar - Tempos de gestã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55806" y="2076206"/>
              <a:ext cx="1388640" cy="1461726"/>
            </a:xfrm>
            <a:prstGeom prst="rect">
              <a:avLst/>
            </a:prstGeom>
          </p:spPr>
        </p:pic>
      </p:grpSp>
      <p:grpSp>
        <p:nvGrpSpPr>
          <p:cNvPr id="23" name="Group 22"/>
          <p:cNvGrpSpPr/>
          <p:nvPr/>
        </p:nvGrpSpPr>
        <p:grpSpPr>
          <a:xfrm>
            <a:off x="161026" y="2202801"/>
            <a:ext cx="3497823" cy="3678663"/>
            <a:chOff x="161026" y="2202801"/>
            <a:chExt cx="3497823" cy="3678663"/>
          </a:xfrm>
        </p:grpSpPr>
        <p:sp>
          <p:nvSpPr>
            <p:cNvPr id="14" name="TextBox 13"/>
            <p:cNvSpPr txBox="1"/>
            <p:nvPr/>
          </p:nvSpPr>
          <p:spPr>
            <a:xfrm>
              <a:off x="161026" y="2907350"/>
              <a:ext cx="1754038" cy="923330"/>
            </a:xfrm>
            <a:prstGeom prst="rect">
              <a:avLst/>
            </a:prstGeom>
            <a:solidFill>
              <a:schemeClr val="bg2">
                <a:lumMod val="20000"/>
                <a:lumOff val="80000"/>
              </a:schemeClr>
            </a:solidFill>
          </p:spPr>
          <p:txBody>
            <a:bodyPr wrap="square" rtlCol="0">
              <a:spAutoFit/>
            </a:bodyPr>
            <a:lstStyle/>
            <a:p>
              <a:r>
                <a:rPr lang="en-US" b="1" dirty="0" smtClean="0"/>
                <a:t>Engagement, Relationships, Partnership</a:t>
              </a:r>
              <a:endParaRPr lang="en-US" b="1" dirty="0"/>
            </a:p>
          </p:txBody>
        </p:sp>
        <p:sp>
          <p:nvSpPr>
            <p:cNvPr id="18" name="Left-Right Arrow 17"/>
            <p:cNvSpPr/>
            <p:nvPr/>
          </p:nvSpPr>
          <p:spPr>
            <a:xfrm rot="19597700">
              <a:off x="430656" y="2202801"/>
              <a:ext cx="1357739" cy="310469"/>
            </a:xfrm>
            <a:prstGeom prst="leftRightArrow">
              <a:avLst>
                <a:gd name="adj1" fmla="val 3812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Right Arrow 18"/>
            <p:cNvSpPr/>
            <p:nvPr/>
          </p:nvSpPr>
          <p:spPr>
            <a:xfrm rot="3353556">
              <a:off x="611391" y="4712973"/>
              <a:ext cx="2176025" cy="16095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lt;strong&gt;Honey&lt;/strong&gt; &lt;strong&gt;Bee&lt;/strong&gt; - Kingdom Hearts Wiki, the Kingdom Hearts encyclopedia"/>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1987423" y="2807069"/>
              <a:ext cx="1671426" cy="1630659"/>
            </a:xfrm>
            <a:prstGeom prst="rect">
              <a:avLst/>
            </a:prstGeom>
          </p:spPr>
        </p:pic>
      </p:grpSp>
    </p:spTree>
    <p:extLst>
      <p:ext uri="{BB962C8B-B14F-4D97-AF65-F5344CB8AC3E}">
        <p14:creationId xmlns:p14="http://schemas.microsoft.com/office/powerpoint/2010/main" val="376092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1"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fltVal val="0"/>
                                          </p:val>
                                        </p:tav>
                                        <p:tav tm="100000">
                                          <p:val>
                                            <p:strVal val="#ppt_w"/>
                                          </p:val>
                                        </p:tav>
                                      </p:tavLst>
                                    </p:anim>
                                    <p:anim calcmode="lin" valueType="num">
                                      <p:cBhvr>
                                        <p:cTn id="24" dur="1000" fill="hold"/>
                                        <p:tgtEl>
                                          <p:spTgt spid="17"/>
                                        </p:tgtEl>
                                        <p:attrNameLst>
                                          <p:attrName>ppt_h</p:attrName>
                                        </p:attrNameLst>
                                      </p:cBhvr>
                                      <p:tavLst>
                                        <p:tav tm="0">
                                          <p:val>
                                            <p:fltVal val="0"/>
                                          </p:val>
                                        </p:tav>
                                        <p:tav tm="100000">
                                          <p:val>
                                            <p:strVal val="#ppt_h"/>
                                          </p:val>
                                        </p:tav>
                                      </p:tavLst>
                                    </p:anim>
                                    <p:anim calcmode="lin" valueType="num">
                                      <p:cBhvr>
                                        <p:cTn id="25" dur="1000" fill="hold"/>
                                        <p:tgtEl>
                                          <p:spTgt spid="17"/>
                                        </p:tgtEl>
                                        <p:attrNameLst>
                                          <p:attrName>style.rotation</p:attrName>
                                        </p:attrNameLst>
                                      </p:cBhvr>
                                      <p:tavLst>
                                        <p:tav tm="0">
                                          <p:val>
                                            <p:fltVal val="90"/>
                                          </p:val>
                                        </p:tav>
                                        <p:tav tm="100000">
                                          <p:val>
                                            <p:fltVal val="0"/>
                                          </p:val>
                                        </p:tav>
                                      </p:tavLst>
                                    </p:anim>
                                    <p:animEffect transition="in" filter="fade">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C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1" y="3579205"/>
            <a:ext cx="1744024" cy="1227276"/>
          </a:xfrm>
          <a:prstGeom prst="rect">
            <a:avLst/>
          </a:prstGeom>
        </p:spPr>
      </p:pic>
      <p:sp>
        <p:nvSpPr>
          <p:cNvPr id="2" name="Title 1"/>
          <p:cNvSpPr>
            <a:spLocks noGrp="1"/>
          </p:cNvSpPr>
          <p:nvPr>
            <p:ph type="ctrTitle"/>
          </p:nvPr>
        </p:nvSpPr>
        <p:spPr>
          <a:xfrm>
            <a:off x="1518755" y="3037510"/>
            <a:ext cx="7848600" cy="1927225"/>
          </a:xfrm>
        </p:spPr>
        <p:txBody>
          <a:bodyPr/>
          <a:lstStyle/>
          <a:p>
            <a:r>
              <a:rPr lang="en-US" sz="4800" dirty="0">
                <a:solidFill>
                  <a:srgbClr val="008000"/>
                </a:solidFill>
              </a:rPr>
              <a:t>development circles kick-off</a:t>
            </a:r>
          </a:p>
        </p:txBody>
      </p:sp>
      <p:sp>
        <p:nvSpPr>
          <p:cNvPr id="3" name="Subtitle 2"/>
          <p:cNvSpPr>
            <a:spLocks noGrp="1"/>
          </p:cNvSpPr>
          <p:nvPr>
            <p:ph type="subTitle" idx="1"/>
          </p:nvPr>
        </p:nvSpPr>
        <p:spPr>
          <a:xfrm>
            <a:off x="1191035" y="5171110"/>
            <a:ext cx="6400800" cy="1752600"/>
          </a:xfrm>
        </p:spPr>
        <p:txBody>
          <a:bodyPr/>
          <a:lstStyle/>
          <a:p>
            <a:pPr algn="ctr"/>
            <a:r>
              <a:rPr lang="en-US" dirty="0">
                <a:solidFill>
                  <a:schemeClr val="accent1"/>
                </a:solidFill>
              </a:rPr>
              <a:t>April 24, 2017</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39963" y="477909"/>
            <a:ext cx="2264074" cy="1551017"/>
          </a:xfrm>
          <a:prstGeom prst="rect">
            <a:avLst/>
          </a:prstGeom>
        </p:spPr>
      </p:pic>
    </p:spTree>
    <p:extLst>
      <p:ext uri="{BB962C8B-B14F-4D97-AF65-F5344CB8AC3E}">
        <p14:creationId xmlns:p14="http://schemas.microsoft.com/office/powerpoint/2010/main" val="2846573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Hopes and Aims</a:t>
            </a:r>
            <a:endParaRPr lang="en-US" dirty="0"/>
          </a:p>
        </p:txBody>
      </p:sp>
      <p:sp>
        <p:nvSpPr>
          <p:cNvPr id="3" name="Content Placeholder 2"/>
          <p:cNvSpPr>
            <a:spLocks noGrp="1"/>
          </p:cNvSpPr>
          <p:nvPr>
            <p:ph idx="1"/>
          </p:nvPr>
        </p:nvSpPr>
        <p:spPr/>
        <p:txBody>
          <a:bodyPr/>
          <a:lstStyle/>
          <a:p>
            <a:r>
              <a:rPr lang="en-US" dirty="0" smtClean="0"/>
              <a:t>To recognize intent and fit of Development Circles (DCs) in overall Directors’ Institute</a:t>
            </a:r>
          </a:p>
          <a:p>
            <a:r>
              <a:rPr lang="en-US" dirty="0" smtClean="0"/>
              <a:t>To co-create specific goals, activities, products, and resources to advance the work of and alignment across DCs</a:t>
            </a:r>
          </a:p>
          <a:p>
            <a:r>
              <a:rPr lang="en-US" dirty="0" smtClean="0"/>
              <a:t>To understand objectives and plans for the DCs and “my role” in them</a:t>
            </a:r>
            <a:endParaRPr lang="en-US" dirty="0"/>
          </a:p>
        </p:txBody>
      </p:sp>
    </p:spTree>
    <p:extLst>
      <p:ext uri="{BB962C8B-B14F-4D97-AF65-F5344CB8AC3E}">
        <p14:creationId xmlns:p14="http://schemas.microsoft.com/office/powerpoint/2010/main" val="2164397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Setting the Frame for</a:t>
            </a:r>
            <a:br>
              <a:rPr lang="en-US" dirty="0"/>
            </a:br>
            <a:r>
              <a:rPr lang="en-US" dirty="0"/>
              <a:t>Development Circle Work</a:t>
            </a:r>
          </a:p>
        </p:txBody>
      </p:sp>
      <p:sp>
        <p:nvSpPr>
          <p:cNvPr id="8" name="TextBox 7"/>
          <p:cNvSpPr txBox="1"/>
          <p:nvPr/>
        </p:nvSpPr>
        <p:spPr>
          <a:xfrm>
            <a:off x="303047" y="1765048"/>
            <a:ext cx="8682654" cy="954107"/>
          </a:xfrm>
          <a:prstGeom prst="rect">
            <a:avLst/>
          </a:prstGeom>
          <a:noFill/>
        </p:spPr>
        <p:txBody>
          <a:bodyPr wrap="square" rtlCol="0">
            <a:spAutoFit/>
          </a:bodyPr>
          <a:lstStyle/>
          <a:p>
            <a:pPr>
              <a:buClr>
                <a:schemeClr val="accent1"/>
              </a:buClr>
            </a:pPr>
            <a:r>
              <a:rPr lang="en-US" sz="2800" dirty="0"/>
              <a:t>Development Circles are 4 Inter-related Workgroups Focused on Core Aspects of Implementation</a:t>
            </a:r>
          </a:p>
        </p:txBody>
      </p:sp>
      <p:grpSp>
        <p:nvGrpSpPr>
          <p:cNvPr id="23" name="Group 22"/>
          <p:cNvGrpSpPr/>
          <p:nvPr/>
        </p:nvGrpSpPr>
        <p:grpSpPr>
          <a:xfrm>
            <a:off x="773229" y="2947369"/>
            <a:ext cx="3713426" cy="1528672"/>
            <a:chOff x="614525" y="3360312"/>
            <a:chExt cx="3713426" cy="1528672"/>
          </a:xfrm>
        </p:grpSpPr>
        <p:pic>
          <p:nvPicPr>
            <p:cNvPr id="16" name="Picture 15" descr="focus group.jpg"/>
            <p:cNvPicPr>
              <a:picLocks noChangeAspect="1"/>
            </p:cNvPicPr>
            <p:nvPr/>
          </p:nvPicPr>
          <p:blipFill rotWithShape="1">
            <a:blip r:embed="rId2" cstate="email">
              <a:extLst>
                <a:ext uri="{28A0092B-C50C-407E-A947-70E740481C1C}">
                  <a14:useLocalDpi xmlns:a14="http://schemas.microsoft.com/office/drawing/2010/main" val="0"/>
                </a:ext>
              </a:extLst>
            </a:blip>
            <a:srcRect t="32708"/>
            <a:stretch/>
          </p:blipFill>
          <p:spPr>
            <a:xfrm>
              <a:off x="1062931" y="3360312"/>
              <a:ext cx="2527561" cy="1133901"/>
            </a:xfrm>
            <a:prstGeom prst="rect">
              <a:avLst/>
            </a:prstGeom>
          </p:spPr>
        </p:pic>
        <p:sp>
          <p:nvSpPr>
            <p:cNvPr id="19" name="TextBox 18"/>
            <p:cNvSpPr txBox="1"/>
            <p:nvPr/>
          </p:nvSpPr>
          <p:spPr>
            <a:xfrm>
              <a:off x="614525" y="4519652"/>
              <a:ext cx="3713426" cy="369332"/>
            </a:xfrm>
            <a:prstGeom prst="rect">
              <a:avLst/>
            </a:prstGeom>
            <a:noFill/>
          </p:spPr>
          <p:txBody>
            <a:bodyPr wrap="none" rtlCol="0">
              <a:spAutoFit/>
            </a:bodyPr>
            <a:lstStyle/>
            <a:p>
              <a:r>
                <a:rPr lang="en-US" dirty="0">
                  <a:solidFill>
                    <a:schemeClr val="accent1"/>
                  </a:solidFill>
                </a:rPr>
                <a:t>Organizational Readiness Building</a:t>
              </a:r>
            </a:p>
          </p:txBody>
        </p:sp>
      </p:grpSp>
      <p:grpSp>
        <p:nvGrpSpPr>
          <p:cNvPr id="26" name="Group 25"/>
          <p:cNvGrpSpPr/>
          <p:nvPr/>
        </p:nvGrpSpPr>
        <p:grpSpPr>
          <a:xfrm>
            <a:off x="5282451" y="2947369"/>
            <a:ext cx="2656431" cy="1521521"/>
            <a:chOff x="5587251" y="3360312"/>
            <a:chExt cx="2656431" cy="1521521"/>
          </a:xfrm>
        </p:grpSpPr>
        <p:pic>
          <p:nvPicPr>
            <p:cNvPr id="18" name="Picture 17" descr="focus group.jpg"/>
            <p:cNvPicPr>
              <a:picLocks noChangeAspect="1"/>
            </p:cNvPicPr>
            <p:nvPr/>
          </p:nvPicPr>
          <p:blipFill rotWithShape="1">
            <a:blip r:embed="rId2" cstate="email">
              <a:extLst>
                <a:ext uri="{28A0092B-C50C-407E-A947-70E740481C1C}">
                  <a14:useLocalDpi xmlns:a14="http://schemas.microsoft.com/office/drawing/2010/main" val="0"/>
                </a:ext>
              </a:extLst>
            </a:blip>
            <a:srcRect t="32708"/>
            <a:stretch/>
          </p:blipFill>
          <p:spPr>
            <a:xfrm>
              <a:off x="5587251" y="3360312"/>
              <a:ext cx="2527561" cy="1133901"/>
            </a:xfrm>
            <a:prstGeom prst="rect">
              <a:avLst/>
            </a:prstGeom>
          </p:spPr>
        </p:pic>
        <p:sp>
          <p:nvSpPr>
            <p:cNvPr id="20" name="TextBox 19"/>
            <p:cNvSpPr txBox="1"/>
            <p:nvPr/>
          </p:nvSpPr>
          <p:spPr>
            <a:xfrm>
              <a:off x="5587261" y="4512501"/>
              <a:ext cx="2656421" cy="369332"/>
            </a:xfrm>
            <a:prstGeom prst="rect">
              <a:avLst/>
            </a:prstGeom>
            <a:noFill/>
          </p:spPr>
          <p:txBody>
            <a:bodyPr wrap="none" rtlCol="0">
              <a:spAutoFit/>
            </a:bodyPr>
            <a:lstStyle/>
            <a:p>
              <a:r>
                <a:rPr lang="en-US" dirty="0">
                  <a:solidFill>
                    <a:schemeClr val="bg2"/>
                  </a:solidFill>
                </a:rPr>
                <a:t>Workforce Development</a:t>
              </a:r>
            </a:p>
          </p:txBody>
        </p:sp>
      </p:grpSp>
      <p:grpSp>
        <p:nvGrpSpPr>
          <p:cNvPr id="3" name="Group 2"/>
          <p:cNvGrpSpPr/>
          <p:nvPr/>
        </p:nvGrpSpPr>
        <p:grpSpPr>
          <a:xfrm>
            <a:off x="4367976" y="4752544"/>
            <a:ext cx="3180813" cy="1827386"/>
            <a:chOff x="1124880" y="4838548"/>
            <a:chExt cx="3180813" cy="1827386"/>
          </a:xfrm>
        </p:grpSpPr>
        <p:pic>
          <p:nvPicPr>
            <p:cNvPr id="15" name="Picture 14" descr="focus group.jpg"/>
            <p:cNvPicPr>
              <a:picLocks noChangeAspect="1"/>
            </p:cNvPicPr>
            <p:nvPr/>
          </p:nvPicPr>
          <p:blipFill rotWithShape="1">
            <a:blip r:embed="rId3" cstate="email">
              <a:extLst>
                <a:ext uri="{28A0092B-C50C-407E-A947-70E740481C1C}">
                  <a14:useLocalDpi xmlns:a14="http://schemas.microsoft.com/office/drawing/2010/main" val="0"/>
                </a:ext>
              </a:extLst>
            </a:blip>
            <a:srcRect t="32708"/>
            <a:stretch/>
          </p:blipFill>
          <p:spPr>
            <a:xfrm>
              <a:off x="1418251" y="4838548"/>
              <a:ext cx="2523744" cy="1179272"/>
            </a:xfrm>
            <a:prstGeom prst="rect">
              <a:avLst/>
            </a:prstGeom>
          </p:spPr>
        </p:pic>
        <p:sp>
          <p:nvSpPr>
            <p:cNvPr id="21" name="TextBox 20"/>
            <p:cNvSpPr txBox="1"/>
            <p:nvPr/>
          </p:nvSpPr>
          <p:spPr>
            <a:xfrm>
              <a:off x="1124880" y="6019603"/>
              <a:ext cx="3180813" cy="646331"/>
            </a:xfrm>
            <a:prstGeom prst="rect">
              <a:avLst/>
            </a:prstGeom>
            <a:noFill/>
          </p:spPr>
          <p:txBody>
            <a:bodyPr wrap="square" rtlCol="0">
              <a:spAutoFit/>
            </a:bodyPr>
            <a:lstStyle/>
            <a:p>
              <a:pPr algn="ctr"/>
              <a:r>
                <a:rPr lang="en-US" dirty="0">
                  <a:solidFill>
                    <a:schemeClr val="accent6"/>
                  </a:solidFill>
                </a:rPr>
                <a:t>Engagement, Relationships &amp; Partnership</a:t>
              </a:r>
            </a:p>
          </p:txBody>
        </p:sp>
      </p:grpSp>
      <p:grpSp>
        <p:nvGrpSpPr>
          <p:cNvPr id="4" name="Group 3"/>
          <p:cNvGrpSpPr/>
          <p:nvPr/>
        </p:nvGrpSpPr>
        <p:grpSpPr>
          <a:xfrm>
            <a:off x="909080" y="4752544"/>
            <a:ext cx="3152669" cy="1780231"/>
            <a:chOff x="4962143" y="4752544"/>
            <a:chExt cx="3152669" cy="1780231"/>
          </a:xfrm>
        </p:grpSpPr>
        <p:pic>
          <p:nvPicPr>
            <p:cNvPr id="17" name="Picture 16" descr="focus group.jpg"/>
            <p:cNvPicPr>
              <a:picLocks noChangeAspect="1"/>
            </p:cNvPicPr>
            <p:nvPr/>
          </p:nvPicPr>
          <p:blipFill rotWithShape="1">
            <a:blip r:embed="rId2" cstate="email">
              <a:extLst>
                <a:ext uri="{28A0092B-C50C-407E-A947-70E740481C1C}">
                  <a14:useLocalDpi xmlns:a14="http://schemas.microsoft.com/office/drawing/2010/main" val="0"/>
                </a:ext>
              </a:extLst>
            </a:blip>
            <a:srcRect t="32708"/>
            <a:stretch/>
          </p:blipFill>
          <p:spPr>
            <a:xfrm>
              <a:off x="5238577" y="4752544"/>
              <a:ext cx="2527561" cy="1133901"/>
            </a:xfrm>
            <a:prstGeom prst="rect">
              <a:avLst/>
            </a:prstGeom>
          </p:spPr>
        </p:pic>
        <p:sp>
          <p:nvSpPr>
            <p:cNvPr id="22" name="TextBox 21"/>
            <p:cNvSpPr txBox="1"/>
            <p:nvPr/>
          </p:nvSpPr>
          <p:spPr>
            <a:xfrm>
              <a:off x="4962143" y="5886444"/>
              <a:ext cx="3152669" cy="646331"/>
            </a:xfrm>
            <a:prstGeom prst="rect">
              <a:avLst/>
            </a:prstGeom>
            <a:noFill/>
          </p:spPr>
          <p:txBody>
            <a:bodyPr wrap="square" rtlCol="0">
              <a:spAutoFit/>
            </a:bodyPr>
            <a:lstStyle/>
            <a:p>
              <a:pPr algn="ctr"/>
              <a:r>
                <a:rPr lang="en-US" dirty="0">
                  <a:solidFill>
                    <a:schemeClr val="tx2">
                      <a:lumMod val="75000"/>
                    </a:schemeClr>
                  </a:solidFill>
                </a:rPr>
                <a:t>Quality, Outcome &amp; System Improvement</a:t>
              </a:r>
            </a:p>
          </p:txBody>
        </p:sp>
      </p:grpSp>
      <p:pic>
        <p:nvPicPr>
          <p:cNvPr id="25" name="Picture 2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64549" y="5839166"/>
            <a:ext cx="1479451" cy="1013506"/>
          </a:xfrm>
          <a:prstGeom prst="rect">
            <a:avLst/>
          </a:prstGeom>
        </p:spPr>
      </p:pic>
    </p:spTree>
    <p:extLst>
      <p:ext uri="{BB962C8B-B14F-4D97-AF65-F5344CB8AC3E}">
        <p14:creationId xmlns:p14="http://schemas.microsoft.com/office/powerpoint/2010/main" val="17245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dissolv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Effective Workgroups</a:t>
            </a:r>
          </a:p>
        </p:txBody>
      </p:sp>
      <p:pic>
        <p:nvPicPr>
          <p:cNvPr id="4" name="Picture 3" descr="focus group.jpg"/>
          <p:cNvPicPr>
            <a:picLocks noChangeAspect="1"/>
          </p:cNvPicPr>
          <p:nvPr/>
        </p:nvPicPr>
        <p:blipFill rotWithShape="1">
          <a:blip r:embed="rId2">
            <a:extLst>
              <a:ext uri="{28A0092B-C50C-407E-A947-70E740481C1C}">
                <a14:useLocalDpi xmlns:a14="http://schemas.microsoft.com/office/drawing/2010/main" val="0"/>
              </a:ext>
            </a:extLst>
          </a:blip>
          <a:srcRect t="32708"/>
          <a:stretch/>
        </p:blipFill>
        <p:spPr>
          <a:xfrm>
            <a:off x="2975732" y="3022152"/>
            <a:ext cx="3225272" cy="1446904"/>
          </a:xfrm>
          <a:prstGeom prst="rect">
            <a:avLst/>
          </a:prstGeom>
        </p:spPr>
      </p:pic>
      <p:sp>
        <p:nvSpPr>
          <p:cNvPr id="5" name="Rounded Rectangle 4"/>
          <p:cNvSpPr/>
          <p:nvPr/>
        </p:nvSpPr>
        <p:spPr>
          <a:xfrm>
            <a:off x="2201550" y="2066947"/>
            <a:ext cx="2191947" cy="5598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ESTABLISHED PURPOSE</a:t>
            </a:r>
          </a:p>
        </p:txBody>
      </p:sp>
      <p:sp>
        <p:nvSpPr>
          <p:cNvPr id="6" name="Rounded Rectangle 5"/>
          <p:cNvSpPr/>
          <p:nvPr/>
        </p:nvSpPr>
        <p:spPr>
          <a:xfrm>
            <a:off x="204830" y="3542893"/>
            <a:ext cx="2738165" cy="5598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CLEAR OBJECTIVES</a:t>
            </a:r>
          </a:p>
        </p:txBody>
      </p:sp>
      <p:sp>
        <p:nvSpPr>
          <p:cNvPr id="7" name="Rounded Rectangle 6"/>
          <p:cNvSpPr/>
          <p:nvPr/>
        </p:nvSpPr>
        <p:spPr>
          <a:xfrm>
            <a:off x="5140596" y="5151327"/>
            <a:ext cx="2942996" cy="5598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ALIGNED COMMUNICATIONS</a:t>
            </a:r>
          </a:p>
        </p:txBody>
      </p:sp>
      <p:sp>
        <p:nvSpPr>
          <p:cNvPr id="8" name="Rounded Rectangle 7"/>
          <p:cNvSpPr/>
          <p:nvPr/>
        </p:nvSpPr>
        <p:spPr>
          <a:xfrm>
            <a:off x="6201004" y="3571689"/>
            <a:ext cx="2898775" cy="5598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COORDINATED LOGISTICS</a:t>
            </a:r>
          </a:p>
        </p:txBody>
      </p:sp>
      <p:sp>
        <p:nvSpPr>
          <p:cNvPr id="9" name="Rounded Rectangle 8"/>
          <p:cNvSpPr/>
          <p:nvPr/>
        </p:nvSpPr>
        <p:spPr>
          <a:xfrm>
            <a:off x="1236186" y="5124094"/>
            <a:ext cx="2942996" cy="5598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IDENTIFIED DELIVERABLES</a:t>
            </a:r>
          </a:p>
        </p:txBody>
      </p:sp>
      <p:sp>
        <p:nvSpPr>
          <p:cNvPr id="10" name="Rounded Rectangle 9"/>
          <p:cNvSpPr/>
          <p:nvPr/>
        </p:nvSpPr>
        <p:spPr>
          <a:xfrm>
            <a:off x="5743804" y="2066947"/>
            <a:ext cx="2531499" cy="5598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PLAN OF ACTION</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64549" y="5839166"/>
            <a:ext cx="1479451" cy="1013506"/>
          </a:xfrm>
          <a:prstGeom prst="rect">
            <a:avLst/>
          </a:prstGeom>
        </p:spPr>
      </p:pic>
    </p:spTree>
    <p:extLst>
      <p:ext uri="{BB962C8B-B14F-4D97-AF65-F5344CB8AC3E}">
        <p14:creationId xmlns:p14="http://schemas.microsoft.com/office/powerpoint/2010/main" val="299083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Guiding the Development Circles</a:t>
            </a:r>
          </a:p>
        </p:txBody>
      </p:sp>
      <p:sp>
        <p:nvSpPr>
          <p:cNvPr id="3" name="Content Placeholder 2"/>
          <p:cNvSpPr>
            <a:spLocks noGrp="1"/>
          </p:cNvSpPr>
          <p:nvPr>
            <p:ph idx="1"/>
          </p:nvPr>
        </p:nvSpPr>
        <p:spPr>
          <a:xfrm>
            <a:off x="457200" y="1474588"/>
            <a:ext cx="8229600" cy="1163236"/>
          </a:xfrm>
        </p:spPr>
        <p:txBody>
          <a:bodyPr>
            <a:normAutofit/>
          </a:bodyPr>
          <a:lstStyle/>
          <a:p>
            <a:r>
              <a:rPr lang="en-US" dirty="0"/>
              <a:t>Together, these elements become the </a:t>
            </a:r>
            <a:r>
              <a:rPr lang="en-US" dirty="0">
                <a:solidFill>
                  <a:schemeClr val="bg2"/>
                </a:solidFill>
              </a:rPr>
              <a:t>Charter </a:t>
            </a:r>
            <a:r>
              <a:rPr lang="en-US" dirty="0"/>
              <a:t>for each Development Circle</a:t>
            </a:r>
          </a:p>
        </p:txBody>
      </p:sp>
      <p:sp>
        <p:nvSpPr>
          <p:cNvPr id="41" name="Rounded Rectangle 40"/>
          <p:cNvSpPr/>
          <p:nvPr/>
        </p:nvSpPr>
        <p:spPr>
          <a:xfrm>
            <a:off x="1325723" y="2358689"/>
            <a:ext cx="6670480" cy="1957279"/>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latin typeface="Apple Casual"/>
                <a:cs typeface="Apple Casual"/>
              </a:rPr>
              <a:t>Charters are documents that define the purpose of the team, how it will work, and what the expected outcomes are. They are "roadmaps" that the team and its sponsors create at the beginning of the journey to make sure that all involved are clear about where they're heading, and to give direction if confusion sets in.</a:t>
            </a:r>
            <a:endParaRPr lang="en-US" dirty="0">
              <a:latin typeface="Apple Casual"/>
              <a:cs typeface="Apple Casual"/>
            </a:endParaRPr>
          </a:p>
        </p:txBody>
      </p:sp>
      <p:sp>
        <p:nvSpPr>
          <p:cNvPr id="42" name="TextBox 41"/>
          <p:cNvSpPr txBox="1"/>
          <p:nvPr/>
        </p:nvSpPr>
        <p:spPr>
          <a:xfrm>
            <a:off x="457199" y="4443907"/>
            <a:ext cx="8369809" cy="2400657"/>
          </a:xfrm>
          <a:prstGeom prst="rect">
            <a:avLst/>
          </a:prstGeom>
          <a:noFill/>
        </p:spPr>
        <p:txBody>
          <a:bodyPr wrap="square" rtlCol="0">
            <a:spAutoFit/>
          </a:bodyPr>
          <a:lstStyle/>
          <a:p>
            <a:pPr marL="285750" indent="-285750">
              <a:buClr>
                <a:schemeClr val="accent1"/>
              </a:buClr>
              <a:buFont typeface="Arial"/>
              <a:buChar char="•"/>
            </a:pPr>
            <a:r>
              <a:rPr lang="en-US" sz="2400" dirty="0"/>
              <a:t>Why Charters are important</a:t>
            </a:r>
          </a:p>
          <a:p>
            <a:pPr marL="742950" lvl="1" indent="-285750">
              <a:buClr>
                <a:schemeClr val="accent1"/>
              </a:buClr>
              <a:buFont typeface="Arial"/>
              <a:buChar char="•"/>
            </a:pPr>
            <a:r>
              <a:rPr lang="en-US" dirty="0"/>
              <a:t>Helps team members from a variety of locations and perspectives share a common vision and pathway about where the group is headed</a:t>
            </a:r>
          </a:p>
          <a:p>
            <a:pPr marL="742950" lvl="1" indent="-285750">
              <a:buClr>
                <a:schemeClr val="accent1"/>
              </a:buClr>
              <a:buFont typeface="Arial"/>
              <a:buChar char="•"/>
            </a:pPr>
            <a:r>
              <a:rPr lang="en-US" dirty="0"/>
              <a:t>Exercises accountability to all stakeholders invested in the effective implementation of the CPM</a:t>
            </a:r>
          </a:p>
          <a:p>
            <a:pPr marL="742950" lvl="1" indent="-285750">
              <a:buClr>
                <a:schemeClr val="accent1"/>
              </a:buClr>
              <a:buFont typeface="Arial"/>
              <a:buChar char="•"/>
            </a:pPr>
            <a:r>
              <a:rPr lang="en-US" dirty="0"/>
              <a:t>Serves to manage boundaries around the scope of work for each DC</a:t>
            </a:r>
          </a:p>
          <a:p>
            <a:pPr marL="742950" lvl="1" indent="-285750">
              <a:buClr>
                <a:schemeClr val="accent1"/>
              </a:buClr>
              <a:buFont typeface="Arial"/>
              <a:buChar char="•"/>
            </a:pPr>
            <a:r>
              <a:rPr lang="en-US" dirty="0"/>
              <a:t>Gives common structure that promotes creativity while working within a shared timeline</a:t>
            </a:r>
          </a:p>
        </p:txBody>
      </p:sp>
    </p:spTree>
    <p:extLst>
      <p:ext uri="{BB962C8B-B14F-4D97-AF65-F5344CB8AC3E}">
        <p14:creationId xmlns:p14="http://schemas.microsoft.com/office/powerpoint/2010/main" val="75769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dissolve">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2">
                                            <p:txEl>
                                              <p:pRg st="0" end="0"/>
                                            </p:txEl>
                                          </p:spTgt>
                                        </p:tgtEl>
                                        <p:attrNameLst>
                                          <p:attrName>style.visibility</p:attrName>
                                        </p:attrNameLst>
                                      </p:cBhvr>
                                      <p:to>
                                        <p:strVal val="visible"/>
                                      </p:to>
                                    </p:set>
                                    <p:anim calcmode="lin" valueType="num">
                                      <p:cBhvr additive="base">
                                        <p:cTn id="18"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2">
                                            <p:txEl>
                                              <p:pRg st="1" end="1"/>
                                            </p:txEl>
                                          </p:spTgt>
                                        </p:tgtEl>
                                        <p:attrNameLst>
                                          <p:attrName>style.visibility</p:attrName>
                                        </p:attrNameLst>
                                      </p:cBhvr>
                                      <p:to>
                                        <p:strVal val="visible"/>
                                      </p:to>
                                    </p:set>
                                    <p:anim calcmode="lin" valueType="num">
                                      <p:cBhvr additive="base">
                                        <p:cTn id="24" dur="500" fill="hold"/>
                                        <p:tgtEl>
                                          <p:spTgt spid="42">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2">
                                            <p:txEl>
                                              <p:pRg st="2" end="2"/>
                                            </p:txEl>
                                          </p:spTgt>
                                        </p:tgtEl>
                                        <p:attrNameLst>
                                          <p:attrName>style.visibility</p:attrName>
                                        </p:attrNameLst>
                                      </p:cBhvr>
                                      <p:to>
                                        <p:strVal val="visible"/>
                                      </p:to>
                                    </p:set>
                                    <p:anim calcmode="lin" valueType="num">
                                      <p:cBhvr additive="base">
                                        <p:cTn id="30" dur="500" fill="hold"/>
                                        <p:tgtEl>
                                          <p:spTgt spid="42">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2">
                                            <p:txEl>
                                              <p:pRg st="3" end="3"/>
                                            </p:txEl>
                                          </p:spTgt>
                                        </p:tgtEl>
                                        <p:attrNameLst>
                                          <p:attrName>style.visibility</p:attrName>
                                        </p:attrNameLst>
                                      </p:cBhvr>
                                      <p:to>
                                        <p:strVal val="visible"/>
                                      </p:to>
                                    </p:set>
                                    <p:anim calcmode="lin" valueType="num">
                                      <p:cBhvr additive="base">
                                        <p:cTn id="36" dur="500" fill="hold"/>
                                        <p:tgtEl>
                                          <p:spTgt spid="42">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2">
                                            <p:txEl>
                                              <p:pRg st="4" end="4"/>
                                            </p:txEl>
                                          </p:spTgt>
                                        </p:tgtEl>
                                        <p:attrNameLst>
                                          <p:attrName>style.visibility</p:attrName>
                                        </p:attrNameLst>
                                      </p:cBhvr>
                                      <p:to>
                                        <p:strVal val="visible"/>
                                      </p:to>
                                    </p:set>
                                    <p:anim calcmode="lin" valueType="num">
                                      <p:cBhvr additive="base">
                                        <p:cTn id="42" dur="500" fill="hold"/>
                                        <p:tgtEl>
                                          <p:spTgt spid="42">
                                            <p:txEl>
                                              <p:pRg st="4" end="4"/>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1" grpId="0" animBg="1"/>
      <p:bldP spid="42" grpId="0" uiExpand="1"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65" y="533400"/>
            <a:ext cx="8512235" cy="990600"/>
          </a:xfrm>
        </p:spPr>
        <p:txBody>
          <a:bodyPr>
            <a:normAutofit fontScale="90000"/>
          </a:bodyPr>
          <a:lstStyle/>
          <a:p>
            <a:r>
              <a:rPr lang="en-US" dirty="0"/>
              <a:t>Launching the Charter Process: Eventually</a:t>
            </a:r>
          </a:p>
        </p:txBody>
      </p:sp>
      <p:grpSp>
        <p:nvGrpSpPr>
          <p:cNvPr id="3" name="Group 2"/>
          <p:cNvGrpSpPr/>
          <p:nvPr/>
        </p:nvGrpSpPr>
        <p:grpSpPr>
          <a:xfrm>
            <a:off x="6301045" y="2386613"/>
            <a:ext cx="2441575" cy="3272885"/>
            <a:chOff x="6301045" y="2386613"/>
            <a:chExt cx="2441575" cy="3272885"/>
          </a:xfrm>
        </p:grpSpPr>
        <p:sp>
          <p:nvSpPr>
            <p:cNvPr id="24" name="Rounded Rectangle 23"/>
            <p:cNvSpPr/>
            <p:nvPr/>
          </p:nvSpPr>
          <p:spPr>
            <a:xfrm>
              <a:off x="6301045" y="2386613"/>
              <a:ext cx="2408536" cy="4734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ESTABLISHED PURPOSE</a:t>
              </a:r>
            </a:p>
          </p:txBody>
        </p:sp>
        <p:sp>
          <p:nvSpPr>
            <p:cNvPr id="25" name="Rounded Rectangle 24"/>
            <p:cNvSpPr/>
            <p:nvPr/>
          </p:nvSpPr>
          <p:spPr>
            <a:xfrm>
              <a:off x="6301045" y="2949068"/>
              <a:ext cx="2408536" cy="4734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CLEAR OBJECTIVES</a:t>
              </a:r>
            </a:p>
          </p:txBody>
        </p:sp>
        <p:sp>
          <p:nvSpPr>
            <p:cNvPr id="26" name="Rounded Rectangle 25"/>
            <p:cNvSpPr/>
            <p:nvPr/>
          </p:nvSpPr>
          <p:spPr>
            <a:xfrm>
              <a:off x="6301045" y="4616045"/>
              <a:ext cx="2408536" cy="4734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COORDINATED LOGISTICS</a:t>
              </a:r>
            </a:p>
          </p:txBody>
        </p:sp>
        <p:sp>
          <p:nvSpPr>
            <p:cNvPr id="27" name="Rounded Rectangle 26"/>
            <p:cNvSpPr/>
            <p:nvPr/>
          </p:nvSpPr>
          <p:spPr>
            <a:xfrm>
              <a:off x="6301045" y="4067421"/>
              <a:ext cx="2408536" cy="4734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ALIGNED COMMUNICATIONS</a:t>
              </a:r>
            </a:p>
          </p:txBody>
        </p:sp>
        <p:sp>
          <p:nvSpPr>
            <p:cNvPr id="28" name="Rounded Rectangle 27"/>
            <p:cNvSpPr/>
            <p:nvPr/>
          </p:nvSpPr>
          <p:spPr>
            <a:xfrm>
              <a:off x="6301045" y="3513629"/>
              <a:ext cx="2408536" cy="4734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IDENTIFIED DELIVERABLES</a:t>
              </a:r>
            </a:p>
          </p:txBody>
        </p:sp>
        <p:sp>
          <p:nvSpPr>
            <p:cNvPr id="38" name="Rounded Rectangle 37"/>
            <p:cNvSpPr/>
            <p:nvPr/>
          </p:nvSpPr>
          <p:spPr>
            <a:xfrm>
              <a:off x="6334084" y="5186002"/>
              <a:ext cx="2408536" cy="4734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PLAN OF ACTION</a:t>
              </a:r>
            </a:p>
          </p:txBody>
        </p:sp>
      </p:grpSp>
      <p:grpSp>
        <p:nvGrpSpPr>
          <p:cNvPr id="39" name="Group 38"/>
          <p:cNvGrpSpPr/>
          <p:nvPr/>
        </p:nvGrpSpPr>
        <p:grpSpPr>
          <a:xfrm>
            <a:off x="174565" y="1616453"/>
            <a:ext cx="3321342" cy="1108908"/>
            <a:chOff x="243105" y="3360312"/>
            <a:chExt cx="4419854" cy="1668845"/>
          </a:xfrm>
        </p:grpSpPr>
        <p:pic>
          <p:nvPicPr>
            <p:cNvPr id="40" name="Picture 39" descr="focus group.jpg"/>
            <p:cNvPicPr>
              <a:picLocks noChangeAspect="1"/>
            </p:cNvPicPr>
            <p:nvPr/>
          </p:nvPicPr>
          <p:blipFill rotWithShape="1">
            <a:blip r:embed="rId2" cstate="email">
              <a:extLst>
                <a:ext uri="{28A0092B-C50C-407E-A947-70E740481C1C}">
                  <a14:useLocalDpi xmlns:a14="http://schemas.microsoft.com/office/drawing/2010/main" val="0"/>
                </a:ext>
              </a:extLst>
            </a:blip>
            <a:srcRect t="32708"/>
            <a:stretch/>
          </p:blipFill>
          <p:spPr>
            <a:xfrm>
              <a:off x="1062931" y="3360312"/>
              <a:ext cx="2527561" cy="1133901"/>
            </a:xfrm>
            <a:prstGeom prst="rect">
              <a:avLst/>
            </a:prstGeom>
          </p:spPr>
        </p:pic>
        <p:sp>
          <p:nvSpPr>
            <p:cNvPr id="41" name="TextBox 40"/>
            <p:cNvSpPr txBox="1"/>
            <p:nvPr/>
          </p:nvSpPr>
          <p:spPr>
            <a:xfrm>
              <a:off x="243105" y="4519652"/>
              <a:ext cx="4419854" cy="509505"/>
            </a:xfrm>
            <a:prstGeom prst="rect">
              <a:avLst/>
            </a:prstGeom>
            <a:noFill/>
          </p:spPr>
          <p:txBody>
            <a:bodyPr wrap="none" rtlCol="0">
              <a:spAutoFit/>
            </a:bodyPr>
            <a:lstStyle/>
            <a:p>
              <a:r>
                <a:rPr lang="en-US" sz="1600" dirty="0">
                  <a:solidFill>
                    <a:schemeClr val="accent1"/>
                  </a:solidFill>
                </a:rPr>
                <a:t>Organizational Readiness Building</a:t>
              </a:r>
            </a:p>
          </p:txBody>
        </p:sp>
      </p:grpSp>
      <p:grpSp>
        <p:nvGrpSpPr>
          <p:cNvPr id="42" name="Group 41"/>
          <p:cNvGrpSpPr/>
          <p:nvPr/>
        </p:nvGrpSpPr>
        <p:grpSpPr>
          <a:xfrm>
            <a:off x="581307" y="4200541"/>
            <a:ext cx="2381782" cy="1104156"/>
            <a:chOff x="5327268" y="3360312"/>
            <a:chExt cx="3169540" cy="1661694"/>
          </a:xfrm>
        </p:grpSpPr>
        <p:pic>
          <p:nvPicPr>
            <p:cNvPr id="43" name="Picture 42" descr="focus group.jpg"/>
            <p:cNvPicPr>
              <a:picLocks noChangeAspect="1"/>
            </p:cNvPicPr>
            <p:nvPr/>
          </p:nvPicPr>
          <p:blipFill rotWithShape="1">
            <a:blip r:embed="rId2" cstate="email">
              <a:extLst>
                <a:ext uri="{28A0092B-C50C-407E-A947-70E740481C1C}">
                  <a14:useLocalDpi xmlns:a14="http://schemas.microsoft.com/office/drawing/2010/main" val="0"/>
                </a:ext>
              </a:extLst>
            </a:blip>
            <a:srcRect t="32708"/>
            <a:stretch/>
          </p:blipFill>
          <p:spPr>
            <a:xfrm>
              <a:off x="5587251" y="3360312"/>
              <a:ext cx="2527561" cy="1133901"/>
            </a:xfrm>
            <a:prstGeom prst="rect">
              <a:avLst/>
            </a:prstGeom>
          </p:spPr>
        </p:pic>
        <p:sp>
          <p:nvSpPr>
            <p:cNvPr id="44" name="TextBox 43"/>
            <p:cNvSpPr txBox="1"/>
            <p:nvPr/>
          </p:nvSpPr>
          <p:spPr>
            <a:xfrm>
              <a:off x="5327268" y="4512501"/>
              <a:ext cx="3169540" cy="509505"/>
            </a:xfrm>
            <a:prstGeom prst="rect">
              <a:avLst/>
            </a:prstGeom>
            <a:noFill/>
          </p:spPr>
          <p:txBody>
            <a:bodyPr wrap="none" rtlCol="0">
              <a:spAutoFit/>
            </a:bodyPr>
            <a:lstStyle/>
            <a:p>
              <a:r>
                <a:rPr lang="en-US" sz="1600" dirty="0">
                  <a:solidFill>
                    <a:schemeClr val="bg2"/>
                  </a:solidFill>
                </a:rPr>
                <a:t>Workforce Development</a:t>
              </a:r>
            </a:p>
          </p:txBody>
        </p:sp>
      </p:grpSp>
      <p:grpSp>
        <p:nvGrpSpPr>
          <p:cNvPr id="45" name="Group 44"/>
          <p:cNvGrpSpPr/>
          <p:nvPr/>
        </p:nvGrpSpPr>
        <p:grpSpPr>
          <a:xfrm>
            <a:off x="-55820" y="2918518"/>
            <a:ext cx="3994202" cy="1081829"/>
            <a:chOff x="-34118" y="5192565"/>
            <a:chExt cx="5315258" cy="1628093"/>
          </a:xfrm>
        </p:grpSpPr>
        <p:pic>
          <p:nvPicPr>
            <p:cNvPr id="46" name="Picture 45" descr="focus group.jpg"/>
            <p:cNvPicPr>
              <a:picLocks noChangeAspect="1"/>
            </p:cNvPicPr>
            <p:nvPr/>
          </p:nvPicPr>
          <p:blipFill rotWithShape="1">
            <a:blip r:embed="rId2" cstate="email">
              <a:extLst>
                <a:ext uri="{28A0092B-C50C-407E-A947-70E740481C1C}">
                  <a14:useLocalDpi xmlns:a14="http://schemas.microsoft.com/office/drawing/2010/main" val="0"/>
                </a:ext>
              </a:extLst>
            </a:blip>
            <a:srcRect t="32708"/>
            <a:stretch/>
          </p:blipFill>
          <p:spPr>
            <a:xfrm>
              <a:off x="1064684" y="5192565"/>
              <a:ext cx="2527561" cy="1133901"/>
            </a:xfrm>
            <a:prstGeom prst="rect">
              <a:avLst/>
            </a:prstGeom>
          </p:spPr>
        </p:pic>
        <p:sp>
          <p:nvSpPr>
            <p:cNvPr id="47" name="TextBox 46"/>
            <p:cNvSpPr txBox="1"/>
            <p:nvPr/>
          </p:nvSpPr>
          <p:spPr>
            <a:xfrm>
              <a:off x="-34118" y="6311153"/>
              <a:ext cx="5315258" cy="509505"/>
            </a:xfrm>
            <a:prstGeom prst="rect">
              <a:avLst/>
            </a:prstGeom>
            <a:noFill/>
          </p:spPr>
          <p:txBody>
            <a:bodyPr wrap="none" rtlCol="0">
              <a:spAutoFit/>
            </a:bodyPr>
            <a:lstStyle/>
            <a:p>
              <a:r>
                <a:rPr lang="en-US" sz="1600" dirty="0">
                  <a:solidFill>
                    <a:schemeClr val="accent6"/>
                  </a:solidFill>
                </a:rPr>
                <a:t>Engagement, Relationships &amp; Partnership</a:t>
              </a:r>
            </a:p>
          </p:txBody>
        </p:sp>
      </p:grpSp>
      <p:grpSp>
        <p:nvGrpSpPr>
          <p:cNvPr id="48" name="Group 47"/>
          <p:cNvGrpSpPr/>
          <p:nvPr/>
        </p:nvGrpSpPr>
        <p:grpSpPr>
          <a:xfrm>
            <a:off x="-20805" y="5473629"/>
            <a:ext cx="3943808" cy="1092004"/>
            <a:chOff x="4395762" y="5192565"/>
            <a:chExt cx="5248197" cy="1643406"/>
          </a:xfrm>
        </p:grpSpPr>
        <p:pic>
          <p:nvPicPr>
            <p:cNvPr id="49" name="Picture 48" descr="focus group.jpg"/>
            <p:cNvPicPr>
              <a:picLocks noChangeAspect="1"/>
            </p:cNvPicPr>
            <p:nvPr/>
          </p:nvPicPr>
          <p:blipFill rotWithShape="1">
            <a:blip r:embed="rId2" cstate="email">
              <a:extLst>
                <a:ext uri="{28A0092B-C50C-407E-A947-70E740481C1C}">
                  <a14:useLocalDpi xmlns:a14="http://schemas.microsoft.com/office/drawing/2010/main" val="0"/>
                </a:ext>
              </a:extLst>
            </a:blip>
            <a:srcRect t="32708"/>
            <a:stretch/>
          </p:blipFill>
          <p:spPr>
            <a:xfrm>
              <a:off x="5489472" y="5192565"/>
              <a:ext cx="2527561" cy="1133901"/>
            </a:xfrm>
            <a:prstGeom prst="rect">
              <a:avLst/>
            </a:prstGeom>
          </p:spPr>
        </p:pic>
        <p:sp>
          <p:nvSpPr>
            <p:cNvPr id="50" name="TextBox 49"/>
            <p:cNvSpPr txBox="1"/>
            <p:nvPr/>
          </p:nvSpPr>
          <p:spPr>
            <a:xfrm>
              <a:off x="4395762" y="6326466"/>
              <a:ext cx="5248197" cy="509505"/>
            </a:xfrm>
            <a:prstGeom prst="rect">
              <a:avLst/>
            </a:prstGeom>
            <a:noFill/>
          </p:spPr>
          <p:txBody>
            <a:bodyPr wrap="none" rtlCol="0">
              <a:spAutoFit/>
            </a:bodyPr>
            <a:lstStyle/>
            <a:p>
              <a:r>
                <a:rPr lang="en-US" sz="1600" dirty="0">
                  <a:solidFill>
                    <a:schemeClr val="tx2"/>
                  </a:solidFill>
                </a:rPr>
                <a:t>Quality, Outcome &amp; System Improvement</a:t>
              </a:r>
            </a:p>
          </p:txBody>
        </p:sp>
      </p:grpSp>
      <p:grpSp>
        <p:nvGrpSpPr>
          <p:cNvPr id="68" name="Group 67"/>
          <p:cNvGrpSpPr/>
          <p:nvPr/>
        </p:nvGrpSpPr>
        <p:grpSpPr>
          <a:xfrm>
            <a:off x="2963089" y="2051643"/>
            <a:ext cx="3370995" cy="3371107"/>
            <a:chOff x="2963089" y="2051643"/>
            <a:chExt cx="3370995" cy="3371107"/>
          </a:xfrm>
        </p:grpSpPr>
        <p:cxnSp>
          <p:nvCxnSpPr>
            <p:cNvPr id="52" name="Straight Arrow Connector 51"/>
            <p:cNvCxnSpPr>
              <a:endCxn id="24" idx="1"/>
            </p:cNvCxnSpPr>
            <p:nvPr/>
          </p:nvCxnSpPr>
          <p:spPr>
            <a:xfrm>
              <a:off x="2963089" y="2051643"/>
              <a:ext cx="3337956" cy="5717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endCxn id="25" idx="1"/>
            </p:cNvCxnSpPr>
            <p:nvPr/>
          </p:nvCxnSpPr>
          <p:spPr>
            <a:xfrm>
              <a:off x="2963089" y="2051643"/>
              <a:ext cx="3337956" cy="11341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endCxn id="28" idx="1"/>
            </p:cNvCxnSpPr>
            <p:nvPr/>
          </p:nvCxnSpPr>
          <p:spPr>
            <a:xfrm>
              <a:off x="2963089" y="2051643"/>
              <a:ext cx="3337956" cy="16987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endCxn id="27" idx="1"/>
            </p:cNvCxnSpPr>
            <p:nvPr/>
          </p:nvCxnSpPr>
          <p:spPr>
            <a:xfrm>
              <a:off x="2963089" y="2051643"/>
              <a:ext cx="3337956" cy="22525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endCxn id="26" idx="1"/>
            </p:cNvCxnSpPr>
            <p:nvPr/>
          </p:nvCxnSpPr>
          <p:spPr>
            <a:xfrm>
              <a:off x="2963089" y="2051643"/>
              <a:ext cx="3337956" cy="2801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endCxn id="38" idx="1"/>
            </p:cNvCxnSpPr>
            <p:nvPr/>
          </p:nvCxnSpPr>
          <p:spPr>
            <a:xfrm>
              <a:off x="2963089" y="2051643"/>
              <a:ext cx="3370995" cy="33711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9" name="Group 68"/>
          <p:cNvGrpSpPr/>
          <p:nvPr/>
        </p:nvGrpSpPr>
        <p:grpSpPr>
          <a:xfrm flipV="1">
            <a:off x="2826029" y="2623361"/>
            <a:ext cx="3370995" cy="3371107"/>
            <a:chOff x="2963089" y="2051643"/>
            <a:chExt cx="3370995" cy="3371107"/>
          </a:xfrm>
        </p:grpSpPr>
        <p:cxnSp>
          <p:nvCxnSpPr>
            <p:cNvPr id="70" name="Straight Arrow Connector 69"/>
            <p:cNvCxnSpPr/>
            <p:nvPr/>
          </p:nvCxnSpPr>
          <p:spPr>
            <a:xfrm>
              <a:off x="2963089" y="2051643"/>
              <a:ext cx="3337956" cy="571718"/>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2963089" y="2051643"/>
              <a:ext cx="3337956" cy="113417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2963089" y="2051643"/>
              <a:ext cx="3337956" cy="1698734"/>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2963089" y="2051643"/>
              <a:ext cx="3337956" cy="2252526"/>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2963089" y="2051643"/>
              <a:ext cx="3337956" cy="280115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2963089" y="2051643"/>
              <a:ext cx="3370995" cy="3371107"/>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grpSp>
        <p:nvGrpSpPr>
          <p:cNvPr id="76" name="Group 75"/>
          <p:cNvGrpSpPr/>
          <p:nvPr/>
        </p:nvGrpSpPr>
        <p:grpSpPr>
          <a:xfrm flipV="1">
            <a:off x="2784165" y="2623361"/>
            <a:ext cx="3305241" cy="2850268"/>
            <a:chOff x="2963089" y="1161901"/>
            <a:chExt cx="3370995" cy="2850268"/>
          </a:xfrm>
        </p:grpSpPr>
        <p:cxnSp>
          <p:nvCxnSpPr>
            <p:cNvPr id="77" name="Straight Arrow Connector 76"/>
            <p:cNvCxnSpPr/>
            <p:nvPr/>
          </p:nvCxnSpPr>
          <p:spPr>
            <a:xfrm flipV="1">
              <a:off x="2963089" y="1161901"/>
              <a:ext cx="3337956" cy="889742"/>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2963089" y="1681539"/>
              <a:ext cx="3337956" cy="370103"/>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2963089" y="2051643"/>
              <a:ext cx="3337956" cy="279718"/>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2963089" y="2051643"/>
              <a:ext cx="3370995" cy="83351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2963089" y="2051643"/>
              <a:ext cx="3370995" cy="1390569"/>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2963089" y="2051642"/>
              <a:ext cx="3370995" cy="1960527"/>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grpSp>
      <p:grpSp>
        <p:nvGrpSpPr>
          <p:cNvPr id="89" name="Group 88"/>
          <p:cNvGrpSpPr/>
          <p:nvPr/>
        </p:nvGrpSpPr>
        <p:grpSpPr>
          <a:xfrm flipV="1">
            <a:off x="2922610" y="2623361"/>
            <a:ext cx="3378435" cy="2799389"/>
            <a:chOff x="2963089" y="-72391"/>
            <a:chExt cx="3445645" cy="2799389"/>
          </a:xfrm>
        </p:grpSpPr>
        <p:cxnSp>
          <p:nvCxnSpPr>
            <p:cNvPr id="90" name="Straight Arrow Connector 89"/>
            <p:cNvCxnSpPr/>
            <p:nvPr/>
          </p:nvCxnSpPr>
          <p:spPr>
            <a:xfrm flipV="1">
              <a:off x="2963089" y="-72391"/>
              <a:ext cx="3337956" cy="2124034"/>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V="1">
              <a:off x="2963089" y="497566"/>
              <a:ext cx="3305858" cy="1554076"/>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V="1">
              <a:off x="2963089" y="1054625"/>
              <a:ext cx="3305858" cy="997018"/>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V="1">
              <a:off x="2963089" y="1599982"/>
              <a:ext cx="3337956" cy="451661"/>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a:off x="2963089" y="2051642"/>
              <a:ext cx="3337956" cy="105399"/>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endCxn id="24" idx="1"/>
            </p:cNvCxnSpPr>
            <p:nvPr/>
          </p:nvCxnSpPr>
          <p:spPr>
            <a:xfrm>
              <a:off x="2963089" y="2051641"/>
              <a:ext cx="3445645" cy="675357"/>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grpSp>
      <p:pic>
        <p:nvPicPr>
          <p:cNvPr id="51" name="Picture 5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64549" y="5839166"/>
            <a:ext cx="1479451" cy="1013506"/>
          </a:xfrm>
          <a:prstGeom prst="rect">
            <a:avLst/>
          </a:prstGeom>
        </p:spPr>
      </p:pic>
    </p:spTree>
    <p:extLst>
      <p:ext uri="{BB962C8B-B14F-4D97-AF65-F5344CB8AC3E}">
        <p14:creationId xmlns:p14="http://schemas.microsoft.com/office/powerpoint/2010/main" val="381121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wipe(left)">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left)">
                                      <p:cBhvr>
                                        <p:cTn id="2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Launching the Charter Process: Today</a:t>
            </a:r>
          </a:p>
        </p:txBody>
      </p:sp>
      <p:grpSp>
        <p:nvGrpSpPr>
          <p:cNvPr id="3" name="Group 2"/>
          <p:cNvGrpSpPr/>
          <p:nvPr/>
        </p:nvGrpSpPr>
        <p:grpSpPr>
          <a:xfrm>
            <a:off x="6297508" y="2386613"/>
            <a:ext cx="2412073" cy="3272885"/>
            <a:chOff x="6297508" y="2386613"/>
            <a:chExt cx="2412073" cy="3272885"/>
          </a:xfrm>
        </p:grpSpPr>
        <p:sp>
          <p:nvSpPr>
            <p:cNvPr id="24" name="Rounded Rectangle 23"/>
            <p:cNvSpPr/>
            <p:nvPr/>
          </p:nvSpPr>
          <p:spPr>
            <a:xfrm>
              <a:off x="6301045" y="2386613"/>
              <a:ext cx="2408536" cy="4734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ESTABLISHED PURPOSE</a:t>
              </a:r>
            </a:p>
          </p:txBody>
        </p:sp>
        <p:sp>
          <p:nvSpPr>
            <p:cNvPr id="25" name="Rounded Rectangle 24"/>
            <p:cNvSpPr/>
            <p:nvPr/>
          </p:nvSpPr>
          <p:spPr>
            <a:xfrm>
              <a:off x="6301045" y="2949068"/>
              <a:ext cx="2408536" cy="473496"/>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CLEAR OBJECTIVES</a:t>
              </a:r>
            </a:p>
          </p:txBody>
        </p:sp>
        <p:sp>
          <p:nvSpPr>
            <p:cNvPr id="26" name="Rounded Rectangle 25"/>
            <p:cNvSpPr/>
            <p:nvPr/>
          </p:nvSpPr>
          <p:spPr>
            <a:xfrm>
              <a:off x="6301045" y="4616045"/>
              <a:ext cx="2408536" cy="47349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COORDINATED LOGISTICS</a:t>
              </a:r>
            </a:p>
          </p:txBody>
        </p:sp>
        <p:sp>
          <p:nvSpPr>
            <p:cNvPr id="27" name="Rounded Rectangle 26"/>
            <p:cNvSpPr/>
            <p:nvPr/>
          </p:nvSpPr>
          <p:spPr>
            <a:xfrm>
              <a:off x="6301045" y="4067421"/>
              <a:ext cx="2408536" cy="47349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ALIGNED COMMUNICATIONS</a:t>
              </a:r>
            </a:p>
          </p:txBody>
        </p:sp>
        <p:sp>
          <p:nvSpPr>
            <p:cNvPr id="28" name="Rounded Rectangle 27"/>
            <p:cNvSpPr/>
            <p:nvPr/>
          </p:nvSpPr>
          <p:spPr>
            <a:xfrm>
              <a:off x="6301045" y="3513629"/>
              <a:ext cx="2408536" cy="47349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IDENTIFIED DELIVERABLES</a:t>
              </a:r>
            </a:p>
          </p:txBody>
        </p:sp>
        <p:sp>
          <p:nvSpPr>
            <p:cNvPr id="38" name="Rounded Rectangle 37"/>
            <p:cNvSpPr/>
            <p:nvPr/>
          </p:nvSpPr>
          <p:spPr>
            <a:xfrm>
              <a:off x="6297508" y="5186002"/>
              <a:ext cx="2408536" cy="473496"/>
            </a:xfrm>
            <a:prstGeom prst="roundRect">
              <a:avLst/>
            </a:prstGeom>
            <a:solidFill>
              <a:schemeClr val="bg1">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PLAN OF ACTION</a:t>
              </a:r>
            </a:p>
          </p:txBody>
        </p:sp>
      </p:grpSp>
      <p:grpSp>
        <p:nvGrpSpPr>
          <p:cNvPr id="39" name="Group 38"/>
          <p:cNvGrpSpPr/>
          <p:nvPr/>
        </p:nvGrpSpPr>
        <p:grpSpPr>
          <a:xfrm>
            <a:off x="174565" y="1616453"/>
            <a:ext cx="3321342" cy="1108908"/>
            <a:chOff x="243105" y="3360312"/>
            <a:chExt cx="4419854" cy="1668845"/>
          </a:xfrm>
        </p:grpSpPr>
        <p:pic>
          <p:nvPicPr>
            <p:cNvPr id="40" name="Picture 39" descr="focus group.jpg"/>
            <p:cNvPicPr>
              <a:picLocks noChangeAspect="1"/>
            </p:cNvPicPr>
            <p:nvPr/>
          </p:nvPicPr>
          <p:blipFill rotWithShape="1">
            <a:blip r:embed="rId2" cstate="email">
              <a:extLst>
                <a:ext uri="{28A0092B-C50C-407E-A947-70E740481C1C}">
                  <a14:useLocalDpi xmlns:a14="http://schemas.microsoft.com/office/drawing/2010/main" val="0"/>
                </a:ext>
              </a:extLst>
            </a:blip>
            <a:srcRect t="32708"/>
            <a:stretch/>
          </p:blipFill>
          <p:spPr>
            <a:xfrm>
              <a:off x="1062931" y="3360312"/>
              <a:ext cx="2527561" cy="1133901"/>
            </a:xfrm>
            <a:prstGeom prst="rect">
              <a:avLst/>
            </a:prstGeom>
          </p:spPr>
        </p:pic>
        <p:sp>
          <p:nvSpPr>
            <p:cNvPr id="41" name="TextBox 40"/>
            <p:cNvSpPr txBox="1"/>
            <p:nvPr/>
          </p:nvSpPr>
          <p:spPr>
            <a:xfrm>
              <a:off x="243105" y="4519652"/>
              <a:ext cx="4419854" cy="509505"/>
            </a:xfrm>
            <a:prstGeom prst="rect">
              <a:avLst/>
            </a:prstGeom>
            <a:noFill/>
          </p:spPr>
          <p:txBody>
            <a:bodyPr wrap="none" rtlCol="0">
              <a:spAutoFit/>
            </a:bodyPr>
            <a:lstStyle/>
            <a:p>
              <a:r>
                <a:rPr lang="en-US" sz="1600" dirty="0">
                  <a:solidFill>
                    <a:schemeClr val="accent1"/>
                  </a:solidFill>
                </a:rPr>
                <a:t>Organizational Readiness Building</a:t>
              </a:r>
            </a:p>
          </p:txBody>
        </p:sp>
      </p:grpSp>
      <p:grpSp>
        <p:nvGrpSpPr>
          <p:cNvPr id="42" name="Group 41"/>
          <p:cNvGrpSpPr/>
          <p:nvPr/>
        </p:nvGrpSpPr>
        <p:grpSpPr>
          <a:xfrm>
            <a:off x="581307" y="4200541"/>
            <a:ext cx="2381782" cy="1104156"/>
            <a:chOff x="5327268" y="3360312"/>
            <a:chExt cx="3169540" cy="1661694"/>
          </a:xfrm>
        </p:grpSpPr>
        <p:pic>
          <p:nvPicPr>
            <p:cNvPr id="43" name="Picture 42" descr="focus group.jpg"/>
            <p:cNvPicPr>
              <a:picLocks noChangeAspect="1"/>
            </p:cNvPicPr>
            <p:nvPr/>
          </p:nvPicPr>
          <p:blipFill rotWithShape="1">
            <a:blip r:embed="rId2" cstate="email">
              <a:extLst>
                <a:ext uri="{28A0092B-C50C-407E-A947-70E740481C1C}">
                  <a14:useLocalDpi xmlns:a14="http://schemas.microsoft.com/office/drawing/2010/main" val="0"/>
                </a:ext>
              </a:extLst>
            </a:blip>
            <a:srcRect t="32708"/>
            <a:stretch/>
          </p:blipFill>
          <p:spPr>
            <a:xfrm>
              <a:off x="5587251" y="3360312"/>
              <a:ext cx="2527561" cy="1133901"/>
            </a:xfrm>
            <a:prstGeom prst="rect">
              <a:avLst/>
            </a:prstGeom>
          </p:spPr>
        </p:pic>
        <p:sp>
          <p:nvSpPr>
            <p:cNvPr id="44" name="TextBox 43"/>
            <p:cNvSpPr txBox="1"/>
            <p:nvPr/>
          </p:nvSpPr>
          <p:spPr>
            <a:xfrm>
              <a:off x="5327268" y="4512501"/>
              <a:ext cx="3169540" cy="509505"/>
            </a:xfrm>
            <a:prstGeom prst="rect">
              <a:avLst/>
            </a:prstGeom>
            <a:noFill/>
          </p:spPr>
          <p:txBody>
            <a:bodyPr wrap="none" rtlCol="0">
              <a:spAutoFit/>
            </a:bodyPr>
            <a:lstStyle/>
            <a:p>
              <a:r>
                <a:rPr lang="en-US" sz="1600" dirty="0">
                  <a:solidFill>
                    <a:schemeClr val="bg2"/>
                  </a:solidFill>
                </a:rPr>
                <a:t>Workforce Development</a:t>
              </a:r>
            </a:p>
          </p:txBody>
        </p:sp>
      </p:grpSp>
      <p:grpSp>
        <p:nvGrpSpPr>
          <p:cNvPr id="45" name="Group 44"/>
          <p:cNvGrpSpPr/>
          <p:nvPr/>
        </p:nvGrpSpPr>
        <p:grpSpPr>
          <a:xfrm>
            <a:off x="-55820" y="2918518"/>
            <a:ext cx="3994202" cy="1081829"/>
            <a:chOff x="-34118" y="5192565"/>
            <a:chExt cx="5315258" cy="1628093"/>
          </a:xfrm>
        </p:grpSpPr>
        <p:pic>
          <p:nvPicPr>
            <p:cNvPr id="46" name="Picture 45" descr="focus group.jpg"/>
            <p:cNvPicPr>
              <a:picLocks noChangeAspect="1"/>
            </p:cNvPicPr>
            <p:nvPr/>
          </p:nvPicPr>
          <p:blipFill rotWithShape="1">
            <a:blip r:embed="rId2" cstate="email">
              <a:extLst>
                <a:ext uri="{28A0092B-C50C-407E-A947-70E740481C1C}">
                  <a14:useLocalDpi xmlns:a14="http://schemas.microsoft.com/office/drawing/2010/main" val="0"/>
                </a:ext>
              </a:extLst>
            </a:blip>
            <a:srcRect t="32708"/>
            <a:stretch/>
          </p:blipFill>
          <p:spPr>
            <a:xfrm>
              <a:off x="1064684" y="5192565"/>
              <a:ext cx="2527561" cy="1133901"/>
            </a:xfrm>
            <a:prstGeom prst="rect">
              <a:avLst/>
            </a:prstGeom>
          </p:spPr>
        </p:pic>
        <p:sp>
          <p:nvSpPr>
            <p:cNvPr id="47" name="TextBox 46"/>
            <p:cNvSpPr txBox="1"/>
            <p:nvPr/>
          </p:nvSpPr>
          <p:spPr>
            <a:xfrm>
              <a:off x="-34118" y="6311153"/>
              <a:ext cx="5315258" cy="509505"/>
            </a:xfrm>
            <a:prstGeom prst="rect">
              <a:avLst/>
            </a:prstGeom>
            <a:noFill/>
          </p:spPr>
          <p:txBody>
            <a:bodyPr wrap="none" rtlCol="0">
              <a:spAutoFit/>
            </a:bodyPr>
            <a:lstStyle/>
            <a:p>
              <a:r>
                <a:rPr lang="en-US" sz="1600" dirty="0">
                  <a:solidFill>
                    <a:schemeClr val="accent6"/>
                  </a:solidFill>
                </a:rPr>
                <a:t>Engagement, Relationships &amp; Partnership</a:t>
              </a:r>
            </a:p>
          </p:txBody>
        </p:sp>
      </p:grpSp>
      <p:grpSp>
        <p:nvGrpSpPr>
          <p:cNvPr id="48" name="Group 47"/>
          <p:cNvGrpSpPr/>
          <p:nvPr/>
        </p:nvGrpSpPr>
        <p:grpSpPr>
          <a:xfrm>
            <a:off x="-20805" y="5473629"/>
            <a:ext cx="3943808" cy="1092004"/>
            <a:chOff x="4395762" y="5192565"/>
            <a:chExt cx="5248197" cy="1643406"/>
          </a:xfrm>
        </p:grpSpPr>
        <p:pic>
          <p:nvPicPr>
            <p:cNvPr id="49" name="Picture 48" descr="focus group.jpg"/>
            <p:cNvPicPr>
              <a:picLocks noChangeAspect="1"/>
            </p:cNvPicPr>
            <p:nvPr/>
          </p:nvPicPr>
          <p:blipFill rotWithShape="1">
            <a:blip r:embed="rId2" cstate="email">
              <a:extLst>
                <a:ext uri="{28A0092B-C50C-407E-A947-70E740481C1C}">
                  <a14:useLocalDpi xmlns:a14="http://schemas.microsoft.com/office/drawing/2010/main" val="0"/>
                </a:ext>
              </a:extLst>
            </a:blip>
            <a:srcRect t="32708"/>
            <a:stretch/>
          </p:blipFill>
          <p:spPr>
            <a:xfrm>
              <a:off x="5489472" y="5192565"/>
              <a:ext cx="2527561" cy="1133901"/>
            </a:xfrm>
            <a:prstGeom prst="rect">
              <a:avLst/>
            </a:prstGeom>
          </p:spPr>
        </p:pic>
        <p:sp>
          <p:nvSpPr>
            <p:cNvPr id="50" name="TextBox 49"/>
            <p:cNvSpPr txBox="1"/>
            <p:nvPr/>
          </p:nvSpPr>
          <p:spPr>
            <a:xfrm>
              <a:off x="4395762" y="6326466"/>
              <a:ext cx="5248197" cy="509505"/>
            </a:xfrm>
            <a:prstGeom prst="rect">
              <a:avLst/>
            </a:prstGeom>
            <a:noFill/>
          </p:spPr>
          <p:txBody>
            <a:bodyPr wrap="none" rtlCol="0">
              <a:spAutoFit/>
            </a:bodyPr>
            <a:lstStyle/>
            <a:p>
              <a:r>
                <a:rPr lang="en-US" sz="1600" dirty="0">
                  <a:solidFill>
                    <a:schemeClr val="tx2"/>
                  </a:solidFill>
                </a:rPr>
                <a:t>Quality, Outcome &amp; System Improvement</a:t>
              </a:r>
            </a:p>
          </p:txBody>
        </p:sp>
      </p:grpSp>
      <p:grpSp>
        <p:nvGrpSpPr>
          <p:cNvPr id="68" name="Group 67"/>
          <p:cNvGrpSpPr/>
          <p:nvPr/>
        </p:nvGrpSpPr>
        <p:grpSpPr>
          <a:xfrm>
            <a:off x="2963089" y="2051643"/>
            <a:ext cx="3337956" cy="2801150"/>
            <a:chOff x="2963089" y="2051643"/>
            <a:chExt cx="3337956" cy="2801150"/>
          </a:xfrm>
        </p:grpSpPr>
        <p:cxnSp>
          <p:nvCxnSpPr>
            <p:cNvPr id="52" name="Straight Arrow Connector 51"/>
            <p:cNvCxnSpPr>
              <a:endCxn id="24" idx="1"/>
            </p:cNvCxnSpPr>
            <p:nvPr/>
          </p:nvCxnSpPr>
          <p:spPr>
            <a:xfrm>
              <a:off x="2963089" y="2051643"/>
              <a:ext cx="3337956" cy="5717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endCxn id="25" idx="1"/>
            </p:cNvCxnSpPr>
            <p:nvPr/>
          </p:nvCxnSpPr>
          <p:spPr>
            <a:xfrm>
              <a:off x="2963089" y="2051643"/>
              <a:ext cx="3337956" cy="11341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endCxn id="28" idx="1"/>
            </p:cNvCxnSpPr>
            <p:nvPr/>
          </p:nvCxnSpPr>
          <p:spPr>
            <a:xfrm>
              <a:off x="2963089" y="2051643"/>
              <a:ext cx="3337956" cy="16987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endCxn id="27" idx="1"/>
            </p:cNvCxnSpPr>
            <p:nvPr/>
          </p:nvCxnSpPr>
          <p:spPr>
            <a:xfrm>
              <a:off x="2963089" y="2051643"/>
              <a:ext cx="3337956" cy="22525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endCxn id="26" idx="1"/>
            </p:cNvCxnSpPr>
            <p:nvPr/>
          </p:nvCxnSpPr>
          <p:spPr>
            <a:xfrm>
              <a:off x="2963089" y="2051643"/>
              <a:ext cx="3337956" cy="2801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9" name="Group 68"/>
          <p:cNvGrpSpPr/>
          <p:nvPr/>
        </p:nvGrpSpPr>
        <p:grpSpPr>
          <a:xfrm flipV="1">
            <a:off x="2826029" y="2623361"/>
            <a:ext cx="3370995" cy="3371107"/>
            <a:chOff x="2963089" y="2051643"/>
            <a:chExt cx="3370995" cy="3371107"/>
          </a:xfrm>
        </p:grpSpPr>
        <p:cxnSp>
          <p:nvCxnSpPr>
            <p:cNvPr id="71" name="Straight Arrow Connector 70"/>
            <p:cNvCxnSpPr/>
            <p:nvPr/>
          </p:nvCxnSpPr>
          <p:spPr>
            <a:xfrm>
              <a:off x="2963089" y="2051643"/>
              <a:ext cx="3337956" cy="113417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2963089" y="2051643"/>
              <a:ext cx="3337956" cy="1698734"/>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2963089" y="2051643"/>
              <a:ext cx="3337956" cy="2252526"/>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2963089" y="2051643"/>
              <a:ext cx="3337956" cy="280115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2963089" y="2051643"/>
              <a:ext cx="3370995" cy="3371107"/>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grpSp>
        <p:nvGrpSpPr>
          <p:cNvPr id="76" name="Group 75"/>
          <p:cNvGrpSpPr/>
          <p:nvPr/>
        </p:nvGrpSpPr>
        <p:grpSpPr>
          <a:xfrm flipV="1">
            <a:off x="2784165" y="2623361"/>
            <a:ext cx="3305241" cy="2330630"/>
            <a:chOff x="2963089" y="1681539"/>
            <a:chExt cx="3370995" cy="2330630"/>
          </a:xfrm>
        </p:grpSpPr>
        <p:cxnSp>
          <p:nvCxnSpPr>
            <p:cNvPr id="78" name="Straight Arrow Connector 77"/>
            <p:cNvCxnSpPr/>
            <p:nvPr/>
          </p:nvCxnSpPr>
          <p:spPr>
            <a:xfrm flipV="1">
              <a:off x="2963089" y="1681539"/>
              <a:ext cx="3337956" cy="370103"/>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2963089" y="2051643"/>
              <a:ext cx="3337956" cy="279718"/>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2963089" y="2051643"/>
              <a:ext cx="3370995" cy="83351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2963089" y="2051643"/>
              <a:ext cx="3370995" cy="1390569"/>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2963089" y="2051642"/>
              <a:ext cx="3370995" cy="1960527"/>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grpSp>
      <p:grpSp>
        <p:nvGrpSpPr>
          <p:cNvPr id="89" name="Group 88"/>
          <p:cNvGrpSpPr/>
          <p:nvPr/>
        </p:nvGrpSpPr>
        <p:grpSpPr>
          <a:xfrm flipV="1">
            <a:off x="2922610" y="2623361"/>
            <a:ext cx="3378435" cy="2229432"/>
            <a:chOff x="2963089" y="497566"/>
            <a:chExt cx="3445645" cy="2229432"/>
          </a:xfrm>
        </p:grpSpPr>
        <p:cxnSp>
          <p:nvCxnSpPr>
            <p:cNvPr id="91" name="Straight Arrow Connector 90"/>
            <p:cNvCxnSpPr/>
            <p:nvPr/>
          </p:nvCxnSpPr>
          <p:spPr>
            <a:xfrm flipV="1">
              <a:off x="2963089" y="497566"/>
              <a:ext cx="3305858" cy="1554076"/>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V="1">
              <a:off x="2963089" y="1054625"/>
              <a:ext cx="3305858" cy="997018"/>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V="1">
              <a:off x="2963089" y="1599982"/>
              <a:ext cx="3337956" cy="451661"/>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a:off x="2963089" y="2051642"/>
              <a:ext cx="3337956" cy="105399"/>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endCxn id="24" idx="1"/>
            </p:cNvCxnSpPr>
            <p:nvPr/>
          </p:nvCxnSpPr>
          <p:spPr>
            <a:xfrm>
              <a:off x="2963089" y="2051641"/>
              <a:ext cx="3445645" cy="675357"/>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grpSp>
      <p:pic>
        <p:nvPicPr>
          <p:cNvPr id="51" name="Picture 5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64549" y="5839166"/>
            <a:ext cx="1479451" cy="1013506"/>
          </a:xfrm>
          <a:prstGeom prst="rect">
            <a:avLst/>
          </a:prstGeom>
        </p:spPr>
      </p:pic>
    </p:spTree>
    <p:extLst>
      <p:ext uri="{BB962C8B-B14F-4D97-AF65-F5344CB8AC3E}">
        <p14:creationId xmlns:p14="http://schemas.microsoft.com/office/powerpoint/2010/main" val="230510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wipe(left)">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left)">
                                      <p:cBhvr>
                                        <p:cTn id="2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Circle Break-Outs</a:t>
            </a:r>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64549" y="5839166"/>
            <a:ext cx="1479451" cy="1013506"/>
          </a:xfrm>
          <a:prstGeom prst="rect">
            <a:avLst/>
          </a:prstGeom>
        </p:spPr>
      </p:pic>
      <p:graphicFrame>
        <p:nvGraphicFramePr>
          <p:cNvPr id="5" name="Diagram 4"/>
          <p:cNvGraphicFramePr/>
          <p:nvPr>
            <p:extLst>
              <p:ext uri="{D42A27DB-BD31-4B8C-83A1-F6EECF244321}">
                <p14:modId xmlns:p14="http://schemas.microsoft.com/office/powerpoint/2010/main" val="1283930457"/>
              </p:ext>
            </p:extLst>
          </p:nvPr>
        </p:nvGraphicFramePr>
        <p:xfrm>
          <a:off x="1011936" y="1397000"/>
          <a:ext cx="6608064" cy="4894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9183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Practice Model Development Goal</a:t>
            </a:r>
            <a:endParaRPr lang="en-US" dirty="0"/>
          </a:p>
        </p:txBody>
      </p:sp>
      <p:sp>
        <p:nvSpPr>
          <p:cNvPr id="3" name="Content Placeholder 2"/>
          <p:cNvSpPr>
            <a:spLocks noGrp="1"/>
          </p:cNvSpPr>
          <p:nvPr>
            <p:ph idx="1"/>
          </p:nvPr>
        </p:nvSpPr>
        <p:spPr>
          <a:xfrm>
            <a:off x="457199" y="1600200"/>
            <a:ext cx="8027581" cy="4525963"/>
          </a:xfrm>
        </p:spPr>
        <p:txBody>
          <a:bodyPr>
            <a:normAutofit fontScale="92500" lnSpcReduction="10000"/>
          </a:bodyPr>
          <a:lstStyle/>
          <a:p>
            <a:pPr marL="457200" lvl="1" indent="0">
              <a:buNone/>
            </a:pPr>
            <a:endParaRPr lang="en-US" dirty="0" smtClean="0"/>
          </a:p>
          <a:p>
            <a:r>
              <a:rPr lang="en-US" dirty="0" smtClean="0"/>
              <a:t>To define California’s Child </a:t>
            </a:r>
            <a:r>
              <a:rPr lang="en-US" dirty="0"/>
              <a:t>W</a:t>
            </a:r>
            <a:r>
              <a:rPr lang="en-US" dirty="0" smtClean="0"/>
              <a:t>elfare </a:t>
            </a:r>
            <a:r>
              <a:rPr lang="en-US" dirty="0"/>
              <a:t>S</a:t>
            </a:r>
            <a:r>
              <a:rPr lang="en-US" dirty="0" smtClean="0"/>
              <a:t>ervices as a profession grounded in theory, with a set of core values, common elements and identified behaviors</a:t>
            </a:r>
          </a:p>
          <a:p>
            <a:r>
              <a:rPr lang="en-US" dirty="0" smtClean="0"/>
              <a:t>To engage Child Welfare Leadership and Education and Training partners in the  statewide implementation of a consistent, comprehensive approach to Child Welfare practice</a:t>
            </a:r>
          </a:p>
          <a:p>
            <a:pPr lvl="1"/>
            <a:endParaRPr lang="en-US" dirty="0"/>
          </a:p>
        </p:txBody>
      </p:sp>
    </p:spTree>
    <p:extLst>
      <p:ext uri="{BB962C8B-B14F-4D97-AF65-F5344CB8AC3E}">
        <p14:creationId xmlns:p14="http://schemas.microsoft.com/office/powerpoint/2010/main" val="1950447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Team-Building </a:t>
            </a:r>
          </a:p>
        </p:txBody>
      </p:sp>
      <p:sp>
        <p:nvSpPr>
          <p:cNvPr id="3" name="Content Placeholder 2"/>
          <p:cNvSpPr>
            <a:spLocks noGrp="1"/>
          </p:cNvSpPr>
          <p:nvPr>
            <p:ph idx="1"/>
          </p:nvPr>
        </p:nvSpPr>
        <p:spPr>
          <a:xfrm>
            <a:off x="457200" y="2004973"/>
            <a:ext cx="5398593" cy="4421443"/>
          </a:xfrm>
        </p:spPr>
        <p:txBody>
          <a:bodyPr>
            <a:normAutofit lnSpcReduction="10000"/>
          </a:bodyPr>
          <a:lstStyle/>
          <a:p>
            <a:r>
              <a:rPr lang="en-US" dirty="0"/>
              <a:t>Get to know each other!</a:t>
            </a:r>
          </a:p>
          <a:p>
            <a:pPr>
              <a:spcBef>
                <a:spcPts val="1800"/>
              </a:spcBef>
            </a:pPr>
            <a:r>
              <a:rPr lang="en-US" dirty="0"/>
              <a:t>Share cross-county perspectives, experiences and expertise</a:t>
            </a:r>
          </a:p>
          <a:p>
            <a:pPr>
              <a:spcBef>
                <a:spcPts val="1800"/>
              </a:spcBef>
            </a:pPr>
            <a:r>
              <a:rPr lang="en-US" dirty="0"/>
              <a:t>Become familiar with the subject of your Development Circle</a:t>
            </a:r>
          </a:p>
          <a:p>
            <a:pPr lvl="1"/>
            <a:r>
              <a:rPr lang="en-US" dirty="0"/>
              <a:t>Why is this topic critical for effective &amp; sustained implementation of the CPM?</a:t>
            </a:r>
          </a:p>
          <a:p>
            <a:pPr lvl="1"/>
            <a:r>
              <a:rPr lang="en-US" dirty="0"/>
              <a:t>What are key opportunities &amp; challenges around CPM implementation related to this topic?</a:t>
            </a:r>
          </a:p>
          <a:p>
            <a:pPr lvl="1"/>
            <a:r>
              <a:rPr lang="en-US" dirty="0"/>
              <a:t>What needs for capacity building tools or other supports do these challenges imply? </a:t>
            </a:r>
          </a:p>
        </p:txBody>
      </p:sp>
      <p:pic>
        <p:nvPicPr>
          <p:cNvPr id="5" name="Picture 4"/>
          <p:cNvPicPr>
            <a:picLocks noChangeAspect="1"/>
          </p:cNvPicPr>
          <p:nvPr/>
        </p:nvPicPr>
        <p:blipFill>
          <a:blip r:embed="rId2"/>
          <a:stretch>
            <a:fillRect/>
          </a:stretch>
        </p:blipFill>
        <p:spPr>
          <a:xfrm>
            <a:off x="5855793" y="1397975"/>
            <a:ext cx="2831007" cy="2642273"/>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64549" y="5839166"/>
            <a:ext cx="1479451" cy="1013506"/>
          </a:xfrm>
          <a:prstGeom prst="rect">
            <a:avLst/>
          </a:prstGeom>
        </p:spPr>
      </p:pic>
    </p:spTree>
    <p:extLst>
      <p:ext uri="{BB962C8B-B14F-4D97-AF65-F5344CB8AC3E}">
        <p14:creationId xmlns:p14="http://schemas.microsoft.com/office/powerpoint/2010/main" val="22646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04626" y="444293"/>
            <a:ext cx="1524000" cy="1524000"/>
          </a:xfrm>
          <a:prstGeom prst="rect">
            <a:avLst/>
          </a:prstGeom>
        </p:spPr>
      </p:pic>
      <p:sp>
        <p:nvSpPr>
          <p:cNvPr id="2" name="Title 1"/>
          <p:cNvSpPr>
            <a:spLocks noGrp="1"/>
          </p:cNvSpPr>
          <p:nvPr>
            <p:ph type="title"/>
          </p:nvPr>
        </p:nvSpPr>
        <p:spPr/>
        <p:txBody>
          <a:bodyPr>
            <a:normAutofit/>
          </a:bodyPr>
          <a:lstStyle/>
          <a:p>
            <a:r>
              <a:rPr lang="en-US" dirty="0">
                <a:solidFill>
                  <a:srgbClr val="00BFC3"/>
                </a:solidFill>
              </a:rPr>
              <a:t>Purpose &amp; Objectives</a:t>
            </a:r>
          </a:p>
        </p:txBody>
      </p:sp>
      <p:sp>
        <p:nvSpPr>
          <p:cNvPr id="3" name="Content Placeholder 2"/>
          <p:cNvSpPr>
            <a:spLocks noGrp="1"/>
          </p:cNvSpPr>
          <p:nvPr>
            <p:ph idx="1"/>
          </p:nvPr>
        </p:nvSpPr>
        <p:spPr>
          <a:xfrm>
            <a:off x="457200" y="2078125"/>
            <a:ext cx="5699760" cy="4421443"/>
          </a:xfrm>
        </p:spPr>
        <p:txBody>
          <a:bodyPr/>
          <a:lstStyle/>
          <a:p>
            <a:r>
              <a:rPr lang="en-US" dirty="0"/>
              <a:t>What is the purpose of your DC?</a:t>
            </a:r>
          </a:p>
          <a:p>
            <a:pPr lvl="1"/>
            <a:r>
              <a:rPr lang="en-US" dirty="0"/>
              <a:t>Why is your DC important?</a:t>
            </a:r>
          </a:p>
          <a:p>
            <a:pPr lvl="1"/>
            <a:r>
              <a:rPr lang="en-US" dirty="0"/>
              <a:t>What does success look like?</a:t>
            </a:r>
          </a:p>
          <a:p>
            <a:pPr>
              <a:spcBef>
                <a:spcPts val="1800"/>
              </a:spcBef>
            </a:pPr>
            <a:r>
              <a:rPr lang="en-US" dirty="0"/>
              <a:t>What objectives does your DC aim for?</a:t>
            </a:r>
          </a:p>
          <a:p>
            <a:pPr lvl="1"/>
            <a:r>
              <a:rPr lang="en-US" dirty="0"/>
              <a:t>What does your DC hope to accomplish?</a:t>
            </a:r>
          </a:p>
          <a:p>
            <a:pPr lvl="1"/>
            <a:r>
              <a:rPr lang="en-US" dirty="0"/>
              <a:t>How do these goals link to the purpose?</a:t>
            </a:r>
          </a:p>
          <a:p>
            <a:pPr>
              <a:spcBef>
                <a:spcPts val="1800"/>
              </a:spcBef>
            </a:pPr>
            <a:r>
              <a:rPr lang="en-US" dirty="0"/>
              <a:t>What is your DC’s scope of work?</a:t>
            </a:r>
          </a:p>
          <a:p>
            <a:pPr lvl="1"/>
            <a:r>
              <a:rPr lang="en-US" dirty="0"/>
              <a:t>What is reasonable to address given the capacity, timeframe &amp; resources available?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64549" y="5839166"/>
            <a:ext cx="1479451" cy="1013506"/>
          </a:xfrm>
          <a:prstGeom prst="rect">
            <a:avLst/>
          </a:prstGeom>
        </p:spPr>
      </p:pic>
      <p:grpSp>
        <p:nvGrpSpPr>
          <p:cNvPr id="16" name="Group 15"/>
          <p:cNvGrpSpPr/>
          <p:nvPr/>
        </p:nvGrpSpPr>
        <p:grpSpPr>
          <a:xfrm>
            <a:off x="6301045" y="2397382"/>
            <a:ext cx="2408536" cy="1035951"/>
            <a:chOff x="6301045" y="2386613"/>
            <a:chExt cx="2408536" cy="1035951"/>
          </a:xfrm>
        </p:grpSpPr>
        <p:sp>
          <p:nvSpPr>
            <p:cNvPr id="10" name="Rounded Rectangle 23"/>
            <p:cNvSpPr/>
            <p:nvPr/>
          </p:nvSpPr>
          <p:spPr>
            <a:xfrm>
              <a:off x="6301045" y="2386613"/>
              <a:ext cx="2408536" cy="4734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ESTABLISHED PURPOSE</a:t>
              </a:r>
            </a:p>
          </p:txBody>
        </p:sp>
        <p:sp>
          <p:nvSpPr>
            <p:cNvPr id="11" name="Rounded Rectangle 24"/>
            <p:cNvSpPr/>
            <p:nvPr/>
          </p:nvSpPr>
          <p:spPr>
            <a:xfrm>
              <a:off x="6301045" y="2949068"/>
              <a:ext cx="2408536" cy="473496"/>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CLEAR OBJECTIVES</a:t>
              </a:r>
            </a:p>
          </p:txBody>
        </p:sp>
      </p:grpSp>
      <p:grpSp>
        <p:nvGrpSpPr>
          <p:cNvPr id="22" name="Group 21"/>
          <p:cNvGrpSpPr/>
          <p:nvPr/>
        </p:nvGrpSpPr>
        <p:grpSpPr>
          <a:xfrm>
            <a:off x="6296399" y="3543165"/>
            <a:ext cx="2413182" cy="2116333"/>
            <a:chOff x="6296399" y="3543165"/>
            <a:chExt cx="2413182" cy="2116333"/>
          </a:xfrm>
        </p:grpSpPr>
        <p:sp>
          <p:nvSpPr>
            <p:cNvPr id="12" name="Rounded Rectangle 25"/>
            <p:cNvSpPr/>
            <p:nvPr/>
          </p:nvSpPr>
          <p:spPr>
            <a:xfrm>
              <a:off x="6301045" y="4616045"/>
              <a:ext cx="2408536" cy="47349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COORDINATED LOGISTICS</a:t>
              </a:r>
            </a:p>
          </p:txBody>
        </p:sp>
        <p:sp>
          <p:nvSpPr>
            <p:cNvPr id="13" name="Rounded Rectangle 26"/>
            <p:cNvSpPr/>
            <p:nvPr/>
          </p:nvSpPr>
          <p:spPr>
            <a:xfrm>
              <a:off x="6301045" y="3543165"/>
              <a:ext cx="2408536" cy="47349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ALIGNED COMMUNICATIONS</a:t>
              </a:r>
            </a:p>
          </p:txBody>
        </p:sp>
        <p:sp>
          <p:nvSpPr>
            <p:cNvPr id="14" name="Rounded Rectangle 27"/>
            <p:cNvSpPr/>
            <p:nvPr/>
          </p:nvSpPr>
          <p:spPr>
            <a:xfrm>
              <a:off x="6296399" y="4079605"/>
              <a:ext cx="2408536" cy="47349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IDENTIFIED DELIVERABLES</a:t>
              </a:r>
            </a:p>
          </p:txBody>
        </p:sp>
        <p:sp>
          <p:nvSpPr>
            <p:cNvPr id="15" name="Rounded Rectangle 37"/>
            <p:cNvSpPr/>
            <p:nvPr/>
          </p:nvSpPr>
          <p:spPr>
            <a:xfrm>
              <a:off x="6297508" y="5186002"/>
              <a:ext cx="2408536" cy="473496"/>
            </a:xfrm>
            <a:prstGeom prst="roundRect">
              <a:avLst/>
            </a:prstGeom>
            <a:solidFill>
              <a:schemeClr val="bg1">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PLAN OF ACTION</a:t>
              </a:r>
            </a:p>
          </p:txBody>
        </p:sp>
      </p:grpSp>
      <p:sp>
        <p:nvSpPr>
          <p:cNvPr id="4" name="Oval 3"/>
          <p:cNvSpPr/>
          <p:nvPr/>
        </p:nvSpPr>
        <p:spPr>
          <a:xfrm>
            <a:off x="5877681" y="1620462"/>
            <a:ext cx="3156591" cy="1735460"/>
          </a:xfrm>
          <a:prstGeom prst="ellipse">
            <a:avLst/>
          </a:prstGeom>
          <a:noFill/>
          <a:ln w="57150">
            <a:solidFill>
              <a:srgbClr val="00BF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301045" y="1969241"/>
            <a:ext cx="2408536" cy="1035951"/>
            <a:chOff x="6301045" y="2386613"/>
            <a:chExt cx="2408536" cy="1035951"/>
          </a:xfrm>
        </p:grpSpPr>
        <p:sp>
          <p:nvSpPr>
            <p:cNvPr id="19" name="Rounded Rectangle 23"/>
            <p:cNvSpPr/>
            <p:nvPr/>
          </p:nvSpPr>
          <p:spPr>
            <a:xfrm>
              <a:off x="6301045" y="2386613"/>
              <a:ext cx="2408536" cy="4734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ESTABLISHED PURPOSE</a:t>
              </a:r>
            </a:p>
          </p:txBody>
        </p:sp>
        <p:sp>
          <p:nvSpPr>
            <p:cNvPr id="20" name="Rounded Rectangle 24"/>
            <p:cNvSpPr/>
            <p:nvPr/>
          </p:nvSpPr>
          <p:spPr>
            <a:xfrm>
              <a:off x="6301045" y="2949068"/>
              <a:ext cx="2408536" cy="473496"/>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CLEAR OBJECTIVES</a:t>
              </a:r>
            </a:p>
          </p:txBody>
        </p:sp>
      </p:grpSp>
    </p:spTree>
    <p:extLst>
      <p:ext uri="{BB962C8B-B14F-4D97-AF65-F5344CB8AC3E}">
        <p14:creationId xmlns:p14="http://schemas.microsoft.com/office/powerpoint/2010/main" val="282800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par>
                          <p:cTn id="9" fill="hold">
                            <p:stCondLst>
                              <p:cond delay="0"/>
                            </p:stCondLst>
                            <p:childTnLst>
                              <p:par>
                                <p:cTn id="10" presetID="42"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additive="base">
                                        <p:cTn id="46"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additive="base">
                                        <p:cTn id="52"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
                                            <p:txEl>
                                              <p:pRg st="6" end="6"/>
                                            </p:txEl>
                                          </p:spTgt>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Aligned Communications</a:t>
            </a:r>
          </a:p>
        </p:txBody>
      </p:sp>
      <p:sp>
        <p:nvSpPr>
          <p:cNvPr id="3" name="Content Placeholder 2"/>
          <p:cNvSpPr>
            <a:spLocks noGrp="1"/>
          </p:cNvSpPr>
          <p:nvPr>
            <p:ph idx="1"/>
          </p:nvPr>
        </p:nvSpPr>
        <p:spPr>
          <a:xfrm>
            <a:off x="433399" y="2227336"/>
            <a:ext cx="5398593" cy="3804130"/>
          </a:xfrm>
        </p:spPr>
        <p:txBody>
          <a:bodyPr/>
          <a:lstStyle/>
          <a:p>
            <a:r>
              <a:rPr lang="en-US" dirty="0"/>
              <a:t>What cross-over might your group have with other DCs?</a:t>
            </a:r>
          </a:p>
          <a:p>
            <a:pPr>
              <a:spcBef>
                <a:spcPts val="1800"/>
              </a:spcBef>
            </a:pPr>
            <a:r>
              <a:rPr lang="en-US" dirty="0"/>
              <a:t>Are there interdependencies between your DC and others?</a:t>
            </a:r>
          </a:p>
          <a:p>
            <a:pPr>
              <a:spcBef>
                <a:spcPts val="1800"/>
              </a:spcBef>
            </a:pPr>
            <a:r>
              <a:rPr lang="en-US" dirty="0"/>
              <a:t>What communication mechanisms will help ensure alignment across inter-related DCs?</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64549" y="5839166"/>
            <a:ext cx="1479451" cy="1013506"/>
          </a:xfrm>
          <a:prstGeom prst="rect">
            <a:avLst/>
          </a:prstGeom>
        </p:spPr>
      </p:pic>
      <p:grpSp>
        <p:nvGrpSpPr>
          <p:cNvPr id="4" name="Group 3"/>
          <p:cNvGrpSpPr/>
          <p:nvPr/>
        </p:nvGrpSpPr>
        <p:grpSpPr>
          <a:xfrm>
            <a:off x="6278264" y="2227335"/>
            <a:ext cx="2408536" cy="1011567"/>
            <a:chOff x="6301045" y="2202310"/>
            <a:chExt cx="2408536" cy="1011567"/>
          </a:xfrm>
        </p:grpSpPr>
        <p:sp>
          <p:nvSpPr>
            <p:cNvPr id="7" name="Rounded Rectangle 23"/>
            <p:cNvSpPr/>
            <p:nvPr/>
          </p:nvSpPr>
          <p:spPr>
            <a:xfrm>
              <a:off x="6301045" y="2202310"/>
              <a:ext cx="2408536" cy="4734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ESTABLISHED PURPOSE</a:t>
              </a:r>
            </a:p>
          </p:txBody>
        </p:sp>
        <p:sp>
          <p:nvSpPr>
            <p:cNvPr id="9" name="Rounded Rectangle 24"/>
            <p:cNvSpPr/>
            <p:nvPr/>
          </p:nvSpPr>
          <p:spPr>
            <a:xfrm>
              <a:off x="6301045" y="2740381"/>
              <a:ext cx="2408536" cy="473496"/>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CLEAR OBJECTIVES</a:t>
              </a:r>
            </a:p>
          </p:txBody>
        </p:sp>
      </p:grpSp>
      <p:sp>
        <p:nvSpPr>
          <p:cNvPr id="12" name="Rounded Rectangle 26"/>
          <p:cNvSpPr/>
          <p:nvPr/>
        </p:nvSpPr>
        <p:spPr>
          <a:xfrm>
            <a:off x="6301045" y="3287133"/>
            <a:ext cx="2408536" cy="47349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ALIGNED COMMUNICATIONS</a:t>
            </a:r>
          </a:p>
        </p:txBody>
      </p:sp>
      <p:grpSp>
        <p:nvGrpSpPr>
          <p:cNvPr id="22" name="Group 21"/>
          <p:cNvGrpSpPr/>
          <p:nvPr/>
        </p:nvGrpSpPr>
        <p:grpSpPr>
          <a:xfrm>
            <a:off x="6284207" y="3823573"/>
            <a:ext cx="2425374" cy="1579893"/>
            <a:chOff x="6284207" y="3823573"/>
            <a:chExt cx="2425374" cy="1579893"/>
          </a:xfrm>
        </p:grpSpPr>
        <p:sp>
          <p:nvSpPr>
            <p:cNvPr id="11" name="Rounded Rectangle 25"/>
            <p:cNvSpPr/>
            <p:nvPr/>
          </p:nvSpPr>
          <p:spPr>
            <a:xfrm>
              <a:off x="6301045" y="4360013"/>
              <a:ext cx="2408536" cy="47349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COORDINATED LOGISTICS</a:t>
              </a:r>
            </a:p>
          </p:txBody>
        </p:sp>
        <p:sp>
          <p:nvSpPr>
            <p:cNvPr id="13" name="Rounded Rectangle 27"/>
            <p:cNvSpPr/>
            <p:nvPr/>
          </p:nvSpPr>
          <p:spPr>
            <a:xfrm>
              <a:off x="6284207" y="3823573"/>
              <a:ext cx="2408536" cy="47349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IDENTIFIED DELIVERABLES</a:t>
              </a:r>
            </a:p>
          </p:txBody>
        </p:sp>
        <p:sp>
          <p:nvSpPr>
            <p:cNvPr id="14" name="Rounded Rectangle 37"/>
            <p:cNvSpPr/>
            <p:nvPr/>
          </p:nvSpPr>
          <p:spPr>
            <a:xfrm>
              <a:off x="6297508" y="4929970"/>
              <a:ext cx="2408536" cy="473496"/>
            </a:xfrm>
            <a:prstGeom prst="roundRect">
              <a:avLst/>
            </a:prstGeom>
            <a:solidFill>
              <a:schemeClr val="bg1">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PLAN OF ACTION</a:t>
              </a:r>
            </a:p>
          </p:txBody>
        </p:sp>
      </p:grpSp>
      <p:grpSp>
        <p:nvGrpSpPr>
          <p:cNvPr id="16" name="Group 15"/>
          <p:cNvGrpSpPr/>
          <p:nvPr/>
        </p:nvGrpSpPr>
        <p:grpSpPr>
          <a:xfrm>
            <a:off x="6288853" y="1929034"/>
            <a:ext cx="2408536" cy="1011567"/>
            <a:chOff x="6301045" y="2202310"/>
            <a:chExt cx="2408536" cy="1011567"/>
          </a:xfrm>
        </p:grpSpPr>
        <p:sp>
          <p:nvSpPr>
            <p:cNvPr id="17" name="Rounded Rectangle 23"/>
            <p:cNvSpPr/>
            <p:nvPr/>
          </p:nvSpPr>
          <p:spPr>
            <a:xfrm>
              <a:off x="6301045" y="2202310"/>
              <a:ext cx="2408536" cy="4734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ESTABLISHED PURPOSE</a:t>
              </a:r>
            </a:p>
          </p:txBody>
        </p:sp>
        <p:sp>
          <p:nvSpPr>
            <p:cNvPr id="18" name="Rounded Rectangle 24"/>
            <p:cNvSpPr/>
            <p:nvPr/>
          </p:nvSpPr>
          <p:spPr>
            <a:xfrm>
              <a:off x="6301045" y="2740381"/>
              <a:ext cx="2408536" cy="473496"/>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CLEAR OBJECTIVES</a:t>
              </a:r>
            </a:p>
          </p:txBody>
        </p:sp>
      </p:grpSp>
      <p:grpSp>
        <p:nvGrpSpPr>
          <p:cNvPr id="23" name="Group 22"/>
          <p:cNvGrpSpPr/>
          <p:nvPr/>
        </p:nvGrpSpPr>
        <p:grpSpPr>
          <a:xfrm>
            <a:off x="6285810" y="4084484"/>
            <a:ext cx="2413182" cy="1579893"/>
            <a:chOff x="6296399" y="3823573"/>
            <a:chExt cx="2413182" cy="1579893"/>
          </a:xfrm>
        </p:grpSpPr>
        <p:sp>
          <p:nvSpPr>
            <p:cNvPr id="24" name="Rounded Rectangle 25"/>
            <p:cNvSpPr/>
            <p:nvPr/>
          </p:nvSpPr>
          <p:spPr>
            <a:xfrm>
              <a:off x="6301045" y="4360013"/>
              <a:ext cx="2408536" cy="47349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COORDINATED LOGISTICS</a:t>
              </a:r>
            </a:p>
          </p:txBody>
        </p:sp>
        <p:sp>
          <p:nvSpPr>
            <p:cNvPr id="25" name="Rounded Rectangle 27"/>
            <p:cNvSpPr/>
            <p:nvPr/>
          </p:nvSpPr>
          <p:spPr>
            <a:xfrm>
              <a:off x="6296399" y="3823573"/>
              <a:ext cx="2408536" cy="47349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IDENTIFIED DELIVERABLES</a:t>
              </a:r>
            </a:p>
          </p:txBody>
        </p:sp>
        <p:sp>
          <p:nvSpPr>
            <p:cNvPr id="26" name="Rounded Rectangle 37"/>
            <p:cNvSpPr/>
            <p:nvPr/>
          </p:nvSpPr>
          <p:spPr>
            <a:xfrm>
              <a:off x="6297508" y="4929970"/>
              <a:ext cx="2408536" cy="473496"/>
            </a:xfrm>
            <a:prstGeom prst="roundRect">
              <a:avLst/>
            </a:prstGeom>
            <a:solidFill>
              <a:schemeClr val="bg1">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PLAN OF ACTION</a:t>
              </a:r>
            </a:p>
          </p:txBody>
        </p:sp>
      </p:grpSp>
      <p:sp>
        <p:nvSpPr>
          <p:cNvPr id="27" name="Oval 26"/>
          <p:cNvSpPr/>
          <p:nvPr/>
        </p:nvSpPr>
        <p:spPr>
          <a:xfrm>
            <a:off x="5988343" y="3116240"/>
            <a:ext cx="2988378" cy="914523"/>
          </a:xfrm>
          <a:prstGeom prst="ellipse">
            <a:avLst/>
          </a:prstGeom>
          <a:noFill/>
          <a:ln w="57150">
            <a:solidFill>
              <a:srgbClr val="00BF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67028" y="480700"/>
            <a:ext cx="1415504" cy="1201409"/>
          </a:xfrm>
          <a:prstGeom prst="rect">
            <a:avLst/>
          </a:prstGeom>
        </p:spPr>
      </p:pic>
    </p:spTree>
    <p:extLst>
      <p:ext uri="{BB962C8B-B14F-4D97-AF65-F5344CB8AC3E}">
        <p14:creationId xmlns:p14="http://schemas.microsoft.com/office/powerpoint/2010/main" val="338712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heel(1)">
                                      <p:cBhvr>
                                        <p:cTn id="27" dur="10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additive="base">
                                        <p:cTn id="3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 calcmode="lin" valueType="num">
                                      <p:cBhvr additive="base">
                                        <p:cTn id="3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additive="base">
                                        <p:cTn id="4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Identified Deliverables</a:t>
            </a:r>
          </a:p>
        </p:txBody>
      </p:sp>
      <p:sp>
        <p:nvSpPr>
          <p:cNvPr id="3" name="Content Placeholder 2"/>
          <p:cNvSpPr>
            <a:spLocks noGrp="1"/>
          </p:cNvSpPr>
          <p:nvPr>
            <p:ph idx="1"/>
          </p:nvPr>
        </p:nvSpPr>
        <p:spPr>
          <a:xfrm>
            <a:off x="457200" y="2078125"/>
            <a:ext cx="5675376" cy="4421443"/>
          </a:xfrm>
        </p:spPr>
        <p:txBody>
          <a:bodyPr/>
          <a:lstStyle/>
          <a:p>
            <a:r>
              <a:rPr lang="en-US" dirty="0"/>
              <a:t>What capacity building needs are important to be addressed in your DC?</a:t>
            </a:r>
          </a:p>
          <a:p>
            <a:pPr>
              <a:spcBef>
                <a:spcPts val="1800"/>
              </a:spcBef>
            </a:pPr>
            <a:r>
              <a:rPr lang="en-US" dirty="0"/>
              <a:t>What preliminary categories or types of tools &amp; resources could address prioritized capacity building needs?</a:t>
            </a:r>
          </a:p>
          <a:p>
            <a:pPr>
              <a:spcBef>
                <a:spcPts val="1800"/>
              </a:spcBef>
            </a:pPr>
            <a:r>
              <a:rPr lang="en-US" dirty="0"/>
              <a:t>What sources are available from which we can collect, adapt, or create these tools &amp; resources? </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64549" y="5839166"/>
            <a:ext cx="1479451" cy="1013506"/>
          </a:xfrm>
          <a:prstGeom prst="rect">
            <a:avLst/>
          </a:prstGeom>
        </p:spPr>
      </p:pic>
      <p:grpSp>
        <p:nvGrpSpPr>
          <p:cNvPr id="15" name="Group 14"/>
          <p:cNvGrpSpPr/>
          <p:nvPr/>
        </p:nvGrpSpPr>
        <p:grpSpPr>
          <a:xfrm>
            <a:off x="6301045" y="2191541"/>
            <a:ext cx="2408536" cy="1605664"/>
            <a:chOff x="6301045" y="2386613"/>
            <a:chExt cx="2408536" cy="1605664"/>
          </a:xfrm>
        </p:grpSpPr>
        <p:sp>
          <p:nvSpPr>
            <p:cNvPr id="7" name="Rounded Rectangle 23"/>
            <p:cNvSpPr/>
            <p:nvPr/>
          </p:nvSpPr>
          <p:spPr>
            <a:xfrm>
              <a:off x="6301045" y="2386613"/>
              <a:ext cx="2408536" cy="4734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ESTABLISHED PURPOSE</a:t>
              </a:r>
            </a:p>
          </p:txBody>
        </p:sp>
        <p:sp>
          <p:nvSpPr>
            <p:cNvPr id="9" name="Rounded Rectangle 24"/>
            <p:cNvSpPr/>
            <p:nvPr/>
          </p:nvSpPr>
          <p:spPr>
            <a:xfrm>
              <a:off x="6301045" y="2949068"/>
              <a:ext cx="2408536" cy="473496"/>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CLEAR OBJECTIVES</a:t>
              </a:r>
            </a:p>
          </p:txBody>
        </p:sp>
        <p:sp>
          <p:nvSpPr>
            <p:cNvPr id="11" name="Rounded Rectangle 26"/>
            <p:cNvSpPr/>
            <p:nvPr/>
          </p:nvSpPr>
          <p:spPr>
            <a:xfrm>
              <a:off x="6301045" y="3518781"/>
              <a:ext cx="2408536" cy="47349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ALIGNED COMMUNICATIONS</a:t>
              </a:r>
            </a:p>
          </p:txBody>
        </p:sp>
      </p:grpSp>
      <p:sp>
        <p:nvSpPr>
          <p:cNvPr id="12" name="Rounded Rectangle 27"/>
          <p:cNvSpPr/>
          <p:nvPr/>
        </p:nvSpPr>
        <p:spPr>
          <a:xfrm>
            <a:off x="6290456" y="3884533"/>
            <a:ext cx="2408536" cy="47349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IDENTIFIED DELIVERABLES</a:t>
            </a:r>
          </a:p>
        </p:txBody>
      </p:sp>
      <p:grpSp>
        <p:nvGrpSpPr>
          <p:cNvPr id="16" name="Group 15"/>
          <p:cNvGrpSpPr/>
          <p:nvPr/>
        </p:nvGrpSpPr>
        <p:grpSpPr>
          <a:xfrm>
            <a:off x="6301045" y="4445357"/>
            <a:ext cx="2417191" cy="1043453"/>
            <a:chOff x="6301045" y="4445357"/>
            <a:chExt cx="2417191" cy="1043453"/>
          </a:xfrm>
        </p:grpSpPr>
        <p:sp>
          <p:nvSpPr>
            <p:cNvPr id="10" name="Rounded Rectangle 25"/>
            <p:cNvSpPr/>
            <p:nvPr/>
          </p:nvSpPr>
          <p:spPr>
            <a:xfrm>
              <a:off x="6301045" y="4445357"/>
              <a:ext cx="2408536" cy="47349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COORDINATED LOGISTICS</a:t>
              </a:r>
            </a:p>
          </p:txBody>
        </p:sp>
        <p:sp>
          <p:nvSpPr>
            <p:cNvPr id="13" name="Rounded Rectangle 37"/>
            <p:cNvSpPr/>
            <p:nvPr/>
          </p:nvSpPr>
          <p:spPr>
            <a:xfrm>
              <a:off x="6309700" y="5015314"/>
              <a:ext cx="2408536" cy="473496"/>
            </a:xfrm>
            <a:prstGeom prst="roundRect">
              <a:avLst/>
            </a:prstGeom>
            <a:solidFill>
              <a:schemeClr val="bg1">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PLAN OF ACTION</a:t>
              </a:r>
            </a:p>
          </p:txBody>
        </p:sp>
      </p:grpSp>
      <p:grpSp>
        <p:nvGrpSpPr>
          <p:cNvPr id="17" name="Group 16"/>
          <p:cNvGrpSpPr/>
          <p:nvPr/>
        </p:nvGrpSpPr>
        <p:grpSpPr>
          <a:xfrm>
            <a:off x="6297508" y="1870445"/>
            <a:ext cx="2408536" cy="1605664"/>
            <a:chOff x="6301045" y="2386613"/>
            <a:chExt cx="2408536" cy="1605664"/>
          </a:xfrm>
        </p:grpSpPr>
        <p:sp>
          <p:nvSpPr>
            <p:cNvPr id="18" name="Rounded Rectangle 23"/>
            <p:cNvSpPr/>
            <p:nvPr/>
          </p:nvSpPr>
          <p:spPr>
            <a:xfrm>
              <a:off x="6301045" y="2386613"/>
              <a:ext cx="2408536" cy="4734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ESTABLISHED PURPOSE</a:t>
              </a:r>
            </a:p>
          </p:txBody>
        </p:sp>
        <p:sp>
          <p:nvSpPr>
            <p:cNvPr id="19" name="Rounded Rectangle 24"/>
            <p:cNvSpPr/>
            <p:nvPr/>
          </p:nvSpPr>
          <p:spPr>
            <a:xfrm>
              <a:off x="6301045" y="2949068"/>
              <a:ext cx="2408536" cy="473496"/>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CLEAR OBJECTIVES</a:t>
              </a:r>
            </a:p>
          </p:txBody>
        </p:sp>
        <p:sp>
          <p:nvSpPr>
            <p:cNvPr id="20" name="Rounded Rectangle 26"/>
            <p:cNvSpPr/>
            <p:nvPr/>
          </p:nvSpPr>
          <p:spPr>
            <a:xfrm>
              <a:off x="6301045" y="3518781"/>
              <a:ext cx="2408536" cy="47349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ALIGNED COMMUNICATIONS</a:t>
              </a:r>
            </a:p>
          </p:txBody>
        </p:sp>
      </p:grpSp>
      <p:grpSp>
        <p:nvGrpSpPr>
          <p:cNvPr id="21" name="Group 20"/>
          <p:cNvGrpSpPr/>
          <p:nvPr/>
        </p:nvGrpSpPr>
        <p:grpSpPr>
          <a:xfrm>
            <a:off x="6305372" y="4730335"/>
            <a:ext cx="2417191" cy="1043453"/>
            <a:chOff x="6301045" y="4445357"/>
            <a:chExt cx="2417191" cy="1043453"/>
          </a:xfrm>
        </p:grpSpPr>
        <p:sp>
          <p:nvSpPr>
            <p:cNvPr id="22" name="Rounded Rectangle 25"/>
            <p:cNvSpPr/>
            <p:nvPr/>
          </p:nvSpPr>
          <p:spPr>
            <a:xfrm>
              <a:off x="6301045" y="4445357"/>
              <a:ext cx="2408536" cy="47349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COORDINATED LOGISTICS</a:t>
              </a:r>
            </a:p>
          </p:txBody>
        </p:sp>
        <p:sp>
          <p:nvSpPr>
            <p:cNvPr id="23" name="Rounded Rectangle 37"/>
            <p:cNvSpPr/>
            <p:nvPr/>
          </p:nvSpPr>
          <p:spPr>
            <a:xfrm>
              <a:off x="6309700" y="5015314"/>
              <a:ext cx="2408536" cy="473496"/>
            </a:xfrm>
            <a:prstGeom prst="roundRect">
              <a:avLst/>
            </a:prstGeom>
            <a:solidFill>
              <a:schemeClr val="bg1">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PLAN OF ACTION</a:t>
              </a:r>
            </a:p>
          </p:txBody>
        </p:sp>
      </p:grpSp>
      <p:sp>
        <p:nvSpPr>
          <p:cNvPr id="24" name="Oval 23"/>
          <p:cNvSpPr/>
          <p:nvPr/>
        </p:nvSpPr>
        <p:spPr>
          <a:xfrm>
            <a:off x="5988343" y="3677625"/>
            <a:ext cx="2988378" cy="914523"/>
          </a:xfrm>
          <a:prstGeom prst="ellipse">
            <a:avLst/>
          </a:prstGeom>
          <a:noFill/>
          <a:ln w="57150">
            <a:solidFill>
              <a:srgbClr val="00BF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52411" y="524034"/>
            <a:ext cx="1315595" cy="1185863"/>
          </a:xfrm>
          <a:prstGeom prst="rect">
            <a:avLst/>
          </a:prstGeom>
        </p:spPr>
      </p:pic>
    </p:spTree>
    <p:extLst>
      <p:ext uri="{BB962C8B-B14F-4D97-AF65-F5344CB8AC3E}">
        <p14:creationId xmlns:p14="http://schemas.microsoft.com/office/powerpoint/2010/main" val="309713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heel(1)">
                                      <p:cBhvr>
                                        <p:cTn id="27" dur="1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additive="base">
                                        <p:cTn id="3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 calcmode="lin" valueType="num">
                                      <p:cBhvr additive="base">
                                        <p:cTn id="3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additive="base">
                                        <p:cTn id="4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Coordinated Logistics</a:t>
            </a:r>
          </a:p>
        </p:txBody>
      </p:sp>
      <p:sp>
        <p:nvSpPr>
          <p:cNvPr id="3" name="Content Placeholder 2"/>
          <p:cNvSpPr>
            <a:spLocks noGrp="1"/>
          </p:cNvSpPr>
          <p:nvPr>
            <p:ph idx="1"/>
          </p:nvPr>
        </p:nvSpPr>
        <p:spPr>
          <a:xfrm>
            <a:off x="457200" y="2078125"/>
            <a:ext cx="5398593" cy="4421443"/>
          </a:xfrm>
        </p:spPr>
        <p:txBody>
          <a:bodyPr/>
          <a:lstStyle/>
          <a:p>
            <a:r>
              <a:rPr lang="en-US" dirty="0"/>
              <a:t>What’s the nature of the work ahead for your DC?</a:t>
            </a:r>
          </a:p>
          <a:p>
            <a:pPr>
              <a:spcBef>
                <a:spcPts val="1800"/>
              </a:spcBef>
            </a:pPr>
            <a:r>
              <a:rPr lang="en-US" dirty="0"/>
              <a:t>How frequently should we come together? In-person or virtually?</a:t>
            </a:r>
          </a:p>
          <a:p>
            <a:pPr>
              <a:spcBef>
                <a:spcPts val="1800"/>
              </a:spcBef>
            </a:pPr>
            <a:r>
              <a:rPr lang="en-US" dirty="0"/>
              <a:t>For in-person meetings, what city is most convenient for members?</a:t>
            </a:r>
          </a:p>
          <a:p>
            <a:pPr>
              <a:spcBef>
                <a:spcPts val="1800"/>
              </a:spcBef>
            </a:pPr>
            <a:r>
              <a:rPr lang="en-US" dirty="0"/>
              <a:t>Fit schedule of meetings/calls into the overall timeline…</a:t>
            </a:r>
          </a:p>
          <a:p>
            <a:pPr marL="0" indent="0">
              <a:spcBef>
                <a:spcPts val="1800"/>
              </a:spcBef>
              <a:buNone/>
            </a:pPr>
            <a:endParaRPr lang="en-US" dirty="0"/>
          </a:p>
          <a:p>
            <a:pPr marL="274320" lvl="1" indent="0">
              <a:buNone/>
            </a:pP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64549" y="5839166"/>
            <a:ext cx="1479451" cy="1013506"/>
          </a:xfrm>
          <a:prstGeom prst="rect">
            <a:avLst/>
          </a:prstGeom>
        </p:spPr>
      </p:pic>
      <p:sp>
        <p:nvSpPr>
          <p:cNvPr id="10" name="Rounded Rectangle 25"/>
          <p:cNvSpPr/>
          <p:nvPr/>
        </p:nvSpPr>
        <p:spPr>
          <a:xfrm>
            <a:off x="6301045" y="4274669"/>
            <a:ext cx="2408536" cy="47349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COORDINATED LOGISTICS</a:t>
            </a:r>
          </a:p>
        </p:txBody>
      </p:sp>
      <p:grpSp>
        <p:nvGrpSpPr>
          <p:cNvPr id="4" name="Group 3"/>
          <p:cNvGrpSpPr/>
          <p:nvPr/>
        </p:nvGrpSpPr>
        <p:grpSpPr>
          <a:xfrm>
            <a:off x="6301045" y="2045237"/>
            <a:ext cx="2408536" cy="2154409"/>
            <a:chOff x="6301045" y="2045237"/>
            <a:chExt cx="2408536" cy="2154409"/>
          </a:xfrm>
        </p:grpSpPr>
        <p:sp>
          <p:nvSpPr>
            <p:cNvPr id="8" name="Rounded Rectangle 23"/>
            <p:cNvSpPr/>
            <p:nvPr/>
          </p:nvSpPr>
          <p:spPr>
            <a:xfrm>
              <a:off x="6301045" y="2045237"/>
              <a:ext cx="2408536" cy="4734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ESTABLISHED PURPOSE</a:t>
              </a:r>
            </a:p>
          </p:txBody>
        </p:sp>
        <p:sp>
          <p:nvSpPr>
            <p:cNvPr id="9" name="Rounded Rectangle 24"/>
            <p:cNvSpPr/>
            <p:nvPr/>
          </p:nvSpPr>
          <p:spPr>
            <a:xfrm>
              <a:off x="6301045" y="2607692"/>
              <a:ext cx="2408536" cy="473496"/>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CLEAR OBJECTIVES</a:t>
              </a:r>
            </a:p>
          </p:txBody>
        </p:sp>
        <p:sp>
          <p:nvSpPr>
            <p:cNvPr id="11" name="Rounded Rectangle 26"/>
            <p:cNvSpPr/>
            <p:nvPr/>
          </p:nvSpPr>
          <p:spPr>
            <a:xfrm>
              <a:off x="6301045" y="3177632"/>
              <a:ext cx="2408536" cy="47349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ALIGNED COMMUNICATIONS</a:t>
              </a:r>
            </a:p>
          </p:txBody>
        </p:sp>
        <p:sp>
          <p:nvSpPr>
            <p:cNvPr id="12" name="Rounded Rectangle 27"/>
            <p:cNvSpPr/>
            <p:nvPr/>
          </p:nvSpPr>
          <p:spPr>
            <a:xfrm>
              <a:off x="6301045" y="3726150"/>
              <a:ext cx="2408536" cy="47349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IDENTIFIED DELIVERABLES</a:t>
              </a:r>
            </a:p>
          </p:txBody>
        </p:sp>
      </p:grpSp>
      <p:sp>
        <p:nvSpPr>
          <p:cNvPr id="13" name="Rounded Rectangle 37"/>
          <p:cNvSpPr/>
          <p:nvPr/>
        </p:nvSpPr>
        <p:spPr>
          <a:xfrm>
            <a:off x="6309700" y="4844626"/>
            <a:ext cx="2408536" cy="473496"/>
          </a:xfrm>
          <a:prstGeom prst="roundRect">
            <a:avLst/>
          </a:prstGeom>
          <a:solidFill>
            <a:schemeClr val="bg1">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PLAN OF ACTION</a:t>
            </a:r>
          </a:p>
        </p:txBody>
      </p:sp>
      <p:grpSp>
        <p:nvGrpSpPr>
          <p:cNvPr id="14" name="Group 13"/>
          <p:cNvGrpSpPr/>
          <p:nvPr/>
        </p:nvGrpSpPr>
        <p:grpSpPr>
          <a:xfrm>
            <a:off x="6301045" y="1724141"/>
            <a:ext cx="2408536" cy="2154409"/>
            <a:chOff x="6301045" y="2045237"/>
            <a:chExt cx="2408536" cy="2154409"/>
          </a:xfrm>
        </p:grpSpPr>
        <p:sp>
          <p:nvSpPr>
            <p:cNvPr id="15" name="Rounded Rectangle 23"/>
            <p:cNvSpPr/>
            <p:nvPr/>
          </p:nvSpPr>
          <p:spPr>
            <a:xfrm>
              <a:off x="6301045" y="2045237"/>
              <a:ext cx="2408536" cy="4734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ESTABLISHED PURPOSE</a:t>
              </a:r>
            </a:p>
          </p:txBody>
        </p:sp>
        <p:sp>
          <p:nvSpPr>
            <p:cNvPr id="16" name="Rounded Rectangle 24"/>
            <p:cNvSpPr/>
            <p:nvPr/>
          </p:nvSpPr>
          <p:spPr>
            <a:xfrm>
              <a:off x="6301045" y="2607692"/>
              <a:ext cx="2408536" cy="473496"/>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CLEAR OBJECTIVES</a:t>
              </a:r>
            </a:p>
          </p:txBody>
        </p:sp>
        <p:sp>
          <p:nvSpPr>
            <p:cNvPr id="17" name="Rounded Rectangle 26"/>
            <p:cNvSpPr/>
            <p:nvPr/>
          </p:nvSpPr>
          <p:spPr>
            <a:xfrm>
              <a:off x="6301045" y="3177632"/>
              <a:ext cx="2408536" cy="47349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ALIGNED COMMUNICATIONS</a:t>
              </a:r>
            </a:p>
          </p:txBody>
        </p:sp>
        <p:sp>
          <p:nvSpPr>
            <p:cNvPr id="18" name="Rounded Rectangle 27"/>
            <p:cNvSpPr/>
            <p:nvPr/>
          </p:nvSpPr>
          <p:spPr>
            <a:xfrm>
              <a:off x="6301045" y="3726150"/>
              <a:ext cx="2408536" cy="473496"/>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IDENTIFIED DELIVERABLES</a:t>
              </a:r>
            </a:p>
          </p:txBody>
        </p:sp>
      </p:grpSp>
      <p:sp>
        <p:nvSpPr>
          <p:cNvPr id="19" name="Rounded Rectangle 37"/>
          <p:cNvSpPr/>
          <p:nvPr/>
        </p:nvSpPr>
        <p:spPr>
          <a:xfrm>
            <a:off x="6309700" y="5093742"/>
            <a:ext cx="2408536" cy="473496"/>
          </a:xfrm>
          <a:prstGeom prst="roundRect">
            <a:avLst/>
          </a:prstGeom>
          <a:solidFill>
            <a:schemeClr val="bg1">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PLAN OF ACTION</a:t>
            </a:r>
          </a:p>
        </p:txBody>
      </p:sp>
      <p:sp>
        <p:nvSpPr>
          <p:cNvPr id="20" name="Oval 19"/>
          <p:cNvSpPr/>
          <p:nvPr/>
        </p:nvSpPr>
        <p:spPr>
          <a:xfrm>
            <a:off x="6011124" y="4043255"/>
            <a:ext cx="2988378" cy="914523"/>
          </a:xfrm>
          <a:prstGeom prst="ellipse">
            <a:avLst/>
          </a:prstGeom>
          <a:noFill/>
          <a:ln w="57150">
            <a:solidFill>
              <a:srgbClr val="00BF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26364" y="485667"/>
            <a:ext cx="1776644" cy="1111242"/>
          </a:xfrm>
          <a:prstGeom prst="rect">
            <a:avLst/>
          </a:prstGeom>
        </p:spPr>
      </p:pic>
    </p:spTree>
    <p:extLst>
      <p:ext uri="{BB962C8B-B14F-4D97-AF65-F5344CB8AC3E}">
        <p14:creationId xmlns:p14="http://schemas.microsoft.com/office/powerpoint/2010/main" val="193738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heel(1)">
                                      <p:cBhvr>
                                        <p:cTn id="27" dur="1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additive="base">
                                        <p:cTn id="3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 calcmode="lin" valueType="num">
                                      <p:cBhvr additive="base">
                                        <p:cTn id="3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additive="base">
                                        <p:cTn id="4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additive="base">
                                        <p:cTn id="50"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3" grpId="0" animBg="1"/>
      <p:bldP spid="19"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stCxn id="13" idx="0"/>
          </p:cNvCxnSpPr>
          <p:nvPr/>
        </p:nvCxnSpPr>
        <p:spPr>
          <a:xfrm flipH="1" flipV="1">
            <a:off x="3259015" y="1379538"/>
            <a:ext cx="19600" cy="4998287"/>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idx="4294967295"/>
          </p:nvPr>
        </p:nvSpPr>
        <p:spPr>
          <a:xfrm>
            <a:off x="622300" y="236538"/>
            <a:ext cx="7712075" cy="1143000"/>
          </a:xfrm>
        </p:spPr>
        <p:txBody>
          <a:bodyPr>
            <a:normAutofit/>
          </a:bodyPr>
          <a:lstStyle/>
          <a:p>
            <a:r>
              <a:rPr lang="en-US" sz="4400" dirty="0">
                <a:latin typeface="Arial"/>
                <a:cs typeface="Arial"/>
              </a:rPr>
              <a:t>Development Circle Timeline</a:t>
            </a:r>
          </a:p>
        </p:txBody>
      </p:sp>
      <p:grpSp>
        <p:nvGrpSpPr>
          <p:cNvPr id="39" name="Group 38"/>
          <p:cNvGrpSpPr/>
          <p:nvPr/>
        </p:nvGrpSpPr>
        <p:grpSpPr>
          <a:xfrm>
            <a:off x="296827" y="1379538"/>
            <a:ext cx="519982" cy="5641945"/>
            <a:chOff x="563527" y="1379538"/>
            <a:chExt cx="519982" cy="5641945"/>
          </a:xfrm>
        </p:grpSpPr>
        <p:cxnSp>
          <p:nvCxnSpPr>
            <p:cNvPr id="5" name="Straight Connector 4"/>
            <p:cNvCxnSpPr/>
            <p:nvPr/>
          </p:nvCxnSpPr>
          <p:spPr>
            <a:xfrm flipV="1">
              <a:off x="808196" y="1379538"/>
              <a:ext cx="0" cy="4998287"/>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63527" y="6375152"/>
              <a:ext cx="519982" cy="646331"/>
            </a:xfrm>
            <a:prstGeom prst="rect">
              <a:avLst/>
            </a:prstGeom>
            <a:noFill/>
          </p:spPr>
          <p:txBody>
            <a:bodyPr wrap="none" rtlCol="0">
              <a:spAutoFit/>
            </a:bodyPr>
            <a:lstStyle/>
            <a:p>
              <a:pPr algn="ctr"/>
              <a:r>
                <a:rPr lang="en-US" dirty="0"/>
                <a:t>Apr</a:t>
              </a:r>
              <a:br>
                <a:rPr lang="en-US" dirty="0"/>
              </a:br>
              <a:endParaRPr lang="en-US" dirty="0"/>
            </a:p>
          </p:txBody>
        </p:sp>
      </p:grpSp>
      <p:sp>
        <p:nvSpPr>
          <p:cNvPr id="13" name="TextBox 12"/>
          <p:cNvSpPr txBox="1"/>
          <p:nvPr/>
        </p:nvSpPr>
        <p:spPr>
          <a:xfrm>
            <a:off x="2789665" y="6377825"/>
            <a:ext cx="977900" cy="369332"/>
          </a:xfrm>
          <a:prstGeom prst="rect">
            <a:avLst/>
          </a:prstGeom>
          <a:noFill/>
        </p:spPr>
        <p:txBody>
          <a:bodyPr wrap="square" rtlCol="0">
            <a:spAutoFit/>
          </a:bodyPr>
          <a:lstStyle/>
          <a:p>
            <a:pPr algn="ctr"/>
            <a:r>
              <a:rPr lang="en-US" dirty="0"/>
              <a:t>June</a:t>
            </a:r>
          </a:p>
        </p:txBody>
      </p:sp>
      <p:grpSp>
        <p:nvGrpSpPr>
          <p:cNvPr id="40" name="Group 39"/>
          <p:cNvGrpSpPr/>
          <p:nvPr/>
        </p:nvGrpSpPr>
        <p:grpSpPr>
          <a:xfrm>
            <a:off x="1607403" y="1379538"/>
            <a:ext cx="597076" cy="5355050"/>
            <a:chOff x="1836003" y="1379538"/>
            <a:chExt cx="597076" cy="5355050"/>
          </a:xfrm>
        </p:grpSpPr>
        <p:cxnSp>
          <p:nvCxnSpPr>
            <p:cNvPr id="47" name="Straight Connector 46"/>
            <p:cNvCxnSpPr/>
            <p:nvPr/>
          </p:nvCxnSpPr>
          <p:spPr>
            <a:xfrm flipV="1">
              <a:off x="2164206" y="1379538"/>
              <a:ext cx="0" cy="4998287"/>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836003" y="6365256"/>
              <a:ext cx="597076" cy="369332"/>
            </a:xfrm>
            <a:prstGeom prst="rect">
              <a:avLst/>
            </a:prstGeom>
            <a:noFill/>
          </p:spPr>
          <p:txBody>
            <a:bodyPr wrap="none" rtlCol="0">
              <a:spAutoFit/>
            </a:bodyPr>
            <a:lstStyle/>
            <a:p>
              <a:pPr algn="ctr"/>
              <a:r>
                <a:rPr lang="en-US" dirty="0"/>
                <a:t>May</a:t>
              </a:r>
            </a:p>
          </p:txBody>
        </p:sp>
      </p:grpSp>
      <p:sp>
        <p:nvSpPr>
          <p:cNvPr id="37" name="Oval 36"/>
          <p:cNvSpPr/>
          <p:nvPr/>
        </p:nvSpPr>
        <p:spPr>
          <a:xfrm>
            <a:off x="691978" y="1432245"/>
            <a:ext cx="1383835" cy="929955"/>
          </a:xfrm>
          <a:prstGeom prst="ellipse">
            <a:avLst/>
          </a:prstGeom>
          <a:gradFill flip="none" rotWithShape="1">
            <a:gsLst>
              <a:gs pos="56000">
                <a:schemeClr val="bg2">
                  <a:lumMod val="40000"/>
                  <a:lumOff val="60000"/>
                </a:schemeClr>
              </a:gs>
              <a:gs pos="100000">
                <a:schemeClr val="bg2">
                  <a:lumMod val="60000"/>
                  <a:lumOff val="40000"/>
                </a:schemeClr>
              </a:gs>
            </a:gsLst>
            <a:lin ang="162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Narrow" panose="020B0606020202030204" pitchFamily="34" charset="0"/>
              </a:rPr>
              <a:t>Dev Circles Kick-Off</a:t>
            </a:r>
          </a:p>
          <a:p>
            <a:pPr algn="ctr"/>
            <a:r>
              <a:rPr lang="en-US" sz="1400" b="1" dirty="0">
                <a:solidFill>
                  <a:schemeClr val="tx1"/>
                </a:solidFill>
                <a:latin typeface="Arial Narrow" panose="020B0606020202030204" pitchFamily="34" charset="0"/>
              </a:rPr>
              <a:t>4/24/17</a:t>
            </a:r>
            <a:endParaRPr lang="en-US" sz="1200" b="1" dirty="0">
              <a:solidFill>
                <a:schemeClr val="tx1"/>
              </a:solidFill>
              <a:latin typeface="Arial Narrow" panose="020B0606020202030204" pitchFamily="34" charset="0"/>
            </a:endParaRPr>
          </a:p>
        </p:txBody>
      </p:sp>
      <p:sp>
        <p:nvSpPr>
          <p:cNvPr id="6" name="Trapezoid 5"/>
          <p:cNvSpPr/>
          <p:nvPr/>
        </p:nvSpPr>
        <p:spPr>
          <a:xfrm>
            <a:off x="2536780" y="5080000"/>
            <a:ext cx="1363785" cy="778545"/>
          </a:xfrm>
          <a:prstGeom prst="trapezoid">
            <a:avLst/>
          </a:prstGeom>
          <a:solidFill>
            <a:srgbClr val="FFFF00"/>
          </a:solidFill>
          <a:ln>
            <a:solidFill>
              <a:schemeClr val="tx1">
                <a:lumMod val="50000"/>
                <a:lumOff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b="1" dirty="0">
                <a:solidFill>
                  <a:schemeClr val="tx1"/>
                </a:solidFill>
                <a:latin typeface="Arial Narrow" panose="020B0606020202030204" pitchFamily="34" charset="0"/>
              </a:rPr>
              <a:t>Learning Session 2</a:t>
            </a:r>
          </a:p>
          <a:p>
            <a:pPr algn="ctr"/>
            <a:r>
              <a:rPr lang="en-US" sz="1400" b="1" dirty="0">
                <a:solidFill>
                  <a:schemeClr val="tx1"/>
                </a:solidFill>
                <a:latin typeface="Arial Narrow" panose="020B0606020202030204" pitchFamily="34" charset="0"/>
              </a:rPr>
              <a:t>May 31-Jun 1</a:t>
            </a:r>
          </a:p>
        </p:txBody>
      </p:sp>
      <p:grpSp>
        <p:nvGrpSpPr>
          <p:cNvPr id="45" name="Group 44"/>
          <p:cNvGrpSpPr/>
          <p:nvPr/>
        </p:nvGrpSpPr>
        <p:grpSpPr>
          <a:xfrm>
            <a:off x="4250165" y="1379538"/>
            <a:ext cx="977900" cy="5367619"/>
            <a:chOff x="4478765" y="1379538"/>
            <a:chExt cx="977900" cy="5367619"/>
          </a:xfrm>
        </p:grpSpPr>
        <p:cxnSp>
          <p:nvCxnSpPr>
            <p:cNvPr id="16" name="Straight Connector 15"/>
            <p:cNvCxnSpPr/>
            <p:nvPr/>
          </p:nvCxnSpPr>
          <p:spPr>
            <a:xfrm flipH="1" flipV="1">
              <a:off x="4940891" y="1379538"/>
              <a:ext cx="4644" cy="4995454"/>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478765" y="6377825"/>
              <a:ext cx="977900" cy="369332"/>
            </a:xfrm>
            <a:prstGeom prst="rect">
              <a:avLst/>
            </a:prstGeom>
            <a:noFill/>
          </p:spPr>
          <p:txBody>
            <a:bodyPr wrap="square" rtlCol="0">
              <a:spAutoFit/>
            </a:bodyPr>
            <a:lstStyle/>
            <a:p>
              <a:pPr algn="ctr"/>
              <a:r>
                <a:rPr lang="en-US" dirty="0"/>
                <a:t>July</a:t>
              </a:r>
            </a:p>
          </p:txBody>
        </p:sp>
      </p:grpSp>
      <p:grpSp>
        <p:nvGrpSpPr>
          <p:cNvPr id="44" name="Group 43"/>
          <p:cNvGrpSpPr/>
          <p:nvPr/>
        </p:nvGrpSpPr>
        <p:grpSpPr>
          <a:xfrm>
            <a:off x="5722610" y="1379538"/>
            <a:ext cx="977900" cy="5367619"/>
            <a:chOff x="5836910" y="1379538"/>
            <a:chExt cx="977900" cy="5367619"/>
          </a:xfrm>
        </p:grpSpPr>
        <p:cxnSp>
          <p:nvCxnSpPr>
            <p:cNvPr id="53" name="Straight Connector 52"/>
            <p:cNvCxnSpPr>
              <a:cxnSpLocks/>
            </p:cNvCxnSpPr>
            <p:nvPr/>
          </p:nvCxnSpPr>
          <p:spPr>
            <a:xfrm flipV="1">
              <a:off x="6329189" y="1379538"/>
              <a:ext cx="0" cy="4998287"/>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836910" y="6377825"/>
              <a:ext cx="977900" cy="369332"/>
            </a:xfrm>
            <a:prstGeom prst="rect">
              <a:avLst/>
            </a:prstGeom>
            <a:noFill/>
          </p:spPr>
          <p:txBody>
            <a:bodyPr wrap="square" rtlCol="0">
              <a:spAutoFit/>
            </a:bodyPr>
            <a:lstStyle/>
            <a:p>
              <a:pPr algn="ctr"/>
              <a:r>
                <a:rPr lang="en-US" dirty="0"/>
                <a:t>Aug</a:t>
              </a:r>
            </a:p>
          </p:txBody>
        </p:sp>
      </p:grpSp>
      <p:grpSp>
        <p:nvGrpSpPr>
          <p:cNvPr id="43" name="Group 42"/>
          <p:cNvGrpSpPr/>
          <p:nvPr/>
        </p:nvGrpSpPr>
        <p:grpSpPr>
          <a:xfrm>
            <a:off x="7311486" y="1379538"/>
            <a:ext cx="977900" cy="5367619"/>
            <a:chOff x="7006686" y="1379538"/>
            <a:chExt cx="977900" cy="5367619"/>
          </a:xfrm>
        </p:grpSpPr>
        <p:cxnSp>
          <p:nvCxnSpPr>
            <p:cNvPr id="51" name="Straight Connector 50"/>
            <p:cNvCxnSpPr>
              <a:cxnSpLocks/>
            </p:cNvCxnSpPr>
            <p:nvPr/>
          </p:nvCxnSpPr>
          <p:spPr>
            <a:xfrm flipV="1">
              <a:off x="7497589" y="1379538"/>
              <a:ext cx="0" cy="4998287"/>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006686" y="6377825"/>
              <a:ext cx="977900" cy="369332"/>
            </a:xfrm>
            <a:prstGeom prst="rect">
              <a:avLst/>
            </a:prstGeom>
            <a:noFill/>
          </p:spPr>
          <p:txBody>
            <a:bodyPr wrap="square" rtlCol="0">
              <a:spAutoFit/>
            </a:bodyPr>
            <a:lstStyle/>
            <a:p>
              <a:pPr algn="ctr"/>
              <a:r>
                <a:rPr lang="en-US" dirty="0"/>
                <a:t>Sept</a:t>
              </a:r>
            </a:p>
          </p:txBody>
        </p:sp>
      </p:grpSp>
      <p:sp>
        <p:nvSpPr>
          <p:cNvPr id="31" name="Trapezoid 30"/>
          <p:cNvSpPr/>
          <p:nvPr/>
        </p:nvSpPr>
        <p:spPr>
          <a:xfrm>
            <a:off x="7319800" y="5080000"/>
            <a:ext cx="1269977" cy="778545"/>
          </a:xfrm>
          <a:prstGeom prst="trapezoid">
            <a:avLst/>
          </a:prstGeom>
          <a:solidFill>
            <a:srgbClr val="FFFF00"/>
          </a:solidFill>
          <a:ln>
            <a:solidFill>
              <a:schemeClr val="tx1">
                <a:lumMod val="50000"/>
                <a:lumOff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b="1" dirty="0">
                <a:solidFill>
                  <a:schemeClr val="tx1"/>
                </a:solidFill>
                <a:latin typeface="Arial Narrow" panose="020B0606020202030204" pitchFamily="34" charset="0"/>
              </a:rPr>
              <a:t>Learning Session 3</a:t>
            </a:r>
          </a:p>
          <a:p>
            <a:pPr algn="ctr"/>
            <a:r>
              <a:rPr lang="en-US" sz="1400" b="1" dirty="0">
                <a:solidFill>
                  <a:schemeClr val="tx1"/>
                </a:solidFill>
                <a:latin typeface="Arial Narrow" panose="020B0606020202030204" pitchFamily="34" charset="0"/>
              </a:rPr>
              <a:t>Sept 2017</a:t>
            </a:r>
          </a:p>
        </p:txBody>
      </p:sp>
      <p:sp>
        <p:nvSpPr>
          <p:cNvPr id="32" name="Pentagon 31"/>
          <p:cNvSpPr/>
          <p:nvPr/>
        </p:nvSpPr>
        <p:spPr>
          <a:xfrm>
            <a:off x="831285" y="2794000"/>
            <a:ext cx="1600200" cy="681738"/>
          </a:xfrm>
          <a:prstGeom prst="homePlate">
            <a:avLst/>
          </a:prstGeom>
          <a:solidFill>
            <a:schemeClr val="accent3">
              <a:lumMod val="60000"/>
              <a:lumOff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404040"/>
                </a:solidFill>
              </a:rPr>
              <a:t>PLAN</a:t>
            </a:r>
          </a:p>
        </p:txBody>
      </p:sp>
      <p:sp>
        <p:nvSpPr>
          <p:cNvPr id="36" name="Chevron 35"/>
          <p:cNvSpPr/>
          <p:nvPr/>
        </p:nvSpPr>
        <p:spPr>
          <a:xfrm>
            <a:off x="2244670" y="2794000"/>
            <a:ext cx="4455840" cy="681738"/>
          </a:xfrm>
          <a:prstGeom prst="chevron">
            <a:avLst/>
          </a:prstGeom>
          <a:solidFill>
            <a:schemeClr val="accent3">
              <a:lumMod val="60000"/>
              <a:lumOff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DEVELOP / TEST / REFINE</a:t>
            </a:r>
          </a:p>
        </p:txBody>
      </p:sp>
      <p:sp>
        <p:nvSpPr>
          <p:cNvPr id="57" name="Chevron 56"/>
          <p:cNvSpPr/>
          <p:nvPr/>
        </p:nvSpPr>
        <p:spPr>
          <a:xfrm>
            <a:off x="6523953" y="2794000"/>
            <a:ext cx="2195837" cy="681738"/>
          </a:xfrm>
          <a:prstGeom prst="chevron">
            <a:avLst/>
          </a:prstGeom>
          <a:solidFill>
            <a:schemeClr val="accent3">
              <a:lumMod val="60000"/>
              <a:lumOff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PREPARE</a:t>
            </a:r>
          </a:p>
        </p:txBody>
      </p:sp>
      <p:cxnSp>
        <p:nvCxnSpPr>
          <p:cNvPr id="48" name="Straight Connector 47"/>
          <p:cNvCxnSpPr>
            <a:cxnSpLocks/>
            <a:stCxn id="37" idx="4"/>
          </p:cNvCxnSpPr>
          <p:nvPr/>
        </p:nvCxnSpPr>
        <p:spPr>
          <a:xfrm>
            <a:off x="1383896" y="2362200"/>
            <a:ext cx="10020" cy="431800"/>
          </a:xfrm>
          <a:prstGeom prst="line">
            <a:avLst/>
          </a:prstGeom>
          <a:ln cap="rnd">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3200805" y="3526538"/>
            <a:ext cx="0" cy="1519156"/>
          </a:xfrm>
          <a:prstGeom prst="line">
            <a:avLst/>
          </a:prstGeom>
          <a:ln cap="rnd">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377528" y="4026264"/>
            <a:ext cx="1782573" cy="738664"/>
          </a:xfrm>
          <a:prstGeom prst="rect">
            <a:avLst/>
          </a:prstGeom>
          <a:solidFill>
            <a:schemeClr val="bg1"/>
          </a:solidFill>
        </p:spPr>
        <p:txBody>
          <a:bodyPr wrap="square" rtlCol="0">
            <a:spAutoFit/>
          </a:bodyPr>
          <a:lstStyle/>
          <a:p>
            <a:pPr algn="ctr"/>
            <a:r>
              <a:rPr lang="en-US" sz="1400" b="1" dirty="0">
                <a:latin typeface="Arial"/>
                <a:cs typeface="Arial"/>
              </a:rPr>
              <a:t>Share Plan for Development of Tools &amp; Resources</a:t>
            </a:r>
          </a:p>
        </p:txBody>
      </p:sp>
      <p:cxnSp>
        <p:nvCxnSpPr>
          <p:cNvPr id="75" name="Straight Connector 74"/>
          <p:cNvCxnSpPr/>
          <p:nvPr/>
        </p:nvCxnSpPr>
        <p:spPr>
          <a:xfrm>
            <a:off x="7920231" y="3548144"/>
            <a:ext cx="0" cy="1519156"/>
          </a:xfrm>
          <a:prstGeom prst="line">
            <a:avLst/>
          </a:prstGeom>
          <a:ln cap="rnd">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7026616" y="4026264"/>
            <a:ext cx="1693949" cy="738664"/>
          </a:xfrm>
          <a:prstGeom prst="rect">
            <a:avLst/>
          </a:prstGeom>
          <a:solidFill>
            <a:schemeClr val="bg1"/>
          </a:solidFill>
        </p:spPr>
        <p:txBody>
          <a:bodyPr wrap="square" rtlCol="0">
            <a:spAutoFit/>
          </a:bodyPr>
          <a:lstStyle/>
          <a:p>
            <a:pPr algn="ctr"/>
            <a:r>
              <a:rPr lang="en-US" sz="1400" b="1" dirty="0">
                <a:latin typeface="Arial"/>
                <a:cs typeface="Arial"/>
              </a:rPr>
              <a:t>Present Tools &amp; Resources in a Sharable Format</a:t>
            </a:r>
          </a:p>
        </p:txBody>
      </p:sp>
      <p:sp>
        <p:nvSpPr>
          <p:cNvPr id="100" name="TextBox 99"/>
          <p:cNvSpPr txBox="1"/>
          <p:nvPr/>
        </p:nvSpPr>
        <p:spPr>
          <a:xfrm>
            <a:off x="1762539" y="2319635"/>
            <a:ext cx="6414051" cy="461665"/>
          </a:xfrm>
          <a:prstGeom prst="rect">
            <a:avLst/>
          </a:prstGeom>
          <a:noFill/>
        </p:spPr>
        <p:txBody>
          <a:bodyPr wrap="square" rtlCol="0">
            <a:spAutoFit/>
          </a:bodyPr>
          <a:lstStyle/>
          <a:p>
            <a:r>
              <a:rPr lang="en-US" sz="2400" b="1" dirty="0">
                <a:latin typeface="Arial"/>
                <a:cs typeface="Arial"/>
              </a:rPr>
              <a:t>Dev Circle Tool &amp; Resource Development</a:t>
            </a:r>
          </a:p>
        </p:txBody>
      </p:sp>
      <p:sp>
        <p:nvSpPr>
          <p:cNvPr id="33" name="Oval 32"/>
          <p:cNvSpPr/>
          <p:nvPr/>
        </p:nvSpPr>
        <p:spPr>
          <a:xfrm>
            <a:off x="4761274" y="4323135"/>
            <a:ext cx="1544832" cy="929955"/>
          </a:xfrm>
          <a:prstGeom prst="ellipse">
            <a:avLst/>
          </a:prstGeom>
          <a:gradFill flip="none" rotWithShape="1">
            <a:gsLst>
              <a:gs pos="56000">
                <a:schemeClr val="bg2">
                  <a:lumMod val="20000"/>
                  <a:lumOff val="80000"/>
                </a:schemeClr>
              </a:gs>
              <a:gs pos="100000">
                <a:schemeClr val="bg2">
                  <a:lumMod val="40000"/>
                  <a:lumOff val="60000"/>
                </a:schemeClr>
              </a:gs>
            </a:gsLst>
            <a:lin ang="16200000" scaled="1"/>
            <a:tileRect/>
          </a:gradFill>
          <a:ln w="444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Narrow" panose="020B0606020202030204" pitchFamily="34" charset="0"/>
              </a:rPr>
              <a:t>Dev Circles Convening</a:t>
            </a:r>
          </a:p>
        </p:txBody>
      </p:sp>
    </p:spTree>
    <p:extLst>
      <p:ext uri="{BB962C8B-B14F-4D97-AF65-F5344CB8AC3E}">
        <p14:creationId xmlns:p14="http://schemas.microsoft.com/office/powerpoint/2010/main" val="159714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500"/>
                                        <p:tgtEl>
                                          <p:spTgt spid="3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left)">
                                      <p:cBhvr>
                                        <p:cTn id="16" dur="500"/>
                                        <p:tgtEl>
                                          <p:spTgt spid="57"/>
                                        </p:tgtEl>
                                      </p:cBhvr>
                                    </p:animEffect>
                                  </p:childTnLst>
                                </p:cTn>
                              </p:par>
                              <p:par>
                                <p:cTn id="17" presetID="22" presetClass="entr" presetSubtype="8"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left)">
                                      <p:cBhvr>
                                        <p:cTn id="19" dur="500"/>
                                        <p:tgtEl>
                                          <p:spTgt spid="4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wipe(left)">
                                      <p:cBhvr>
                                        <p:cTn id="22" dur="500"/>
                                        <p:tgtEl>
                                          <p:spTgt spid="1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up)">
                                      <p:cBhvr>
                                        <p:cTn id="27" dur="500"/>
                                        <p:tgtEl>
                                          <p:spTgt spid="6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up)">
                                      <p:cBhvr>
                                        <p:cTn id="30" dur="500"/>
                                        <p:tgtEl>
                                          <p:spTgt spid="2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wipe(up)">
                                      <p:cBhvr>
                                        <p:cTn id="38" dur="500"/>
                                        <p:tgtEl>
                                          <p:spTgt spid="75"/>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up)">
                                      <p:cBhvr>
                                        <p:cTn id="41" dur="500"/>
                                        <p:tgtEl>
                                          <p:spTgt spid="5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1000" fill="hold"/>
                                        <p:tgtEl>
                                          <p:spTgt spid="33"/>
                                        </p:tgtEl>
                                        <p:attrNameLst>
                                          <p:attrName>ppt_w</p:attrName>
                                        </p:attrNameLst>
                                      </p:cBhvr>
                                      <p:tavLst>
                                        <p:tav tm="0">
                                          <p:val>
                                            <p:fltVal val="0"/>
                                          </p:val>
                                        </p:tav>
                                        <p:tav tm="100000">
                                          <p:val>
                                            <p:strVal val="#ppt_w"/>
                                          </p:val>
                                        </p:tav>
                                      </p:tavLst>
                                    </p:anim>
                                    <p:anim calcmode="lin" valueType="num">
                                      <p:cBhvr>
                                        <p:cTn id="50" dur="1000" fill="hold"/>
                                        <p:tgtEl>
                                          <p:spTgt spid="33"/>
                                        </p:tgtEl>
                                        <p:attrNameLst>
                                          <p:attrName>ppt_h</p:attrName>
                                        </p:attrNameLst>
                                      </p:cBhvr>
                                      <p:tavLst>
                                        <p:tav tm="0">
                                          <p:val>
                                            <p:fltVal val="0"/>
                                          </p:val>
                                        </p:tav>
                                        <p:tav tm="100000">
                                          <p:val>
                                            <p:strVal val="#ppt_h"/>
                                          </p:val>
                                        </p:tav>
                                      </p:tavLst>
                                    </p:anim>
                                    <p:anim calcmode="lin" valueType="num">
                                      <p:cBhvr>
                                        <p:cTn id="51" dur="1000" fill="hold"/>
                                        <p:tgtEl>
                                          <p:spTgt spid="33"/>
                                        </p:tgtEl>
                                        <p:attrNameLst>
                                          <p:attrName>style.rotation</p:attrName>
                                        </p:attrNameLst>
                                      </p:cBhvr>
                                      <p:tavLst>
                                        <p:tav tm="0">
                                          <p:val>
                                            <p:fltVal val="90"/>
                                          </p:val>
                                        </p:tav>
                                        <p:tav tm="100000">
                                          <p:val>
                                            <p:fltVal val="0"/>
                                          </p:val>
                                        </p:tav>
                                      </p:tavLst>
                                    </p:anim>
                                    <p:animEffect transition="in" filter="fade">
                                      <p:cBhvr>
                                        <p:cTn id="5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6" grpId="0" animBg="1"/>
      <p:bldP spid="31" grpId="0" animBg="1"/>
      <p:bldP spid="32" grpId="0" animBg="1"/>
      <p:bldP spid="36" grpId="0" animBg="1"/>
      <p:bldP spid="57" grpId="0" animBg="1"/>
      <p:bldP spid="21" grpId="0" animBg="1"/>
      <p:bldP spid="52" grpId="0" animBg="1"/>
      <p:bldP spid="100" grpId="0"/>
      <p:bldP spid="3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Back After Breakout</a:t>
            </a:r>
          </a:p>
        </p:txBody>
      </p:sp>
      <p:sp>
        <p:nvSpPr>
          <p:cNvPr id="3" name="Content Placeholder 2"/>
          <p:cNvSpPr>
            <a:spLocks noGrp="1"/>
          </p:cNvSpPr>
          <p:nvPr>
            <p:ph idx="1"/>
          </p:nvPr>
        </p:nvSpPr>
        <p:spPr>
          <a:xfrm>
            <a:off x="2980944" y="1524000"/>
            <a:ext cx="5705856" cy="2520696"/>
          </a:xfrm>
        </p:spPr>
        <p:txBody>
          <a:bodyPr>
            <a:normAutofit fontScale="92500" lnSpcReduction="10000"/>
          </a:bodyPr>
          <a:lstStyle/>
          <a:p>
            <a:r>
              <a:rPr lang="en-US" dirty="0"/>
              <a:t>Share workgroup progress:</a:t>
            </a:r>
          </a:p>
          <a:p>
            <a:pPr lvl="1"/>
            <a:r>
              <a:rPr lang="en-US" dirty="0"/>
              <a:t>Initial decisions about what your group hopes to accomplish</a:t>
            </a:r>
          </a:p>
          <a:p>
            <a:pPr lvl="1"/>
            <a:r>
              <a:rPr lang="en-US" dirty="0"/>
              <a:t>Tools &amp; resource ideas emerging as important to develop</a:t>
            </a:r>
          </a:p>
          <a:p>
            <a:pPr lvl="1"/>
            <a:r>
              <a:rPr lang="en-US" dirty="0"/>
              <a:t>Need for alignment &amp; communication with other DCs</a:t>
            </a:r>
          </a:p>
          <a:p>
            <a:pPr lvl="1"/>
            <a:r>
              <a:rPr lang="en-US" dirty="0"/>
              <a:t>Early logistical plans </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64549" y="5839166"/>
            <a:ext cx="1479451" cy="1013506"/>
          </a:xfrm>
          <a:prstGeom prst="rect">
            <a:avLst/>
          </a:prstGeom>
        </p:spPr>
      </p:pic>
      <p:sp>
        <p:nvSpPr>
          <p:cNvPr id="5" name="Content Placeholder 2"/>
          <p:cNvSpPr txBox="1">
            <a:spLocks/>
          </p:cNvSpPr>
          <p:nvPr/>
        </p:nvSpPr>
        <p:spPr>
          <a:xfrm>
            <a:off x="280416" y="4291584"/>
            <a:ext cx="5035296" cy="234086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Reflect on insights gained so far:</a:t>
            </a:r>
          </a:p>
          <a:p>
            <a:pPr lvl="1"/>
            <a:r>
              <a:rPr lang="en-US" dirty="0"/>
              <a:t>What surprised you? </a:t>
            </a:r>
          </a:p>
          <a:p>
            <a:pPr lvl="1"/>
            <a:r>
              <a:rPr lang="en-US" dirty="0"/>
              <a:t>What are you looking forward to?</a:t>
            </a:r>
          </a:p>
          <a:p>
            <a:pPr lvl="1"/>
            <a:r>
              <a:rPr lang="en-US" dirty="0"/>
              <a:t>Any key messages to carry forward to Directors at Learning Session #2?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39154" y="4291584"/>
            <a:ext cx="1901952" cy="1901952"/>
          </a:xfrm>
          <a:prstGeom prst="rect">
            <a:avLst/>
          </a:prstGeom>
        </p:spPr>
      </p:pic>
      <p:pic>
        <p:nvPicPr>
          <p:cNvPr id="18" name="Pictur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9513" y="2083308"/>
            <a:ext cx="2429447" cy="1654910"/>
          </a:xfrm>
          <a:prstGeom prst="rect">
            <a:avLst/>
          </a:prstGeom>
        </p:spPr>
      </p:pic>
    </p:spTree>
    <p:extLst>
      <p:ext uri="{BB962C8B-B14F-4D97-AF65-F5344CB8AC3E}">
        <p14:creationId xmlns:p14="http://schemas.microsoft.com/office/powerpoint/2010/main" val="45403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out)">
                                      <p:cBhvr>
                                        <p:cTn id="7" dur="500"/>
                                        <p:tgtEl>
                                          <p:spTgt spid="18"/>
                                        </p:tgtEl>
                                      </p:cBhvr>
                                    </p:animEffect>
                                  </p:childTnLst>
                                </p:cTn>
                              </p:par>
                              <p:par>
                                <p:cTn id="8" presetID="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 calcmode="lin" valueType="num">
                                      <p:cBhvr additive="base">
                                        <p:cTn id="40"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
                                            <p:txEl>
                                              <p:pRg st="0" end="0"/>
                                            </p:txEl>
                                          </p:spTgt>
                                        </p:tgtEl>
                                        <p:attrNameLst>
                                          <p:attrName>ppt_y</p:attrName>
                                        </p:attrNameLst>
                                      </p:cBhvr>
                                      <p:tavLst>
                                        <p:tav tm="0">
                                          <p:val>
                                            <p:strVal val="#ppt_y"/>
                                          </p:val>
                                        </p:tav>
                                        <p:tav tm="100000">
                                          <p:val>
                                            <p:strVal val="#ppt_y"/>
                                          </p:val>
                                        </p:tav>
                                      </p:tavLst>
                                    </p:anim>
                                  </p:childTnLst>
                                </p:cTn>
                              </p:par>
                              <p:par>
                                <p:cTn id="42" presetID="16" presetClass="entr" presetSubtype="37"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outVertic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 calcmode="lin" valueType="num">
                                      <p:cBhvr additive="base">
                                        <p:cTn id="49"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1" end="1"/>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 calcmode="lin" valueType="num">
                                      <p:cBhvr additive="base">
                                        <p:cTn id="5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5">
                                            <p:txEl>
                                              <p:pRg st="2" end="2"/>
                                            </p:tx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 calcmode="lin" valueType="num">
                                      <p:cBhvr additive="base">
                                        <p:cTn id="5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2752" y="5029922"/>
            <a:ext cx="2023110" cy="1618488"/>
          </a:xfrm>
          <a:prstGeom prst="rect">
            <a:avLst/>
          </a:prstGeom>
        </p:spPr>
      </p:pic>
      <p:sp>
        <p:nvSpPr>
          <p:cNvPr id="2" name="Title 1"/>
          <p:cNvSpPr>
            <a:spLocks noGrp="1"/>
          </p:cNvSpPr>
          <p:nvPr>
            <p:ph type="title"/>
          </p:nvPr>
        </p:nvSpPr>
        <p:spPr/>
        <p:txBody>
          <a:bodyPr>
            <a:normAutofit/>
          </a:bodyPr>
          <a:lstStyle/>
          <a:p>
            <a:r>
              <a:rPr lang="en-US" dirty="0"/>
              <a:t>Break-Out Locations</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64549" y="5839166"/>
            <a:ext cx="1479451" cy="1013506"/>
          </a:xfrm>
          <a:prstGeom prst="rect">
            <a:avLst/>
          </a:prstGeom>
        </p:spPr>
      </p:pic>
      <p:graphicFrame>
        <p:nvGraphicFramePr>
          <p:cNvPr id="8" name="Content Placeholder 7"/>
          <p:cNvGraphicFramePr>
            <a:graphicFrameLocks noGrp="1"/>
          </p:cNvGraphicFramePr>
          <p:nvPr>
            <p:ph idx="1"/>
            <p:extLst>
              <p:ext uri="{D42A27DB-BD31-4B8C-83A1-F6EECF244321}">
                <p14:modId xmlns:p14="http://schemas.microsoft.com/office/powerpoint/2010/main" val="259503280"/>
              </p:ext>
            </p:extLst>
          </p:nvPr>
        </p:nvGraphicFramePr>
        <p:xfrm>
          <a:off x="711239" y="2301980"/>
          <a:ext cx="7721522" cy="2718208"/>
        </p:xfrm>
        <a:graphic>
          <a:graphicData uri="http://schemas.openxmlformats.org/drawingml/2006/table">
            <a:tbl>
              <a:tblPr firstRow="1" bandRow="1">
                <a:tableStyleId>{5C22544A-7EE6-4342-B048-85BDC9FD1C3A}</a:tableStyleId>
              </a:tblPr>
              <a:tblGrid>
                <a:gridCol w="5254752">
                  <a:extLst>
                    <a:ext uri="{9D8B030D-6E8A-4147-A177-3AD203B41FA5}">
                      <a16:colId xmlns:a16="http://schemas.microsoft.com/office/drawing/2014/main" xmlns="" val="746952606"/>
                    </a:ext>
                  </a:extLst>
                </a:gridCol>
                <a:gridCol w="2466770">
                  <a:extLst>
                    <a:ext uri="{9D8B030D-6E8A-4147-A177-3AD203B41FA5}">
                      <a16:colId xmlns:a16="http://schemas.microsoft.com/office/drawing/2014/main" xmlns="" val="2060229386"/>
                    </a:ext>
                  </a:extLst>
                </a:gridCol>
              </a:tblGrid>
              <a:tr h="399288">
                <a:tc>
                  <a:txBody>
                    <a:bodyPr/>
                    <a:lstStyle/>
                    <a:p>
                      <a:r>
                        <a:rPr lang="en-US" sz="2000" dirty="0"/>
                        <a:t>Development Circle</a:t>
                      </a:r>
                    </a:p>
                  </a:txBody>
                  <a:tcPr/>
                </a:tc>
                <a:tc>
                  <a:txBody>
                    <a:bodyPr/>
                    <a:lstStyle/>
                    <a:p>
                      <a:r>
                        <a:rPr lang="en-US" sz="2000" dirty="0"/>
                        <a:t>Room</a:t>
                      </a:r>
                    </a:p>
                  </a:txBody>
                  <a:tcPr/>
                </a:tc>
                <a:extLst>
                  <a:ext uri="{0D108BD9-81ED-4DB2-BD59-A6C34878D82A}">
                    <a16:rowId xmlns:a16="http://schemas.microsoft.com/office/drawing/2014/main" xmlns="" val="1091987883"/>
                  </a:ext>
                </a:extLst>
              </a:tr>
              <a:tr h="579730">
                <a:tc>
                  <a:txBody>
                    <a:bodyPr/>
                    <a:lstStyle/>
                    <a:p>
                      <a:r>
                        <a:rPr lang="en-US" b="1" dirty="0"/>
                        <a:t>Organizational Readiness Building</a:t>
                      </a:r>
                    </a:p>
                  </a:txBody>
                  <a:tcPr/>
                </a:tc>
                <a:tc>
                  <a:txBody>
                    <a:bodyPr/>
                    <a:lstStyle/>
                    <a:p>
                      <a:r>
                        <a:rPr lang="en-US" b="1" dirty="0"/>
                        <a:t>Post</a:t>
                      </a:r>
                    </a:p>
                  </a:txBody>
                  <a:tcPr/>
                </a:tc>
                <a:extLst>
                  <a:ext uri="{0D108BD9-81ED-4DB2-BD59-A6C34878D82A}">
                    <a16:rowId xmlns:a16="http://schemas.microsoft.com/office/drawing/2014/main" xmlns="" val="1696637508"/>
                  </a:ext>
                </a:extLst>
              </a:tr>
              <a:tr h="579730">
                <a:tc>
                  <a:txBody>
                    <a:bodyPr/>
                    <a:lstStyle/>
                    <a:p>
                      <a:r>
                        <a:rPr lang="en-US" b="1" dirty="0"/>
                        <a:t>Workforce Development</a:t>
                      </a:r>
                    </a:p>
                  </a:txBody>
                  <a:tcPr/>
                </a:tc>
                <a:tc>
                  <a:txBody>
                    <a:bodyPr/>
                    <a:lstStyle/>
                    <a:p>
                      <a:r>
                        <a:rPr lang="en-US" b="1" dirty="0"/>
                        <a:t>Rickenbacker </a:t>
                      </a:r>
                      <a:r>
                        <a:rPr lang="en-US" b="1" i="0" dirty="0">
                          <a:latin typeface="Times New Roman" panose="02020603050405020304" pitchFamily="18" charset="0"/>
                          <a:cs typeface="Times New Roman" panose="02020603050405020304" pitchFamily="18" charset="0"/>
                        </a:rPr>
                        <a:t>I</a:t>
                      </a:r>
                    </a:p>
                  </a:txBody>
                  <a:tcPr/>
                </a:tc>
                <a:extLst>
                  <a:ext uri="{0D108BD9-81ED-4DB2-BD59-A6C34878D82A}">
                    <a16:rowId xmlns:a16="http://schemas.microsoft.com/office/drawing/2014/main" xmlns="" val="1431338437"/>
                  </a:ext>
                </a:extLst>
              </a:tr>
              <a:tr h="579730">
                <a:tc>
                  <a:txBody>
                    <a:bodyPr/>
                    <a:lstStyle/>
                    <a:p>
                      <a:r>
                        <a:rPr lang="en-US" b="1" dirty="0"/>
                        <a:t>Engagement, Relationships &amp; Partnerships</a:t>
                      </a:r>
                    </a:p>
                  </a:txBody>
                  <a:tcPr/>
                </a:tc>
                <a:tc>
                  <a:txBody>
                    <a:bodyPr/>
                    <a:lstStyle/>
                    <a:p>
                      <a:r>
                        <a:rPr lang="en-US" b="1" dirty="0"/>
                        <a:t>Earhart</a:t>
                      </a:r>
                    </a:p>
                  </a:txBody>
                  <a:tcPr/>
                </a:tc>
                <a:extLst>
                  <a:ext uri="{0D108BD9-81ED-4DB2-BD59-A6C34878D82A}">
                    <a16:rowId xmlns:a16="http://schemas.microsoft.com/office/drawing/2014/main" xmlns="" val="4114085701"/>
                  </a:ext>
                </a:extLst>
              </a:tr>
              <a:tr h="579730">
                <a:tc>
                  <a:txBody>
                    <a:bodyPr/>
                    <a:lstStyle/>
                    <a:p>
                      <a:r>
                        <a:rPr lang="en-US" b="1" dirty="0"/>
                        <a:t>Quality, Outcomes and System Improvement</a:t>
                      </a:r>
                    </a:p>
                  </a:txBody>
                  <a:tcPr/>
                </a:tc>
                <a:tc>
                  <a:txBody>
                    <a:bodyPr/>
                    <a:lstStyle/>
                    <a:p>
                      <a:r>
                        <a:rPr lang="en-US" b="1" dirty="0"/>
                        <a:t>Rickenbacker </a:t>
                      </a:r>
                      <a:r>
                        <a:rPr lang="en-US" b="1" i="0" dirty="0">
                          <a:latin typeface="Times New Roman" panose="02020603050405020304" pitchFamily="18" charset="0"/>
                          <a:cs typeface="Times New Roman" panose="02020603050405020304" pitchFamily="18" charset="0"/>
                        </a:rPr>
                        <a:t>II</a:t>
                      </a:r>
                      <a:endParaRPr lang="en-US" b="1" dirty="0"/>
                    </a:p>
                  </a:txBody>
                  <a:tcPr/>
                </a:tc>
                <a:extLst>
                  <a:ext uri="{0D108BD9-81ED-4DB2-BD59-A6C34878D82A}">
                    <a16:rowId xmlns:a16="http://schemas.microsoft.com/office/drawing/2014/main" xmlns="" val="4067919182"/>
                  </a:ext>
                </a:extLst>
              </a:tr>
            </a:tbl>
          </a:graphicData>
        </a:graphic>
      </p:graphicFrame>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68008" y="686964"/>
            <a:ext cx="1390904" cy="1480903"/>
          </a:xfrm>
          <a:prstGeom prst="rect">
            <a:avLst/>
          </a:prstGeom>
        </p:spPr>
      </p:pic>
      <p:sp>
        <p:nvSpPr>
          <p:cNvPr id="11" name="Rectangle 10"/>
          <p:cNvSpPr/>
          <p:nvPr/>
        </p:nvSpPr>
        <p:spPr>
          <a:xfrm>
            <a:off x="2260300" y="1455712"/>
            <a:ext cx="4160114" cy="646331"/>
          </a:xfrm>
          <a:prstGeom prst="rect">
            <a:avLst/>
          </a:prstGeom>
          <a:noFill/>
        </p:spPr>
        <p:txBody>
          <a:bodyPr wrap="none" lIns="91440" tIns="45720" rIns="91440" bIns="45720">
            <a:spAutoFit/>
          </a:bodyPr>
          <a:lstStyle/>
          <a:p>
            <a:pPr algn="ctr"/>
            <a:r>
              <a:rPr lang="en-US" sz="3600" b="1" i="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10:15am – 2:45pm</a:t>
            </a:r>
          </a:p>
        </p:txBody>
      </p:sp>
      <p:sp>
        <p:nvSpPr>
          <p:cNvPr id="12" name="Rectangle 11"/>
          <p:cNvSpPr/>
          <p:nvPr/>
        </p:nvSpPr>
        <p:spPr>
          <a:xfrm>
            <a:off x="2182369" y="5633649"/>
            <a:ext cx="5482180" cy="523220"/>
          </a:xfrm>
          <a:prstGeom prst="rect">
            <a:avLst/>
          </a:prstGeom>
          <a:noFill/>
        </p:spPr>
        <p:txBody>
          <a:bodyPr wrap="square" lIns="91440" tIns="45720" rIns="91440" bIns="45720">
            <a:spAutoFit/>
          </a:bodyPr>
          <a:lstStyle/>
          <a:p>
            <a:pPr algn="ctr"/>
            <a:r>
              <a:rPr lang="en-US" sz="2800" b="1" i="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Grab a box lunch</a:t>
            </a:r>
            <a:r>
              <a:rPr lang="en-US" sz="2800" b="1" i="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 on your way!</a:t>
            </a:r>
            <a:endParaRPr lang="en-US" sz="2800" b="1" i="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34323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2)">
                                      <p:cBhvr>
                                        <p:cTn id="7" dur="2000"/>
                                        <p:tgtEl>
                                          <p:spTgt spid="11"/>
                                        </p:tgtEl>
                                      </p:cBhvr>
                                    </p:animEffect>
                                  </p:childTnLst>
                                </p:cTn>
                              </p:par>
                              <p:par>
                                <p:cTn id="8" presetID="21"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Back After Breakout</a:t>
            </a:r>
          </a:p>
        </p:txBody>
      </p:sp>
      <p:sp>
        <p:nvSpPr>
          <p:cNvPr id="3" name="Content Placeholder 2"/>
          <p:cNvSpPr>
            <a:spLocks noGrp="1"/>
          </p:cNvSpPr>
          <p:nvPr>
            <p:ph idx="1"/>
          </p:nvPr>
        </p:nvSpPr>
        <p:spPr>
          <a:xfrm>
            <a:off x="2980944" y="1524000"/>
            <a:ext cx="5705856" cy="2520696"/>
          </a:xfrm>
        </p:spPr>
        <p:txBody>
          <a:bodyPr>
            <a:normAutofit fontScale="92500" lnSpcReduction="10000"/>
          </a:bodyPr>
          <a:lstStyle/>
          <a:p>
            <a:r>
              <a:rPr lang="en-US" dirty="0"/>
              <a:t>Share workgroup progress:</a:t>
            </a:r>
          </a:p>
          <a:p>
            <a:pPr lvl="1"/>
            <a:r>
              <a:rPr lang="en-US" dirty="0"/>
              <a:t>Initial decisions about what your group hopes to accomplish</a:t>
            </a:r>
          </a:p>
          <a:p>
            <a:pPr lvl="1"/>
            <a:r>
              <a:rPr lang="en-US" dirty="0"/>
              <a:t>Tools &amp; resource ideas emerging as important to develop</a:t>
            </a:r>
          </a:p>
          <a:p>
            <a:pPr lvl="1"/>
            <a:r>
              <a:rPr lang="en-US" dirty="0"/>
              <a:t>Need for alignment &amp; communication with other DCs</a:t>
            </a:r>
          </a:p>
          <a:p>
            <a:pPr lvl="1"/>
            <a:r>
              <a:rPr lang="en-US" dirty="0"/>
              <a:t>Early logistical plans </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64549" y="5839166"/>
            <a:ext cx="1479451" cy="1013506"/>
          </a:xfrm>
          <a:prstGeom prst="rect">
            <a:avLst/>
          </a:prstGeom>
        </p:spPr>
      </p:pic>
      <p:sp>
        <p:nvSpPr>
          <p:cNvPr id="5" name="Content Placeholder 2"/>
          <p:cNvSpPr txBox="1">
            <a:spLocks/>
          </p:cNvSpPr>
          <p:nvPr/>
        </p:nvSpPr>
        <p:spPr>
          <a:xfrm>
            <a:off x="280416" y="4291584"/>
            <a:ext cx="5035296" cy="234086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Reflect on insights gained so far:</a:t>
            </a:r>
          </a:p>
          <a:p>
            <a:pPr lvl="1"/>
            <a:r>
              <a:rPr lang="en-US" dirty="0"/>
              <a:t>What surprised you? </a:t>
            </a:r>
          </a:p>
          <a:p>
            <a:pPr lvl="1"/>
            <a:r>
              <a:rPr lang="en-US" dirty="0"/>
              <a:t>What are you looking forward to?</a:t>
            </a:r>
          </a:p>
          <a:p>
            <a:pPr lvl="1"/>
            <a:r>
              <a:rPr lang="en-US" dirty="0"/>
              <a:t>Any key messages to carry forward to Directors at Learning Session #2?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39154" y="4291584"/>
            <a:ext cx="1901952" cy="1901952"/>
          </a:xfrm>
          <a:prstGeom prst="rect">
            <a:avLst/>
          </a:prstGeom>
        </p:spPr>
      </p:pic>
      <p:pic>
        <p:nvPicPr>
          <p:cNvPr id="18" name="Pictur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9513" y="2083308"/>
            <a:ext cx="2429447" cy="1654910"/>
          </a:xfrm>
          <a:prstGeom prst="rect">
            <a:avLst/>
          </a:prstGeom>
        </p:spPr>
      </p:pic>
    </p:spTree>
    <p:extLst>
      <p:ext uri="{BB962C8B-B14F-4D97-AF65-F5344CB8AC3E}">
        <p14:creationId xmlns:p14="http://schemas.microsoft.com/office/powerpoint/2010/main" val="126461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out)">
                                      <p:cBhvr>
                                        <p:cTn id="7" dur="500"/>
                                        <p:tgtEl>
                                          <p:spTgt spid="18"/>
                                        </p:tgtEl>
                                      </p:cBhvr>
                                    </p:animEffect>
                                  </p:childTnLst>
                                </p:cTn>
                              </p:par>
                              <p:par>
                                <p:cTn id="8" presetID="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 calcmode="lin" valueType="num">
                                      <p:cBhvr additive="base">
                                        <p:cTn id="40"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
                                            <p:txEl>
                                              <p:pRg st="0" end="0"/>
                                            </p:txEl>
                                          </p:spTgt>
                                        </p:tgtEl>
                                        <p:attrNameLst>
                                          <p:attrName>ppt_y</p:attrName>
                                        </p:attrNameLst>
                                      </p:cBhvr>
                                      <p:tavLst>
                                        <p:tav tm="0">
                                          <p:val>
                                            <p:strVal val="#ppt_y"/>
                                          </p:val>
                                        </p:tav>
                                        <p:tav tm="100000">
                                          <p:val>
                                            <p:strVal val="#ppt_y"/>
                                          </p:val>
                                        </p:tav>
                                      </p:tavLst>
                                    </p:anim>
                                  </p:childTnLst>
                                </p:cTn>
                              </p:par>
                              <p:par>
                                <p:cTn id="42" presetID="16" presetClass="entr" presetSubtype="37"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outVertic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 calcmode="lin" valueType="num">
                                      <p:cBhvr additive="base">
                                        <p:cTn id="49"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1" end="1"/>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 calcmode="lin" valueType="num">
                                      <p:cBhvr additive="base">
                                        <p:cTn id="5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5">
                                            <p:txEl>
                                              <p:pRg st="2" end="2"/>
                                            </p:tx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 calcmode="lin" valueType="num">
                                      <p:cBhvr additive="base">
                                        <p:cTn id="5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Continued work on the Implementation Tools</a:t>
            </a:r>
          </a:p>
          <a:p>
            <a:r>
              <a:rPr lang="en-US" dirty="0" smtClean="0"/>
              <a:t>Continue to prepare counties to plan for implementation</a:t>
            </a:r>
          </a:p>
          <a:p>
            <a:r>
              <a:rPr lang="en-US" dirty="0" smtClean="0"/>
              <a:t>Continue to adapt and evolve as the process unfolds</a:t>
            </a:r>
          </a:p>
          <a:p>
            <a:r>
              <a:rPr lang="en-US" dirty="0" smtClean="0"/>
              <a:t>Identify resources needed to support implementation across the state</a:t>
            </a:r>
          </a:p>
          <a:p>
            <a:pPr lvl="1"/>
            <a:r>
              <a:rPr lang="en-US" dirty="0" err="1" smtClean="0"/>
              <a:t>Convenings</a:t>
            </a:r>
            <a:endParaRPr lang="en-US" dirty="0" smtClean="0"/>
          </a:p>
          <a:p>
            <a:pPr lvl="1"/>
            <a:r>
              <a:rPr lang="en-US" dirty="0" smtClean="0"/>
              <a:t>Hands-on Technical Assistance</a:t>
            </a:r>
          </a:p>
          <a:p>
            <a:r>
              <a:rPr lang="en-US" dirty="0" smtClean="0"/>
              <a:t>Implement!</a:t>
            </a:r>
          </a:p>
        </p:txBody>
      </p:sp>
      <p:sp>
        <p:nvSpPr>
          <p:cNvPr id="3" name="Title 2"/>
          <p:cNvSpPr>
            <a:spLocks noGrp="1"/>
          </p:cNvSpPr>
          <p:nvPr>
            <p:ph type="title"/>
          </p:nvPr>
        </p:nvSpPr>
        <p:spPr/>
        <p:txBody>
          <a:bodyPr/>
          <a:lstStyle/>
          <a:p>
            <a:r>
              <a:rPr lang="en-US" dirty="0" smtClean="0"/>
              <a:t>Next Steps</a:t>
            </a:r>
            <a:endParaRPr lang="en-US" dirty="0"/>
          </a:p>
        </p:txBody>
      </p:sp>
    </p:spTree>
    <p:extLst>
      <p:ext uri="{BB962C8B-B14F-4D97-AF65-F5344CB8AC3E}">
        <p14:creationId xmlns:p14="http://schemas.microsoft.com/office/powerpoint/2010/main" val="539833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Towards a Statewide </a:t>
            </a:r>
            <a:r>
              <a:rPr lang="en-US" dirty="0"/>
              <a:t>P</a:t>
            </a:r>
            <a:r>
              <a:rPr lang="en-US" dirty="0" smtClean="0"/>
              <a:t>ractice Model</a:t>
            </a:r>
            <a:endParaRPr lang="en-US" dirty="0"/>
          </a:p>
        </p:txBody>
      </p:sp>
      <p:sp>
        <p:nvSpPr>
          <p:cNvPr id="3" name="Content Placeholder 2"/>
          <p:cNvSpPr>
            <a:spLocks noGrp="1"/>
          </p:cNvSpPr>
          <p:nvPr>
            <p:ph idx="1"/>
          </p:nvPr>
        </p:nvSpPr>
        <p:spPr>
          <a:xfrm>
            <a:off x="457200" y="1600200"/>
            <a:ext cx="4743450" cy="4525963"/>
          </a:xfrm>
        </p:spPr>
        <p:txBody>
          <a:bodyPr>
            <a:normAutofit fontScale="70000" lnSpcReduction="20000"/>
          </a:bodyPr>
          <a:lstStyle/>
          <a:p>
            <a:r>
              <a:rPr lang="en-US" dirty="0" smtClean="0"/>
              <a:t>2012 the County Welfare Directors Association (CWDA)  </a:t>
            </a:r>
            <a:r>
              <a:rPr lang="en-US" dirty="0"/>
              <a:t>C</a:t>
            </a:r>
            <a:r>
              <a:rPr lang="en-US" dirty="0" smtClean="0"/>
              <a:t>hildren’s Committee began working to develop and implement a statewide practice model</a:t>
            </a:r>
          </a:p>
          <a:p>
            <a:pPr lvl="1"/>
            <a:r>
              <a:rPr lang="en-US" dirty="0" smtClean="0"/>
              <a:t>Monthly meetings</a:t>
            </a:r>
          </a:p>
          <a:p>
            <a:pPr lvl="1"/>
            <a:r>
              <a:rPr lang="en-US" dirty="0" smtClean="0"/>
              <a:t>Statewide </a:t>
            </a:r>
            <a:r>
              <a:rPr lang="en-US" dirty="0" err="1" smtClean="0"/>
              <a:t>Convenings</a:t>
            </a:r>
            <a:endParaRPr lang="en-US" dirty="0" smtClean="0"/>
          </a:p>
          <a:p>
            <a:r>
              <a:rPr lang="en-US" dirty="0" smtClean="0"/>
              <a:t>2015—Practice Model Defined</a:t>
            </a:r>
          </a:p>
          <a:p>
            <a:r>
              <a:rPr lang="en-US" dirty="0" smtClean="0"/>
              <a:t>2016—Focused on Leadership Behaviors and Principles of Implementation</a:t>
            </a:r>
          </a:p>
          <a:p>
            <a:r>
              <a:rPr lang="en-US" dirty="0" smtClean="0"/>
              <a:t>2017—Preparing for Implementation</a:t>
            </a:r>
          </a:p>
          <a:p>
            <a:r>
              <a:rPr lang="en-US" dirty="0" smtClean="0"/>
              <a:t>2018—Hit the Ground!</a:t>
            </a:r>
          </a:p>
          <a:p>
            <a:pPr lvl="1"/>
            <a:endParaRPr lang="en-US" dirty="0" smtClean="0"/>
          </a:p>
        </p:txBody>
      </p:sp>
      <p:pic>
        <p:nvPicPr>
          <p:cNvPr id="4" name="Content Placeholder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00650" y="1600198"/>
            <a:ext cx="3637274" cy="4525963"/>
          </a:xfrm>
          <a:prstGeom prst="rect">
            <a:avLst/>
          </a:prstGeom>
        </p:spPr>
      </p:pic>
    </p:spTree>
    <p:extLst>
      <p:ext uri="{BB962C8B-B14F-4D97-AF65-F5344CB8AC3E}">
        <p14:creationId xmlns:p14="http://schemas.microsoft.com/office/powerpoint/2010/main" val="12420532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4800" dirty="0" smtClean="0"/>
          </a:p>
          <a:p>
            <a:r>
              <a:rPr lang="en-US" sz="4800" dirty="0" smtClean="0"/>
              <a:t>THANK YOU!</a:t>
            </a:r>
          </a:p>
          <a:p>
            <a:r>
              <a:rPr lang="en-US" sz="4800" dirty="0" smtClean="0"/>
              <a:t>SAFE TRAVELS!</a:t>
            </a:r>
          </a:p>
          <a:p>
            <a:r>
              <a:rPr lang="en-US" sz="4800" dirty="0" smtClean="0"/>
              <a:t>RECYCLE YOUR NAME TAG HOLDER! (PLEASE)</a:t>
            </a:r>
            <a:endParaRPr lang="en-US" sz="4800" dirty="0"/>
          </a:p>
        </p:txBody>
      </p:sp>
      <p:sp>
        <p:nvSpPr>
          <p:cNvPr id="3" name="Title 2"/>
          <p:cNvSpPr>
            <a:spLocks noGrp="1"/>
          </p:cNvSpPr>
          <p:nvPr>
            <p:ph type="title"/>
          </p:nvPr>
        </p:nvSpPr>
        <p:spPr/>
        <p:txBody>
          <a:bodyPr/>
          <a:lstStyle/>
          <a:p>
            <a:r>
              <a:rPr lang="en-US" dirty="0" smtClean="0"/>
              <a:t>Keep on </a:t>
            </a:r>
            <a:r>
              <a:rPr lang="en-US" dirty="0" err="1" smtClean="0"/>
              <a:t>Truckin</a:t>
            </a:r>
            <a:r>
              <a:rPr lang="en-US" dirty="0" smtClean="0"/>
              <a:t>’</a:t>
            </a:r>
            <a:endParaRPr lang="en-US" dirty="0"/>
          </a:p>
        </p:txBody>
      </p:sp>
    </p:spTree>
    <p:extLst>
      <p:ext uri="{BB962C8B-B14F-4D97-AF65-F5344CB8AC3E}">
        <p14:creationId xmlns:p14="http://schemas.microsoft.com/office/powerpoint/2010/main" val="1863920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Core Practice Model Design Team</a:t>
            </a:r>
          </a:p>
          <a:p>
            <a:r>
              <a:rPr lang="en-US" dirty="0" smtClean="0"/>
              <a:t>Directors Institute Faculty</a:t>
            </a:r>
          </a:p>
          <a:p>
            <a:r>
              <a:rPr lang="en-US" dirty="0" smtClean="0"/>
              <a:t>Development Circle Champions</a:t>
            </a:r>
          </a:p>
          <a:p>
            <a:r>
              <a:rPr lang="en-US" dirty="0" smtClean="0"/>
              <a:t>Directors, Managers, Supervisors, Social Workers, Community Partners across the state</a:t>
            </a:r>
            <a:endParaRPr lang="en-US" dirty="0"/>
          </a:p>
        </p:txBody>
      </p:sp>
      <p:sp>
        <p:nvSpPr>
          <p:cNvPr id="3" name="Title 2"/>
          <p:cNvSpPr>
            <a:spLocks noGrp="1"/>
          </p:cNvSpPr>
          <p:nvPr>
            <p:ph type="title"/>
          </p:nvPr>
        </p:nvSpPr>
        <p:spPr/>
        <p:txBody>
          <a:bodyPr/>
          <a:lstStyle/>
          <a:p>
            <a:r>
              <a:rPr lang="en-US" dirty="0" smtClean="0"/>
              <a:t>Collective Effort</a:t>
            </a:r>
            <a:endParaRPr lang="en-US" dirty="0"/>
          </a:p>
        </p:txBody>
      </p:sp>
    </p:spTree>
    <p:extLst>
      <p:ext uri="{BB962C8B-B14F-4D97-AF65-F5344CB8AC3E}">
        <p14:creationId xmlns:p14="http://schemas.microsoft.com/office/powerpoint/2010/main" val="2132916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eeën, gedachten... beschouwend over onderwijs: Samenwerken werk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01132" y="2592136"/>
            <a:ext cx="1794294" cy="1794294"/>
          </a:xfrm>
          <a:prstGeom prst="rect">
            <a:avLst/>
          </a:prstGeom>
        </p:spPr>
      </p:pic>
      <p:sp>
        <p:nvSpPr>
          <p:cNvPr id="2" name="Title 1"/>
          <p:cNvSpPr>
            <a:spLocks noGrp="1"/>
          </p:cNvSpPr>
          <p:nvPr>
            <p:ph type="title"/>
          </p:nvPr>
        </p:nvSpPr>
        <p:spPr>
          <a:xfrm>
            <a:off x="520460" y="1091241"/>
            <a:ext cx="4983192" cy="990600"/>
          </a:xfrm>
        </p:spPr>
        <p:txBody>
          <a:bodyPr/>
          <a:lstStyle/>
          <a:p>
            <a:pPr algn="ctr"/>
            <a:r>
              <a:rPr lang="en-US" sz="4800" dirty="0" smtClean="0">
                <a:solidFill>
                  <a:srgbClr val="008000"/>
                </a:solidFill>
              </a:rPr>
              <a:t>Directors’ Institute</a:t>
            </a:r>
            <a:endParaRPr lang="en-US" sz="4800" dirty="0">
              <a:solidFill>
                <a:srgbClr val="008000"/>
              </a:solidFill>
            </a:endParaRPr>
          </a:p>
        </p:txBody>
      </p:sp>
      <p:pic>
        <p:nvPicPr>
          <p:cNvPr id="6" name="Picture 5"/>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58929" y="548374"/>
            <a:ext cx="2139350" cy="1602480"/>
          </a:xfrm>
          <a:prstGeom prst="rect">
            <a:avLst/>
          </a:prstGeom>
          <a:noFill/>
          <a:ln>
            <a:noFill/>
          </a:ln>
        </p:spPr>
      </p:pic>
      <p:sp>
        <p:nvSpPr>
          <p:cNvPr id="11" name="Content Placeholder 2"/>
          <p:cNvSpPr>
            <a:spLocks noGrp="1"/>
          </p:cNvSpPr>
          <p:nvPr>
            <p:ph idx="1"/>
          </p:nvPr>
        </p:nvSpPr>
        <p:spPr>
          <a:xfrm>
            <a:off x="569343" y="2564920"/>
            <a:ext cx="6602084" cy="3329797"/>
          </a:xfrm>
        </p:spPr>
        <p:txBody>
          <a:bodyPr>
            <a:normAutofit fontScale="85000" lnSpcReduction="20000"/>
          </a:bodyPr>
          <a:lstStyle/>
          <a:p>
            <a:pPr marL="0" indent="0">
              <a:lnSpc>
                <a:spcPct val="120000"/>
              </a:lnSpc>
              <a:spcBef>
                <a:spcPts val="1200"/>
              </a:spcBef>
              <a:spcAft>
                <a:spcPts val="1200"/>
              </a:spcAft>
              <a:buNone/>
            </a:pPr>
            <a:r>
              <a:rPr lang="en-US" sz="3500" dirty="0" smtClean="0"/>
              <a:t>OVERALL GOALS</a:t>
            </a:r>
          </a:p>
          <a:p>
            <a:pPr>
              <a:lnSpc>
                <a:spcPct val="120000"/>
              </a:lnSpc>
              <a:spcBef>
                <a:spcPts val="1200"/>
              </a:spcBef>
              <a:spcAft>
                <a:spcPts val="1200"/>
              </a:spcAft>
            </a:pPr>
            <a:r>
              <a:rPr lang="en-US" dirty="0" smtClean="0"/>
              <a:t>To develop a cohort of strong, effective Child Welfare Directors and other leadership supporting implementation of the California Child Welfare Core Practice Model (CPM)</a:t>
            </a:r>
          </a:p>
          <a:p>
            <a:pPr>
              <a:lnSpc>
                <a:spcPct val="120000"/>
              </a:lnSpc>
              <a:spcBef>
                <a:spcPts val="1200"/>
              </a:spcBef>
              <a:spcAft>
                <a:spcPts val="1200"/>
              </a:spcAft>
            </a:pPr>
            <a:r>
              <a:rPr lang="en-US" dirty="0" smtClean="0"/>
              <a:t>By January 2018, have the skills, ongoing support, and organizational resources to begin systematically implementing the CPM</a:t>
            </a:r>
            <a:endParaRPr lang="en-US" dirty="0"/>
          </a:p>
        </p:txBody>
      </p:sp>
      <p:pic>
        <p:nvPicPr>
          <p:cNvPr id="7" name="Picture 6" descr="How to Rebuild After an Affair: Step 7: Rebuilding &lt;strong&gt;Tools&lt;/strong&gt; - Affaircare"/>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71427" y="4827712"/>
            <a:ext cx="1385977" cy="1320755"/>
          </a:xfrm>
          <a:prstGeom prst="rect">
            <a:avLst/>
          </a:prstGeom>
        </p:spPr>
      </p:pic>
    </p:spTree>
    <p:extLst>
      <p:ext uri="{BB962C8B-B14F-4D97-AF65-F5344CB8AC3E}">
        <p14:creationId xmlns:p14="http://schemas.microsoft.com/office/powerpoint/2010/main" val="64114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60" y="1091241"/>
            <a:ext cx="4983192" cy="990600"/>
          </a:xfrm>
        </p:spPr>
        <p:txBody>
          <a:bodyPr/>
          <a:lstStyle/>
          <a:p>
            <a:pPr algn="ctr"/>
            <a:r>
              <a:rPr lang="en-US" sz="4800" dirty="0" smtClean="0">
                <a:solidFill>
                  <a:srgbClr val="008000"/>
                </a:solidFill>
              </a:rPr>
              <a:t>Directors’ Institute</a:t>
            </a:r>
            <a:endParaRPr lang="en-US" sz="4800" dirty="0">
              <a:solidFill>
                <a:srgbClr val="008000"/>
              </a:solidFill>
            </a:endParaRPr>
          </a:p>
        </p:txBody>
      </p:sp>
      <p:sp>
        <p:nvSpPr>
          <p:cNvPr id="11" name="Content Placeholder 2"/>
          <p:cNvSpPr>
            <a:spLocks noGrp="1"/>
          </p:cNvSpPr>
          <p:nvPr>
            <p:ph idx="1"/>
          </p:nvPr>
        </p:nvSpPr>
        <p:spPr>
          <a:xfrm>
            <a:off x="661358" y="2352136"/>
            <a:ext cx="7942053" cy="4123426"/>
          </a:xfrm>
        </p:spPr>
        <p:txBody>
          <a:bodyPr>
            <a:normAutofit fontScale="92500" lnSpcReduction="20000"/>
          </a:bodyPr>
          <a:lstStyle/>
          <a:p>
            <a:pPr marL="0" indent="0">
              <a:lnSpc>
                <a:spcPct val="120000"/>
              </a:lnSpc>
              <a:spcBef>
                <a:spcPts val="0"/>
              </a:spcBef>
              <a:spcAft>
                <a:spcPts val="1200"/>
              </a:spcAft>
              <a:buNone/>
            </a:pPr>
            <a:r>
              <a:rPr lang="en-US" sz="3500" dirty="0" smtClean="0"/>
              <a:t>Objectives</a:t>
            </a:r>
          </a:p>
          <a:p>
            <a:pPr>
              <a:lnSpc>
                <a:spcPct val="120000"/>
              </a:lnSpc>
              <a:spcBef>
                <a:spcPts val="0"/>
              </a:spcBef>
              <a:spcAft>
                <a:spcPts val="1200"/>
              </a:spcAft>
            </a:pPr>
            <a:r>
              <a:rPr lang="en-US" dirty="0" smtClean="0"/>
              <a:t>To strengthen local leadership and management resources and abilities to support implementation</a:t>
            </a:r>
          </a:p>
          <a:p>
            <a:pPr>
              <a:lnSpc>
                <a:spcPct val="120000"/>
              </a:lnSpc>
              <a:spcBef>
                <a:spcPts val="0"/>
              </a:spcBef>
              <a:spcAft>
                <a:spcPts val="1200"/>
              </a:spcAft>
            </a:pPr>
            <a:r>
              <a:rPr lang="en-US" b="1" dirty="0" smtClean="0"/>
              <a:t>To develop then test, refine, and apply implementation and evaluation tools and resources</a:t>
            </a:r>
          </a:p>
          <a:p>
            <a:pPr>
              <a:lnSpc>
                <a:spcPct val="120000"/>
              </a:lnSpc>
              <a:spcBef>
                <a:spcPts val="0"/>
              </a:spcBef>
              <a:spcAft>
                <a:spcPts val="1200"/>
              </a:spcAft>
            </a:pPr>
            <a:r>
              <a:rPr lang="en-US" b="1" dirty="0" smtClean="0"/>
              <a:t>To stimulate and organize shared learning that guide improvement in implementation </a:t>
            </a:r>
          </a:p>
          <a:p>
            <a:pPr>
              <a:lnSpc>
                <a:spcPct val="120000"/>
              </a:lnSpc>
              <a:spcBef>
                <a:spcPts val="0"/>
              </a:spcBef>
              <a:spcAft>
                <a:spcPts val="1200"/>
              </a:spcAft>
            </a:pPr>
            <a:r>
              <a:rPr lang="en-US" dirty="0" smtClean="0"/>
              <a:t>To strengthen state and regional capacities for ongoing implementation support with counties</a:t>
            </a:r>
            <a:endParaRPr lang="en-US" dirty="0"/>
          </a:p>
        </p:txBody>
      </p:sp>
      <p:pic>
        <p:nvPicPr>
          <p:cNvPr id="4" name="Picture 3" descr="Bangladesh Corporate Blog: Calling your &lt;strong&gt;community&lt;/strong&gt; of customer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36027" y="580844"/>
            <a:ext cx="3125818" cy="2347013"/>
          </a:xfrm>
          <a:prstGeom prst="rect">
            <a:avLst/>
          </a:prstGeom>
        </p:spPr>
      </p:pic>
    </p:spTree>
    <p:extLst>
      <p:ext uri="{BB962C8B-B14F-4D97-AF65-F5344CB8AC3E}">
        <p14:creationId xmlns:p14="http://schemas.microsoft.com/office/powerpoint/2010/main" val="407748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56641" y="1219200"/>
            <a:ext cx="8607550" cy="5780513"/>
          </a:xfrm>
          <a:prstGeom prst="rect">
            <a:avLst/>
          </a:prstGeom>
        </p:spPr>
      </p:pic>
      <p:pic>
        <p:nvPicPr>
          <p:cNvPr id="6" name="Picture 5"/>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8393" y="632605"/>
            <a:ext cx="1598761" cy="925902"/>
          </a:xfrm>
          <a:prstGeom prst="rect">
            <a:avLst/>
          </a:prstGeom>
          <a:noFill/>
          <a:ln>
            <a:noFill/>
          </a:ln>
        </p:spPr>
      </p:pic>
      <p:pic>
        <p:nvPicPr>
          <p:cNvPr id="2" name="Picture 1" descr="Log in | Sign Up Upload Clipart"/>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33431" y="3506949"/>
            <a:ext cx="1205014" cy="1205014"/>
          </a:xfrm>
          <a:prstGeom prst="rect">
            <a:avLst/>
          </a:prstGeom>
        </p:spPr>
      </p:pic>
    </p:spTree>
    <p:extLst>
      <p:ext uri="{BB962C8B-B14F-4D97-AF65-F5344CB8AC3E}">
        <p14:creationId xmlns:p14="http://schemas.microsoft.com/office/powerpoint/2010/main" val="31928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8842" y="2212444"/>
            <a:ext cx="7848600" cy="1131924"/>
          </a:xfrm>
        </p:spPr>
        <p:txBody>
          <a:bodyPr/>
          <a:lstStyle/>
          <a:p>
            <a:r>
              <a:rPr lang="en-US" sz="4800" dirty="0">
                <a:solidFill>
                  <a:srgbClr val="008000"/>
                </a:solidFill>
              </a:rPr>
              <a:t>development circles </a:t>
            </a:r>
          </a:p>
        </p:txBody>
      </p:sp>
      <p:pic>
        <p:nvPicPr>
          <p:cNvPr id="6" name="Picture 5"/>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83547" y="548374"/>
            <a:ext cx="2139350" cy="1602480"/>
          </a:xfrm>
          <a:prstGeom prst="rect">
            <a:avLst/>
          </a:prstGeom>
          <a:noFill/>
          <a:ln>
            <a:noFill/>
          </a:ln>
        </p:spPr>
      </p:pic>
      <p:grpSp>
        <p:nvGrpSpPr>
          <p:cNvPr id="12" name="Group 11"/>
          <p:cNvGrpSpPr/>
          <p:nvPr/>
        </p:nvGrpSpPr>
        <p:grpSpPr>
          <a:xfrm>
            <a:off x="1191035" y="1023668"/>
            <a:ext cx="1792323" cy="1558794"/>
            <a:chOff x="0" y="0"/>
            <a:chExt cx="1254125" cy="1141305"/>
          </a:xfrm>
        </p:grpSpPr>
        <p:graphicFrame>
          <p:nvGraphicFramePr>
            <p:cNvPr id="13" name="Diagram 12"/>
            <p:cNvGraphicFramePr/>
            <p:nvPr/>
          </p:nvGraphicFramePr>
          <p:xfrm>
            <a:off x="0" y="0"/>
            <a:ext cx="1233170" cy="461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nvGraphicFramePr>
          <p:xfrm>
            <a:off x="6985" y="232128"/>
            <a:ext cx="1233170" cy="4616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Diagram 14"/>
            <p:cNvGraphicFramePr/>
            <p:nvPr/>
          </p:nvGraphicFramePr>
          <p:xfrm>
            <a:off x="13970" y="455894"/>
            <a:ext cx="1233170" cy="46164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6" name="Diagram 15"/>
            <p:cNvGraphicFramePr/>
            <p:nvPr/>
          </p:nvGraphicFramePr>
          <p:xfrm>
            <a:off x="20955" y="679660"/>
            <a:ext cx="1233170" cy="46164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sp>
        <p:nvSpPr>
          <p:cNvPr id="17" name="Subtitle 16"/>
          <p:cNvSpPr>
            <a:spLocks noGrp="1"/>
          </p:cNvSpPr>
          <p:nvPr>
            <p:ph type="subTitle" idx="1"/>
          </p:nvPr>
        </p:nvSpPr>
        <p:spPr>
          <a:xfrm>
            <a:off x="685799" y="3505199"/>
            <a:ext cx="8061385" cy="3352801"/>
          </a:xfrm>
        </p:spPr>
        <p:txBody>
          <a:bodyPr>
            <a:normAutofit/>
          </a:bodyPr>
          <a:lstStyle/>
          <a:p>
            <a:pPr marL="342900" indent="-342900">
              <a:buFont typeface="Arial" panose="020B0604020202020204" pitchFamily="34" charset="0"/>
              <a:buChar char="•"/>
            </a:pPr>
            <a:r>
              <a:rPr lang="en-US" dirty="0" smtClean="0"/>
              <a:t>County teams (2-3 people) of key leadership and staff with active roles in supporting use of the practice model</a:t>
            </a:r>
          </a:p>
          <a:p>
            <a:pPr marL="342900" indent="-342900">
              <a:buFont typeface="Arial" panose="020B0604020202020204" pitchFamily="34" charset="0"/>
              <a:buChar char="•"/>
            </a:pPr>
            <a:r>
              <a:rPr lang="en-US" dirty="0" smtClean="0"/>
              <a:t>Both expertise and perspective to bring to this work</a:t>
            </a:r>
          </a:p>
          <a:p>
            <a:pPr marL="342900" indent="-342900">
              <a:buFont typeface="Arial" panose="020B0604020202020204" pitchFamily="34" charset="0"/>
              <a:buChar char="•"/>
            </a:pPr>
            <a:r>
              <a:rPr lang="en-US" dirty="0" smtClean="0"/>
              <a:t>Develop, test, and refine tools and resources</a:t>
            </a:r>
          </a:p>
          <a:p>
            <a:pPr marL="800100" lvl="1" indent="-342900" algn="l">
              <a:buFont typeface="Arial" panose="020B0604020202020204" pitchFamily="34" charset="0"/>
              <a:buChar char="•"/>
            </a:pPr>
            <a:r>
              <a:rPr lang="en-US" sz="2400" dirty="0" smtClean="0"/>
              <a:t>Cross-county</a:t>
            </a:r>
          </a:p>
          <a:p>
            <a:pPr marL="800100" lvl="1" indent="-342900" algn="l">
              <a:buFont typeface="Arial" panose="020B0604020202020204" pitchFamily="34" charset="0"/>
              <a:buChar char="•"/>
            </a:pPr>
            <a:r>
              <a:rPr lang="en-US" sz="2400" dirty="0" smtClean="0"/>
              <a:t>Local application</a:t>
            </a:r>
            <a:endParaRPr lang="en-US" sz="2400" dirty="0"/>
          </a:p>
        </p:txBody>
      </p:sp>
    </p:spTree>
    <p:extLst>
      <p:ext uri="{BB962C8B-B14F-4D97-AF65-F5344CB8AC3E}">
        <p14:creationId xmlns:p14="http://schemas.microsoft.com/office/powerpoint/2010/main" val="1308160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1153</TotalTime>
  <Words>2157</Words>
  <Application>Microsoft Office PowerPoint</Application>
  <PresentationFormat>On-screen Show (4:3)</PresentationFormat>
  <Paragraphs>357</Paragraphs>
  <Slides>40</Slides>
  <Notes>16</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Clarity</vt:lpstr>
      <vt:lpstr>Office Theme</vt:lpstr>
      <vt:lpstr> </vt:lpstr>
      <vt:lpstr>Welcome</vt:lpstr>
      <vt:lpstr>Practice Model Development Goal</vt:lpstr>
      <vt:lpstr>Towards a Statewide Practice Model</vt:lpstr>
      <vt:lpstr>Collective Effort</vt:lpstr>
      <vt:lpstr>Directors’ Institute</vt:lpstr>
      <vt:lpstr>Directors’ Institute</vt:lpstr>
      <vt:lpstr>PowerPoint Presentation</vt:lpstr>
      <vt:lpstr>development circles </vt:lpstr>
      <vt:lpstr>Getting to Social Impact</vt:lpstr>
      <vt:lpstr>Implementation is a Process: Strengthening Systems for Social Impact</vt:lpstr>
      <vt:lpstr>“What it Takes” for Implementation</vt:lpstr>
      <vt:lpstr>Organization as “We are in this Together:” Implementation Structures and Processes that:</vt:lpstr>
      <vt:lpstr>“What it Takes” for Implementation: Development Circles</vt:lpstr>
      <vt:lpstr>A. Organizational Readiness Building</vt:lpstr>
      <vt:lpstr>B. Engagement, Relationships, and Partnership</vt:lpstr>
      <vt:lpstr>Partners in Designing and Aligning Practice &amp; System Intervention</vt:lpstr>
      <vt:lpstr>Partners in Posing Problems and Identifying Solutions &amp; Accountability and Sustainability</vt:lpstr>
      <vt:lpstr>C. Workforce Development</vt:lpstr>
      <vt:lpstr>D. Quality, Outcome, &amp; System Improvement</vt:lpstr>
      <vt:lpstr>“What it Takes” for Implementation: Development Circles</vt:lpstr>
      <vt:lpstr>development circles kick-off</vt:lpstr>
      <vt:lpstr>Hopes and Aims</vt:lpstr>
      <vt:lpstr>Setting the Frame for Development Circle Work</vt:lpstr>
      <vt:lpstr>Elements of Effective Workgroups</vt:lpstr>
      <vt:lpstr>Guiding the Development Circles</vt:lpstr>
      <vt:lpstr>Launching the Charter Process: Eventually</vt:lpstr>
      <vt:lpstr>Launching the Charter Process: Today</vt:lpstr>
      <vt:lpstr>Development Circle Break-Outs</vt:lpstr>
      <vt:lpstr>Team-Building </vt:lpstr>
      <vt:lpstr>Purpose &amp; Objectives</vt:lpstr>
      <vt:lpstr>Aligned Communications</vt:lpstr>
      <vt:lpstr>Identified Deliverables</vt:lpstr>
      <vt:lpstr>Coordinated Logistics</vt:lpstr>
      <vt:lpstr>Development Circle Timeline</vt:lpstr>
      <vt:lpstr>Report Back After Breakout</vt:lpstr>
      <vt:lpstr>Break-Out Locations</vt:lpstr>
      <vt:lpstr>Report Back After Breakout</vt:lpstr>
      <vt:lpstr>Next Steps</vt:lpstr>
      <vt:lpstr>Keep on Truckin’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circles kick-off</dc:title>
  <dc:creator>Martha Hurwitz</dc:creator>
  <cp:lastModifiedBy>Karen RINGUETTE</cp:lastModifiedBy>
  <cp:revision>83</cp:revision>
  <dcterms:created xsi:type="dcterms:W3CDTF">2017-04-19T16:53:14Z</dcterms:created>
  <dcterms:modified xsi:type="dcterms:W3CDTF">2017-05-02T19:53:40Z</dcterms:modified>
</cp:coreProperties>
</file>