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handoutMasterIdLst>
    <p:handoutMasterId r:id="rId60"/>
  </p:handoutMasterIdLst>
  <p:sldIdLst>
    <p:sldId id="256" r:id="rId2"/>
    <p:sldId id="374" r:id="rId3"/>
    <p:sldId id="375" r:id="rId4"/>
    <p:sldId id="378" r:id="rId5"/>
    <p:sldId id="468" r:id="rId6"/>
    <p:sldId id="262" r:id="rId7"/>
    <p:sldId id="264" r:id="rId8"/>
    <p:sldId id="263" r:id="rId9"/>
    <p:sldId id="265" r:id="rId10"/>
    <p:sldId id="473" r:id="rId11"/>
    <p:sldId id="474" r:id="rId12"/>
    <p:sldId id="266" r:id="rId13"/>
    <p:sldId id="267" r:id="rId14"/>
    <p:sldId id="475" r:id="rId15"/>
    <p:sldId id="476" r:id="rId16"/>
    <p:sldId id="477" r:id="rId17"/>
    <p:sldId id="372" r:id="rId18"/>
    <p:sldId id="370" r:id="rId19"/>
    <p:sldId id="371" r:id="rId20"/>
    <p:sldId id="369" r:id="rId21"/>
    <p:sldId id="457" r:id="rId22"/>
    <p:sldId id="458" r:id="rId23"/>
    <p:sldId id="272" r:id="rId24"/>
    <p:sldId id="388" r:id="rId25"/>
    <p:sldId id="389" r:id="rId26"/>
    <p:sldId id="365" r:id="rId27"/>
    <p:sldId id="478" r:id="rId28"/>
    <p:sldId id="393" r:id="rId29"/>
    <p:sldId id="277" r:id="rId30"/>
    <p:sldId id="395" r:id="rId31"/>
    <p:sldId id="460" r:id="rId32"/>
    <p:sldId id="397" r:id="rId33"/>
    <p:sldId id="394" r:id="rId34"/>
    <p:sldId id="302" r:id="rId35"/>
    <p:sldId id="279" r:id="rId36"/>
    <p:sldId id="304" r:id="rId37"/>
    <p:sldId id="461" r:id="rId38"/>
    <p:sldId id="462" r:id="rId39"/>
    <p:sldId id="285" r:id="rId40"/>
    <p:sldId id="463" r:id="rId41"/>
    <p:sldId id="287" r:id="rId42"/>
    <p:sldId id="303" r:id="rId43"/>
    <p:sldId id="281" r:id="rId44"/>
    <p:sldId id="289" r:id="rId45"/>
    <p:sldId id="465" r:id="rId46"/>
    <p:sldId id="293" r:id="rId47"/>
    <p:sldId id="447" r:id="rId48"/>
    <p:sldId id="416" r:id="rId49"/>
    <p:sldId id="307" r:id="rId50"/>
    <p:sldId id="417" r:id="rId51"/>
    <p:sldId id="317" r:id="rId52"/>
    <p:sldId id="466" r:id="rId53"/>
    <p:sldId id="418" r:id="rId54"/>
    <p:sldId id="409" r:id="rId55"/>
    <p:sldId id="467" r:id="rId56"/>
    <p:sldId id="344" r:id="rId57"/>
    <p:sldId id="259" r:id="rId58"/>
  </p:sldIdLst>
  <p:sldSz cx="9144000" cy="6858000" type="screen4x3"/>
  <p:notesSz cx="7315200" cy="96012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313" autoAdjust="0"/>
  </p:normalViewPr>
  <p:slideViewPr>
    <p:cSldViewPr snapToGrid="0">
      <p:cViewPr>
        <p:scale>
          <a:sx n="66" d="100"/>
          <a:sy n="66" d="100"/>
        </p:scale>
        <p:origin x="-72" y="-72"/>
      </p:cViewPr>
      <p:guideLst>
        <p:guide orient="horz" pos="2160"/>
        <p:guide pos="2880"/>
      </p:guideLst>
    </p:cSldViewPr>
  </p:slideViewPr>
  <p:outlineViewPr>
    <p:cViewPr>
      <p:scale>
        <a:sx n="33" d="100"/>
        <a:sy n="33" d="100"/>
      </p:scale>
      <p:origin x="0" y="1146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01B4A-EDB5-B740-BF67-12C012D7EF08}"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E5AA4CAA-048C-4A42-95CC-DC2412534AEF}">
      <dgm:prSet phldrT="[Text]"/>
      <dgm:spPr/>
      <dgm:t>
        <a:bodyPr/>
        <a:lstStyle/>
        <a:p>
          <a:r>
            <a:rPr lang="en-US" dirty="0" smtClean="0"/>
            <a:t>Safety </a:t>
          </a:r>
        </a:p>
        <a:p>
          <a:r>
            <a:rPr lang="en-US" dirty="0" smtClean="0"/>
            <a:t>(Harm &amp; Danger Statements, Safety Goals)</a:t>
          </a:r>
          <a:endParaRPr lang="en-US" dirty="0"/>
        </a:p>
      </dgm:t>
    </dgm:pt>
    <dgm:pt modelId="{218345A6-63E2-D74A-BA94-B8952E0F6E9C}" type="parTrans" cxnId="{AA3C59C6-700A-664E-9C08-AD68DE7888BE}">
      <dgm:prSet/>
      <dgm:spPr/>
      <dgm:t>
        <a:bodyPr/>
        <a:lstStyle/>
        <a:p>
          <a:endParaRPr lang="en-US"/>
        </a:p>
      </dgm:t>
    </dgm:pt>
    <dgm:pt modelId="{ECDF6CF4-9D71-2C41-869C-F1DF395F53A3}" type="sibTrans" cxnId="{AA3C59C6-700A-664E-9C08-AD68DE7888BE}">
      <dgm:prSet/>
      <dgm:spPr/>
      <dgm:t>
        <a:bodyPr/>
        <a:lstStyle/>
        <a:p>
          <a:endParaRPr lang="en-US"/>
        </a:p>
      </dgm:t>
    </dgm:pt>
    <dgm:pt modelId="{D1C9FE74-DF0B-9340-BF74-434A64405D3A}">
      <dgm:prSet phldrT="[Text]"/>
      <dgm:spPr/>
      <dgm:t>
        <a:bodyPr/>
        <a:lstStyle/>
        <a:p>
          <a:r>
            <a:rPr lang="en-US" dirty="0" smtClean="0"/>
            <a:t>Permanency </a:t>
          </a:r>
        </a:p>
        <a:p>
          <a:r>
            <a:rPr lang="en-US" dirty="0" smtClean="0"/>
            <a:t>(Stay Home, Return Home, Find a Home)</a:t>
          </a:r>
          <a:endParaRPr lang="en-US" dirty="0"/>
        </a:p>
      </dgm:t>
    </dgm:pt>
    <dgm:pt modelId="{94D84BD4-3577-A046-8F49-D4865F9DD7F5}" type="parTrans" cxnId="{48C25229-843B-0248-8C68-B63EF76E3254}">
      <dgm:prSet/>
      <dgm:spPr/>
      <dgm:t>
        <a:bodyPr/>
        <a:lstStyle/>
        <a:p>
          <a:endParaRPr lang="en-US"/>
        </a:p>
      </dgm:t>
    </dgm:pt>
    <dgm:pt modelId="{F86F2132-01D1-8343-A065-7EBBF98B722F}" type="sibTrans" cxnId="{48C25229-843B-0248-8C68-B63EF76E3254}">
      <dgm:prSet/>
      <dgm:spPr/>
      <dgm:t>
        <a:bodyPr/>
        <a:lstStyle/>
        <a:p>
          <a:endParaRPr lang="en-US"/>
        </a:p>
      </dgm:t>
    </dgm:pt>
    <dgm:pt modelId="{A36B8C6B-D5A9-BF4E-89B4-90234AEFE34B}">
      <dgm:prSet phldrT="[Text]"/>
      <dgm:spPr/>
      <dgm:t>
        <a:bodyPr/>
        <a:lstStyle/>
        <a:p>
          <a:r>
            <a:rPr lang="en-US" dirty="0" smtClean="0"/>
            <a:t>Wellbeing</a:t>
          </a:r>
        </a:p>
        <a:p>
          <a:r>
            <a:rPr lang="en-US" dirty="0" smtClean="0"/>
            <a:t>(mandated in the Settlement)</a:t>
          </a:r>
          <a:endParaRPr lang="en-US" dirty="0"/>
        </a:p>
      </dgm:t>
    </dgm:pt>
    <dgm:pt modelId="{11394B47-34FA-F845-B518-F117AE9C3385}" type="parTrans" cxnId="{87B28A4A-53B6-3F46-8416-CDEAA31B3E0C}">
      <dgm:prSet/>
      <dgm:spPr/>
      <dgm:t>
        <a:bodyPr/>
        <a:lstStyle/>
        <a:p>
          <a:endParaRPr lang="en-US"/>
        </a:p>
      </dgm:t>
    </dgm:pt>
    <dgm:pt modelId="{C0B387AA-A9E2-E44F-BFDA-0D961A06919F}" type="sibTrans" cxnId="{87B28A4A-53B6-3F46-8416-CDEAA31B3E0C}">
      <dgm:prSet/>
      <dgm:spPr/>
      <dgm:t>
        <a:bodyPr/>
        <a:lstStyle/>
        <a:p>
          <a:endParaRPr lang="en-US"/>
        </a:p>
      </dgm:t>
    </dgm:pt>
    <dgm:pt modelId="{52966D07-756E-454E-A7EB-CA43E4859398}" type="pres">
      <dgm:prSet presAssocID="{72401B4A-EDB5-B740-BF67-12C012D7EF08}" presName="cycle" presStyleCnt="0">
        <dgm:presLayoutVars>
          <dgm:dir/>
          <dgm:resizeHandles val="exact"/>
        </dgm:presLayoutVars>
      </dgm:prSet>
      <dgm:spPr/>
      <dgm:t>
        <a:bodyPr/>
        <a:lstStyle/>
        <a:p>
          <a:endParaRPr lang="en-US"/>
        </a:p>
      </dgm:t>
    </dgm:pt>
    <dgm:pt modelId="{60FDCD12-4AC1-FC4D-A609-76C76F3BF816}" type="pres">
      <dgm:prSet presAssocID="{E5AA4CAA-048C-4A42-95CC-DC2412534AEF}" presName="node" presStyleLbl="node1" presStyleIdx="0" presStyleCnt="3">
        <dgm:presLayoutVars>
          <dgm:bulletEnabled val="1"/>
        </dgm:presLayoutVars>
      </dgm:prSet>
      <dgm:spPr/>
      <dgm:t>
        <a:bodyPr/>
        <a:lstStyle/>
        <a:p>
          <a:endParaRPr lang="en-US"/>
        </a:p>
      </dgm:t>
    </dgm:pt>
    <dgm:pt modelId="{C9567A81-7578-8D48-B6B9-1B0694EBA9D3}" type="pres">
      <dgm:prSet presAssocID="{E5AA4CAA-048C-4A42-95CC-DC2412534AEF}" presName="spNode" presStyleCnt="0"/>
      <dgm:spPr/>
    </dgm:pt>
    <dgm:pt modelId="{D5AE6A79-D306-3446-B14D-6452C8C0F983}" type="pres">
      <dgm:prSet presAssocID="{ECDF6CF4-9D71-2C41-869C-F1DF395F53A3}" presName="sibTrans" presStyleLbl="sibTrans1D1" presStyleIdx="0" presStyleCnt="3"/>
      <dgm:spPr/>
      <dgm:t>
        <a:bodyPr/>
        <a:lstStyle/>
        <a:p>
          <a:endParaRPr lang="en-US"/>
        </a:p>
      </dgm:t>
    </dgm:pt>
    <dgm:pt modelId="{F1DA628B-09CC-634C-928C-A394FAD4A4D8}" type="pres">
      <dgm:prSet presAssocID="{D1C9FE74-DF0B-9340-BF74-434A64405D3A}" presName="node" presStyleLbl="node1" presStyleIdx="1" presStyleCnt="3">
        <dgm:presLayoutVars>
          <dgm:bulletEnabled val="1"/>
        </dgm:presLayoutVars>
      </dgm:prSet>
      <dgm:spPr/>
      <dgm:t>
        <a:bodyPr/>
        <a:lstStyle/>
        <a:p>
          <a:endParaRPr lang="en-US"/>
        </a:p>
      </dgm:t>
    </dgm:pt>
    <dgm:pt modelId="{024C15DE-B568-7040-B258-AEA8378AEE85}" type="pres">
      <dgm:prSet presAssocID="{D1C9FE74-DF0B-9340-BF74-434A64405D3A}" presName="spNode" presStyleCnt="0"/>
      <dgm:spPr/>
    </dgm:pt>
    <dgm:pt modelId="{2B66BA70-8544-F84A-9D5D-8CCB4B99B65C}" type="pres">
      <dgm:prSet presAssocID="{F86F2132-01D1-8343-A065-7EBBF98B722F}" presName="sibTrans" presStyleLbl="sibTrans1D1" presStyleIdx="1" presStyleCnt="3"/>
      <dgm:spPr/>
      <dgm:t>
        <a:bodyPr/>
        <a:lstStyle/>
        <a:p>
          <a:endParaRPr lang="en-US"/>
        </a:p>
      </dgm:t>
    </dgm:pt>
    <dgm:pt modelId="{FD8C2115-8CE2-3143-95F2-27F3907B1658}" type="pres">
      <dgm:prSet presAssocID="{A36B8C6B-D5A9-BF4E-89B4-90234AEFE34B}" presName="node" presStyleLbl="node1" presStyleIdx="2" presStyleCnt="3">
        <dgm:presLayoutVars>
          <dgm:bulletEnabled val="1"/>
        </dgm:presLayoutVars>
      </dgm:prSet>
      <dgm:spPr/>
      <dgm:t>
        <a:bodyPr/>
        <a:lstStyle/>
        <a:p>
          <a:endParaRPr lang="en-US"/>
        </a:p>
      </dgm:t>
    </dgm:pt>
    <dgm:pt modelId="{7D6A099F-C5EB-304D-92CD-AB6772DCDCC7}" type="pres">
      <dgm:prSet presAssocID="{A36B8C6B-D5A9-BF4E-89B4-90234AEFE34B}" presName="spNode" presStyleCnt="0"/>
      <dgm:spPr/>
    </dgm:pt>
    <dgm:pt modelId="{79AFDC42-6BCF-BE4B-9B78-E85C3AF052AC}" type="pres">
      <dgm:prSet presAssocID="{C0B387AA-A9E2-E44F-BFDA-0D961A06919F}" presName="sibTrans" presStyleLbl="sibTrans1D1" presStyleIdx="2" presStyleCnt="3"/>
      <dgm:spPr/>
      <dgm:t>
        <a:bodyPr/>
        <a:lstStyle/>
        <a:p>
          <a:endParaRPr lang="en-US"/>
        </a:p>
      </dgm:t>
    </dgm:pt>
  </dgm:ptLst>
  <dgm:cxnLst>
    <dgm:cxn modelId="{D91AB9F7-602F-9341-9739-566B2C0721C0}" type="presOf" srcId="{C0B387AA-A9E2-E44F-BFDA-0D961A06919F}" destId="{79AFDC42-6BCF-BE4B-9B78-E85C3AF052AC}" srcOrd="0" destOrd="0" presId="urn:microsoft.com/office/officeart/2005/8/layout/cycle6"/>
    <dgm:cxn modelId="{930E2FEA-6E4E-A04B-AD99-C555E3D89FC9}" type="presOf" srcId="{D1C9FE74-DF0B-9340-BF74-434A64405D3A}" destId="{F1DA628B-09CC-634C-928C-A394FAD4A4D8}" srcOrd="0" destOrd="0" presId="urn:microsoft.com/office/officeart/2005/8/layout/cycle6"/>
    <dgm:cxn modelId="{AA3C59C6-700A-664E-9C08-AD68DE7888BE}" srcId="{72401B4A-EDB5-B740-BF67-12C012D7EF08}" destId="{E5AA4CAA-048C-4A42-95CC-DC2412534AEF}" srcOrd="0" destOrd="0" parTransId="{218345A6-63E2-D74A-BA94-B8952E0F6E9C}" sibTransId="{ECDF6CF4-9D71-2C41-869C-F1DF395F53A3}"/>
    <dgm:cxn modelId="{C3D0D0AF-46F7-5B42-A726-C203B3B6FD8D}" type="presOf" srcId="{ECDF6CF4-9D71-2C41-869C-F1DF395F53A3}" destId="{D5AE6A79-D306-3446-B14D-6452C8C0F983}" srcOrd="0" destOrd="0" presId="urn:microsoft.com/office/officeart/2005/8/layout/cycle6"/>
    <dgm:cxn modelId="{BA403240-329C-C041-818E-07F2D88C1DA8}" type="presOf" srcId="{A36B8C6B-D5A9-BF4E-89B4-90234AEFE34B}" destId="{FD8C2115-8CE2-3143-95F2-27F3907B1658}" srcOrd="0" destOrd="0" presId="urn:microsoft.com/office/officeart/2005/8/layout/cycle6"/>
    <dgm:cxn modelId="{87B28A4A-53B6-3F46-8416-CDEAA31B3E0C}" srcId="{72401B4A-EDB5-B740-BF67-12C012D7EF08}" destId="{A36B8C6B-D5A9-BF4E-89B4-90234AEFE34B}" srcOrd="2" destOrd="0" parTransId="{11394B47-34FA-F845-B518-F117AE9C3385}" sibTransId="{C0B387AA-A9E2-E44F-BFDA-0D961A06919F}"/>
    <dgm:cxn modelId="{48C25229-843B-0248-8C68-B63EF76E3254}" srcId="{72401B4A-EDB5-B740-BF67-12C012D7EF08}" destId="{D1C9FE74-DF0B-9340-BF74-434A64405D3A}" srcOrd="1" destOrd="0" parTransId="{94D84BD4-3577-A046-8F49-D4865F9DD7F5}" sibTransId="{F86F2132-01D1-8343-A065-7EBBF98B722F}"/>
    <dgm:cxn modelId="{8CAD656B-B76C-B446-85B5-E70CEC199CE6}" type="presOf" srcId="{72401B4A-EDB5-B740-BF67-12C012D7EF08}" destId="{52966D07-756E-454E-A7EB-CA43E4859398}" srcOrd="0" destOrd="0" presId="urn:microsoft.com/office/officeart/2005/8/layout/cycle6"/>
    <dgm:cxn modelId="{9556C9D4-C47B-254E-AF59-36D5D7BA2AC6}" type="presOf" srcId="{F86F2132-01D1-8343-A065-7EBBF98B722F}" destId="{2B66BA70-8544-F84A-9D5D-8CCB4B99B65C}" srcOrd="0" destOrd="0" presId="urn:microsoft.com/office/officeart/2005/8/layout/cycle6"/>
    <dgm:cxn modelId="{093BA8D2-2DD7-EB4C-842E-36BA7148525D}" type="presOf" srcId="{E5AA4CAA-048C-4A42-95CC-DC2412534AEF}" destId="{60FDCD12-4AC1-FC4D-A609-76C76F3BF816}" srcOrd="0" destOrd="0" presId="urn:microsoft.com/office/officeart/2005/8/layout/cycle6"/>
    <dgm:cxn modelId="{A93050D2-DA7B-3542-A8BE-B95DD8E257EA}" type="presParOf" srcId="{52966D07-756E-454E-A7EB-CA43E4859398}" destId="{60FDCD12-4AC1-FC4D-A609-76C76F3BF816}" srcOrd="0" destOrd="0" presId="urn:microsoft.com/office/officeart/2005/8/layout/cycle6"/>
    <dgm:cxn modelId="{B8EA16D6-4BFE-234C-B25C-C0BF5A473065}" type="presParOf" srcId="{52966D07-756E-454E-A7EB-CA43E4859398}" destId="{C9567A81-7578-8D48-B6B9-1B0694EBA9D3}" srcOrd="1" destOrd="0" presId="urn:microsoft.com/office/officeart/2005/8/layout/cycle6"/>
    <dgm:cxn modelId="{04103D7F-167B-7F42-875C-977DB173717F}" type="presParOf" srcId="{52966D07-756E-454E-A7EB-CA43E4859398}" destId="{D5AE6A79-D306-3446-B14D-6452C8C0F983}" srcOrd="2" destOrd="0" presId="urn:microsoft.com/office/officeart/2005/8/layout/cycle6"/>
    <dgm:cxn modelId="{8B5D463C-C2E0-A142-96FC-39D3AE6F87B0}" type="presParOf" srcId="{52966D07-756E-454E-A7EB-CA43E4859398}" destId="{F1DA628B-09CC-634C-928C-A394FAD4A4D8}" srcOrd="3" destOrd="0" presId="urn:microsoft.com/office/officeart/2005/8/layout/cycle6"/>
    <dgm:cxn modelId="{165EBC2C-D157-264B-A696-350A5FE8D360}" type="presParOf" srcId="{52966D07-756E-454E-A7EB-CA43E4859398}" destId="{024C15DE-B568-7040-B258-AEA8378AEE85}" srcOrd="4" destOrd="0" presId="urn:microsoft.com/office/officeart/2005/8/layout/cycle6"/>
    <dgm:cxn modelId="{53716A8A-BADE-894A-9852-F706042FE576}" type="presParOf" srcId="{52966D07-756E-454E-A7EB-CA43E4859398}" destId="{2B66BA70-8544-F84A-9D5D-8CCB4B99B65C}" srcOrd="5" destOrd="0" presId="urn:microsoft.com/office/officeart/2005/8/layout/cycle6"/>
    <dgm:cxn modelId="{63E6947F-F9F5-5F47-AB27-0A51E3B19516}" type="presParOf" srcId="{52966D07-756E-454E-A7EB-CA43E4859398}" destId="{FD8C2115-8CE2-3143-95F2-27F3907B1658}" srcOrd="6" destOrd="0" presId="urn:microsoft.com/office/officeart/2005/8/layout/cycle6"/>
    <dgm:cxn modelId="{F9423332-DEA3-5F42-8B5D-4B661E8C325E}" type="presParOf" srcId="{52966D07-756E-454E-A7EB-CA43E4859398}" destId="{7D6A099F-C5EB-304D-92CD-AB6772DCDCC7}" srcOrd="7" destOrd="0" presId="urn:microsoft.com/office/officeart/2005/8/layout/cycle6"/>
    <dgm:cxn modelId="{87BADB32-31DB-4643-BF31-E390776E68FB}" type="presParOf" srcId="{52966D07-756E-454E-A7EB-CA43E4859398}" destId="{79AFDC42-6BCF-BE4B-9B78-E85C3AF052AC}"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619DF-D393-444F-941D-2F0FA1A36CB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0CAEAD8-DBB1-424F-A832-B66F11D7B513}">
      <dgm:prSet phldrT="[Text]" custT="1"/>
      <dgm:spPr/>
      <dgm:t>
        <a:bodyPr/>
        <a:lstStyle/>
        <a:p>
          <a:r>
            <a:rPr lang="en-US" sz="3200" b="1" dirty="0" smtClean="0">
              <a:solidFill>
                <a:schemeClr val="tx1"/>
              </a:solidFill>
            </a:rPr>
            <a:t>CPM</a:t>
          </a:r>
          <a:endParaRPr lang="en-US" sz="3200" b="1" dirty="0">
            <a:solidFill>
              <a:schemeClr val="tx1"/>
            </a:solidFill>
          </a:endParaRPr>
        </a:p>
      </dgm:t>
    </dgm:pt>
    <dgm:pt modelId="{08F72495-1F26-44CE-81FC-AF7FF2A13D40}" type="parTrans" cxnId="{7051B8A0-5000-4D1D-BBE8-48DB494589D6}">
      <dgm:prSet/>
      <dgm:spPr/>
      <dgm:t>
        <a:bodyPr/>
        <a:lstStyle/>
        <a:p>
          <a:endParaRPr lang="en-US"/>
        </a:p>
      </dgm:t>
    </dgm:pt>
    <dgm:pt modelId="{1ABB7B3E-E4D9-42D1-8FEE-DAD6C2AD8505}" type="sibTrans" cxnId="{7051B8A0-5000-4D1D-BBE8-48DB494589D6}">
      <dgm:prSet/>
      <dgm:spPr/>
      <dgm:t>
        <a:bodyPr/>
        <a:lstStyle/>
        <a:p>
          <a:endParaRPr lang="en-US"/>
        </a:p>
      </dgm:t>
    </dgm:pt>
    <dgm:pt modelId="{516D45FF-9B33-4B17-8D2F-CF4391ABE504}">
      <dgm:prSet phldrT="[Text]" custT="1"/>
      <dgm:spPr/>
      <dgm:t>
        <a:bodyPr/>
        <a:lstStyle/>
        <a:p>
          <a:r>
            <a:rPr lang="en-US" sz="1600" b="1" dirty="0" smtClean="0">
              <a:solidFill>
                <a:schemeClr val="tx1"/>
              </a:solidFill>
            </a:rPr>
            <a:t>CFT/CFTMs/TDMs/TCs</a:t>
          </a:r>
          <a:endParaRPr lang="en-US" sz="1600" b="1" dirty="0">
            <a:solidFill>
              <a:schemeClr val="tx1"/>
            </a:solidFill>
          </a:endParaRPr>
        </a:p>
      </dgm:t>
    </dgm:pt>
    <dgm:pt modelId="{08486E47-1850-4965-A938-3B9DFEAE6349}" type="parTrans" cxnId="{BA6EF911-8961-4D09-B541-4192E2E9FA80}">
      <dgm:prSet/>
      <dgm:spPr/>
      <dgm:t>
        <a:bodyPr/>
        <a:lstStyle/>
        <a:p>
          <a:endParaRPr lang="en-US"/>
        </a:p>
      </dgm:t>
    </dgm:pt>
    <dgm:pt modelId="{65312254-5799-43E3-8374-DDAF289BC397}" type="sibTrans" cxnId="{BA6EF911-8961-4D09-B541-4192E2E9FA80}">
      <dgm:prSet/>
      <dgm:spPr/>
      <dgm:t>
        <a:bodyPr/>
        <a:lstStyle/>
        <a:p>
          <a:endParaRPr lang="en-US"/>
        </a:p>
      </dgm:t>
    </dgm:pt>
    <dgm:pt modelId="{5C877631-5801-4098-A076-A87F2885207F}">
      <dgm:prSet phldrT="[Text]" custT="1"/>
      <dgm:spPr/>
      <dgm:t>
        <a:bodyPr/>
        <a:lstStyle/>
        <a:p>
          <a:r>
            <a:rPr lang="en-US" sz="3200" b="1" dirty="0" smtClean="0">
              <a:solidFill>
                <a:schemeClr val="tx1"/>
              </a:solidFill>
            </a:rPr>
            <a:t>SOP</a:t>
          </a:r>
          <a:endParaRPr lang="en-US" sz="3200" b="1" dirty="0">
            <a:solidFill>
              <a:schemeClr val="tx1"/>
            </a:solidFill>
          </a:endParaRPr>
        </a:p>
      </dgm:t>
    </dgm:pt>
    <dgm:pt modelId="{AF819A3C-D911-44C6-B9B9-6DBF9BE19EB3}" type="parTrans" cxnId="{0CD5E091-D29F-4AD9-BA75-59B85CD181D5}">
      <dgm:prSet/>
      <dgm:spPr/>
      <dgm:t>
        <a:bodyPr/>
        <a:lstStyle/>
        <a:p>
          <a:endParaRPr lang="en-US"/>
        </a:p>
      </dgm:t>
    </dgm:pt>
    <dgm:pt modelId="{35594AFF-16A6-4224-B7A0-E92B70ECD1F5}" type="sibTrans" cxnId="{0CD5E091-D29F-4AD9-BA75-59B85CD181D5}">
      <dgm:prSet/>
      <dgm:spPr/>
      <dgm:t>
        <a:bodyPr/>
        <a:lstStyle/>
        <a:p>
          <a:endParaRPr lang="en-US"/>
        </a:p>
      </dgm:t>
    </dgm:pt>
    <dgm:pt modelId="{631683AB-4949-4DF3-8525-9A26F1D602A3}">
      <dgm:prSet phldrT="[Text]"/>
      <dgm:spPr/>
      <dgm:t>
        <a:bodyPr/>
        <a:lstStyle/>
        <a:p>
          <a:r>
            <a:rPr lang="en-US" b="1" dirty="0" smtClean="0">
              <a:solidFill>
                <a:schemeClr val="tx1"/>
              </a:solidFill>
            </a:rPr>
            <a:t>CAT</a:t>
          </a:r>
          <a:endParaRPr lang="en-US" b="1" dirty="0">
            <a:solidFill>
              <a:schemeClr val="tx1"/>
            </a:solidFill>
          </a:endParaRPr>
        </a:p>
      </dgm:t>
    </dgm:pt>
    <dgm:pt modelId="{ABD794CA-74F4-48AA-B1E1-26450EF105F2}" type="parTrans" cxnId="{F5A4F8ED-3B17-430C-8067-EE40FBBE72C4}">
      <dgm:prSet/>
      <dgm:spPr/>
      <dgm:t>
        <a:bodyPr/>
        <a:lstStyle/>
        <a:p>
          <a:endParaRPr lang="en-US"/>
        </a:p>
      </dgm:t>
    </dgm:pt>
    <dgm:pt modelId="{267800E7-2588-4211-BAF5-24C5DBB66C73}" type="sibTrans" cxnId="{F5A4F8ED-3B17-430C-8067-EE40FBBE72C4}">
      <dgm:prSet/>
      <dgm:spPr/>
      <dgm:t>
        <a:bodyPr/>
        <a:lstStyle/>
        <a:p>
          <a:endParaRPr lang="en-US"/>
        </a:p>
      </dgm:t>
    </dgm:pt>
    <dgm:pt modelId="{B7EF6B78-B17D-45E2-A7DC-A54BCF5D8FCD}" type="pres">
      <dgm:prSet presAssocID="{D93619DF-D393-444F-941D-2F0FA1A36CB9}" presName="Name0" presStyleCnt="0">
        <dgm:presLayoutVars>
          <dgm:chMax val="7"/>
          <dgm:resizeHandles val="exact"/>
        </dgm:presLayoutVars>
      </dgm:prSet>
      <dgm:spPr/>
      <dgm:t>
        <a:bodyPr/>
        <a:lstStyle/>
        <a:p>
          <a:endParaRPr lang="en-US"/>
        </a:p>
      </dgm:t>
    </dgm:pt>
    <dgm:pt modelId="{6455D425-FFB9-47C8-8E98-4F2F1D238C10}" type="pres">
      <dgm:prSet presAssocID="{D93619DF-D393-444F-941D-2F0FA1A36CB9}" presName="comp1" presStyleCnt="0"/>
      <dgm:spPr/>
    </dgm:pt>
    <dgm:pt modelId="{A8ACE428-D4CA-45D9-A305-1D32B959B82B}" type="pres">
      <dgm:prSet presAssocID="{D93619DF-D393-444F-941D-2F0FA1A36CB9}" presName="circle1" presStyleLbl="node1" presStyleIdx="0" presStyleCnt="4"/>
      <dgm:spPr/>
      <dgm:t>
        <a:bodyPr/>
        <a:lstStyle/>
        <a:p>
          <a:endParaRPr lang="en-US"/>
        </a:p>
      </dgm:t>
    </dgm:pt>
    <dgm:pt modelId="{2D759EA8-3EBD-4002-BB1E-4EA0896D386E}" type="pres">
      <dgm:prSet presAssocID="{D93619DF-D393-444F-941D-2F0FA1A36CB9}" presName="c1text" presStyleLbl="node1" presStyleIdx="0" presStyleCnt="4">
        <dgm:presLayoutVars>
          <dgm:bulletEnabled val="1"/>
        </dgm:presLayoutVars>
      </dgm:prSet>
      <dgm:spPr/>
      <dgm:t>
        <a:bodyPr/>
        <a:lstStyle/>
        <a:p>
          <a:endParaRPr lang="en-US"/>
        </a:p>
      </dgm:t>
    </dgm:pt>
    <dgm:pt modelId="{9C0CA57A-9AD7-46E0-B7FA-E2B98122B450}" type="pres">
      <dgm:prSet presAssocID="{D93619DF-D393-444F-941D-2F0FA1A36CB9}" presName="comp2" presStyleCnt="0"/>
      <dgm:spPr/>
    </dgm:pt>
    <dgm:pt modelId="{5C89623D-FD14-4A1B-A8AF-6732C3D41DC8}" type="pres">
      <dgm:prSet presAssocID="{D93619DF-D393-444F-941D-2F0FA1A36CB9}" presName="circle2" presStyleLbl="node1" presStyleIdx="1" presStyleCnt="4"/>
      <dgm:spPr/>
      <dgm:t>
        <a:bodyPr/>
        <a:lstStyle/>
        <a:p>
          <a:endParaRPr lang="en-US"/>
        </a:p>
      </dgm:t>
    </dgm:pt>
    <dgm:pt modelId="{38E90EB9-1719-4EFD-BDC6-C77BD2444A99}" type="pres">
      <dgm:prSet presAssocID="{D93619DF-D393-444F-941D-2F0FA1A36CB9}" presName="c2text" presStyleLbl="node1" presStyleIdx="1" presStyleCnt="4">
        <dgm:presLayoutVars>
          <dgm:bulletEnabled val="1"/>
        </dgm:presLayoutVars>
      </dgm:prSet>
      <dgm:spPr/>
      <dgm:t>
        <a:bodyPr/>
        <a:lstStyle/>
        <a:p>
          <a:endParaRPr lang="en-US"/>
        </a:p>
      </dgm:t>
    </dgm:pt>
    <dgm:pt modelId="{8D9D574F-B944-413D-B200-E47BED6A6977}" type="pres">
      <dgm:prSet presAssocID="{D93619DF-D393-444F-941D-2F0FA1A36CB9}" presName="comp3" presStyleCnt="0"/>
      <dgm:spPr/>
    </dgm:pt>
    <dgm:pt modelId="{26B2FBB2-BD5B-471B-B962-08407920B46E}" type="pres">
      <dgm:prSet presAssocID="{D93619DF-D393-444F-941D-2F0FA1A36CB9}" presName="circle3" presStyleLbl="node1" presStyleIdx="2" presStyleCnt="4"/>
      <dgm:spPr/>
      <dgm:t>
        <a:bodyPr/>
        <a:lstStyle/>
        <a:p>
          <a:endParaRPr lang="en-US"/>
        </a:p>
      </dgm:t>
    </dgm:pt>
    <dgm:pt modelId="{1FBD1682-44F2-4486-96A7-659E42D7106C}" type="pres">
      <dgm:prSet presAssocID="{D93619DF-D393-444F-941D-2F0FA1A36CB9}" presName="c3text" presStyleLbl="node1" presStyleIdx="2" presStyleCnt="4">
        <dgm:presLayoutVars>
          <dgm:bulletEnabled val="1"/>
        </dgm:presLayoutVars>
      </dgm:prSet>
      <dgm:spPr/>
      <dgm:t>
        <a:bodyPr/>
        <a:lstStyle/>
        <a:p>
          <a:endParaRPr lang="en-US"/>
        </a:p>
      </dgm:t>
    </dgm:pt>
    <dgm:pt modelId="{BD47391C-AF1C-4D31-A4DB-E93E85BD7F1B}" type="pres">
      <dgm:prSet presAssocID="{D93619DF-D393-444F-941D-2F0FA1A36CB9}" presName="comp4" presStyleCnt="0"/>
      <dgm:spPr/>
    </dgm:pt>
    <dgm:pt modelId="{1FBAC167-4DAC-4799-947A-A48A8AD22AFD}" type="pres">
      <dgm:prSet presAssocID="{D93619DF-D393-444F-941D-2F0FA1A36CB9}" presName="circle4" presStyleLbl="node1" presStyleIdx="3" presStyleCnt="4" custLinFactNeighborX="2557" custLinFactNeighborY="-1279"/>
      <dgm:spPr/>
      <dgm:t>
        <a:bodyPr/>
        <a:lstStyle/>
        <a:p>
          <a:endParaRPr lang="en-US"/>
        </a:p>
      </dgm:t>
    </dgm:pt>
    <dgm:pt modelId="{7127C67A-26DF-4835-8F78-C64DC967EC7C}" type="pres">
      <dgm:prSet presAssocID="{D93619DF-D393-444F-941D-2F0FA1A36CB9}" presName="c4text" presStyleLbl="node1" presStyleIdx="3" presStyleCnt="4">
        <dgm:presLayoutVars>
          <dgm:bulletEnabled val="1"/>
        </dgm:presLayoutVars>
      </dgm:prSet>
      <dgm:spPr/>
      <dgm:t>
        <a:bodyPr/>
        <a:lstStyle/>
        <a:p>
          <a:endParaRPr lang="en-US"/>
        </a:p>
      </dgm:t>
    </dgm:pt>
  </dgm:ptLst>
  <dgm:cxnLst>
    <dgm:cxn modelId="{7051B8A0-5000-4D1D-BBE8-48DB494589D6}" srcId="{D93619DF-D393-444F-941D-2F0FA1A36CB9}" destId="{70CAEAD8-DBB1-424F-A832-B66F11D7B513}" srcOrd="0" destOrd="0" parTransId="{08F72495-1F26-44CE-81FC-AF7FF2A13D40}" sibTransId="{1ABB7B3E-E4D9-42D1-8FEE-DAD6C2AD8505}"/>
    <dgm:cxn modelId="{7D9C628B-6211-433D-B9F1-81CD98C291FA}" type="presOf" srcId="{516D45FF-9B33-4B17-8D2F-CF4391ABE504}" destId="{38E90EB9-1719-4EFD-BDC6-C77BD2444A99}" srcOrd="1" destOrd="0" presId="urn:microsoft.com/office/officeart/2005/8/layout/venn2"/>
    <dgm:cxn modelId="{F5A4F8ED-3B17-430C-8067-EE40FBBE72C4}" srcId="{D93619DF-D393-444F-941D-2F0FA1A36CB9}" destId="{631683AB-4949-4DF3-8525-9A26F1D602A3}" srcOrd="3" destOrd="0" parTransId="{ABD794CA-74F4-48AA-B1E1-26450EF105F2}" sibTransId="{267800E7-2588-4211-BAF5-24C5DBB66C73}"/>
    <dgm:cxn modelId="{0CD5E091-D29F-4AD9-BA75-59B85CD181D5}" srcId="{D93619DF-D393-444F-941D-2F0FA1A36CB9}" destId="{5C877631-5801-4098-A076-A87F2885207F}" srcOrd="2" destOrd="0" parTransId="{AF819A3C-D911-44C6-B9B9-6DBF9BE19EB3}" sibTransId="{35594AFF-16A6-4224-B7A0-E92B70ECD1F5}"/>
    <dgm:cxn modelId="{3413877F-BE2C-460C-82E2-4FAF1F6EA0BB}" type="presOf" srcId="{631683AB-4949-4DF3-8525-9A26F1D602A3}" destId="{7127C67A-26DF-4835-8F78-C64DC967EC7C}" srcOrd="1" destOrd="0" presId="urn:microsoft.com/office/officeart/2005/8/layout/venn2"/>
    <dgm:cxn modelId="{D3D9444F-F2A7-4145-B770-76D88E6D723D}" type="presOf" srcId="{70CAEAD8-DBB1-424F-A832-B66F11D7B513}" destId="{A8ACE428-D4CA-45D9-A305-1D32B959B82B}" srcOrd="0" destOrd="0" presId="urn:microsoft.com/office/officeart/2005/8/layout/venn2"/>
    <dgm:cxn modelId="{8F0FB937-5896-441F-B878-BA080FC4BBAA}" type="presOf" srcId="{70CAEAD8-DBB1-424F-A832-B66F11D7B513}" destId="{2D759EA8-3EBD-4002-BB1E-4EA0896D386E}" srcOrd="1" destOrd="0" presId="urn:microsoft.com/office/officeart/2005/8/layout/venn2"/>
    <dgm:cxn modelId="{4E20B300-C9C5-4183-BAC2-87059F47F576}" type="presOf" srcId="{516D45FF-9B33-4B17-8D2F-CF4391ABE504}" destId="{5C89623D-FD14-4A1B-A8AF-6732C3D41DC8}" srcOrd="0" destOrd="0" presId="urn:microsoft.com/office/officeart/2005/8/layout/venn2"/>
    <dgm:cxn modelId="{6B2AC23E-EEE1-4F1F-BE0D-37E27E8FA3D6}" type="presOf" srcId="{D93619DF-D393-444F-941D-2F0FA1A36CB9}" destId="{B7EF6B78-B17D-45E2-A7DC-A54BCF5D8FCD}" srcOrd="0" destOrd="0" presId="urn:microsoft.com/office/officeart/2005/8/layout/venn2"/>
    <dgm:cxn modelId="{07ACB3F0-910A-40A6-8BBF-47AC9440B934}" type="presOf" srcId="{5C877631-5801-4098-A076-A87F2885207F}" destId="{26B2FBB2-BD5B-471B-B962-08407920B46E}" srcOrd="0" destOrd="0" presId="urn:microsoft.com/office/officeart/2005/8/layout/venn2"/>
    <dgm:cxn modelId="{BA6EF911-8961-4D09-B541-4192E2E9FA80}" srcId="{D93619DF-D393-444F-941D-2F0FA1A36CB9}" destId="{516D45FF-9B33-4B17-8D2F-CF4391ABE504}" srcOrd="1" destOrd="0" parTransId="{08486E47-1850-4965-A938-3B9DFEAE6349}" sibTransId="{65312254-5799-43E3-8374-DDAF289BC397}"/>
    <dgm:cxn modelId="{89DB7B49-E677-40CA-9AB5-BB678023DB92}" type="presOf" srcId="{631683AB-4949-4DF3-8525-9A26F1D602A3}" destId="{1FBAC167-4DAC-4799-947A-A48A8AD22AFD}" srcOrd="0" destOrd="0" presId="urn:microsoft.com/office/officeart/2005/8/layout/venn2"/>
    <dgm:cxn modelId="{1DA1C7F1-2097-412B-9629-6D9AE50195FE}" type="presOf" srcId="{5C877631-5801-4098-A076-A87F2885207F}" destId="{1FBD1682-44F2-4486-96A7-659E42D7106C}" srcOrd="1" destOrd="0" presId="urn:microsoft.com/office/officeart/2005/8/layout/venn2"/>
    <dgm:cxn modelId="{0AE1AAE1-F8C2-44DB-A2EC-777D0273902E}" type="presParOf" srcId="{B7EF6B78-B17D-45E2-A7DC-A54BCF5D8FCD}" destId="{6455D425-FFB9-47C8-8E98-4F2F1D238C10}" srcOrd="0" destOrd="0" presId="urn:microsoft.com/office/officeart/2005/8/layout/venn2"/>
    <dgm:cxn modelId="{1DE5F378-DA0B-45D9-8898-6B80C3E0DD89}" type="presParOf" srcId="{6455D425-FFB9-47C8-8E98-4F2F1D238C10}" destId="{A8ACE428-D4CA-45D9-A305-1D32B959B82B}" srcOrd="0" destOrd="0" presId="urn:microsoft.com/office/officeart/2005/8/layout/venn2"/>
    <dgm:cxn modelId="{680B8E30-DDAD-4E40-BD4F-1D51D288BAB7}" type="presParOf" srcId="{6455D425-FFB9-47C8-8E98-4F2F1D238C10}" destId="{2D759EA8-3EBD-4002-BB1E-4EA0896D386E}" srcOrd="1" destOrd="0" presId="urn:microsoft.com/office/officeart/2005/8/layout/venn2"/>
    <dgm:cxn modelId="{3C0C1C13-20BC-458E-B810-DE4264F9BDE0}" type="presParOf" srcId="{B7EF6B78-B17D-45E2-A7DC-A54BCF5D8FCD}" destId="{9C0CA57A-9AD7-46E0-B7FA-E2B98122B450}" srcOrd="1" destOrd="0" presId="urn:microsoft.com/office/officeart/2005/8/layout/venn2"/>
    <dgm:cxn modelId="{BA992CCA-8F51-464D-86DD-27ED27994330}" type="presParOf" srcId="{9C0CA57A-9AD7-46E0-B7FA-E2B98122B450}" destId="{5C89623D-FD14-4A1B-A8AF-6732C3D41DC8}" srcOrd="0" destOrd="0" presId="urn:microsoft.com/office/officeart/2005/8/layout/venn2"/>
    <dgm:cxn modelId="{FC6991A2-B020-48BA-BCB3-975C26E29823}" type="presParOf" srcId="{9C0CA57A-9AD7-46E0-B7FA-E2B98122B450}" destId="{38E90EB9-1719-4EFD-BDC6-C77BD2444A99}" srcOrd="1" destOrd="0" presId="urn:microsoft.com/office/officeart/2005/8/layout/venn2"/>
    <dgm:cxn modelId="{03937689-3F85-4A79-976D-D3C29F20FE71}" type="presParOf" srcId="{B7EF6B78-B17D-45E2-A7DC-A54BCF5D8FCD}" destId="{8D9D574F-B944-413D-B200-E47BED6A6977}" srcOrd="2" destOrd="0" presId="urn:microsoft.com/office/officeart/2005/8/layout/venn2"/>
    <dgm:cxn modelId="{1350CC57-77C3-43A0-8BEF-7732C6B077D3}" type="presParOf" srcId="{8D9D574F-B944-413D-B200-E47BED6A6977}" destId="{26B2FBB2-BD5B-471B-B962-08407920B46E}" srcOrd="0" destOrd="0" presId="urn:microsoft.com/office/officeart/2005/8/layout/venn2"/>
    <dgm:cxn modelId="{359818A2-EC04-47A9-B263-B1A14CEB4D5B}" type="presParOf" srcId="{8D9D574F-B944-413D-B200-E47BED6A6977}" destId="{1FBD1682-44F2-4486-96A7-659E42D7106C}" srcOrd="1" destOrd="0" presId="urn:microsoft.com/office/officeart/2005/8/layout/venn2"/>
    <dgm:cxn modelId="{C7D5A123-DD29-40A0-9D19-A97942F04C34}" type="presParOf" srcId="{B7EF6B78-B17D-45E2-A7DC-A54BCF5D8FCD}" destId="{BD47391C-AF1C-4D31-A4DB-E93E85BD7F1B}" srcOrd="3" destOrd="0" presId="urn:microsoft.com/office/officeart/2005/8/layout/venn2"/>
    <dgm:cxn modelId="{82AC3850-CE7E-4D63-A02E-ABCD4BA27C14}" type="presParOf" srcId="{BD47391C-AF1C-4D31-A4DB-E93E85BD7F1B}" destId="{1FBAC167-4DAC-4799-947A-A48A8AD22AFD}" srcOrd="0" destOrd="0" presId="urn:microsoft.com/office/officeart/2005/8/layout/venn2"/>
    <dgm:cxn modelId="{8282E17F-0536-4FDB-9F3F-1A77332C7A3D}" type="presParOf" srcId="{BD47391C-AF1C-4D31-A4DB-E93E85BD7F1B}" destId="{7127C67A-26DF-4835-8F78-C64DC967EC7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DCD12-4AC1-FC4D-A609-76C76F3BF816}">
      <dsp:nvSpPr>
        <dsp:cNvPr id="0" name=""/>
        <dsp:cNvSpPr/>
      </dsp:nvSpPr>
      <dsp:spPr>
        <a:xfrm>
          <a:off x="3076054" y="946"/>
          <a:ext cx="2077491" cy="13503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Safety </a:t>
          </a:r>
        </a:p>
        <a:p>
          <a:pPr lvl="0" algn="ctr" defTabSz="755650">
            <a:lnSpc>
              <a:spcPct val="90000"/>
            </a:lnSpc>
            <a:spcBef>
              <a:spcPct val="0"/>
            </a:spcBef>
            <a:spcAft>
              <a:spcPct val="35000"/>
            </a:spcAft>
          </a:pPr>
          <a:r>
            <a:rPr lang="en-US" sz="1700" kern="1200" dirty="0" smtClean="0"/>
            <a:t>(Harm &amp; Danger Statements, Safety Goals)</a:t>
          </a:r>
          <a:endParaRPr lang="en-US" sz="1700" kern="1200" dirty="0"/>
        </a:p>
      </dsp:txBody>
      <dsp:txXfrm>
        <a:off x="3141974" y="66866"/>
        <a:ext cx="1945651" cy="1218529"/>
      </dsp:txXfrm>
    </dsp:sp>
    <dsp:sp modelId="{D5AE6A79-D306-3446-B14D-6452C8C0F983}">
      <dsp:nvSpPr>
        <dsp:cNvPr id="0" name=""/>
        <dsp:cNvSpPr/>
      </dsp:nvSpPr>
      <dsp:spPr>
        <a:xfrm>
          <a:off x="2315006" y="676131"/>
          <a:ext cx="3599586" cy="3599586"/>
        </a:xfrm>
        <a:custGeom>
          <a:avLst/>
          <a:gdLst/>
          <a:ahLst/>
          <a:cxnLst/>
          <a:rect l="0" t="0" r="0" b="0"/>
          <a:pathLst>
            <a:path>
              <a:moveTo>
                <a:pt x="2853606" y="340775"/>
              </a:moveTo>
              <a:arcTo wR="1799793" hR="1799793" stAng="18350381" swAng="36445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DA628B-09CC-634C-928C-A394FAD4A4D8}">
      <dsp:nvSpPr>
        <dsp:cNvPr id="0" name=""/>
        <dsp:cNvSpPr/>
      </dsp:nvSpPr>
      <dsp:spPr>
        <a:xfrm>
          <a:off x="4634720" y="2700636"/>
          <a:ext cx="2077491" cy="13503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Permanency </a:t>
          </a:r>
        </a:p>
        <a:p>
          <a:pPr lvl="0" algn="ctr" defTabSz="755650">
            <a:lnSpc>
              <a:spcPct val="90000"/>
            </a:lnSpc>
            <a:spcBef>
              <a:spcPct val="0"/>
            </a:spcBef>
            <a:spcAft>
              <a:spcPct val="35000"/>
            </a:spcAft>
          </a:pPr>
          <a:r>
            <a:rPr lang="en-US" sz="1700" kern="1200" dirty="0" smtClean="0"/>
            <a:t>(Stay Home, Return Home, Find a Home)</a:t>
          </a:r>
          <a:endParaRPr lang="en-US" sz="1700" kern="1200" dirty="0"/>
        </a:p>
      </dsp:txBody>
      <dsp:txXfrm>
        <a:off x="4700640" y="2766556"/>
        <a:ext cx="1945651" cy="1218529"/>
      </dsp:txXfrm>
    </dsp:sp>
    <dsp:sp modelId="{2B66BA70-8544-F84A-9D5D-8CCB4B99B65C}">
      <dsp:nvSpPr>
        <dsp:cNvPr id="0" name=""/>
        <dsp:cNvSpPr/>
      </dsp:nvSpPr>
      <dsp:spPr>
        <a:xfrm>
          <a:off x="2315006" y="676131"/>
          <a:ext cx="3599586" cy="3599586"/>
        </a:xfrm>
        <a:custGeom>
          <a:avLst/>
          <a:gdLst/>
          <a:ahLst/>
          <a:cxnLst/>
          <a:rect l="0" t="0" r="0" b="0"/>
          <a:pathLst>
            <a:path>
              <a:moveTo>
                <a:pt x="2655356" y="3383227"/>
              </a:moveTo>
              <a:arcTo wR="1799793" hR="1799793" stAng="3697002" swAng="34059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8C2115-8CE2-3143-95F2-27F3907B1658}">
      <dsp:nvSpPr>
        <dsp:cNvPr id="0" name=""/>
        <dsp:cNvSpPr/>
      </dsp:nvSpPr>
      <dsp:spPr>
        <a:xfrm>
          <a:off x="1517387" y="2700636"/>
          <a:ext cx="2077491" cy="13503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Wellbeing</a:t>
          </a:r>
        </a:p>
        <a:p>
          <a:pPr lvl="0" algn="ctr" defTabSz="755650">
            <a:lnSpc>
              <a:spcPct val="90000"/>
            </a:lnSpc>
            <a:spcBef>
              <a:spcPct val="0"/>
            </a:spcBef>
            <a:spcAft>
              <a:spcPct val="35000"/>
            </a:spcAft>
          </a:pPr>
          <a:r>
            <a:rPr lang="en-US" sz="1700" kern="1200" dirty="0" smtClean="0"/>
            <a:t>(mandated in the Settlement)</a:t>
          </a:r>
          <a:endParaRPr lang="en-US" sz="1700" kern="1200" dirty="0"/>
        </a:p>
      </dsp:txBody>
      <dsp:txXfrm>
        <a:off x="1583307" y="2766556"/>
        <a:ext cx="1945651" cy="1218529"/>
      </dsp:txXfrm>
    </dsp:sp>
    <dsp:sp modelId="{79AFDC42-6BCF-BE4B-9B78-E85C3AF052AC}">
      <dsp:nvSpPr>
        <dsp:cNvPr id="0" name=""/>
        <dsp:cNvSpPr/>
      </dsp:nvSpPr>
      <dsp:spPr>
        <a:xfrm>
          <a:off x="2315006" y="676131"/>
          <a:ext cx="3599586" cy="3599586"/>
        </a:xfrm>
        <a:custGeom>
          <a:avLst/>
          <a:gdLst/>
          <a:ahLst/>
          <a:cxnLst/>
          <a:rect l="0" t="0" r="0" b="0"/>
          <a:pathLst>
            <a:path>
              <a:moveTo>
                <a:pt x="11865" y="2006119"/>
              </a:moveTo>
              <a:arcTo wR="1799793" hR="1799793" stAng="10405031" swAng="36445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CE428-D4CA-45D9-A305-1D32B959B82B}">
      <dsp:nvSpPr>
        <dsp:cNvPr id="0" name=""/>
        <dsp:cNvSpPr/>
      </dsp:nvSpPr>
      <dsp:spPr>
        <a:xfrm>
          <a:off x="1851818" y="0"/>
          <a:ext cx="4525963" cy="45259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CPM</a:t>
          </a:r>
          <a:endParaRPr lang="en-US" sz="3200" b="1" kern="1200" dirty="0">
            <a:solidFill>
              <a:schemeClr val="tx1"/>
            </a:solidFill>
          </a:endParaRPr>
        </a:p>
      </dsp:txBody>
      <dsp:txXfrm>
        <a:off x="3482070" y="226298"/>
        <a:ext cx="1265459" cy="678894"/>
      </dsp:txXfrm>
    </dsp:sp>
    <dsp:sp modelId="{5C89623D-FD14-4A1B-A8AF-6732C3D41DC8}">
      <dsp:nvSpPr>
        <dsp:cNvPr id="0" name=""/>
        <dsp:cNvSpPr/>
      </dsp:nvSpPr>
      <dsp:spPr>
        <a:xfrm>
          <a:off x="2304414" y="905192"/>
          <a:ext cx="3620770" cy="3620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CFT/CFTMs/TDMs/TCs</a:t>
          </a:r>
          <a:endParaRPr lang="en-US" sz="1600" b="1" kern="1200" dirty="0">
            <a:solidFill>
              <a:schemeClr val="tx1"/>
            </a:solidFill>
          </a:endParaRPr>
        </a:p>
      </dsp:txBody>
      <dsp:txXfrm>
        <a:off x="3482070" y="1122438"/>
        <a:ext cx="1265459" cy="651738"/>
      </dsp:txXfrm>
    </dsp:sp>
    <dsp:sp modelId="{26B2FBB2-BD5B-471B-B962-08407920B46E}">
      <dsp:nvSpPr>
        <dsp:cNvPr id="0" name=""/>
        <dsp:cNvSpPr/>
      </dsp:nvSpPr>
      <dsp:spPr>
        <a:xfrm>
          <a:off x="2757011" y="1810385"/>
          <a:ext cx="2715577" cy="27155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SOP</a:t>
          </a:r>
          <a:endParaRPr lang="en-US" sz="3200" b="1" kern="1200" dirty="0">
            <a:solidFill>
              <a:schemeClr val="tx1"/>
            </a:solidFill>
          </a:endParaRPr>
        </a:p>
      </dsp:txBody>
      <dsp:txXfrm>
        <a:off x="3482070" y="2014053"/>
        <a:ext cx="1265459" cy="611005"/>
      </dsp:txXfrm>
    </dsp:sp>
    <dsp:sp modelId="{1FBAC167-4DAC-4799-947A-A48A8AD22AFD}">
      <dsp:nvSpPr>
        <dsp:cNvPr id="0" name=""/>
        <dsp:cNvSpPr/>
      </dsp:nvSpPr>
      <dsp:spPr>
        <a:xfrm>
          <a:off x="3255898" y="2692422"/>
          <a:ext cx="1810385" cy="18103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CAT</a:t>
          </a:r>
          <a:endParaRPr lang="en-US" sz="3200" b="1" kern="1200" dirty="0">
            <a:solidFill>
              <a:schemeClr val="tx1"/>
            </a:solidFill>
          </a:endParaRPr>
        </a:p>
      </dsp:txBody>
      <dsp:txXfrm>
        <a:off x="3521023" y="3145019"/>
        <a:ext cx="1280135" cy="90519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A2A0A0E3-7DFF-4487-B86B-C702FFFB3489}" type="datetimeFigureOut">
              <a:rPr lang="en-US" smtClean="0"/>
              <a:pPr/>
              <a:t>12/21/2016</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B9D6B63D-9CA4-447B-BACD-EC10C7974937}" type="slidenum">
              <a:rPr lang="en-US" smtClean="0"/>
              <a:pPr/>
              <a:t>‹#›</a:t>
            </a:fld>
            <a:endParaRPr lang="en-US" dirty="0"/>
          </a:p>
        </p:txBody>
      </p:sp>
    </p:spTree>
    <p:extLst>
      <p:ext uri="{BB962C8B-B14F-4D97-AF65-F5344CB8AC3E}">
        <p14:creationId xmlns:p14="http://schemas.microsoft.com/office/powerpoint/2010/main" val="3415102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421B088B-FEA8-4865-B998-62FB9AE617BE}" type="datetimeFigureOut">
              <a:rPr lang="en-US" smtClean="0"/>
              <a:pPr/>
              <a:t>12/21/2016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BF7288CF-6D22-434E-A89D-F3F3E3CAC87B}" type="slidenum">
              <a:rPr lang="en-US" smtClean="0"/>
              <a:pPr/>
              <a:t>‹#›</a:t>
            </a:fld>
            <a:endParaRPr lang="en-US" dirty="0"/>
          </a:p>
        </p:txBody>
      </p:sp>
    </p:spTree>
    <p:extLst>
      <p:ext uri="{BB962C8B-B14F-4D97-AF65-F5344CB8AC3E}">
        <p14:creationId xmlns:p14="http://schemas.microsoft.com/office/powerpoint/2010/main" val="3617573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t>
            </a:r>
            <a:r>
              <a:rPr lang="en-US" b="1" dirty="0"/>
              <a:t>Building Consensus: Gradients of Agreement</a:t>
            </a:r>
            <a:r>
              <a:rPr lang="en-US" dirty="0"/>
              <a:t> (emphasize when we all say we agree we may not mean the same thing)</a:t>
            </a:r>
          </a:p>
          <a:p>
            <a:r>
              <a:rPr lang="en-US" dirty="0"/>
              <a:t> </a:t>
            </a:r>
          </a:p>
          <a:p>
            <a:r>
              <a:rPr lang="en-US" i="1" dirty="0"/>
              <a:t>Families often think we have to be a “5” to please the Department. In this model everyone must be a 2-5 to have reached “consensus.” </a:t>
            </a:r>
            <a:endParaRPr lang="en-US" dirty="0"/>
          </a:p>
          <a:p>
            <a:r>
              <a:rPr lang="en-US" i="1" dirty="0"/>
              <a:t> </a:t>
            </a:r>
            <a:endParaRPr lang="en-US" dirty="0"/>
          </a:p>
          <a:p>
            <a:r>
              <a:rPr lang="en-US" i="1" dirty="0"/>
              <a:t>When someone gives their level of agreement we can always ask the follow-up question: “What would it take to move you up one?” or “What would it take to move you from a 3 to a 4, etc.?” This allows the facilitator to embrace the “naysayer” and respect that there might be resolvable barriers to success.</a:t>
            </a:r>
            <a:endParaRPr lang="en-US" dirty="0"/>
          </a:p>
          <a:p>
            <a:r>
              <a:rPr lang="en-US" dirty="0"/>
              <a:t> </a:t>
            </a:r>
          </a:p>
          <a:p>
            <a:r>
              <a:rPr lang="en-US" dirty="0"/>
              <a:t>i.e., If the agency is a 5 on a safety plan but the family is a 2, what’s the likelihood of a successful outcome? LOW! We need to pause to check for agreement on each task we ask families to do. </a:t>
            </a:r>
          </a:p>
          <a:p>
            <a:r>
              <a:rPr lang="en-US" dirty="0"/>
              <a:t> </a:t>
            </a:r>
          </a:p>
          <a:p>
            <a:r>
              <a:rPr lang="en-US" dirty="0"/>
              <a:t>This is a form of a solution focused scaling question. Is there anything being left unsaid here? On a scale of 0 – 10, where 0 is child is completely unsafe and 10 is child is completely safe, if the family rates themselves a 9 and social worker gives it a 4 we can have a discussion about the discrepancy. How many times does the agency have this feeling but doesn’t directly discuss it with the family?</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5</a:t>
            </a:fld>
            <a:endParaRPr lang="en-US" dirty="0"/>
          </a:p>
        </p:txBody>
      </p:sp>
    </p:spTree>
    <p:extLst>
      <p:ext uri="{BB962C8B-B14F-4D97-AF65-F5344CB8AC3E}">
        <p14:creationId xmlns:p14="http://schemas.microsoft.com/office/powerpoint/2010/main" val="17248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BIGGEST QUESTION</a:t>
            </a:r>
            <a:r>
              <a:rPr lang="en-US" baseline="0" dirty="0" smtClean="0"/>
              <a:t> IS NOT: why did you run away? What are you doing wrong? </a:t>
            </a:r>
            <a:r>
              <a:rPr lang="en-US" baseline="0" dirty="0" err="1" smtClean="0"/>
              <a:t>Vs</a:t>
            </a:r>
            <a:r>
              <a:rPr lang="en-US" baseline="0" dirty="0" smtClean="0"/>
              <a:t> What’s MY responsibility &amp; commitment?</a:t>
            </a:r>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25</a:t>
            </a:fld>
            <a:endParaRPr lang="en-US" dirty="0"/>
          </a:p>
        </p:txBody>
      </p:sp>
    </p:spTree>
    <p:extLst>
      <p:ext uri="{BB962C8B-B14F-4D97-AF65-F5344CB8AC3E}">
        <p14:creationId xmlns:p14="http://schemas.microsoft.com/office/powerpoint/2010/main" val="3965131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26</a:t>
            </a:fld>
            <a:endParaRPr lang="en-US" dirty="0"/>
          </a:p>
        </p:txBody>
      </p:sp>
    </p:spTree>
    <p:extLst>
      <p:ext uri="{BB962C8B-B14F-4D97-AF65-F5344CB8AC3E}">
        <p14:creationId xmlns:p14="http://schemas.microsoft.com/office/powerpoint/2010/main" val="1417534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DIMENSIONS: </a:t>
            </a:r>
          </a:p>
          <a:p>
            <a:r>
              <a:rPr lang="en-US" dirty="0" smtClean="0"/>
              <a:t>CONTENT</a:t>
            </a:r>
          </a:p>
          <a:p>
            <a:r>
              <a:rPr lang="en-US" dirty="0" smtClean="0"/>
              <a:t>PROCESS</a:t>
            </a:r>
          </a:p>
          <a:p>
            <a:r>
              <a:rPr lang="en-US" dirty="0" smtClean="0"/>
              <a:t>RELATIONSHIPS</a:t>
            </a:r>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28</a:t>
            </a:fld>
            <a:endParaRPr lang="en-US" dirty="0"/>
          </a:p>
        </p:txBody>
      </p:sp>
    </p:spTree>
    <p:extLst>
      <p:ext uri="{BB962C8B-B14F-4D97-AF65-F5344CB8AC3E}">
        <p14:creationId xmlns:p14="http://schemas.microsoft.com/office/powerpoint/2010/main" val="28060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#2</a:t>
            </a:r>
          </a:p>
          <a:p>
            <a:r>
              <a:rPr lang="en-US" b="1" dirty="0" smtClean="0"/>
              <a:t>First: PRIOR</a:t>
            </a:r>
            <a:r>
              <a:rPr lang="en-US" b="1" baseline="0" dirty="0" smtClean="0"/>
              <a:t> to the meeting, with handout/flyer, purpose, etc….. Their desired outcome</a:t>
            </a:r>
            <a:endParaRPr lang="en-US" b="1"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29</a:t>
            </a:fld>
            <a:endParaRPr lang="en-US" dirty="0"/>
          </a:p>
        </p:txBody>
      </p:sp>
    </p:spTree>
    <p:extLst>
      <p:ext uri="{BB962C8B-B14F-4D97-AF65-F5344CB8AC3E}">
        <p14:creationId xmlns:p14="http://schemas.microsoft.com/office/powerpoint/2010/main" val="62293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Who knows what SOP Module this comes from? </a:t>
            </a:r>
          </a:p>
          <a:p>
            <a:endParaRPr lang="en-US" baseline="0" dirty="0" smtClean="0"/>
          </a:p>
          <a:p>
            <a:endParaRPr lang="en-US" dirty="0" smtClean="0"/>
          </a:p>
          <a:p>
            <a:pPr marL="181225" indent="-181225">
              <a:buFont typeface="Arial" panose="020B0604020202020204" pitchFamily="34" charset="0"/>
              <a:buChar char="•"/>
            </a:pPr>
            <a:r>
              <a:rPr lang="en-US" dirty="0" smtClean="0"/>
              <a:t>Purpose – “Why are you meeting?” and Desired Outcomes</a:t>
            </a:r>
          </a:p>
          <a:p>
            <a:pPr marL="181225" indent="-181225">
              <a:buFont typeface="Arial" panose="020B0604020202020204" pitchFamily="34" charset="0"/>
              <a:buChar char="•"/>
            </a:pPr>
            <a:r>
              <a:rPr lang="en-US" dirty="0" smtClean="0"/>
              <a:t>Context assessment – constraints; pressures, org changes, politics, org goals?    Acknowledging them matters!</a:t>
            </a:r>
          </a:p>
          <a:p>
            <a:pPr marL="181225" indent="-181225">
              <a:buFont typeface="Arial" panose="020B0604020202020204" pitchFamily="34" charset="0"/>
              <a:buChar char="•"/>
            </a:pPr>
            <a:r>
              <a:rPr lang="en-US" dirty="0" smtClean="0"/>
              <a:t>Attendees – “Who needs to be there?”  Stakeholders.  Pre-</a:t>
            </a:r>
            <a:r>
              <a:rPr lang="en-US" dirty="0" err="1" smtClean="0"/>
              <a:t>mtg</a:t>
            </a:r>
            <a:r>
              <a:rPr lang="en-US" dirty="0" smtClean="0"/>
              <a:t> prep of families.</a:t>
            </a:r>
          </a:p>
          <a:p>
            <a:pPr marL="181225" indent="-181225">
              <a:buFont typeface="Arial" panose="020B0604020202020204" pitchFamily="34" charset="0"/>
              <a:buChar char="•"/>
            </a:pPr>
            <a:r>
              <a:rPr lang="en-US" dirty="0" smtClean="0"/>
              <a:t>Room arrangement – Boardroom, U of tables; Is it welcoming? Can everyone see each other and the notes?</a:t>
            </a:r>
          </a:p>
          <a:p>
            <a:pPr marL="181225" indent="-181225">
              <a:buFont typeface="Arial" panose="020B0604020202020204" pitchFamily="34" charset="0"/>
              <a:buChar char="•"/>
            </a:pPr>
            <a:r>
              <a:rPr lang="en-US" dirty="0" smtClean="0"/>
              <a:t>Decision making – levels of involvement</a:t>
            </a:r>
          </a:p>
          <a:p>
            <a:pPr marL="181225" indent="-181225">
              <a:buFont typeface="Arial" panose="020B0604020202020204" pitchFamily="34" charset="0"/>
              <a:buChar char="•"/>
            </a:pPr>
            <a:r>
              <a:rPr lang="en-US" dirty="0" smtClean="0"/>
              <a:t>Getting confirmation from attendees</a:t>
            </a:r>
          </a:p>
          <a:p>
            <a:pPr marL="181225" indent="-181225">
              <a:buFont typeface="Arial" panose="020B0604020202020204" pitchFamily="34" charset="0"/>
              <a:buChar char="•"/>
            </a:pPr>
            <a:r>
              <a:rPr lang="en-US" dirty="0" smtClean="0"/>
              <a:t>What Worked, What Could We Do Better?</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F7288CF-6D22-434E-A89D-F3F3E3CAC87B}" type="slidenum">
              <a:rPr lang="en-US" smtClean="0"/>
              <a:pPr/>
              <a:t>30</a:t>
            </a:fld>
            <a:endParaRPr lang="en-US" dirty="0"/>
          </a:p>
        </p:txBody>
      </p:sp>
    </p:spTree>
    <p:extLst>
      <p:ext uri="{BB962C8B-B14F-4D97-AF65-F5344CB8AC3E}">
        <p14:creationId xmlns:p14="http://schemas.microsoft.com/office/powerpoint/2010/main" val="279877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PRE-ASSIGN Refer to Handout #07 – Peters-Jackson Family</a:t>
            </a:r>
            <a:r>
              <a:rPr lang="en-US" baseline="0" dirty="0" smtClean="0"/>
              <a:t> Scenario – Part 1</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BF7288CF-6D22-434E-A89D-F3F3E3CAC87B}" type="slidenum">
              <a:rPr lang="en-US" smtClean="0"/>
              <a:pPr/>
              <a:t>32</a:t>
            </a:fld>
            <a:endParaRPr lang="en-US" dirty="0"/>
          </a:p>
        </p:txBody>
      </p:sp>
    </p:spTree>
    <p:extLst>
      <p:ext uri="{BB962C8B-B14F-4D97-AF65-F5344CB8AC3E}">
        <p14:creationId xmlns:p14="http://schemas.microsoft.com/office/powerpoint/2010/main" val="253618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Raise your hand if you’ve</a:t>
            </a:r>
            <a:r>
              <a:rPr lang="en-US" baseline="0" dirty="0" smtClean="0"/>
              <a:t> </a:t>
            </a:r>
            <a:r>
              <a:rPr lang="en-US" dirty="0" smtClean="0"/>
              <a:t>done a mapping with a family already? </a:t>
            </a:r>
          </a:p>
          <a:p>
            <a:r>
              <a:rPr lang="en-US" dirty="0" smtClean="0"/>
              <a:t>Raise</a:t>
            </a:r>
            <a:r>
              <a:rPr lang="en-US" baseline="0" dirty="0" smtClean="0"/>
              <a:t> your hand if you have used the Three Houses or a Safety House? </a:t>
            </a:r>
          </a:p>
          <a:p>
            <a:r>
              <a:rPr lang="en-US" baseline="0" dirty="0" smtClean="0"/>
              <a:t>Provide Parents with a “Map” of what to expect. </a:t>
            </a:r>
          </a:p>
          <a:p>
            <a:endParaRPr lang="en-US" baseline="0" dirty="0" smtClean="0"/>
          </a:p>
          <a:p>
            <a:r>
              <a:rPr lang="en-US" dirty="0" smtClean="0"/>
              <a:t>Refer to Handout #02 – Dialogue Structure of a Child and Family Team Meeting</a:t>
            </a:r>
          </a:p>
        </p:txBody>
      </p:sp>
      <p:sp>
        <p:nvSpPr>
          <p:cNvPr id="4" name="Slide Number Placeholder 3"/>
          <p:cNvSpPr>
            <a:spLocks noGrp="1"/>
          </p:cNvSpPr>
          <p:nvPr>
            <p:ph type="sldNum" sz="quarter" idx="10"/>
          </p:nvPr>
        </p:nvSpPr>
        <p:spPr/>
        <p:txBody>
          <a:bodyPr/>
          <a:lstStyle/>
          <a:p>
            <a:fld id="{BF7288CF-6D22-434E-A89D-F3F3E3CAC87B}" type="slidenum">
              <a:rPr lang="en-US" smtClean="0"/>
              <a:pPr/>
              <a:t>33</a:t>
            </a:fld>
            <a:endParaRPr lang="en-US" dirty="0"/>
          </a:p>
        </p:txBody>
      </p:sp>
    </p:spTree>
    <p:extLst>
      <p:ext uri="{BB962C8B-B14F-4D97-AF65-F5344CB8AC3E}">
        <p14:creationId xmlns:p14="http://schemas.microsoft.com/office/powerpoint/2010/main" val="40586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a:t>Workers and supervisors actively screen for and identify in advance any known propensity for violence by an individual who might attend a Safety Mapping meeting. </a:t>
            </a:r>
          </a:p>
          <a:p>
            <a:pPr marL="181225" indent="-181225">
              <a:buFont typeface="Arial" panose="020B0604020202020204" pitchFamily="34" charset="0"/>
              <a:buChar char="•"/>
            </a:pPr>
            <a:r>
              <a:rPr lang="en-US" dirty="0"/>
              <a:t>Workers and supervisors schedule separate Safety Mapping meetings for a DV offender and non-offending parent (NOP). </a:t>
            </a:r>
          </a:p>
          <a:p>
            <a:pPr marL="181225" indent="-181225">
              <a:buFont typeface="Arial" panose="020B0604020202020204" pitchFamily="34" charset="0"/>
              <a:buChar char="•"/>
            </a:pPr>
            <a:r>
              <a:rPr lang="en-US" dirty="0"/>
              <a:t>Because a NOP’s perception of her safety or the safety of her children can change between a planning conversation and the time of the actual meeting, in ALL cases in which more than one family member is present at a CFTMS meeting, a private </a:t>
            </a:r>
            <a:r>
              <a:rPr lang="en-US" b="1" dirty="0"/>
              <a:t>pre-meeting safety check-in</a:t>
            </a:r>
            <a:r>
              <a:rPr lang="en-US" dirty="0"/>
              <a:t> should be conducted with each family participant present. </a:t>
            </a:r>
            <a:r>
              <a:rPr lang="en-US" b="1" dirty="0"/>
              <a:t>Ask each family participant:</a:t>
            </a:r>
            <a:endParaRPr lang="en-US" dirty="0"/>
          </a:p>
          <a:p>
            <a:pPr marL="664488" lvl="1" indent="-181225">
              <a:buFont typeface="Arial" panose="020B0604020202020204" pitchFamily="34" charset="0"/>
              <a:buChar char="•"/>
            </a:pPr>
            <a:r>
              <a:rPr lang="en-US" dirty="0"/>
              <a:t>Are there any court orders in place that prohibit contact between you and anyone else who is here for the meeting?</a:t>
            </a:r>
          </a:p>
          <a:p>
            <a:pPr marL="664488" lvl="1" indent="-181225">
              <a:buFont typeface="Arial" panose="020B0604020202020204" pitchFamily="34" charset="0"/>
              <a:buChar char="•"/>
            </a:pPr>
            <a:r>
              <a:rPr lang="en-US" dirty="0"/>
              <a:t>Is there anything we need to be aware of related to your personal safety in the meeting?</a:t>
            </a:r>
          </a:p>
          <a:p>
            <a:pPr marL="1147753" lvl="2" indent="-181225">
              <a:buFont typeface="Arial" panose="020B0604020202020204" pitchFamily="34" charset="0"/>
              <a:buChar char="•"/>
            </a:pPr>
            <a:r>
              <a:rPr lang="en-US" b="1" dirty="0"/>
              <a:t>(If yes) </a:t>
            </a:r>
            <a:r>
              <a:rPr lang="en-US" dirty="0"/>
              <a:t>How can we proceed safely? Separate meetings? Avoid certain topics? Exclude children or other family members from meeting?</a:t>
            </a:r>
          </a:p>
          <a:p>
            <a:pPr marL="1147753" lvl="2" indent="-181225">
              <a:buFont typeface="Arial" panose="020B0604020202020204" pitchFamily="34" charset="0"/>
              <a:buChar char="•"/>
            </a:pPr>
            <a:r>
              <a:rPr lang="en-US" b="1" dirty="0"/>
              <a:t>(If no)</a:t>
            </a:r>
            <a:r>
              <a:rPr lang="en-US" dirty="0"/>
              <a:t> Do we need to have a signal that you can use to let me know you need a break because you’re worried about your safety or the children’s safety? </a:t>
            </a:r>
            <a:endParaRPr lang="en-US" dirty="0" smtClean="0"/>
          </a:p>
          <a:p>
            <a:pPr marL="1147753" lvl="2" indent="-181225">
              <a:buFont typeface="Arial" panose="020B0604020202020204" pitchFamily="34" charset="0"/>
              <a:buChar char="•"/>
            </a:pPr>
            <a:endParaRPr lang="en-US" dirty="0" smtClean="0"/>
          </a:p>
          <a:p>
            <a:pPr marL="1147753" lvl="2" indent="-181225">
              <a:buFont typeface="Arial" panose="020B0604020202020204" pitchFamily="34" charset="0"/>
              <a:buChar char="•"/>
            </a:pPr>
            <a:r>
              <a:rPr lang="en-US" b="1" dirty="0" smtClean="0"/>
              <a:t>What other situations could be considered safety issues?</a:t>
            </a:r>
            <a:endParaRPr lang="en-US" b="1" dirty="0"/>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34</a:t>
            </a:fld>
            <a:endParaRPr lang="en-US" dirty="0"/>
          </a:p>
        </p:txBody>
      </p:sp>
    </p:spTree>
    <p:extLst>
      <p:ext uri="{BB962C8B-B14F-4D97-AF65-F5344CB8AC3E}">
        <p14:creationId xmlns:p14="http://schemas.microsoft.com/office/powerpoint/2010/main" val="257844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#02 – Dialogue Structure of a Child and Family Team Meeting</a:t>
            </a:r>
          </a:p>
          <a:p>
            <a:endParaRPr lang="en-US" dirty="0" smtClean="0"/>
          </a:p>
          <a:p>
            <a:pPr marL="181225" indent="-181225">
              <a:buFont typeface="Arial" panose="020B0604020202020204" pitchFamily="34" charset="0"/>
              <a:buChar char="•"/>
            </a:pPr>
            <a:r>
              <a:rPr lang="en-US" dirty="0"/>
              <a:t>Purpose – “Why are you meeting?”</a:t>
            </a:r>
          </a:p>
          <a:p>
            <a:pPr marL="181225" indent="-181225">
              <a:buFont typeface="Arial" panose="020B0604020202020204" pitchFamily="34" charset="0"/>
              <a:buChar char="•"/>
            </a:pPr>
            <a:r>
              <a:rPr lang="en-US" dirty="0"/>
              <a:t>Context assessment – constraints; pressures, org changes, politics, org goals?    Acknowledging them matters!</a:t>
            </a:r>
          </a:p>
          <a:p>
            <a:pPr marL="181225" indent="-181225">
              <a:buFont typeface="Arial" panose="020B0604020202020204" pitchFamily="34" charset="0"/>
              <a:buChar char="•"/>
            </a:pPr>
            <a:r>
              <a:rPr lang="en-US" dirty="0"/>
              <a:t>Desired Outcomes – products/knowledge</a:t>
            </a:r>
          </a:p>
          <a:p>
            <a:pPr marL="181225" indent="-181225">
              <a:buFont typeface="Arial" panose="020B0604020202020204" pitchFamily="34" charset="0"/>
              <a:buChar char="•"/>
            </a:pPr>
            <a:r>
              <a:rPr lang="en-US" dirty="0"/>
              <a:t>Attendees – “Who needs to be there?”  Stakeholders.  Pre-mtg prep of families.</a:t>
            </a:r>
          </a:p>
          <a:p>
            <a:pPr marL="181225" indent="-181225">
              <a:buFont typeface="Arial" panose="020B0604020202020204" pitchFamily="34" charset="0"/>
              <a:buChar char="•"/>
            </a:pPr>
            <a:r>
              <a:rPr lang="en-US" dirty="0"/>
              <a:t>Room arrangement – Boardroom, U of tables; Is it welcoming? Can everyone see each other and the notes?</a:t>
            </a:r>
          </a:p>
          <a:p>
            <a:pPr marL="181225" indent="-181225">
              <a:buFont typeface="Arial" panose="020B0604020202020204" pitchFamily="34" charset="0"/>
              <a:buChar char="•"/>
            </a:pPr>
            <a:r>
              <a:rPr lang="en-US" dirty="0"/>
              <a:t>Decision making – levels of involvement</a:t>
            </a:r>
          </a:p>
          <a:p>
            <a:pPr marL="181225" indent="-181225">
              <a:buFont typeface="Arial" panose="020B0604020202020204" pitchFamily="34" charset="0"/>
              <a:buChar char="•"/>
            </a:pPr>
            <a:r>
              <a:rPr lang="en-US" dirty="0"/>
              <a:t>Getting confirmation from attendees</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35</a:t>
            </a:fld>
            <a:endParaRPr lang="en-US" dirty="0"/>
          </a:p>
        </p:txBody>
      </p:sp>
    </p:spTree>
    <p:extLst>
      <p:ext uri="{BB962C8B-B14F-4D97-AF65-F5344CB8AC3E}">
        <p14:creationId xmlns:p14="http://schemas.microsoft.com/office/powerpoint/2010/main" val="40586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a:t>
            </a:r>
            <a:r>
              <a:rPr lang="en-US" b="1" dirty="0"/>
              <a:t>.  Talking about the need for a safety network</a:t>
            </a:r>
            <a:endParaRPr lang="en-US" dirty="0"/>
          </a:p>
          <a:p>
            <a:r>
              <a:rPr lang="en-US" dirty="0"/>
              <a:t>The first step in the process of using the Family Safety Circles tool flows directly out of the conversation with parents/caregivers about what we mean by a safety network and the fact that a safety network needs to be in place for safety planning to progress.</a:t>
            </a:r>
          </a:p>
          <a:p>
            <a:r>
              <a:rPr lang="en-US" dirty="0"/>
              <a:t> </a:t>
            </a:r>
          </a:p>
          <a:p>
            <a:r>
              <a:rPr lang="en-US" b="1" dirty="0"/>
              <a:t>2. The Inner Circle</a:t>
            </a:r>
            <a:endParaRPr lang="en-US" dirty="0"/>
          </a:p>
          <a:p>
            <a:r>
              <a:rPr lang="en-US" i="1" dirty="0"/>
              <a:t>“Who are the people in your life and your child’s life who already know about what has happened that led to your child/children being in care (or to child protection services being involved with your family)?”</a:t>
            </a:r>
            <a:endParaRPr lang="en-US" dirty="0"/>
          </a:p>
          <a:p>
            <a:r>
              <a:rPr lang="en-US" dirty="0"/>
              <a:t>Giving compliments</a:t>
            </a:r>
          </a:p>
          <a:p>
            <a:r>
              <a:rPr lang="en-US" dirty="0"/>
              <a:t>Pay attention to what parents/caregivers have already done that will help to build future safety and acknowledge this with compliments, wherever and whenever possible.</a:t>
            </a:r>
          </a:p>
          <a:p>
            <a:r>
              <a:rPr lang="en-US" dirty="0"/>
              <a:t> </a:t>
            </a:r>
          </a:p>
          <a:p>
            <a:r>
              <a:rPr lang="en-US" b="1" dirty="0"/>
              <a:t>3. The Middle Circle</a:t>
            </a:r>
            <a:endParaRPr lang="en-US" dirty="0"/>
          </a:p>
          <a:p>
            <a:r>
              <a:rPr lang="en-US" i="1" dirty="0"/>
              <a:t>“Who are the people in your life and the kids’ lives who know a little bit about what has happened; who don’t know the whole story but maybe know some of what has happened? Or maybe they know that something has happened but don’t know any of the details?”</a:t>
            </a:r>
            <a:endParaRPr lang="en-US" dirty="0"/>
          </a:p>
          <a:p>
            <a:r>
              <a:rPr lang="en-US" dirty="0"/>
              <a:t> </a:t>
            </a:r>
          </a:p>
          <a:p>
            <a:r>
              <a:rPr lang="en-US" b="1" dirty="0"/>
              <a:t>4. The Outer Circle</a:t>
            </a:r>
            <a:endParaRPr lang="en-US" dirty="0"/>
          </a:p>
          <a:p>
            <a:r>
              <a:rPr lang="en-US" i="1" dirty="0"/>
              <a:t>“Who are the people in your life and your children’s lives who don’t know anything about what has happened?”</a:t>
            </a:r>
            <a:endParaRPr lang="en-US" dirty="0"/>
          </a:p>
          <a:p>
            <a:r>
              <a:rPr lang="en-US" dirty="0"/>
              <a:t> </a:t>
            </a:r>
          </a:p>
          <a:p>
            <a:r>
              <a:rPr lang="en-US" b="1" dirty="0"/>
              <a:t>5. Moving people from the outer circles to the inner circle</a:t>
            </a:r>
            <a:endParaRPr lang="en-US" dirty="0"/>
          </a:p>
          <a:p>
            <a:r>
              <a:rPr lang="en-US" i="1" dirty="0"/>
              <a:t>• “Who else from these outer circles do you think needs to be part of this inner circle?”</a:t>
            </a:r>
            <a:endParaRPr lang="en-US" dirty="0"/>
          </a:p>
          <a:p>
            <a:r>
              <a:rPr lang="en-US" i="1" dirty="0"/>
              <a:t>• “Is there anyone in these two outer circles who you have thought about telling or come close to telling, but you haven’t quite gotten there yet?”</a:t>
            </a:r>
            <a:endParaRPr lang="en-US" dirty="0"/>
          </a:p>
          <a:p>
            <a:r>
              <a:rPr lang="en-US" i="1" dirty="0"/>
              <a:t>• “Who would Grandma (for example - pick a person already in the inner circle) say needs to be in this inner circle with her?”</a:t>
            </a:r>
            <a:endParaRPr lang="en-US" dirty="0"/>
          </a:p>
          <a:p>
            <a:r>
              <a:rPr lang="en-US" i="1" dirty="0"/>
              <a:t>• “Who would the kids want to have in this inner circle?”</a:t>
            </a:r>
            <a:endParaRPr lang="en-US" dirty="0"/>
          </a:p>
          <a:p>
            <a:r>
              <a:rPr lang="en-US" i="1" dirty="0"/>
              <a:t>• “You know all of these people, I don’t know them yet, but who do you think I would want to have in this inner circle?”</a:t>
            </a:r>
            <a:endParaRPr lang="en-US" dirty="0"/>
          </a:p>
          <a:p>
            <a:r>
              <a:rPr lang="en-US" i="1" dirty="0"/>
              <a:t>• “Who of all of these people do you feel most comfortable with/most understood by and think would be important to have as part of the safety network?”</a:t>
            </a:r>
            <a:endParaRPr lang="en-US" dirty="0"/>
          </a:p>
          <a:p>
            <a:r>
              <a:rPr lang="en-US" dirty="0"/>
              <a:t> </a:t>
            </a:r>
          </a:p>
          <a:p>
            <a:r>
              <a:rPr lang="en-US" b="1" dirty="0"/>
              <a:t>6. Discussing the following:</a:t>
            </a:r>
            <a:endParaRPr lang="en-US" dirty="0"/>
          </a:p>
          <a:p>
            <a:r>
              <a:rPr lang="en-US" dirty="0"/>
              <a:t>- What is the role of the safety network?</a:t>
            </a:r>
          </a:p>
          <a:p>
            <a:r>
              <a:rPr lang="en-US" dirty="0"/>
              <a:t>- How many people do we need in the safety network?</a:t>
            </a:r>
          </a:p>
          <a:p>
            <a:r>
              <a:rPr lang="en-US" dirty="0"/>
              <a:t>- What we mean by ‘safety’ people and how is this decided?</a:t>
            </a:r>
          </a:p>
          <a:p>
            <a:r>
              <a:rPr lang="en-US" dirty="0"/>
              <a:t>- What do people need to know to be part of the safety network?</a:t>
            </a:r>
          </a:p>
          <a:p>
            <a:pPr marL="177845" indent="-177845">
              <a:buFontTx/>
              <a:buChar char="-"/>
            </a:pPr>
            <a:r>
              <a:rPr lang="en-US" dirty="0" smtClean="0"/>
              <a:t>How </a:t>
            </a:r>
            <a:r>
              <a:rPr lang="en-US" dirty="0"/>
              <a:t>do we ensure that everyone is informed about the concerns</a:t>
            </a:r>
            <a:r>
              <a:rPr lang="en-US" dirty="0" smtClean="0"/>
              <a:t>?</a:t>
            </a:r>
          </a:p>
          <a:p>
            <a:pPr marL="177845" indent="-177845">
              <a:buFontTx/>
              <a:buChar char="-"/>
            </a:pPr>
            <a:r>
              <a:rPr lang="en-US" b="1" dirty="0" smtClean="0"/>
              <a:t>No network,</a:t>
            </a:r>
            <a:r>
              <a:rPr lang="en-US" b="1" baseline="0" dirty="0" smtClean="0"/>
              <a:t> no plan</a:t>
            </a:r>
            <a:endParaRPr lang="en-US" b="1" dirty="0"/>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37</a:t>
            </a:fld>
            <a:endParaRPr lang="en-US" dirty="0"/>
          </a:p>
        </p:txBody>
      </p:sp>
    </p:spTree>
    <p:extLst>
      <p:ext uri="{BB962C8B-B14F-4D97-AF65-F5344CB8AC3E}">
        <p14:creationId xmlns:p14="http://schemas.microsoft.com/office/powerpoint/2010/main" val="240881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Katie A was a 14 year old girl at the time the lawsuit was filed. She was placed in foster care at the age of 4.  She moved through 37 different placements in the 10 years she spent in foster care</a:t>
            </a:r>
            <a:r>
              <a:rPr lang="en-US" baseline="0" dirty="0" smtClean="0"/>
              <a:t> including four group homes, 19 stays in psychiatric facilities and 7 stays in shelter care. When she was 5 years old her caregiver asked for help to address her needs and early</a:t>
            </a:r>
            <a:r>
              <a:rPr lang="en-US" dirty="0" smtClean="0"/>
              <a:t> assessments indicated that</a:t>
            </a:r>
            <a:r>
              <a:rPr lang="en-US" baseline="0" dirty="0" smtClean="0"/>
              <a:t> Katie had been exposed to trauma and needed specialized </a:t>
            </a:r>
            <a:r>
              <a:rPr lang="en-US" dirty="0" smtClean="0"/>
              <a:t>services to address emotional and behavioral needs.</a:t>
            </a:r>
            <a:r>
              <a:rPr lang="en-US" baseline="0" dirty="0" smtClean="0"/>
              <a:t> S</a:t>
            </a:r>
            <a:r>
              <a:rPr lang="en-US" dirty="0" smtClean="0"/>
              <a:t>he did not receive trauma treatment or individualized mental health services. </a:t>
            </a:r>
          </a:p>
          <a:p>
            <a:pPr>
              <a:defRPr/>
            </a:pPr>
            <a:endParaRPr lang="en-US" dirty="0" smtClean="0"/>
          </a:p>
          <a:p>
            <a:pPr defTabSz="966529" eaLnBrk="0" fontAlgn="base" hangingPunct="0">
              <a:spcBef>
                <a:spcPct val="30000"/>
              </a:spcBef>
              <a:spcAft>
                <a:spcPct val="0"/>
              </a:spcAft>
              <a:defRPr/>
            </a:pPr>
            <a:r>
              <a:rPr lang="en-US" dirty="0" smtClean="0">
                <a:latin typeface="Calibri" charset="0"/>
              </a:rPr>
              <a:t>One of the key worries highlighted by Katie</a:t>
            </a:r>
            <a:r>
              <a:rPr lang="en-US" baseline="0" dirty="0" smtClean="0">
                <a:latin typeface="Calibri" charset="0"/>
              </a:rPr>
              <a:t> A’s story and by the law suit is</a:t>
            </a:r>
            <a:r>
              <a:rPr lang="en-US" dirty="0" smtClean="0">
                <a:latin typeface="Calibri" charset="0"/>
              </a:rPr>
              <a:t> the fact that children in need of behavioral and mental health treatment often move to higher levels of care including group homes or institutions such as psychiatric facilities if they do not receive services</a:t>
            </a:r>
            <a:r>
              <a:rPr lang="en-US" baseline="0" dirty="0" smtClean="0">
                <a:latin typeface="Calibri" charset="0"/>
              </a:rPr>
              <a:t> to help reduce their symptoms</a:t>
            </a:r>
            <a:r>
              <a:rPr lang="en-US" dirty="0" smtClean="0">
                <a:latin typeface="Calibri" charset="0"/>
              </a:rPr>
              <a:t>. The lawsuit highlighted negative consequences of using these types of care as placements instead of as interventions to help children return to a family setting. When sending a child to a group home or an institution which may be trained to respond to their needs, we have to ask ourselves what happens when that child goes back home? If the goal is to get them back home and we stabilize them in the facility what can happen when they return to their home or a home-like setting? The environment is different so the behaviors or original needs may arise again and the parent or caregiver is has not learned tools for responding to the needs of that child. The Plaintiffs set out to change this cycle.</a:t>
            </a:r>
            <a:endParaRPr lang="en-US" dirty="0" smtClean="0"/>
          </a:p>
          <a:p>
            <a:pPr>
              <a:defRPr/>
            </a:pPr>
            <a:endParaRPr lang="en-US" dirty="0" smtClean="0"/>
          </a:p>
          <a:p>
            <a:pPr>
              <a:defRPr/>
            </a:pPr>
            <a:r>
              <a:rPr lang="en-US" dirty="0" smtClean="0"/>
              <a:t>Katie A is not the only child who has experienced</a:t>
            </a:r>
            <a:r>
              <a:rPr lang="en-US" baseline="0" dirty="0" smtClean="0"/>
              <a:t> high numbers of placements or not received behavioral health and mental health services while in care. While there are a large number of children and youth who are maintained either in their homes with their parents or in stable placements and who also receive services to support their behavioral and mental health and well-being. However, the lawsuit and Katie A’s story have acted as a lever to help child protection and behavioral health deepen and enhance their collaboration and communication in support of improving the work we do with children and families. </a:t>
            </a:r>
            <a:endParaRPr lang="en-US" dirty="0" smtClean="0"/>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7</a:t>
            </a:fld>
            <a:endParaRPr lang="en-US" dirty="0"/>
          </a:p>
        </p:txBody>
      </p:sp>
    </p:spTree>
    <p:extLst>
      <p:ext uri="{BB962C8B-B14F-4D97-AF65-F5344CB8AC3E}">
        <p14:creationId xmlns:p14="http://schemas.microsoft.com/office/powerpoint/2010/main" val="1984060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39</a:t>
            </a:fld>
            <a:endParaRPr lang="en-US" dirty="0"/>
          </a:p>
        </p:txBody>
      </p:sp>
    </p:spTree>
    <p:extLst>
      <p:ext uri="{BB962C8B-B14F-4D97-AF65-F5344CB8AC3E}">
        <p14:creationId xmlns:p14="http://schemas.microsoft.com/office/powerpoint/2010/main" val="2419192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41</a:t>
            </a:fld>
            <a:endParaRPr lang="en-US" dirty="0"/>
          </a:p>
        </p:txBody>
      </p:sp>
    </p:spTree>
    <p:extLst>
      <p:ext uri="{BB962C8B-B14F-4D97-AF65-F5344CB8AC3E}">
        <p14:creationId xmlns:p14="http://schemas.microsoft.com/office/powerpoint/2010/main" val="2352845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Introduce the Safety Agreement:  All </a:t>
            </a:r>
            <a:r>
              <a:rPr lang="en-US" dirty="0" smtClean="0"/>
              <a:t>CFS </a:t>
            </a:r>
            <a:r>
              <a:rPr lang="en-US" dirty="0"/>
              <a:t>meetings are a place of physical and emotional safety for all who participate. Explain:</a:t>
            </a:r>
          </a:p>
          <a:p>
            <a:pPr lvl="0"/>
            <a:r>
              <a:rPr lang="en-US" dirty="0"/>
              <a:t>“This meeting is a place of physical and emotional safety for all who participate. Examples of how we ensure safety are that we respect court orders prohibiting contact between people, we give permission for each person to keep themselves safe during the meeting, and I might suggest a time-out or a break, or that we move into separate meetings. We adhere to “Nothing about us without us” except when there is a safety concern for a participant.”</a:t>
            </a:r>
          </a:p>
          <a:p>
            <a:pPr lvl="0"/>
            <a:r>
              <a:rPr lang="en-US" dirty="0"/>
              <a:t>Facilitators and participants pay attention for any behavioral indictors that someone in the meeting is feeling unsafe, and respond accordingly. </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42</a:t>
            </a:fld>
            <a:endParaRPr lang="en-US" dirty="0"/>
          </a:p>
        </p:txBody>
      </p:sp>
    </p:spTree>
    <p:extLst>
      <p:ext uri="{BB962C8B-B14F-4D97-AF65-F5344CB8AC3E}">
        <p14:creationId xmlns:p14="http://schemas.microsoft.com/office/powerpoint/2010/main" val="2817850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F7288CF-6D22-434E-A89D-F3F3E3CAC87B}" type="slidenum">
              <a:rPr lang="en-US" smtClean="0"/>
              <a:pPr/>
              <a:t>43</a:t>
            </a:fld>
            <a:endParaRPr lang="en-US" dirty="0"/>
          </a:p>
        </p:txBody>
      </p:sp>
    </p:spTree>
    <p:extLst>
      <p:ext uri="{BB962C8B-B14F-4D97-AF65-F5344CB8AC3E}">
        <p14:creationId xmlns:p14="http://schemas.microsoft.com/office/powerpoint/2010/main" val="2798776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Disproportionality</a:t>
            </a:r>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44</a:t>
            </a:fld>
            <a:endParaRPr lang="en-US" dirty="0"/>
          </a:p>
        </p:txBody>
      </p:sp>
    </p:spTree>
    <p:extLst>
      <p:ext uri="{BB962C8B-B14F-4D97-AF65-F5344CB8AC3E}">
        <p14:creationId xmlns:p14="http://schemas.microsoft.com/office/powerpoint/2010/main" val="3624027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46</a:t>
            </a:fld>
            <a:endParaRPr lang="en-US" dirty="0"/>
          </a:p>
        </p:txBody>
      </p:sp>
    </p:spTree>
    <p:extLst>
      <p:ext uri="{BB962C8B-B14F-4D97-AF65-F5344CB8AC3E}">
        <p14:creationId xmlns:p14="http://schemas.microsoft.com/office/powerpoint/2010/main" val="3958628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#05 – Helpful</a:t>
            </a:r>
            <a:r>
              <a:rPr lang="en-US" baseline="0" dirty="0" smtClean="0"/>
              <a:t> Types of Questions for Finding Solutions</a:t>
            </a:r>
          </a:p>
          <a:p>
            <a:endParaRPr lang="en-US" baseline="0" dirty="0" smtClean="0"/>
          </a:p>
          <a:p>
            <a:r>
              <a:rPr lang="en-US" dirty="0"/>
              <a:t>TRAINING POINTS:  </a:t>
            </a:r>
            <a:endParaRPr lang="en-US" sz="1000" dirty="0"/>
          </a:p>
          <a:p>
            <a:pPr marL="181225" indent="-181225">
              <a:buFont typeface="Arial" panose="020B0604020202020204" pitchFamily="34" charset="0"/>
              <a:buChar char="•"/>
            </a:pPr>
            <a:r>
              <a:rPr lang="en-US" dirty="0"/>
              <a:t>Solution-focused questions are part of the foundation on which effective CFTMs occur. Child protection assessment has, in the past, focused too narrowly on problems within the family rather than balancing those worries with an exploration of existing strengths and acts of protection that are equally relevant to accurately assessing danger and risk and planning for safety. CFTMs help </a:t>
            </a:r>
            <a:r>
              <a:rPr lang="en-US" dirty="0" smtClean="0"/>
              <a:t>CFS </a:t>
            </a:r>
            <a:r>
              <a:rPr lang="en-US" dirty="0"/>
              <a:t>staff hold the balance between danger and safety more explicitly, and by shifting the focus helps workers engage more effectively with families in the development of solutions. </a:t>
            </a:r>
            <a:endParaRPr lang="en-US" sz="1000" dirty="0"/>
          </a:p>
          <a:p>
            <a:pPr marL="181225" indent="-181225">
              <a:buFont typeface="Arial" panose="020B0604020202020204" pitchFamily="34" charset="0"/>
              <a:buChar char="•"/>
            </a:pPr>
            <a:r>
              <a:rPr lang="en-US" dirty="0"/>
              <a:t>Specific types of questions focus our attention on caregiver behaviors and exploration of strengths on which to build safety</a:t>
            </a:r>
          </a:p>
          <a:p>
            <a:pPr marL="664488" lvl="1" indent="-181225">
              <a:buFont typeface="Arial" panose="020B0604020202020204" pitchFamily="34" charset="0"/>
              <a:buChar char="•"/>
            </a:pPr>
            <a:r>
              <a:rPr lang="en-US" dirty="0"/>
              <a:t>Who, what, when, where and how questions (no “why” questions)</a:t>
            </a:r>
            <a:endParaRPr lang="en-US" sz="1000" dirty="0"/>
          </a:p>
          <a:p>
            <a:pPr marL="664488" lvl="1" indent="-181225">
              <a:buFont typeface="Arial" panose="020B0604020202020204" pitchFamily="34" charset="0"/>
              <a:buChar char="•"/>
            </a:pPr>
            <a:r>
              <a:rPr lang="en-US" dirty="0"/>
              <a:t>Coping questions</a:t>
            </a:r>
            <a:endParaRPr lang="en-US" sz="1000" dirty="0"/>
          </a:p>
          <a:p>
            <a:pPr marL="664488" lvl="1" indent="-181225">
              <a:buFont typeface="Arial" panose="020B0604020202020204" pitchFamily="34" charset="0"/>
              <a:buChar char="•"/>
            </a:pPr>
            <a:r>
              <a:rPr lang="en-US" dirty="0"/>
              <a:t>Relationship questions</a:t>
            </a:r>
            <a:endParaRPr lang="en-US" sz="1000" dirty="0"/>
          </a:p>
          <a:p>
            <a:pPr marL="664488" lvl="1" indent="-181225">
              <a:buFont typeface="Arial" panose="020B0604020202020204" pitchFamily="34" charset="0"/>
              <a:buChar char="•"/>
            </a:pPr>
            <a:r>
              <a:rPr lang="en-US" dirty="0"/>
              <a:t>Exception-seeking questions</a:t>
            </a:r>
            <a:endParaRPr lang="en-US" sz="1000" dirty="0"/>
          </a:p>
          <a:p>
            <a:pPr marL="664488" lvl="1" indent="-181225">
              <a:buFont typeface="Arial" panose="020B0604020202020204" pitchFamily="34" charset="0"/>
              <a:buChar char="•"/>
            </a:pPr>
            <a:r>
              <a:rPr lang="en-US" dirty="0"/>
              <a:t>Scaling questions</a:t>
            </a:r>
            <a:endParaRPr lang="en-US" sz="1000" dirty="0"/>
          </a:p>
          <a:p>
            <a:pPr marL="664488" lvl="1" indent="-181225">
              <a:buFont typeface="Arial" panose="020B0604020202020204" pitchFamily="34" charset="0"/>
              <a:buChar char="•"/>
            </a:pPr>
            <a:r>
              <a:rPr lang="en-US" dirty="0"/>
              <a:t>Miracle question</a:t>
            </a:r>
            <a:endParaRPr lang="en-US" sz="1000" dirty="0"/>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51</a:t>
            </a:fld>
            <a:endParaRPr lang="en-US" dirty="0"/>
          </a:p>
        </p:txBody>
      </p:sp>
    </p:spTree>
    <p:extLst>
      <p:ext uri="{BB962C8B-B14F-4D97-AF65-F5344CB8AC3E}">
        <p14:creationId xmlns:p14="http://schemas.microsoft.com/office/powerpoint/2010/main" val="3247139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two columns on flip chart paper to capture what the group felt were the pluses or strengths of the training today, as well as the deltas (Greek symbol for change) or upgrades. Deltas don’t necessarily mean a negative, just something they’d like to change.</a:t>
            </a:r>
          </a:p>
          <a:p>
            <a:r>
              <a:rPr lang="en-US" dirty="0"/>
              <a:t> </a:t>
            </a:r>
          </a:p>
          <a:p>
            <a:r>
              <a:rPr lang="en-US" dirty="0"/>
              <a:t>Again, be clear about the value of giving transparent feedback as a group v. written evaluation forms – it helps everyone get more comfortable sharing their thoughts and feelings and helps to avoid a “meeting after the meeting about the meeting.” </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56</a:t>
            </a:fld>
            <a:endParaRPr lang="en-US" dirty="0"/>
          </a:p>
        </p:txBody>
      </p:sp>
    </p:spTree>
    <p:extLst>
      <p:ext uri="{BB962C8B-B14F-4D97-AF65-F5344CB8AC3E}">
        <p14:creationId xmlns:p14="http://schemas.microsoft.com/office/powerpoint/2010/main" val="117353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latin typeface="Calibri" charset="0"/>
              </a:rPr>
              <a:t>In 2002 the Katie A. class action lawsuit was filed against the California Department of Social Services (CDSS), the California Department of Health Care Services (DHCS), and the County of Los Angeles (LA). It was filed by young adults who had aged out of foster care in Los Angeles County. The plaintiffs alleged foster children do not receive adequate assessment and referral for mental health services and that they suffer multiple unnecessarily restrictive foster care placements. They voiced concerns regarding an overuse of congregate and shelter care. </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8</a:t>
            </a:fld>
            <a:endParaRPr lang="en-US" dirty="0"/>
          </a:p>
        </p:txBody>
      </p:sp>
    </p:spTree>
    <p:extLst>
      <p:ext uri="{BB962C8B-B14F-4D97-AF65-F5344CB8AC3E}">
        <p14:creationId xmlns:p14="http://schemas.microsoft.com/office/powerpoint/2010/main" val="286104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latin typeface="Calibri" charset="0"/>
              </a:rPr>
              <a:t>The settlement agreement identified the</a:t>
            </a:r>
            <a:r>
              <a:rPr lang="en-US" baseline="0" dirty="0" smtClean="0">
                <a:latin typeface="Calibri" charset="0"/>
              </a:rPr>
              <a:t> class and a subclass of children to be served. </a:t>
            </a:r>
            <a:r>
              <a:rPr lang="en-US" dirty="0" smtClean="0">
                <a:latin typeface="Calibri" charset="0"/>
              </a:rPr>
              <a:t>The class members include: children at risk of placement in foster care, children with a mental health condition, children in need of individualized mental health services, and children in an open CWS case. The subclass of children include: children with an open CWS case who are full scope Medi-Cal eligible and have an open CWS case AND meet the medical necessity criteria for Specialty Mental Health Services. </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9</a:t>
            </a:fld>
            <a:endParaRPr lang="en-US" dirty="0"/>
          </a:p>
        </p:txBody>
      </p:sp>
    </p:spTree>
    <p:extLst>
      <p:ext uri="{BB962C8B-B14F-4D97-AF65-F5344CB8AC3E}">
        <p14:creationId xmlns:p14="http://schemas.microsoft.com/office/powerpoint/2010/main" val="296486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The Core Practice Model articulates a family-centered approach that is intended to improve coordination and collaboration among mental health, child welfare and children and families involved with the child welfare system who have mental health needs.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12</a:t>
            </a:fld>
            <a:endParaRPr lang="en-US" dirty="0"/>
          </a:p>
        </p:txBody>
      </p:sp>
    </p:spTree>
    <p:extLst>
      <p:ext uri="{BB962C8B-B14F-4D97-AF65-F5344CB8AC3E}">
        <p14:creationId xmlns:p14="http://schemas.microsoft.com/office/powerpoint/2010/main" val="14631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The Core Practice Model is built on several key elements including the value of teaming with families</a:t>
            </a:r>
            <a:r>
              <a:rPr lang="en-US" baseline="0" dirty="0" smtClean="0"/>
              <a:t> and utilizing trauma-informed practice. The CPM is comprised of five primary components and activities including: engagement, assessment, service planning and implementation, monitoring and adapting and transition. For subclass members, three specific services shall be available to children/youth with more intensive needs: Intensive Care Coordination (ICC), Intensive Home Based Services (IHBS), and Therapeutic Foster Care (TFC)</a:t>
            </a:r>
            <a:endParaRPr lang="en-US" dirty="0" smtClean="0"/>
          </a:p>
          <a:p>
            <a:endParaRPr lang="en-US" dirty="0" smtClean="0"/>
          </a:p>
          <a:p>
            <a:r>
              <a:rPr lang="en-US" dirty="0" smtClean="0"/>
              <a:t>Reference page 2 of CPM</a:t>
            </a:r>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13</a:t>
            </a:fld>
            <a:endParaRPr lang="en-US" dirty="0"/>
          </a:p>
        </p:txBody>
      </p:sp>
    </p:spTree>
    <p:extLst>
      <p:ext uri="{BB962C8B-B14F-4D97-AF65-F5344CB8AC3E}">
        <p14:creationId xmlns:p14="http://schemas.microsoft.com/office/powerpoint/2010/main" val="128291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Members: </a:t>
            </a:r>
          </a:p>
          <a:p>
            <a:r>
              <a:rPr lang="en-US" baseline="0" dirty="0" smtClean="0"/>
              <a:t>SW might be responsible to coordinate the initial CFTM and then delegate it to other CFT members.</a:t>
            </a:r>
          </a:p>
          <a:p>
            <a:r>
              <a:rPr lang="en-US" baseline="0" dirty="0" smtClean="0"/>
              <a:t>SW might have to facilitate the CFTM and scribe for the meeting.</a:t>
            </a:r>
          </a:p>
          <a:p>
            <a:r>
              <a:rPr lang="en-US" baseline="0" dirty="0" smtClean="0"/>
              <a:t>SW might have to serve as the authority in legal matters, a “concerned” team member, a scribe, a facilitator, etc. </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20</a:t>
            </a:fld>
            <a:endParaRPr lang="en-US" dirty="0"/>
          </a:p>
        </p:txBody>
      </p:sp>
    </p:spTree>
    <p:extLst>
      <p:ext uri="{BB962C8B-B14F-4D97-AF65-F5344CB8AC3E}">
        <p14:creationId xmlns:p14="http://schemas.microsoft.com/office/powerpoint/2010/main" val="298973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23</a:t>
            </a:fld>
            <a:endParaRPr lang="en-US" dirty="0"/>
          </a:p>
        </p:txBody>
      </p:sp>
    </p:spTree>
    <p:extLst>
      <p:ext uri="{BB962C8B-B14F-4D97-AF65-F5344CB8AC3E}">
        <p14:creationId xmlns:p14="http://schemas.microsoft.com/office/powerpoint/2010/main" val="49430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network… no plan.</a:t>
            </a:r>
          </a:p>
          <a:p>
            <a:r>
              <a:rPr lang="en-US" dirty="0" smtClean="0"/>
              <a:t>Nothing about us, without us.</a:t>
            </a:r>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24</a:t>
            </a:fld>
            <a:endParaRPr lang="en-US" dirty="0"/>
          </a:p>
        </p:txBody>
      </p:sp>
    </p:spTree>
    <p:extLst>
      <p:ext uri="{BB962C8B-B14F-4D97-AF65-F5344CB8AC3E}">
        <p14:creationId xmlns:p14="http://schemas.microsoft.com/office/powerpoint/2010/main" val="37117279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465"/>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057390"/>
            <a:ext cx="6400800" cy="1126869"/>
          </a:xfrm>
        </p:spPr>
        <p:txBody>
          <a:bodyPr>
            <a:normAutofit/>
          </a:bodyPr>
          <a:lstStyle>
            <a:lvl1pPr marL="0" indent="0" algn="ctr">
              <a:buNone/>
              <a:defRPr sz="18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C9182E8-D1EF-E647-91AC-4AA7B6A51217}" type="datetime1">
              <a:rPr lang="en-US" smtClean="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E5137-BBAA-4537-BA08-7805CC0C06F2}"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8651" t="15303" r="18197" b="42424"/>
          <a:stretch/>
        </p:blipFill>
        <p:spPr>
          <a:xfrm>
            <a:off x="561310" y="4081866"/>
            <a:ext cx="611434" cy="61363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7845" y="4072341"/>
            <a:ext cx="613634" cy="61363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38737" y="4081866"/>
            <a:ext cx="613634" cy="61363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l="21859" r="11407"/>
          <a:stretch/>
        </p:blipFill>
        <p:spPr>
          <a:xfrm flipH="1">
            <a:off x="4676064" y="4077535"/>
            <a:ext cx="613634" cy="61373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val="0"/>
              </a:ext>
            </a:extLst>
          </a:blip>
          <a:srcRect l="23865" r="9432"/>
          <a:stretch/>
        </p:blipFill>
        <p:spPr>
          <a:xfrm>
            <a:off x="3850826" y="4076130"/>
            <a:ext cx="613981" cy="61363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userDrawn="1"/>
        </p:nvPicPr>
        <p:blipFill rotWithShape="1">
          <a:blip r:embed="rId7" cstate="print">
            <a:extLst>
              <a:ext uri="{28A0092B-C50C-407E-A947-70E740481C1C}">
                <a14:useLocalDpi xmlns:a14="http://schemas.microsoft.com/office/drawing/2010/main" val="0"/>
              </a:ext>
            </a:extLst>
          </a:blip>
          <a:srcRect l="14014" r="16443" b="53409"/>
          <a:stretch/>
        </p:blipFill>
        <p:spPr>
          <a:xfrm>
            <a:off x="3021041" y="4076670"/>
            <a:ext cx="613634" cy="61578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userDrawn="1"/>
        </p:nvPicPr>
        <p:blipFill rotWithShape="1">
          <a:blip r:embed="rId8" cstate="print">
            <a:extLst>
              <a:ext uri="{28A0092B-C50C-407E-A947-70E740481C1C}">
                <a14:useLocalDpi xmlns:a14="http://schemas.microsoft.com/office/drawing/2010/main" val="0"/>
              </a:ext>
            </a:extLst>
          </a:blip>
          <a:srcRect l="26249" r="6371" b="-602"/>
          <a:stretch/>
        </p:blipFill>
        <p:spPr>
          <a:xfrm>
            <a:off x="5480329" y="4081759"/>
            <a:ext cx="613632" cy="60791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userDrawn="1"/>
        </p:nvPicPr>
        <p:blipFill rotWithShape="1">
          <a:blip r:embed="rId9" cstate="print">
            <a:extLst>
              <a:ext uri="{28A0092B-C50C-407E-A947-70E740481C1C}">
                <a14:useLocalDpi xmlns:a14="http://schemas.microsoft.com/office/drawing/2010/main" val="0"/>
              </a:ext>
            </a:extLst>
          </a:blip>
          <a:srcRect b="32879"/>
          <a:stretch/>
        </p:blipFill>
        <p:spPr>
          <a:xfrm>
            <a:off x="6289717" y="4072231"/>
            <a:ext cx="613634" cy="61550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userDrawn="1"/>
        </p:nvPicPr>
        <p:blipFill rotWithShape="1">
          <a:blip r:embed="rId10" cstate="print">
            <a:extLst>
              <a:ext uri="{28A0092B-C50C-407E-A947-70E740481C1C}">
                <a14:useLocalDpi xmlns:a14="http://schemas.microsoft.com/office/drawing/2010/main" val="0"/>
              </a:ext>
            </a:extLst>
          </a:blip>
          <a:srcRect l="23242" r="10342"/>
          <a:stretch/>
        </p:blipFill>
        <p:spPr>
          <a:xfrm>
            <a:off x="7127125" y="4076670"/>
            <a:ext cx="617330" cy="616734"/>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userDrawn="1"/>
        </p:nvPicPr>
        <p:blipFill rotWithShape="1">
          <a:blip r:embed="rId11" cstate="print">
            <a:extLst>
              <a:ext uri="{28A0092B-C50C-407E-A947-70E740481C1C}">
                <a14:useLocalDpi xmlns:a14="http://schemas.microsoft.com/office/drawing/2010/main" val="0"/>
              </a:ext>
            </a:extLst>
          </a:blip>
          <a:srcRect l="25388" r="3437"/>
          <a:stretch/>
        </p:blipFill>
        <p:spPr>
          <a:xfrm>
            <a:off x="7950212" y="4072232"/>
            <a:ext cx="605467" cy="607919"/>
          </a:xfrm>
          <a:prstGeom prst="rect">
            <a:avLst/>
          </a:prstGeom>
          <a:ln>
            <a:noFill/>
          </a:ln>
          <a:effectLst>
            <a:outerShdw blurRad="292100" dist="139700" dir="2700000" algn="tl" rotWithShape="0">
              <a:srgbClr val="333333">
                <a:alpha val="65000"/>
              </a:srgbClr>
            </a:outerShdw>
          </a:effectLst>
        </p:spPr>
      </p:pic>
      <p:cxnSp>
        <p:nvCxnSpPr>
          <p:cNvPr id="17" name="Straight Connector 16"/>
          <p:cNvCxnSpPr/>
          <p:nvPr userDrawn="1"/>
        </p:nvCxnSpPr>
        <p:spPr>
          <a:xfrm>
            <a:off x="488887" y="5305317"/>
            <a:ext cx="806679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036" y="6141659"/>
            <a:ext cx="1694609" cy="133925"/>
          </a:xfrm>
          <a:prstGeom prst="rect">
            <a:avLst/>
          </a:prstGeom>
        </p:spPr>
      </p:pic>
      <p:pic>
        <p:nvPicPr>
          <p:cNvPr id="19" name="Picture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7455" y="5407728"/>
            <a:ext cx="1255261" cy="862354"/>
          </a:xfrm>
          <a:prstGeom prst="rect">
            <a:avLst/>
          </a:prstGeom>
        </p:spPr>
      </p:pic>
      <p:sp>
        <p:nvSpPr>
          <p:cNvPr id="20" name="TextBox 19"/>
          <p:cNvSpPr txBox="1"/>
          <p:nvPr userDrawn="1"/>
        </p:nvSpPr>
        <p:spPr>
          <a:xfrm>
            <a:off x="1979113" y="5379060"/>
            <a:ext cx="6083834" cy="738664"/>
          </a:xfrm>
          <a:prstGeom prst="rect">
            <a:avLst/>
          </a:prstGeom>
          <a:noFill/>
        </p:spPr>
        <p:txBody>
          <a:bodyPr wrap="square" rtlCol="0">
            <a:spAutoFit/>
          </a:bodyPr>
          <a:lstStyle/>
          <a:p>
            <a:r>
              <a:rPr lang="en-US" sz="1400" kern="1200" dirty="0" smtClean="0">
                <a:solidFill>
                  <a:schemeClr val="tx1"/>
                </a:solidFill>
                <a:effectLst/>
                <a:latin typeface="+mn-lt"/>
                <a:ea typeface="+mn-ea"/>
                <a:cs typeface="+mn-cs"/>
              </a:rPr>
              <a:t>PCWTA is a program of the Academy for Professional Excellence at San Diego State University School of Social Work in collaboration with  our University partners, CSU San Bernardino, Loma Linda University and CSU Fullerton</a:t>
            </a:r>
            <a:endParaRPr lang="en-US" sz="1400" dirty="0"/>
          </a:p>
        </p:txBody>
      </p: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11356" y="5470357"/>
            <a:ext cx="537041" cy="671301"/>
          </a:xfrm>
          <a:prstGeom prst="rect">
            <a:avLst/>
          </a:prstGeom>
        </p:spPr>
      </p:pic>
    </p:spTree>
    <p:extLst>
      <p:ext uri="{BB962C8B-B14F-4D97-AF65-F5344CB8AC3E}">
        <p14:creationId xmlns:p14="http://schemas.microsoft.com/office/powerpoint/2010/main" val="423756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B5220-5F66-5B41-A66D-84BC4FF41BE4}" type="datetime1">
              <a:rPr lang="en-US" smtClean="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44560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5F47F-BA08-9544-909E-014AD6DF510A}" type="datetime1">
              <a:rPr lang="en-US" smtClean="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366031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F2BD34-58FF-E049-BA34-9052C878101F}" type="datetime1">
              <a:rPr lang="en-US" smtClean="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E5137-BBAA-4537-BA08-7805CC0C06F2}" type="slidenum">
              <a:rPr lang="en-US" smtClean="0"/>
              <a:pPr/>
              <a:t>‹#›</a:t>
            </a:fld>
            <a:endParaRPr lang="en-US" dirty="0"/>
          </a:p>
        </p:txBody>
      </p:sp>
      <p:cxnSp>
        <p:nvCxnSpPr>
          <p:cNvPr id="7" name="Straight Connector 6"/>
          <p:cNvCxnSpPr/>
          <p:nvPr/>
        </p:nvCxnSpPr>
        <p:spPr>
          <a:xfrm>
            <a:off x="463824" y="1219200"/>
            <a:ext cx="82296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58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38DA6A4-B647-D047-8CA2-650FDE4855D8}" type="datetime1">
              <a:rPr lang="en-US" smtClean="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E5137-BBAA-4537-BA08-7805CC0C06F2}" type="slidenum">
              <a:rPr lang="en-US" smtClean="0"/>
              <a:pPr/>
              <a:t>‹#›</a:t>
            </a:fld>
            <a:endParaRPr lang="en-US" dirty="0"/>
          </a:p>
        </p:txBody>
      </p:sp>
      <p:cxnSp>
        <p:nvCxnSpPr>
          <p:cNvPr id="7" name="Straight Connector 6"/>
          <p:cNvCxnSpPr/>
          <p:nvPr/>
        </p:nvCxnSpPr>
        <p:spPr>
          <a:xfrm>
            <a:off x="384312" y="1066800"/>
            <a:ext cx="82296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39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BD9E40-A978-BB4B-BA97-B3B734770841}" type="datetime1">
              <a:rPr lang="en-US" smtClean="0"/>
              <a:pPr/>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280690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65772F-76D6-6E46-BD9B-9DC307169C74}" type="datetime1">
              <a:rPr lang="en-US" smtClean="0"/>
              <a:pPr/>
              <a:t>12/21/2016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336523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8CCBF6-66BB-604A-A34D-3AF4DD44F31E}" type="datetime1">
              <a:rPr lang="en-US" smtClean="0"/>
              <a:pPr/>
              <a:t>12/21/2016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12336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45FF3-3DAE-CA47-8C95-3F1AE2FA7C9B}" type="datetime1">
              <a:rPr lang="en-US" smtClean="0"/>
              <a:pPr/>
              <a:t>12/21/2016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143798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55079-C24C-1843-B3FA-74A3BCD282BC}" type="datetime1">
              <a:rPr lang="en-US" smtClean="0"/>
              <a:pPr/>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242407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7C10C-F11E-AE45-A684-3E716D6F403E}" type="datetime1">
              <a:rPr lang="en-US" smtClean="0"/>
              <a:pPr/>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348912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359E1-3680-4E4C-B914-611E6236C3A2}" type="datetime1">
              <a:rPr lang="en-US" smtClean="0"/>
              <a:pPr/>
              <a:t>12/21/2016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E5137-BBAA-4537-BA08-7805CC0C06F2}" type="slidenum">
              <a:rPr lang="en-US" smtClean="0"/>
              <a:pPr/>
              <a:t>‹#›</a:t>
            </a:fld>
            <a:endParaRPr lang="en-US"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4295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6988"/>
            <a:ext cx="7772400" cy="1057708"/>
          </a:xfrm>
        </p:spPr>
        <p:txBody>
          <a:bodyPr>
            <a:noAutofit/>
          </a:bodyPr>
          <a:lstStyle/>
          <a:p>
            <a:r>
              <a:rPr lang="en-US" dirty="0" smtClean="0"/>
              <a:t>Understanding Child </a:t>
            </a:r>
            <a:r>
              <a:rPr lang="en-US" dirty="0"/>
              <a:t>&amp;</a:t>
            </a:r>
            <a:r>
              <a:rPr lang="en-US" dirty="0" smtClean="0"/>
              <a:t> Family </a:t>
            </a:r>
            <a:br>
              <a:rPr lang="en-US" dirty="0" smtClean="0"/>
            </a:br>
            <a:r>
              <a:rPr lang="en-US" dirty="0" smtClean="0"/>
              <a:t>Team (CFT) Meetings  </a:t>
            </a:r>
            <a:endParaRPr lang="en-US" dirty="0"/>
          </a:p>
        </p:txBody>
      </p:sp>
      <p:cxnSp>
        <p:nvCxnSpPr>
          <p:cNvPr id="6" name="Straight Connector 5"/>
          <p:cNvCxnSpPr/>
          <p:nvPr/>
        </p:nvCxnSpPr>
        <p:spPr>
          <a:xfrm>
            <a:off x="488887" y="5305317"/>
            <a:ext cx="806679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10/23/14</a:t>
            </a:r>
            <a:endParaRPr lang="en-US" dirty="0"/>
          </a:p>
        </p:txBody>
      </p:sp>
      <p:sp>
        <p:nvSpPr>
          <p:cNvPr id="4" name="Subtitle 3"/>
          <p:cNvSpPr>
            <a:spLocks noGrp="1"/>
          </p:cNvSpPr>
          <p:nvPr>
            <p:ph type="subTitle" idx="1"/>
          </p:nvPr>
        </p:nvSpPr>
        <p:spPr>
          <a:xfrm>
            <a:off x="1371600" y="2525486"/>
            <a:ext cx="6400800" cy="1190171"/>
          </a:xfrm>
        </p:spPr>
        <p:txBody>
          <a:bodyPr/>
          <a:lstStyle/>
          <a:p>
            <a:endParaRPr lang="en-US" dirty="0"/>
          </a:p>
        </p:txBody>
      </p:sp>
    </p:spTree>
    <p:extLst>
      <p:ext uri="{BB962C8B-B14F-4D97-AF65-F5344CB8AC3E}">
        <p14:creationId xmlns:p14="http://schemas.microsoft.com/office/powerpoint/2010/main" val="308342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CFS and DBH Collaboration</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Co-location of DBH Clinicians in CFS Offices</a:t>
            </a:r>
          </a:p>
          <a:p>
            <a:r>
              <a:rPr lang="en-US" sz="2800" dirty="0" smtClean="0"/>
              <a:t>Mental Health Screenings and Assessments</a:t>
            </a:r>
          </a:p>
          <a:p>
            <a:r>
              <a:rPr lang="en-US" sz="2800" dirty="0" smtClean="0"/>
              <a:t>Identification of Katie A Subclass Members</a:t>
            </a:r>
          </a:p>
          <a:p>
            <a:r>
              <a:rPr lang="en-US" sz="2800" dirty="0" smtClean="0"/>
              <a:t>SART</a:t>
            </a:r>
          </a:p>
          <a:p>
            <a:r>
              <a:rPr lang="en-US" sz="2800" dirty="0" smtClean="0"/>
              <a:t>Health Homes</a:t>
            </a:r>
          </a:p>
          <a:p>
            <a:r>
              <a:rPr lang="en-US" sz="2800" dirty="0" smtClean="0"/>
              <a:t>Wraparound</a:t>
            </a:r>
          </a:p>
          <a:p>
            <a:r>
              <a:rPr lang="en-US" sz="2800" dirty="0" smtClean="0"/>
              <a:t>Success First </a:t>
            </a:r>
          </a:p>
          <a:p>
            <a:r>
              <a:rPr lang="en-US" sz="2800" dirty="0" smtClean="0"/>
              <a:t>Other DBH Contracted Services/Providers</a:t>
            </a:r>
          </a:p>
          <a:p>
            <a:r>
              <a:rPr lang="en-US" sz="2800" dirty="0" smtClean="0"/>
              <a:t>Need Assistance? </a:t>
            </a:r>
            <a:r>
              <a:rPr lang="en-US" sz="2800" b="1" dirty="0" smtClean="0"/>
              <a:t>Call (909) 387-7000</a:t>
            </a:r>
          </a:p>
          <a:p>
            <a:endParaRPr lang="en-US" sz="2800" dirty="0" smtClean="0"/>
          </a:p>
          <a:p>
            <a:endParaRPr lang="en-US" sz="2800" dirty="0" smtClean="0"/>
          </a:p>
        </p:txBody>
      </p:sp>
    </p:spTree>
    <p:extLst>
      <p:ext uri="{BB962C8B-B14F-4D97-AF65-F5344CB8AC3E}">
        <p14:creationId xmlns:p14="http://schemas.microsoft.com/office/powerpoint/2010/main" val="2884997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Screening Tools</a:t>
            </a:r>
            <a:endParaRPr lang="en-US" dirty="0"/>
          </a:p>
        </p:txBody>
      </p:sp>
      <p:sp>
        <p:nvSpPr>
          <p:cNvPr id="3" name="Content Placeholder 2"/>
          <p:cNvSpPr>
            <a:spLocks noGrp="1"/>
          </p:cNvSpPr>
          <p:nvPr>
            <p:ph idx="1"/>
          </p:nvPr>
        </p:nvSpPr>
        <p:spPr/>
        <p:txBody>
          <a:bodyPr>
            <a:normAutofit/>
          </a:bodyPr>
          <a:lstStyle/>
          <a:p>
            <a:r>
              <a:rPr lang="en-US" dirty="0" smtClean="0"/>
              <a:t>Universal Referral Form (URF) 234</a:t>
            </a:r>
          </a:p>
          <a:p>
            <a:r>
              <a:rPr lang="en-US" dirty="0" smtClean="0"/>
              <a:t>URF 235</a:t>
            </a:r>
          </a:p>
          <a:p>
            <a:r>
              <a:rPr lang="en-US" dirty="0" smtClean="0"/>
              <a:t>URF 235</a:t>
            </a:r>
          </a:p>
          <a:p>
            <a:r>
              <a:rPr lang="en-US" b="1" dirty="0" smtClean="0"/>
              <a:t>If Child Not Currently Receiving Mental Health Services THEN Screening Is:</a:t>
            </a:r>
          </a:p>
          <a:p>
            <a:r>
              <a:rPr lang="en-US" i="1" dirty="0" smtClean="0"/>
              <a:t>Conducted Initially </a:t>
            </a:r>
          </a:p>
          <a:p>
            <a:r>
              <a:rPr lang="en-US" i="1" dirty="0" smtClean="0"/>
              <a:t>Every Six (6) Months or at Case Plan Update</a:t>
            </a:r>
          </a:p>
          <a:p>
            <a:r>
              <a:rPr lang="en-US" i="1" dirty="0" smtClean="0"/>
              <a:t>Documented in Health and Educational Passport (HEP)</a:t>
            </a:r>
            <a:endParaRPr lang="en-US" i="1" dirty="0"/>
          </a:p>
        </p:txBody>
      </p:sp>
    </p:spTree>
    <p:extLst>
      <p:ext uri="{BB962C8B-B14F-4D97-AF65-F5344CB8AC3E}">
        <p14:creationId xmlns:p14="http://schemas.microsoft.com/office/powerpoint/2010/main" val="2935029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State of California Response:</a:t>
            </a:r>
            <a:br>
              <a:rPr lang="en-US" dirty="0" smtClean="0"/>
            </a:br>
            <a:r>
              <a:rPr lang="en-US" i="1" dirty="0" smtClean="0"/>
              <a:t>The Core Practice Model (CPM)</a:t>
            </a:r>
            <a:endParaRPr lang="en-US" i="1" dirty="0"/>
          </a:p>
        </p:txBody>
      </p:sp>
      <p:sp>
        <p:nvSpPr>
          <p:cNvPr id="3" name="Content Placeholder 2"/>
          <p:cNvSpPr>
            <a:spLocks noGrp="1"/>
          </p:cNvSpPr>
          <p:nvPr>
            <p:ph idx="1"/>
          </p:nvPr>
        </p:nvSpPr>
        <p:spPr/>
        <p:txBody>
          <a:bodyPr/>
          <a:lstStyle/>
          <a:p>
            <a:r>
              <a:rPr lang="en-US" dirty="0"/>
              <a:t>The Core Practice Model (CPM) articulates a family-centered approach that is intended to improve coordination and collaboration among mental health, child welfare and children and families involved with the child welfare system who have mental health needs </a:t>
            </a:r>
          </a:p>
        </p:txBody>
      </p:sp>
      <p:sp>
        <p:nvSpPr>
          <p:cNvPr id="4" name="Slide Number Placeholder 3"/>
          <p:cNvSpPr>
            <a:spLocks noGrp="1"/>
          </p:cNvSpPr>
          <p:nvPr>
            <p:ph type="sldNum" sz="quarter" idx="12"/>
          </p:nvPr>
        </p:nvSpPr>
        <p:spPr/>
        <p:txBody>
          <a:bodyPr/>
          <a:lstStyle/>
          <a:p>
            <a:fld id="{74DE5137-BBAA-4537-BA08-7805CC0C06F2}" type="slidenum">
              <a:rPr lang="en-US" smtClean="0"/>
              <a:pPr/>
              <a:t>12</a:t>
            </a:fld>
            <a:endParaRPr lang="en-US" dirty="0"/>
          </a:p>
        </p:txBody>
      </p:sp>
    </p:spTree>
    <p:extLst>
      <p:ext uri="{BB962C8B-B14F-4D97-AF65-F5344CB8AC3E}">
        <p14:creationId xmlns:p14="http://schemas.microsoft.com/office/powerpoint/2010/main" val="215555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Practice Model (CPM) Elements</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a:t>Teaming with </a:t>
            </a:r>
            <a:r>
              <a:rPr lang="en-US" sz="2600" b="1" dirty="0" smtClean="0"/>
              <a:t>families </a:t>
            </a:r>
            <a:r>
              <a:rPr lang="en-US" sz="2600" dirty="0" smtClean="0"/>
              <a:t>for collaborative planning</a:t>
            </a:r>
            <a:endParaRPr lang="en-US" sz="2600" b="1" dirty="0"/>
          </a:p>
          <a:p>
            <a:r>
              <a:rPr lang="en-US" sz="2600" dirty="0"/>
              <a:t>Trauma-informed </a:t>
            </a:r>
            <a:r>
              <a:rPr lang="en-US" sz="2600" dirty="0" smtClean="0"/>
              <a:t>practice</a:t>
            </a:r>
          </a:p>
          <a:p>
            <a:pPr lvl="1"/>
            <a:r>
              <a:rPr lang="en-US" sz="2200" i="1" dirty="0" smtClean="0"/>
              <a:t>What’s happened </a:t>
            </a:r>
            <a:r>
              <a:rPr lang="en-US" sz="2200" i="1" dirty="0" err="1" smtClean="0"/>
              <a:t>vs</a:t>
            </a:r>
            <a:r>
              <a:rPr lang="en-US" sz="2200" i="1" dirty="0" smtClean="0"/>
              <a:t> What’s wrong</a:t>
            </a:r>
            <a:endParaRPr lang="en-US" sz="2200" i="1" dirty="0"/>
          </a:p>
          <a:p>
            <a:r>
              <a:rPr lang="en-US" sz="2600" dirty="0"/>
              <a:t>CPM components, standards &amp;</a:t>
            </a:r>
            <a:r>
              <a:rPr lang="en-US" sz="2600" dirty="0" smtClean="0"/>
              <a:t> </a:t>
            </a:r>
            <a:r>
              <a:rPr lang="en-US" sz="2600" dirty="0"/>
              <a:t>activities include:</a:t>
            </a:r>
          </a:p>
          <a:p>
            <a:pPr lvl="1"/>
            <a:r>
              <a:rPr lang="en-US" sz="2600" dirty="0"/>
              <a:t>Engagement</a:t>
            </a:r>
          </a:p>
          <a:p>
            <a:pPr lvl="1"/>
            <a:r>
              <a:rPr lang="en-US" sz="2600" dirty="0"/>
              <a:t>Assessment</a:t>
            </a:r>
          </a:p>
          <a:p>
            <a:pPr lvl="1"/>
            <a:r>
              <a:rPr lang="en-US" sz="2600" dirty="0"/>
              <a:t>Service Planning &amp;</a:t>
            </a:r>
            <a:r>
              <a:rPr lang="en-US" sz="2600" dirty="0" smtClean="0"/>
              <a:t> </a:t>
            </a:r>
            <a:r>
              <a:rPr lang="en-US" sz="2600" dirty="0"/>
              <a:t>Implementation</a:t>
            </a:r>
          </a:p>
          <a:p>
            <a:pPr lvl="1"/>
            <a:r>
              <a:rPr lang="en-US" sz="2600" dirty="0"/>
              <a:t>Monitoring &amp;</a:t>
            </a:r>
            <a:r>
              <a:rPr lang="en-US" sz="2600" dirty="0" smtClean="0"/>
              <a:t> </a:t>
            </a:r>
            <a:r>
              <a:rPr lang="en-US" sz="2600" dirty="0"/>
              <a:t>Adapting</a:t>
            </a:r>
          </a:p>
          <a:p>
            <a:pPr lvl="1"/>
            <a:r>
              <a:rPr lang="en-US" sz="2600" dirty="0" smtClean="0"/>
              <a:t>Transition</a:t>
            </a:r>
          </a:p>
          <a:p>
            <a:r>
              <a:rPr lang="en-US" sz="2600" dirty="0" smtClean="0"/>
              <a:t>For Subclass Members: </a:t>
            </a:r>
          </a:p>
          <a:p>
            <a:pPr lvl="1"/>
            <a:r>
              <a:rPr lang="en-US" sz="2600" dirty="0" smtClean="0"/>
              <a:t>ICC, IHBS, Therapeutic Foster Care</a:t>
            </a:r>
            <a:endParaRPr lang="en-US" sz="2600"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13</a:t>
            </a:fld>
            <a:endParaRPr lang="en-US" dirty="0"/>
          </a:p>
        </p:txBody>
      </p:sp>
    </p:spTree>
    <p:extLst>
      <p:ext uri="{BB962C8B-B14F-4D97-AF65-F5344CB8AC3E}">
        <p14:creationId xmlns:p14="http://schemas.microsoft.com/office/powerpoint/2010/main" val="3487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7" end="7"/>
                                            </p:txEl>
                                          </p:spTgt>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9" end="9"/>
                                            </p:txEl>
                                          </p:spTgt>
                                        </p:tgtEl>
                                      </p:cBhvr>
                                    </p:animEffect>
                                  </p:childTnLst>
                                </p:cTn>
                              </p:par>
                              <p:par>
                                <p:cTn id="63" presetID="25"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p:cTn id="65"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6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 Core Practice Model (CPM) Initiatives</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t>Working Together To Improve Outcomes for Children and Families</a:t>
            </a:r>
          </a:p>
          <a:p>
            <a:pPr lvl="1">
              <a:buFont typeface="Wingdings" panose="05000000000000000000" pitchFamily="2" charset="2"/>
              <a:buChar char="Ø"/>
            </a:pPr>
            <a:r>
              <a:rPr lang="en-US" sz="2600" b="1" i="1" dirty="0" smtClean="0"/>
              <a:t>Shared Responsibility</a:t>
            </a:r>
          </a:p>
          <a:p>
            <a:pPr lvl="1">
              <a:buFont typeface="Wingdings" panose="05000000000000000000" pitchFamily="2" charset="2"/>
              <a:buChar char="Ø"/>
            </a:pPr>
            <a:r>
              <a:rPr lang="en-US" sz="2600" b="1" i="1" dirty="0" smtClean="0"/>
              <a:t>Collaboration</a:t>
            </a:r>
          </a:p>
          <a:p>
            <a:pPr lvl="1">
              <a:buFont typeface="Wingdings" panose="05000000000000000000" pitchFamily="2" charset="2"/>
              <a:buChar char="Ø"/>
            </a:pPr>
            <a:r>
              <a:rPr lang="en-US" sz="2600" b="1" i="1" dirty="0" smtClean="0"/>
              <a:t>Cultural Competence/Humility</a:t>
            </a:r>
          </a:p>
          <a:p>
            <a:pPr lvl="1">
              <a:buFont typeface="Wingdings" panose="05000000000000000000" pitchFamily="2" charset="2"/>
              <a:buChar char="Ø"/>
            </a:pPr>
            <a:r>
              <a:rPr lang="en-US" sz="2600" b="1" i="1" dirty="0" smtClean="0"/>
              <a:t>Child Centered/Family Focused/Driven System</a:t>
            </a:r>
          </a:p>
          <a:p>
            <a:pPr lvl="1">
              <a:buFont typeface="Wingdings" panose="05000000000000000000" pitchFamily="2" charset="2"/>
              <a:buChar char="Ø"/>
            </a:pPr>
            <a:r>
              <a:rPr lang="en-US" sz="2600" b="1" i="1" dirty="0" smtClean="0"/>
              <a:t>Permanency</a:t>
            </a:r>
          </a:p>
          <a:p>
            <a:pPr lvl="1">
              <a:buFont typeface="Wingdings" panose="05000000000000000000" pitchFamily="2" charset="2"/>
              <a:buChar char="Ø"/>
            </a:pPr>
            <a:r>
              <a:rPr lang="en-US" sz="2600" b="1" i="1" dirty="0" smtClean="0"/>
              <a:t>Evidenced Based Practice</a:t>
            </a:r>
          </a:p>
          <a:p>
            <a:pPr lvl="1">
              <a:buFont typeface="Wingdings" panose="05000000000000000000" pitchFamily="2" charset="2"/>
              <a:buChar char="Ø"/>
            </a:pPr>
            <a:r>
              <a:rPr lang="en-US" sz="2600" b="1" i="1" dirty="0" smtClean="0"/>
              <a:t>Transparency</a:t>
            </a:r>
          </a:p>
          <a:p>
            <a:pPr lvl="1">
              <a:buFont typeface="Wingdings" panose="05000000000000000000" pitchFamily="2" charset="2"/>
              <a:buChar char="Ø"/>
            </a:pPr>
            <a:r>
              <a:rPr lang="en-US" sz="2600" b="1" i="1" dirty="0" smtClean="0"/>
              <a:t>Disproportionality/Disparity</a:t>
            </a:r>
          </a:p>
          <a:p>
            <a:pPr lvl="1">
              <a:buFont typeface="Wingdings" panose="05000000000000000000" pitchFamily="2" charset="2"/>
              <a:buChar char="Ø"/>
            </a:pPr>
            <a:r>
              <a:rPr lang="en-US" sz="2600" b="1" i="1" dirty="0" smtClean="0"/>
              <a:t>Accountability</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734766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CPM Values and Principles</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t>Children and protected from abuse/neglect and  maintained safely in their homes</a:t>
            </a:r>
          </a:p>
          <a:p>
            <a:r>
              <a:rPr lang="en-US" sz="2800" b="1" dirty="0" smtClean="0"/>
              <a:t>Services are</a:t>
            </a:r>
            <a:r>
              <a:rPr lang="en-US" sz="2800" dirty="0" smtClean="0"/>
              <a:t>:</a:t>
            </a:r>
          </a:p>
          <a:p>
            <a:pPr>
              <a:buFont typeface="Wingdings" panose="05000000000000000000" pitchFamily="2" charset="2"/>
              <a:buChar char="Ø"/>
            </a:pPr>
            <a:r>
              <a:rPr lang="en-US" sz="2800" dirty="0" smtClean="0"/>
              <a:t> Needs driven, strengths based, family focused</a:t>
            </a:r>
          </a:p>
          <a:p>
            <a:pPr>
              <a:buFont typeface="Wingdings" panose="05000000000000000000" pitchFamily="2" charset="2"/>
              <a:buChar char="Ø"/>
            </a:pPr>
            <a:r>
              <a:rPr lang="en-US" sz="2800" dirty="0" smtClean="0"/>
              <a:t>Individualized/tailored to the strengths/needs of the child/family</a:t>
            </a:r>
          </a:p>
          <a:p>
            <a:pPr>
              <a:buFont typeface="Wingdings" panose="05000000000000000000" pitchFamily="2" charset="2"/>
              <a:buChar char="Ø"/>
            </a:pPr>
            <a:r>
              <a:rPr lang="en-US" sz="2800" dirty="0"/>
              <a:t>M</a:t>
            </a:r>
            <a:r>
              <a:rPr lang="en-US" sz="2800" dirty="0" smtClean="0"/>
              <a:t>ulti agency approach/community based</a:t>
            </a:r>
          </a:p>
          <a:p>
            <a:pPr>
              <a:buFont typeface="Wingdings" panose="05000000000000000000" pitchFamily="2" charset="2"/>
              <a:buChar char="Ø"/>
            </a:pPr>
            <a:r>
              <a:rPr lang="en-US" sz="2800" dirty="0" smtClean="0"/>
              <a:t>Formal/informal resources</a:t>
            </a:r>
          </a:p>
          <a:p>
            <a:pPr>
              <a:buFont typeface="Wingdings" panose="05000000000000000000" pitchFamily="2" charset="2"/>
              <a:buChar char="Ø"/>
            </a:pPr>
            <a:r>
              <a:rPr lang="en-US" sz="2800" dirty="0" smtClean="0"/>
              <a:t>Culturally competent</a:t>
            </a:r>
          </a:p>
          <a:p>
            <a:r>
              <a:rPr lang="en-US" sz="2800" dirty="0" smtClean="0"/>
              <a:t>Child(</a:t>
            </a:r>
            <a:r>
              <a:rPr lang="en-US" sz="2800" dirty="0" err="1" smtClean="0"/>
              <a:t>ren</a:t>
            </a:r>
            <a:r>
              <a:rPr lang="en-US" sz="2800" dirty="0" smtClean="0"/>
              <a:t>) to have permanency/stability in living situations</a:t>
            </a:r>
            <a:endParaRPr lang="en-US" sz="2800" dirty="0"/>
          </a:p>
          <a:p>
            <a:r>
              <a:rPr lang="en-US" sz="2800" dirty="0" smtClean="0"/>
              <a:t>Parent/child voice assured throughout the  process</a:t>
            </a:r>
          </a:p>
          <a:p>
            <a:endParaRPr lang="en-US" sz="2800" dirty="0" smtClean="0"/>
          </a:p>
          <a:p>
            <a:pPr marL="0" indent="0">
              <a:buNone/>
            </a:pPr>
            <a:endParaRPr lang="en-US" dirty="0" smtClean="0"/>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1395978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CPM: Teaming With Families </a:t>
            </a:r>
            <a:endParaRPr lang="en-US" dirty="0"/>
          </a:p>
        </p:txBody>
      </p:sp>
      <p:sp>
        <p:nvSpPr>
          <p:cNvPr id="3" name="Content Placeholder 2"/>
          <p:cNvSpPr>
            <a:spLocks noGrp="1"/>
          </p:cNvSpPr>
          <p:nvPr>
            <p:ph idx="1"/>
          </p:nvPr>
        </p:nvSpPr>
        <p:spPr/>
        <p:txBody>
          <a:bodyPr>
            <a:noAutofit/>
          </a:bodyPr>
          <a:lstStyle/>
          <a:p>
            <a:r>
              <a:rPr lang="en-US" sz="4000" dirty="0" smtClean="0"/>
              <a:t>Collaboration</a:t>
            </a:r>
          </a:p>
          <a:p>
            <a:r>
              <a:rPr lang="en-US" sz="4000" dirty="0" smtClean="0"/>
              <a:t>Diverse Team Membership</a:t>
            </a:r>
          </a:p>
          <a:p>
            <a:r>
              <a:rPr lang="en-US" sz="4000" dirty="0" smtClean="0"/>
              <a:t>Guided by the Family’s input, their needs and preferences</a:t>
            </a:r>
          </a:p>
          <a:p>
            <a:r>
              <a:rPr lang="en-US" sz="4000" dirty="0" smtClean="0"/>
              <a:t>All Members Participate in the Development and Implementation of the Plan</a:t>
            </a:r>
            <a:endParaRPr lang="en-US" sz="4000" dirty="0"/>
          </a:p>
        </p:txBody>
      </p:sp>
    </p:spTree>
    <p:extLst>
      <p:ext uri="{BB962C8B-B14F-4D97-AF65-F5344CB8AC3E}">
        <p14:creationId xmlns:p14="http://schemas.microsoft.com/office/powerpoint/2010/main" val="3893298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CFT Meeting Defined</a:t>
            </a:r>
            <a:endParaRPr lang="en-US" dirty="0"/>
          </a:p>
        </p:txBody>
      </p:sp>
      <p:sp>
        <p:nvSpPr>
          <p:cNvPr id="3" name="Content Placeholder 2"/>
          <p:cNvSpPr>
            <a:spLocks noGrp="1"/>
          </p:cNvSpPr>
          <p:nvPr>
            <p:ph idx="1"/>
          </p:nvPr>
        </p:nvSpPr>
        <p:spPr/>
        <p:txBody>
          <a:bodyPr>
            <a:normAutofit fontScale="92500"/>
          </a:bodyPr>
          <a:lstStyle/>
          <a:p>
            <a:r>
              <a:rPr lang="en-US" dirty="0" smtClean="0"/>
              <a:t>Team meetings are the vehicle through which ongoing assessment of needs, case planning, and intervention, monitoring and adapting are facilitated</a:t>
            </a:r>
          </a:p>
          <a:p>
            <a:r>
              <a:rPr lang="en-US" dirty="0" smtClean="0"/>
              <a:t>Decisions should be made within the context of the team</a:t>
            </a:r>
          </a:p>
          <a:p>
            <a:r>
              <a:rPr lang="en-US" dirty="0" smtClean="0"/>
              <a:t>A CFTM should occur regularly and consider:</a:t>
            </a:r>
          </a:p>
          <a:p>
            <a:pPr marL="342900" lvl="1" indent="-342900">
              <a:buFont typeface="Wingdings" panose="05000000000000000000" pitchFamily="2" charset="2"/>
              <a:buChar char="Ø"/>
            </a:pPr>
            <a:r>
              <a:rPr lang="en-US" dirty="0"/>
              <a:t> </a:t>
            </a:r>
            <a:r>
              <a:rPr lang="en-US" dirty="0" smtClean="0"/>
              <a:t>    </a:t>
            </a:r>
            <a:r>
              <a:rPr lang="en-US" sz="2800" b="1" dirty="0" smtClean="0"/>
              <a:t>Risk Assessment/Safety </a:t>
            </a:r>
            <a:r>
              <a:rPr lang="en-US" sz="2800" b="1" dirty="0"/>
              <a:t>Planning</a:t>
            </a:r>
          </a:p>
          <a:p>
            <a:pPr lvl="1"/>
            <a:r>
              <a:rPr lang="en-US" dirty="0" smtClean="0"/>
              <a:t>Team Membership (who else should be on the team?)</a:t>
            </a:r>
          </a:p>
          <a:p>
            <a:pPr lvl="1"/>
            <a:r>
              <a:rPr lang="en-US" dirty="0" smtClean="0"/>
              <a:t>Team member roles/responsibilities in between meetings</a:t>
            </a:r>
          </a:p>
          <a:p>
            <a:pPr lvl="1"/>
            <a:r>
              <a:rPr lang="en-US" dirty="0" smtClean="0"/>
              <a:t>The effectiveness of the plan in meeting the needs and goals of the family</a:t>
            </a:r>
          </a:p>
        </p:txBody>
      </p:sp>
      <p:sp>
        <p:nvSpPr>
          <p:cNvPr id="4" name="Slide Number Placeholder 3"/>
          <p:cNvSpPr>
            <a:spLocks noGrp="1"/>
          </p:cNvSpPr>
          <p:nvPr>
            <p:ph type="sldNum" sz="quarter" idx="12"/>
          </p:nvPr>
        </p:nvSpPr>
        <p:spPr/>
        <p:txBody>
          <a:bodyPr/>
          <a:lstStyle/>
          <a:p>
            <a:fld id="{74DE5137-BBAA-4537-BA08-7805CC0C06F2}" type="slidenum">
              <a:rPr lang="en-US" smtClean="0"/>
              <a:pPr/>
              <a:t>17</a:t>
            </a:fld>
            <a:endParaRPr lang="en-US" dirty="0"/>
          </a:p>
        </p:txBody>
      </p:sp>
    </p:spTree>
    <p:extLst>
      <p:ext uri="{BB962C8B-B14F-4D97-AF65-F5344CB8AC3E}">
        <p14:creationId xmlns:p14="http://schemas.microsoft.com/office/powerpoint/2010/main" val="2382689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CFT Best Practice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Child and Family Teams must be delivered for every child/youth identified as a subclass and class member</a:t>
            </a:r>
          </a:p>
          <a:p>
            <a:r>
              <a:rPr lang="en-US" dirty="0" smtClean="0"/>
              <a:t>CFT must include at least:</a:t>
            </a:r>
          </a:p>
          <a:p>
            <a:pPr lvl="1"/>
            <a:r>
              <a:rPr lang="en-US" dirty="0" smtClean="0"/>
              <a:t>CFS Social Worker</a:t>
            </a:r>
          </a:p>
          <a:p>
            <a:pPr lvl="1"/>
            <a:r>
              <a:rPr lang="en-US" dirty="0" smtClean="0"/>
              <a:t>Mental Health Clinician (if child is receiving mental heath treatment)</a:t>
            </a:r>
          </a:p>
          <a:p>
            <a:pPr lvl="1"/>
            <a:r>
              <a:rPr lang="en-US" dirty="0" smtClean="0"/>
              <a:t>Child</a:t>
            </a:r>
          </a:p>
          <a:p>
            <a:pPr lvl="1"/>
            <a:r>
              <a:rPr lang="en-US" dirty="0" smtClean="0"/>
              <a:t>Other Family Members</a:t>
            </a:r>
          </a:p>
          <a:p>
            <a:pPr lvl="1"/>
            <a:r>
              <a:rPr lang="en-US" dirty="0" smtClean="0"/>
              <a:t>Others</a:t>
            </a:r>
            <a:endParaRPr lang="en-US" dirty="0"/>
          </a:p>
          <a:p>
            <a:r>
              <a:rPr lang="en-US" dirty="0" smtClean="0"/>
              <a:t>CFT continues throughout the life of the case and ends when the case closes</a:t>
            </a:r>
          </a:p>
        </p:txBody>
      </p:sp>
      <p:sp>
        <p:nvSpPr>
          <p:cNvPr id="4" name="Slide Number Placeholder 3"/>
          <p:cNvSpPr>
            <a:spLocks noGrp="1"/>
          </p:cNvSpPr>
          <p:nvPr>
            <p:ph type="sldNum" sz="quarter" idx="12"/>
          </p:nvPr>
        </p:nvSpPr>
        <p:spPr/>
        <p:txBody>
          <a:bodyPr/>
          <a:lstStyle/>
          <a:p>
            <a:fld id="{74DE5137-BBAA-4537-BA08-7805CC0C06F2}" type="slidenum">
              <a:rPr lang="en-US" smtClean="0"/>
              <a:pPr/>
              <a:t>18</a:t>
            </a:fld>
            <a:endParaRPr lang="en-US" dirty="0"/>
          </a:p>
        </p:txBody>
      </p:sp>
    </p:spTree>
    <p:extLst>
      <p:ext uri="{BB962C8B-B14F-4D97-AF65-F5344CB8AC3E}">
        <p14:creationId xmlns:p14="http://schemas.microsoft.com/office/powerpoint/2010/main" val="3242472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CFT Meeting Guidelines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For Subclass:</a:t>
            </a:r>
          </a:p>
          <a:p>
            <a:r>
              <a:rPr lang="en-US" dirty="0" smtClean="0"/>
              <a:t>must have the initial CFT meeting within 30 days of the membership designation date</a:t>
            </a:r>
          </a:p>
          <a:p>
            <a:r>
              <a:rPr lang="en-US" dirty="0" smtClean="0"/>
              <a:t>subsequent CFT meetings must occur every 90 days or as needed to meet the child and family’s needs or until the child/youth no longer has subclass membership designation </a:t>
            </a:r>
          </a:p>
          <a:p>
            <a:r>
              <a:rPr lang="en-US" b="1" dirty="0" smtClean="0"/>
              <a:t>For Class:</a:t>
            </a:r>
          </a:p>
          <a:p>
            <a:r>
              <a:rPr lang="en-US" dirty="0" smtClean="0"/>
              <a:t>have initial CFT meeting as soon as possible</a:t>
            </a:r>
          </a:p>
          <a:p>
            <a:r>
              <a:rPr lang="en-US" dirty="0" smtClean="0"/>
              <a:t>subsequent CFT meetings must occur every 90 days or as needed to meet the child and family’s needs </a:t>
            </a:r>
          </a:p>
          <a:p>
            <a:endParaRPr lang="en-US" b="1"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19</a:t>
            </a:fld>
            <a:endParaRPr lang="en-US" dirty="0"/>
          </a:p>
        </p:txBody>
      </p:sp>
    </p:spTree>
    <p:extLst>
      <p:ext uri="{BB962C8B-B14F-4D97-AF65-F5344CB8AC3E}">
        <p14:creationId xmlns:p14="http://schemas.microsoft.com/office/powerpoint/2010/main" val="326285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Overview</a:t>
            </a:r>
            <a:endParaRPr lang="en-US" dirty="0"/>
          </a:p>
        </p:txBody>
      </p:sp>
      <p:sp>
        <p:nvSpPr>
          <p:cNvPr id="3" name="Content Placeholder 2"/>
          <p:cNvSpPr>
            <a:spLocks noGrp="1"/>
          </p:cNvSpPr>
          <p:nvPr>
            <p:ph idx="1"/>
          </p:nvPr>
        </p:nvSpPr>
        <p:spPr/>
        <p:txBody>
          <a:bodyPr>
            <a:normAutofit/>
          </a:bodyPr>
          <a:lstStyle/>
          <a:p>
            <a:r>
              <a:rPr lang="en-US" dirty="0"/>
              <a:t>General Timeframes: Morning/Mid-day/Afternoon/</a:t>
            </a:r>
            <a:r>
              <a:rPr lang="en-US" dirty="0" smtClean="0"/>
              <a:t>Adjournment</a:t>
            </a:r>
          </a:p>
          <a:p>
            <a:pPr lvl="1"/>
            <a:r>
              <a:rPr lang="en-US" dirty="0" smtClean="0"/>
              <a:t>Toys, books, CFS “Alphabet Soup”</a:t>
            </a:r>
            <a:endParaRPr lang="en-US" dirty="0"/>
          </a:p>
          <a:p>
            <a:r>
              <a:rPr lang="en-US" dirty="0"/>
              <a:t>“Trainers”= impart new info, reinforce prior learning, ACT as Facilitator, </a:t>
            </a:r>
            <a:r>
              <a:rPr lang="en-US" b="1" i="1" dirty="0"/>
              <a:t>be transparent</a:t>
            </a:r>
            <a:r>
              <a:rPr lang="en-US" dirty="0"/>
              <a:t>, refer to </a:t>
            </a:r>
            <a:r>
              <a:rPr lang="en-US" dirty="0" smtClean="0"/>
              <a:t>Coaches</a:t>
            </a:r>
          </a:p>
          <a:p>
            <a:r>
              <a:rPr lang="en-US" dirty="0" smtClean="0"/>
              <a:t>Coaches= Ongoing application/transfer of learning &amp; support for facilitating CFTMs</a:t>
            </a:r>
            <a:endParaRPr lang="en-US" dirty="0"/>
          </a:p>
          <a:p>
            <a:r>
              <a:rPr lang="en-US" dirty="0" smtClean="0"/>
              <a:t>Day One: Overview of Child &amp; Family Team Meetings &amp; demonstration/practice of a meeting</a:t>
            </a:r>
          </a:p>
        </p:txBody>
      </p:sp>
      <p:sp>
        <p:nvSpPr>
          <p:cNvPr id="4" name="Slide Number Placeholder 3"/>
          <p:cNvSpPr>
            <a:spLocks noGrp="1"/>
          </p:cNvSpPr>
          <p:nvPr>
            <p:ph type="sldNum" sz="quarter" idx="12"/>
          </p:nvPr>
        </p:nvSpPr>
        <p:spPr/>
        <p:txBody>
          <a:bodyPr/>
          <a:lstStyle/>
          <a:p>
            <a:fld id="{74DE5137-BBAA-4537-BA08-7805CC0C06F2}" type="slidenum">
              <a:rPr lang="en-US" smtClean="0"/>
              <a:pPr/>
              <a:t>2</a:t>
            </a:fld>
            <a:endParaRPr lang="en-US" dirty="0"/>
          </a:p>
        </p:txBody>
      </p:sp>
    </p:spTree>
    <p:extLst>
      <p:ext uri="{BB962C8B-B14F-4D97-AF65-F5344CB8AC3E}">
        <p14:creationId xmlns:p14="http://schemas.microsoft.com/office/powerpoint/2010/main" val="192530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iterate type="lt">
                                    <p:tmPct val="0"/>
                                  </p:iterate>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iterate type="lt">
                                    <p:tmPct val="0"/>
                                  </p:iterate>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iterate type="lt">
                                    <p:tmPct val="0"/>
                                  </p:iterate>
                                  <p:childTnLst>
                                    <p:animEffect transition="out" filter="checkerboard(across)">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nodeType="clickEffect">
                                  <p:stCondLst>
                                    <p:cond delay="0"/>
                                  </p:stCondLst>
                                  <p:iterate type="lt">
                                    <p:tmPct val="0"/>
                                  </p:iterate>
                                  <p:childTnLst>
                                    <p:animEffect transition="out" filter="checkerboard(across)">
                                      <p:cBhvr>
                                        <p:cTn id="41" dur="500"/>
                                        <p:tgtEl>
                                          <p:spTgt spid="3">
                                            <p:txEl>
                                              <p:pRg st="3" end="3"/>
                                            </p:txEl>
                                          </p:spTgt>
                                        </p:tgtEl>
                                      </p:cBhvr>
                                    </p:animEffect>
                                    <p:set>
                                      <p:cBhvr>
                                        <p:cTn id="4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6" presetClass="emph" presetSubtype="0" fill="hold" nodeType="clickEffect">
                                  <p:stCondLst>
                                    <p:cond delay="0"/>
                                  </p:stCondLst>
                                  <p:iterate type="lt">
                                    <p:tmPct val="10000"/>
                                  </p:iterate>
                                  <p:childTnLst>
                                    <p:animScale>
                                      <p:cBhvr>
                                        <p:cTn id="51" dur="250" autoRev="1" fill="hold">
                                          <p:stCondLst>
                                            <p:cond delay="0"/>
                                          </p:stCondLst>
                                        </p:cTn>
                                        <p:tgtEl>
                                          <p:spTgt spid="3">
                                            <p:txEl>
                                              <p:pRg st="2" end="2"/>
                                            </p:txEl>
                                          </p:spTgt>
                                        </p:tgtEl>
                                      </p:cBhvr>
                                      <p:to x="80000" y="100000"/>
                                    </p:animScale>
                                    <p:anim by="(#ppt_w*0.10)" calcmode="lin" valueType="num">
                                      <p:cBhvr>
                                        <p:cTn id="52" dur="250" autoRev="1" fill="hold">
                                          <p:stCondLst>
                                            <p:cond delay="0"/>
                                          </p:stCondLst>
                                        </p:cTn>
                                        <p:tgtEl>
                                          <p:spTgt spid="3">
                                            <p:txEl>
                                              <p:pRg st="2" end="2"/>
                                            </p:txEl>
                                          </p:spTgt>
                                        </p:tgtEl>
                                        <p:attrNameLst>
                                          <p:attrName>ppt_x</p:attrName>
                                        </p:attrNameLst>
                                      </p:cBhvr>
                                    </p:anim>
                                    <p:anim by="(-#ppt_w*0.10)" calcmode="lin" valueType="num">
                                      <p:cBhvr>
                                        <p:cTn id="53" dur="250" autoRev="1" fill="hold">
                                          <p:stCondLst>
                                            <p:cond delay="0"/>
                                          </p:stCondLst>
                                        </p:cTn>
                                        <p:tgtEl>
                                          <p:spTgt spid="3">
                                            <p:txEl>
                                              <p:pRg st="2" end="2"/>
                                            </p:txEl>
                                          </p:spTgt>
                                        </p:tgtEl>
                                        <p:attrNameLst>
                                          <p:attrName>ppt_y</p:attrName>
                                        </p:attrNameLst>
                                      </p:cBhvr>
                                    </p:anim>
                                    <p:animRot by="-480000">
                                      <p:cBhvr>
                                        <p:cTn id="54" dur="250" autoRev="1" fill="hold">
                                          <p:stCondLst>
                                            <p:cond delay="0"/>
                                          </p:stCondLst>
                                        </p:cTn>
                                        <p:tgtEl>
                                          <p:spTgt spid="3">
                                            <p:txEl>
                                              <p:pRg st="2" end="2"/>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6" presetClass="emph" presetSubtype="0" fill="hold" nodeType="clickEffect">
                                  <p:stCondLst>
                                    <p:cond delay="0"/>
                                  </p:stCondLst>
                                  <p:iterate type="lt">
                                    <p:tmPct val="10000"/>
                                  </p:iterate>
                                  <p:childTnLst>
                                    <p:animScale>
                                      <p:cBhvr>
                                        <p:cTn id="58" dur="250" autoRev="1" fill="hold">
                                          <p:stCondLst>
                                            <p:cond delay="0"/>
                                          </p:stCondLst>
                                        </p:cTn>
                                        <p:tgtEl>
                                          <p:spTgt spid="3">
                                            <p:txEl>
                                              <p:pRg st="3" end="3"/>
                                            </p:txEl>
                                          </p:spTgt>
                                        </p:tgtEl>
                                      </p:cBhvr>
                                      <p:to x="80000" y="100000"/>
                                    </p:animScale>
                                    <p:anim by="(#ppt_w*0.10)" calcmode="lin" valueType="num">
                                      <p:cBhvr>
                                        <p:cTn id="59" dur="250" autoRev="1" fill="hold">
                                          <p:stCondLst>
                                            <p:cond delay="0"/>
                                          </p:stCondLst>
                                        </p:cTn>
                                        <p:tgtEl>
                                          <p:spTgt spid="3">
                                            <p:txEl>
                                              <p:pRg st="3" end="3"/>
                                            </p:txEl>
                                          </p:spTgt>
                                        </p:tgtEl>
                                        <p:attrNameLst>
                                          <p:attrName>ppt_x</p:attrName>
                                        </p:attrNameLst>
                                      </p:cBhvr>
                                    </p:anim>
                                    <p:anim by="(-#ppt_w*0.10)" calcmode="lin" valueType="num">
                                      <p:cBhvr>
                                        <p:cTn id="60" dur="250" autoRev="1" fill="hold">
                                          <p:stCondLst>
                                            <p:cond delay="0"/>
                                          </p:stCondLst>
                                        </p:cTn>
                                        <p:tgtEl>
                                          <p:spTgt spid="3">
                                            <p:txEl>
                                              <p:pRg st="3" end="3"/>
                                            </p:txEl>
                                          </p:spTgt>
                                        </p:tgtEl>
                                        <p:attrNameLst>
                                          <p:attrName>ppt_y</p:attrName>
                                        </p:attrNameLst>
                                      </p:cBhvr>
                                    </p:anim>
                                    <p:animRot by="-480000">
                                      <p:cBhvr>
                                        <p:cTn id="61" dur="250" autoRev="1"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Worker Role in a CFT Meetings</a:t>
            </a:r>
            <a:endParaRPr lang="en-US" dirty="0"/>
          </a:p>
        </p:txBody>
      </p:sp>
      <p:sp>
        <p:nvSpPr>
          <p:cNvPr id="3" name="Content Placeholder 2"/>
          <p:cNvSpPr>
            <a:spLocks noGrp="1"/>
          </p:cNvSpPr>
          <p:nvPr>
            <p:ph idx="1"/>
          </p:nvPr>
        </p:nvSpPr>
        <p:spPr>
          <a:xfrm>
            <a:off x="399143" y="1282096"/>
            <a:ext cx="8287657" cy="4794613"/>
          </a:xfrm>
        </p:spPr>
        <p:txBody>
          <a:bodyPr>
            <a:normAutofit fontScale="92500" lnSpcReduction="10000"/>
          </a:bodyPr>
          <a:lstStyle/>
          <a:p>
            <a:pPr marL="0" indent="0">
              <a:buNone/>
            </a:pPr>
            <a:r>
              <a:rPr lang="en-US" b="1" dirty="0" smtClean="0"/>
              <a:t>For Class Members</a:t>
            </a:r>
          </a:p>
          <a:p>
            <a:pPr marL="0" indent="0">
              <a:buFont typeface="Arial"/>
              <a:buChar char="•"/>
            </a:pPr>
            <a:r>
              <a:rPr lang="en-US" b="1" dirty="0" smtClean="0"/>
              <a:t>  </a:t>
            </a:r>
            <a:r>
              <a:rPr lang="en-US" dirty="0" smtClean="0"/>
              <a:t>Social Worker to coordinate/assist with      </a:t>
            </a:r>
          </a:p>
          <a:p>
            <a:pPr marL="0" indent="0">
              <a:buNone/>
            </a:pPr>
            <a:r>
              <a:rPr lang="en-US" dirty="0" smtClean="0"/>
              <a:t>    coordination of CFT meetings</a:t>
            </a:r>
          </a:p>
          <a:p>
            <a:r>
              <a:rPr lang="en-US" dirty="0" smtClean="0"/>
              <a:t>Social Worker to facilitate CFT meetings</a:t>
            </a:r>
          </a:p>
          <a:p>
            <a:r>
              <a:rPr lang="en-US" dirty="0" smtClean="0"/>
              <a:t>Social Worker can wear “multiple hats” during CFT meetings </a:t>
            </a:r>
          </a:p>
          <a:p>
            <a:pPr marL="0" indent="0">
              <a:buNone/>
            </a:pPr>
            <a:r>
              <a:rPr lang="en-US" b="1" dirty="0" smtClean="0"/>
              <a:t>For Sub-Class Members</a:t>
            </a:r>
            <a:endParaRPr lang="en-US" b="1" dirty="0"/>
          </a:p>
          <a:p>
            <a:r>
              <a:rPr lang="en-US" dirty="0" smtClean="0"/>
              <a:t>Participate in CFT Meetings</a:t>
            </a:r>
          </a:p>
          <a:p>
            <a:r>
              <a:rPr lang="en-US" dirty="0" smtClean="0"/>
              <a:t>DBH partners responsible for facilitating CFT meetings</a:t>
            </a:r>
          </a:p>
          <a:p>
            <a:r>
              <a:rPr lang="en-US" dirty="0" smtClean="0"/>
              <a:t>Social Worker could be the facilitator/co-facilitator of CFT meetings</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20</a:t>
            </a:fld>
            <a:endParaRPr lang="en-US" dirty="0"/>
          </a:p>
        </p:txBody>
      </p:sp>
    </p:spTree>
    <p:extLst>
      <p:ext uri="{BB962C8B-B14F-4D97-AF65-F5344CB8AC3E}">
        <p14:creationId xmlns:p14="http://schemas.microsoft.com/office/powerpoint/2010/main" val="1251560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Worker Duties in a CFT Meetings for </a:t>
            </a:r>
            <a:br>
              <a:rPr lang="en-US" dirty="0" smtClean="0"/>
            </a:br>
            <a:r>
              <a:rPr lang="en-US" dirty="0" smtClean="0"/>
              <a:t>Class Members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Maintain risk assessment/ safety planning  as the priority</a:t>
            </a:r>
          </a:p>
          <a:p>
            <a:r>
              <a:rPr lang="en-US" dirty="0" smtClean="0"/>
              <a:t>CFS SW is the “subject matter expert” in risk assessment, safety planning and all CFS matters</a:t>
            </a:r>
          </a:p>
          <a:p>
            <a:r>
              <a:rPr lang="en-US" dirty="0" smtClean="0"/>
              <a:t>Ensure everyone on the team has a voice </a:t>
            </a:r>
          </a:p>
          <a:p>
            <a:r>
              <a:rPr lang="en-US" dirty="0" smtClean="0"/>
              <a:t>Explore/Identify: the needs of the family,  their goals,  their plan and potential challenges of them reaching their goal</a:t>
            </a:r>
          </a:p>
          <a:p>
            <a:r>
              <a:rPr lang="en-US" dirty="0" smtClean="0"/>
              <a:t>Coordinate/schedule follow up CFT meetings</a:t>
            </a:r>
          </a:p>
          <a:p>
            <a:r>
              <a:rPr lang="en-US" dirty="0" smtClean="0"/>
              <a:t>Complete all the necessary paperwork</a:t>
            </a:r>
          </a:p>
          <a:p>
            <a:r>
              <a:rPr lang="en-US" dirty="0" smtClean="0"/>
              <a:t>Ensure team members get copies of Individual Care and Safety Plan</a:t>
            </a:r>
          </a:p>
          <a:p>
            <a:r>
              <a:rPr lang="en-US" dirty="0" smtClean="0"/>
              <a:t>Advocacy</a:t>
            </a:r>
          </a:p>
          <a:p>
            <a:r>
              <a:rPr lang="en-US" dirty="0" smtClean="0"/>
              <a:t>Documentation</a:t>
            </a:r>
          </a:p>
          <a:p>
            <a:r>
              <a:rPr lang="en-US" dirty="0" smtClean="0"/>
              <a:t>Others?</a:t>
            </a:r>
          </a:p>
          <a:p>
            <a:pPr marL="0" indent="0">
              <a:buNone/>
            </a:pPr>
            <a:endParaRPr lang="en-US" dirty="0" smtClean="0"/>
          </a:p>
          <a:p>
            <a:pPr>
              <a:buNone/>
            </a:pPr>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Worker Duties in CFT Meetings for Subclass Members</a:t>
            </a:r>
            <a:endParaRPr lang="en-US" dirty="0"/>
          </a:p>
        </p:txBody>
      </p:sp>
      <p:sp>
        <p:nvSpPr>
          <p:cNvPr id="3" name="Content Placeholder 2"/>
          <p:cNvSpPr>
            <a:spLocks noGrp="1"/>
          </p:cNvSpPr>
          <p:nvPr>
            <p:ph idx="1"/>
          </p:nvPr>
        </p:nvSpPr>
        <p:spPr/>
        <p:txBody>
          <a:bodyPr/>
          <a:lstStyle/>
          <a:p>
            <a:r>
              <a:rPr lang="en-US" dirty="0" smtClean="0"/>
              <a:t>CFS SW is the “subject matter expert” in risk assessment , safety planning and all CFS matters</a:t>
            </a:r>
          </a:p>
          <a:p>
            <a:r>
              <a:rPr lang="en-US" dirty="0" smtClean="0"/>
              <a:t>Attend CFT meetings</a:t>
            </a:r>
          </a:p>
          <a:p>
            <a:r>
              <a:rPr lang="en-US" dirty="0" smtClean="0"/>
              <a:t>Be part of the team</a:t>
            </a:r>
          </a:p>
          <a:p>
            <a:r>
              <a:rPr lang="en-US" dirty="0" smtClean="0"/>
              <a:t>Obtain necessary paperwork</a:t>
            </a:r>
          </a:p>
          <a:p>
            <a:r>
              <a:rPr lang="en-US" dirty="0" smtClean="0"/>
              <a:t>Document</a:t>
            </a:r>
          </a:p>
          <a:p>
            <a:r>
              <a:rPr lang="en-US" dirty="0" smtClean="0"/>
              <a:t>Others?</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child and Family Teams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23</a:t>
            </a:fld>
            <a:endParaRPr lang="en-US" dirty="0"/>
          </a:p>
        </p:txBody>
      </p:sp>
    </p:spTree>
    <p:extLst>
      <p:ext uri="{BB962C8B-B14F-4D97-AF65-F5344CB8AC3E}">
        <p14:creationId xmlns:p14="http://schemas.microsoft.com/office/powerpoint/2010/main" val="3292174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Needs to Be Involved</a:t>
            </a:r>
            <a:endParaRPr lang="en-US" dirty="0"/>
          </a:p>
        </p:txBody>
      </p:sp>
      <p:pic>
        <p:nvPicPr>
          <p:cNvPr id="4" name="Content Placeholder 3" descr="group therapy from above.jpg"/>
          <p:cNvPicPr>
            <a:picLocks noGrp="1" noChangeAspect="1"/>
          </p:cNvPicPr>
          <p:nvPr>
            <p:ph idx="1"/>
          </p:nvPr>
        </p:nvPicPr>
        <p:blipFill>
          <a:blip r:embed="rId3">
            <a:extLst>
              <a:ext uri="{28A0092B-C50C-407E-A947-70E740481C1C}">
                <a14:useLocalDpi xmlns:a14="http://schemas.microsoft.com/office/drawing/2010/main" val="0"/>
              </a:ext>
            </a:extLst>
          </a:blip>
          <a:srcRect t="8558" b="8558"/>
          <a:stretch>
            <a:fillRect/>
          </a:stretch>
        </p:blipFill>
        <p:spPr/>
      </p:pic>
      <p:sp>
        <p:nvSpPr>
          <p:cNvPr id="5" name="Rectangular Callout 4"/>
          <p:cNvSpPr/>
          <p:nvPr/>
        </p:nvSpPr>
        <p:spPr>
          <a:xfrm>
            <a:off x="437164" y="1415845"/>
            <a:ext cx="2456442" cy="1103526"/>
          </a:xfrm>
          <a:prstGeom prst="wedgeRectCallout">
            <a:avLst>
              <a:gd name="adj1" fmla="val 68150"/>
              <a:gd name="adj2" fmla="val 9670"/>
            </a:avLst>
          </a:prstGeom>
        </p:spPr>
        <p:style>
          <a:lnRef idx="1">
            <a:schemeClr val="dk1"/>
          </a:lnRef>
          <a:fillRef idx="3">
            <a:schemeClr val="dk1"/>
          </a:fillRef>
          <a:effectRef idx="2">
            <a:schemeClr val="dk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2800" b="1" spc="150" dirty="0" smtClean="0">
                <a:ln w="11430"/>
                <a:solidFill>
                  <a:srgbClr val="F8F8F8"/>
                </a:solidFill>
                <a:effectLst>
                  <a:outerShdw blurRad="25400" algn="tl" rotWithShape="0">
                    <a:srgbClr val="000000">
                      <a:alpha val="43000"/>
                    </a:srgbClr>
                  </a:outerShdw>
                </a:effectLst>
              </a:rPr>
              <a:t>People who wear a badge</a:t>
            </a:r>
            <a:endParaRPr lang="en-US" sz="2800" b="1" spc="150" dirty="0">
              <a:ln w="11430"/>
              <a:solidFill>
                <a:srgbClr val="F8F8F8"/>
              </a:solidFill>
              <a:effectLst>
                <a:outerShdw blurRad="25400" algn="tl" rotWithShape="0">
                  <a:srgbClr val="000000">
                    <a:alpha val="43000"/>
                  </a:srgbClr>
                </a:outerShdw>
              </a:effectLst>
            </a:endParaRPr>
          </a:p>
        </p:txBody>
      </p:sp>
      <p:sp>
        <p:nvSpPr>
          <p:cNvPr id="7" name="Rectangular Callout 6"/>
          <p:cNvSpPr/>
          <p:nvPr/>
        </p:nvSpPr>
        <p:spPr>
          <a:xfrm>
            <a:off x="5703941" y="1145170"/>
            <a:ext cx="3122595" cy="1380853"/>
          </a:xfrm>
          <a:prstGeom prst="wedgeRectCallout">
            <a:avLst>
              <a:gd name="adj1" fmla="val -1127"/>
              <a:gd name="adj2" fmla="val 79134"/>
            </a:avLst>
          </a:prstGeom>
        </p:spPr>
        <p:style>
          <a:lnRef idx="1">
            <a:schemeClr val="dk1"/>
          </a:lnRef>
          <a:fillRef idx="3">
            <a:schemeClr val="dk1"/>
          </a:fillRef>
          <a:effectRef idx="2">
            <a:schemeClr val="dk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2800" b="1" spc="150" dirty="0" smtClean="0">
                <a:ln w="11430"/>
                <a:solidFill>
                  <a:srgbClr val="F8F8F8"/>
                </a:solidFill>
                <a:effectLst>
                  <a:outerShdw blurRad="25400" algn="tl" rotWithShape="0">
                    <a:srgbClr val="000000">
                      <a:alpha val="43000"/>
                    </a:srgbClr>
                  </a:outerShdw>
                </a:effectLst>
              </a:rPr>
              <a:t>People who care, but don’t get paid to</a:t>
            </a:r>
            <a:endParaRPr lang="en-US" sz="28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7301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Appropriate Types of Discussions in a </a:t>
            </a:r>
            <a:br>
              <a:rPr lang="en-US" dirty="0" smtClean="0"/>
            </a:br>
            <a:r>
              <a:rPr lang="en-US" dirty="0" smtClean="0"/>
              <a:t>CFT Meeting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21233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03455" y="2773775"/>
            <a:ext cx="8940545" cy="2062103"/>
          </a:xfrm>
          <a:prstGeom prst="rect">
            <a:avLst/>
          </a:prstGeom>
          <a:noFill/>
        </p:spPr>
        <p:txBody>
          <a:bodyPr wrap="none" rtlCol="0">
            <a:spAutoFit/>
          </a:bodyPr>
          <a:lstStyle/>
          <a:p>
            <a:r>
              <a:rPr lang="en-US" sz="3200" dirty="0"/>
              <a:t>NOT: </a:t>
            </a:r>
            <a:r>
              <a:rPr lang="en-US" sz="3200" dirty="0" smtClean="0"/>
              <a:t>Why </a:t>
            </a:r>
            <a:r>
              <a:rPr lang="en-US" sz="3200" dirty="0"/>
              <a:t>did you run </a:t>
            </a:r>
            <a:r>
              <a:rPr lang="en-US" sz="3200" dirty="0" smtClean="0"/>
              <a:t>away?</a:t>
            </a:r>
          </a:p>
          <a:p>
            <a:r>
              <a:rPr lang="en-US" sz="3200" dirty="0" smtClean="0"/>
              <a:t>NOT: What </a:t>
            </a:r>
            <a:r>
              <a:rPr lang="en-US" sz="3200" dirty="0"/>
              <a:t>are you doing </a:t>
            </a:r>
            <a:r>
              <a:rPr lang="en-US" sz="3200" dirty="0" smtClean="0"/>
              <a:t>wrong?</a:t>
            </a:r>
          </a:p>
          <a:p>
            <a:r>
              <a:rPr lang="en-US" sz="3200" dirty="0">
                <a:latin typeface="Apple Chancery"/>
                <a:cs typeface="Apple Chancery"/>
              </a:rPr>
              <a:t>How can I do a better job for this child and family? </a:t>
            </a:r>
          </a:p>
          <a:p>
            <a:endParaRPr lang="en-US" sz="3200" dirty="0" smtClean="0"/>
          </a:p>
        </p:txBody>
      </p:sp>
    </p:spTree>
    <p:extLst>
      <p:ext uri="{BB962C8B-B14F-4D97-AF65-F5344CB8AC3E}">
        <p14:creationId xmlns:p14="http://schemas.microsoft.com/office/powerpoint/2010/main" val="15359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nodeType="clickEffect">
                                  <p:stCondLst>
                                    <p:cond delay="0"/>
                                  </p:stCondLst>
                                  <p:childTnLst>
                                    <p:animEffect transition="out" filter="checkerboard(across)">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3">
                                            <p:txEl>
                                              <p:pRg st="2" end="2"/>
                                            </p:txEl>
                                          </p:spTgt>
                                        </p:tgtEl>
                                      </p:cBhvr>
                                    </p:animEffect>
                                    <p:animScale>
                                      <p:cBhvr>
                                        <p:cTn id="3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TDM vs CFT</a:t>
            </a:r>
            <a:endParaRPr lang="en-US" dirty="0"/>
          </a:p>
        </p:txBody>
      </p:sp>
      <p:sp>
        <p:nvSpPr>
          <p:cNvPr id="3" name="Text Placeholder 2"/>
          <p:cNvSpPr>
            <a:spLocks noGrp="1"/>
          </p:cNvSpPr>
          <p:nvPr>
            <p:ph type="body" idx="1"/>
          </p:nvPr>
        </p:nvSpPr>
        <p:spPr/>
        <p:txBody>
          <a:bodyPr/>
          <a:lstStyle/>
          <a:p>
            <a:r>
              <a:rPr lang="en-US" dirty="0" smtClean="0"/>
              <a:t>TDM</a:t>
            </a:r>
            <a:endParaRPr lang="en-US" dirty="0"/>
          </a:p>
        </p:txBody>
      </p:sp>
      <p:sp>
        <p:nvSpPr>
          <p:cNvPr id="4" name="Content Placeholder 3"/>
          <p:cNvSpPr>
            <a:spLocks noGrp="1"/>
          </p:cNvSpPr>
          <p:nvPr>
            <p:ph sz="half" idx="2"/>
          </p:nvPr>
        </p:nvSpPr>
        <p:spPr>
          <a:xfrm>
            <a:off x="457200" y="2174875"/>
            <a:ext cx="4040188" cy="911225"/>
          </a:xfrm>
        </p:spPr>
        <p:txBody>
          <a:bodyPr/>
          <a:lstStyle/>
          <a:p>
            <a:r>
              <a:rPr lang="en-US" dirty="0" smtClean="0"/>
              <a:t>About a placement change</a:t>
            </a:r>
          </a:p>
        </p:txBody>
      </p:sp>
      <p:sp>
        <p:nvSpPr>
          <p:cNvPr id="5" name="Text Placeholder 4"/>
          <p:cNvSpPr>
            <a:spLocks noGrp="1"/>
          </p:cNvSpPr>
          <p:nvPr>
            <p:ph type="body" sz="quarter" idx="3"/>
          </p:nvPr>
        </p:nvSpPr>
        <p:spPr/>
        <p:txBody>
          <a:bodyPr/>
          <a:lstStyle/>
          <a:p>
            <a:r>
              <a:rPr lang="en-US" dirty="0" smtClean="0"/>
              <a:t>CFT</a:t>
            </a:r>
            <a:endParaRPr lang="en-US" dirty="0"/>
          </a:p>
        </p:txBody>
      </p:sp>
      <p:sp>
        <p:nvSpPr>
          <p:cNvPr id="6" name="Content Placeholder 5"/>
          <p:cNvSpPr>
            <a:spLocks noGrp="1"/>
          </p:cNvSpPr>
          <p:nvPr>
            <p:ph sz="quarter" idx="4"/>
          </p:nvPr>
        </p:nvSpPr>
        <p:spPr>
          <a:xfrm>
            <a:off x="4645025" y="2174875"/>
            <a:ext cx="4041775" cy="911225"/>
          </a:xfrm>
        </p:spPr>
        <p:txBody>
          <a:bodyPr>
            <a:normAutofit/>
          </a:bodyPr>
          <a:lstStyle/>
          <a:p>
            <a:r>
              <a:rPr lang="en-US" dirty="0" smtClean="0"/>
              <a:t>About </a:t>
            </a:r>
            <a:r>
              <a:rPr lang="en-US" dirty="0"/>
              <a:t>the family &amp;</a:t>
            </a:r>
            <a:r>
              <a:rPr lang="en-US" dirty="0" smtClean="0"/>
              <a:t> </a:t>
            </a:r>
            <a:r>
              <a:rPr lang="en-US" dirty="0"/>
              <a:t>child/youth needs &amp;</a:t>
            </a:r>
            <a:r>
              <a:rPr lang="en-US" dirty="0" smtClean="0"/>
              <a:t> </a:t>
            </a:r>
            <a:r>
              <a:rPr lang="en-US" dirty="0"/>
              <a:t>goals</a:t>
            </a:r>
          </a:p>
          <a:p>
            <a:pPr marL="0" indent="0">
              <a:buNone/>
            </a:pPr>
            <a:endParaRPr lang="en-US" dirty="0"/>
          </a:p>
        </p:txBody>
      </p:sp>
      <p:sp>
        <p:nvSpPr>
          <p:cNvPr id="7" name="Content Placeholder 3"/>
          <p:cNvSpPr txBox="1">
            <a:spLocks/>
          </p:cNvSpPr>
          <p:nvPr/>
        </p:nvSpPr>
        <p:spPr>
          <a:xfrm>
            <a:off x="476250" y="4591050"/>
            <a:ext cx="4040188" cy="1676400"/>
          </a:xfrm>
          <a:prstGeom prst="rect">
            <a:avLst/>
          </a:prstGeom>
        </p:spPr>
        <p:txBody>
          <a:bodyPr vert="horz" lIns="91440" tIns="45720" rIns="91440" bIns="45720"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Agency maintains responsibility for case decisions </a:t>
            </a:r>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if consensus cannot be reached</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Content Placeholder 5"/>
          <p:cNvSpPr txBox="1">
            <a:spLocks/>
          </p:cNvSpPr>
          <p:nvPr/>
        </p:nvSpPr>
        <p:spPr>
          <a:xfrm>
            <a:off x="4664075" y="4591050"/>
            <a:ext cx="4041775"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individual or entity works independently-- decisions are made by the </a:t>
            </a:r>
            <a:r>
              <a:rPr lang="en-US"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team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including the family</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Content Placeholder 3"/>
          <p:cNvSpPr txBox="1">
            <a:spLocks/>
          </p:cNvSpPr>
          <p:nvPr/>
        </p:nvSpPr>
        <p:spPr>
          <a:xfrm>
            <a:off x="476250" y="3260725"/>
            <a:ext cx="4040188" cy="1330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Seeks consensus regarding a placement decision</a:t>
            </a:r>
          </a:p>
        </p:txBody>
      </p:sp>
      <p:sp>
        <p:nvSpPr>
          <p:cNvPr id="10" name="Content Placeholder 5"/>
          <p:cNvSpPr txBox="1">
            <a:spLocks/>
          </p:cNvSpPr>
          <p:nvPr/>
        </p:nvSpPr>
        <p:spPr>
          <a:xfrm>
            <a:off x="4664075" y="3260725"/>
            <a:ext cx="4041775" cy="1330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Addresses the risks, needs </a:t>
            </a:r>
            <a:r>
              <a:rPr lang="en-US" dirty="0"/>
              <a:t>&amp;</a:t>
            </a:r>
            <a:r>
              <a:rPr lang="en-US" dirty="0" smtClean="0"/>
              <a:t> strengths of the family </a:t>
            </a:r>
            <a:r>
              <a:rPr lang="en-US" dirty="0"/>
              <a:t>&amp;</a:t>
            </a:r>
            <a:r>
              <a:rPr lang="en-US" dirty="0" smtClean="0"/>
              <a:t> child/youth</a:t>
            </a:r>
          </a:p>
        </p:txBody>
      </p:sp>
      <p:sp>
        <p:nvSpPr>
          <p:cNvPr id="11" name="Slide Number Placeholder 10"/>
          <p:cNvSpPr>
            <a:spLocks noGrp="1"/>
          </p:cNvSpPr>
          <p:nvPr>
            <p:ph type="sldNum" sz="quarter" idx="12"/>
          </p:nvPr>
        </p:nvSpPr>
        <p:spPr/>
        <p:txBody>
          <a:bodyPr/>
          <a:lstStyle/>
          <a:p>
            <a:fld id="{74DE5137-BBAA-4537-BA08-7805CC0C06F2}" type="slidenum">
              <a:rPr lang="en-US" smtClean="0"/>
              <a:pPr/>
              <a:t>26</a:t>
            </a:fld>
            <a:endParaRPr lang="en-US" dirty="0"/>
          </a:p>
        </p:txBody>
      </p:sp>
    </p:spTree>
    <p:extLst>
      <p:ext uri="{BB962C8B-B14F-4D97-AF65-F5344CB8AC3E}">
        <p14:creationId xmlns:p14="http://schemas.microsoft.com/office/powerpoint/2010/main" val="3388441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They Related?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92017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410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Dimensions to Attend To</a:t>
            </a:r>
            <a:endParaRPr lang="en-US" dirty="0"/>
          </a:p>
        </p:txBody>
      </p:sp>
      <p:pic>
        <p:nvPicPr>
          <p:cNvPr id="4" name="Content Placeholder 3" descr="case plan.png"/>
          <p:cNvPicPr>
            <a:picLocks noGrp="1" noChangeAspect="1"/>
          </p:cNvPicPr>
          <p:nvPr>
            <p:ph idx="1"/>
          </p:nvPr>
        </p:nvPicPr>
        <p:blipFill>
          <a:blip r:embed="rId3">
            <a:extLst>
              <a:ext uri="{28A0092B-C50C-407E-A947-70E740481C1C}">
                <a14:useLocalDpi xmlns:a14="http://schemas.microsoft.com/office/drawing/2010/main" val="0"/>
              </a:ext>
            </a:extLst>
          </a:blip>
          <a:srcRect l="1472" r="1472"/>
          <a:stretch>
            <a:fillRect/>
          </a:stretch>
        </p:blipFill>
        <p:spPr>
          <a:xfrm rot="20263173">
            <a:off x="605615" y="1827199"/>
            <a:ext cx="3770515" cy="2073638"/>
          </a:xfrm>
        </p:spPr>
      </p:pic>
      <p:pic>
        <p:nvPicPr>
          <p:cNvPr id="5" name="Picture 4" descr="super 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45431">
            <a:off x="4975336" y="1332561"/>
            <a:ext cx="2644744" cy="2964960"/>
          </a:xfrm>
          <a:prstGeom prst="rect">
            <a:avLst/>
          </a:prstGeom>
        </p:spPr>
      </p:pic>
      <p:pic>
        <p:nvPicPr>
          <p:cNvPr id="6" name="Picture 5" descr="diverse group.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7247" y="2311160"/>
            <a:ext cx="2616693" cy="3908290"/>
          </a:xfrm>
          <a:prstGeom prst="rect">
            <a:avLst/>
          </a:prstGeom>
        </p:spPr>
      </p:pic>
      <p:sp>
        <p:nvSpPr>
          <p:cNvPr id="3" name="TextBox 2"/>
          <p:cNvSpPr txBox="1"/>
          <p:nvPr/>
        </p:nvSpPr>
        <p:spPr>
          <a:xfrm>
            <a:off x="595377" y="1964389"/>
            <a:ext cx="1096274" cy="369332"/>
          </a:xfrm>
          <a:prstGeom prst="rect">
            <a:avLst/>
          </a:prstGeom>
          <a:noFill/>
        </p:spPr>
        <p:txBody>
          <a:bodyPr wrap="none" rtlCol="0">
            <a:spAutoFit/>
          </a:bodyPr>
          <a:lstStyle/>
          <a:p>
            <a:r>
              <a:rPr lang="en-US" dirty="0" smtClean="0"/>
              <a:t>CONTENT</a:t>
            </a:r>
            <a:endParaRPr lang="en-US" dirty="0"/>
          </a:p>
        </p:txBody>
      </p:sp>
      <p:sp>
        <p:nvSpPr>
          <p:cNvPr id="7" name="TextBox 6"/>
          <p:cNvSpPr txBox="1"/>
          <p:nvPr/>
        </p:nvSpPr>
        <p:spPr>
          <a:xfrm>
            <a:off x="7660519" y="2639028"/>
            <a:ext cx="1031051" cy="369332"/>
          </a:xfrm>
          <a:prstGeom prst="rect">
            <a:avLst/>
          </a:prstGeom>
          <a:noFill/>
        </p:spPr>
        <p:txBody>
          <a:bodyPr wrap="none" rtlCol="0">
            <a:spAutoFit/>
          </a:bodyPr>
          <a:lstStyle/>
          <a:p>
            <a:r>
              <a:rPr lang="en-US" dirty="0" smtClean="0"/>
              <a:t>PROCESS</a:t>
            </a:r>
            <a:endParaRPr lang="en-US" dirty="0"/>
          </a:p>
        </p:txBody>
      </p:sp>
      <p:sp>
        <p:nvSpPr>
          <p:cNvPr id="8" name="TextBox 7"/>
          <p:cNvSpPr txBox="1"/>
          <p:nvPr/>
        </p:nvSpPr>
        <p:spPr>
          <a:xfrm>
            <a:off x="5933925" y="6170960"/>
            <a:ext cx="1659429" cy="369332"/>
          </a:xfrm>
          <a:prstGeom prst="rect">
            <a:avLst/>
          </a:prstGeom>
          <a:noFill/>
        </p:spPr>
        <p:txBody>
          <a:bodyPr wrap="none" rtlCol="0">
            <a:spAutoFit/>
          </a:bodyPr>
          <a:lstStyle/>
          <a:p>
            <a:r>
              <a:rPr lang="en-US" dirty="0" smtClean="0"/>
              <a:t>RELATIONSHIPS</a:t>
            </a:r>
            <a:endParaRPr lang="en-US" dirty="0"/>
          </a:p>
        </p:txBody>
      </p:sp>
    </p:spTree>
    <p:extLst>
      <p:ext uri="{BB962C8B-B14F-4D97-AF65-F5344CB8AC3E}">
        <p14:creationId xmlns:p14="http://schemas.microsoft.com/office/powerpoint/2010/main" val="10296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Scale>
                                      <p:cBhvr>
                                        <p:cTn id="35"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xEl>
                                              <p:pRg st="0" end="0"/>
                                            </p:txEl>
                                          </p:spTgt>
                                        </p:tgtEl>
                                        <p:attrNameLst>
                                          <p:attrName>ppt_x</p:attrName>
                                          <p:attrName>ppt_y</p:attrName>
                                        </p:attrNameLst>
                                      </p:cBhvr>
                                    </p:animMotion>
                                    <p:animEffect transition="in" filter="fade">
                                      <p:cBhvr>
                                        <p:cTn id="37" dur="10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iterate type="lt">
                                    <p:tmPct val="0"/>
                                  </p:iterate>
                                  <p:childTnLst>
                                    <p:set>
                                      <p:cBhvr>
                                        <p:cTn id="46" dur="1" fill="hold">
                                          <p:stCondLst>
                                            <p:cond delay="0"/>
                                          </p:stCondLst>
                                        </p:cTn>
                                        <p:tgtEl>
                                          <p:spTgt spid="8">
                                            <p:txEl>
                                              <p:pRg st="0" end="0"/>
                                            </p:txEl>
                                          </p:spTgt>
                                        </p:tgtEl>
                                        <p:attrNameLst>
                                          <p:attrName>style.visibility</p:attrName>
                                        </p:attrNameLst>
                                      </p:cBhvr>
                                      <p:to>
                                        <p:strVal val="visible"/>
                                      </p:to>
                                    </p:set>
                                    <p:animScale>
                                      <p:cBhvr>
                                        <p:cTn id="47"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8">
                                            <p:txEl>
                                              <p:pRg st="0" end="0"/>
                                            </p:txEl>
                                          </p:spTgt>
                                        </p:tgtEl>
                                        <p:attrNameLst>
                                          <p:attrName>ppt_x</p:attrName>
                                          <p:attrName>ppt_y</p:attrName>
                                        </p:attrNameLst>
                                      </p:cBhvr>
                                    </p:animMotion>
                                    <p:animEffect transition="in" filter="fade">
                                      <p:cBhvr>
                                        <p:cTn id="4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Child and Family team Meetings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29</a:t>
            </a:fld>
            <a:endParaRPr lang="en-US" dirty="0"/>
          </a:p>
        </p:txBody>
      </p:sp>
    </p:spTree>
    <p:extLst>
      <p:ext uri="{BB962C8B-B14F-4D97-AF65-F5344CB8AC3E}">
        <p14:creationId xmlns:p14="http://schemas.microsoft.com/office/powerpoint/2010/main" val="407486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Understand the 3 dimensions of facilitated practice</a:t>
            </a:r>
          </a:p>
          <a:p>
            <a:endParaRPr lang="en-US" dirty="0"/>
          </a:p>
          <a:p>
            <a:r>
              <a:rPr lang="en-US" dirty="0"/>
              <a:t>Increase skills on building shared understanding and shared agreements</a:t>
            </a:r>
          </a:p>
          <a:p>
            <a:endParaRPr lang="en-US" dirty="0" smtClean="0"/>
          </a:p>
          <a:p>
            <a:r>
              <a:rPr lang="en-US" dirty="0" smtClean="0"/>
              <a:t>Understand basic facilitation skills</a:t>
            </a:r>
          </a:p>
          <a:p>
            <a:endParaRPr lang="en-US" dirty="0"/>
          </a:p>
          <a:p>
            <a:r>
              <a:rPr lang="en-US" dirty="0" smtClean="0"/>
              <a:t>Understand </a:t>
            </a:r>
            <a:r>
              <a:rPr lang="en-US" dirty="0"/>
              <a:t>respectful engagement of participants in CFTMs</a:t>
            </a:r>
          </a:p>
          <a:p>
            <a:endParaRPr lang="en-US" dirty="0"/>
          </a:p>
          <a:p>
            <a:r>
              <a:rPr lang="en-US" dirty="0"/>
              <a:t>Facilitate exploration of worries, what’s working well and what needs to happen</a:t>
            </a:r>
          </a:p>
          <a:p>
            <a:endParaRPr lang="en-US" dirty="0"/>
          </a:p>
          <a:p>
            <a:r>
              <a:rPr lang="en-US" dirty="0"/>
              <a:t>Facilitate exploration of safety networks and collaboratively plan with families</a:t>
            </a:r>
          </a:p>
          <a:p>
            <a:pPr marL="0" indent="0">
              <a:buNone/>
            </a:pP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3</a:t>
            </a:fld>
            <a:endParaRPr lang="en-US" dirty="0"/>
          </a:p>
        </p:txBody>
      </p:sp>
    </p:spTree>
    <p:extLst>
      <p:ext uri="{BB962C8B-B14F-4D97-AF65-F5344CB8AC3E}">
        <p14:creationId xmlns:p14="http://schemas.microsoft.com/office/powerpoint/2010/main" val="1887902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a Child and Family Team Meeting…</a:t>
            </a:r>
            <a:br>
              <a:rPr lang="en-US" dirty="0" smtClean="0"/>
            </a:br>
            <a:r>
              <a:rPr lang="en-US" dirty="0" smtClean="0"/>
              <a:t>Pre-Meeting and then:</a:t>
            </a:r>
            <a:endParaRPr lang="en-US" dirty="0"/>
          </a:p>
        </p:txBody>
      </p:sp>
      <p:sp>
        <p:nvSpPr>
          <p:cNvPr id="3" name="Content Placeholder 2"/>
          <p:cNvSpPr>
            <a:spLocks noGrp="1"/>
          </p:cNvSpPr>
          <p:nvPr>
            <p:ph idx="1"/>
          </p:nvPr>
        </p:nvSpPr>
        <p:spPr>
          <a:xfrm>
            <a:off x="457200" y="1600201"/>
            <a:ext cx="2856629" cy="1187920"/>
          </a:xfrm>
        </p:spPr>
        <p:txBody>
          <a:bodyPr/>
          <a:lstStyle/>
          <a:p>
            <a:pPr marL="0" indent="0">
              <a:buNone/>
            </a:pPr>
            <a:endParaRPr lang="en-US" dirty="0" smtClean="0"/>
          </a:p>
        </p:txBody>
      </p:sp>
      <p:pic>
        <p:nvPicPr>
          <p:cNvPr id="4" name="Picture 3" descr="super 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937" y="1701800"/>
            <a:ext cx="3755592" cy="4210306"/>
          </a:xfrm>
          <a:prstGeom prst="rect">
            <a:avLst/>
          </a:prstGeom>
        </p:spPr>
      </p:pic>
    </p:spTree>
    <p:extLst>
      <p:ext uri="{BB962C8B-B14F-4D97-AF65-F5344CB8AC3E}">
        <p14:creationId xmlns:p14="http://schemas.microsoft.com/office/powerpoint/2010/main" val="167676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Process to Review </a:t>
            </a:r>
            <a:br>
              <a:rPr lang="en-US" dirty="0" smtClean="0"/>
            </a:br>
            <a:r>
              <a:rPr lang="en-US" dirty="0" smtClean="0"/>
              <a:t>the Pre-Meeting &amp; Super 8</a:t>
            </a:r>
            <a:endParaRPr lang="en-US" dirty="0"/>
          </a:p>
        </p:txBody>
      </p:sp>
      <p:sp>
        <p:nvSpPr>
          <p:cNvPr id="3" name="Content Placeholder 2"/>
          <p:cNvSpPr>
            <a:spLocks noGrp="1"/>
          </p:cNvSpPr>
          <p:nvPr>
            <p:ph idx="1"/>
          </p:nvPr>
        </p:nvSpPr>
        <p:spPr/>
        <p:txBody>
          <a:bodyPr/>
          <a:lstStyle/>
          <a:p>
            <a:r>
              <a:rPr lang="en-US" dirty="0" smtClean="0"/>
              <a:t>Discuss, demonstrate</a:t>
            </a:r>
          </a:p>
          <a:p>
            <a:r>
              <a:rPr lang="en-US" dirty="0" smtClean="0"/>
              <a:t>Discuss, demonstrate, practice</a:t>
            </a:r>
          </a:p>
          <a:p>
            <a:r>
              <a:rPr lang="en-US" dirty="0" smtClean="0"/>
              <a:t>Discuss, demonstrate….</a:t>
            </a:r>
          </a:p>
          <a:p>
            <a:endParaRPr lang="en-US" dirty="0"/>
          </a:p>
          <a:p>
            <a:r>
              <a:rPr lang="en-US" dirty="0" smtClean="0"/>
              <a:t>FOCUS: Peters/Jackson Family</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31</a:t>
            </a:fld>
            <a:endParaRPr lang="en-US" dirty="0"/>
          </a:p>
        </p:txBody>
      </p:sp>
    </p:spTree>
    <p:extLst>
      <p:ext uri="{BB962C8B-B14F-4D97-AF65-F5344CB8AC3E}">
        <p14:creationId xmlns:p14="http://schemas.microsoft.com/office/powerpoint/2010/main" val="3411547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Peters/Jackson Family</a:t>
            </a:r>
            <a:endParaRPr lang="en-US" dirty="0"/>
          </a:p>
        </p:txBody>
      </p:sp>
      <p:sp>
        <p:nvSpPr>
          <p:cNvPr id="3" name="Content Placeholder 2"/>
          <p:cNvSpPr>
            <a:spLocks noGrp="1"/>
          </p:cNvSpPr>
          <p:nvPr>
            <p:ph idx="1"/>
          </p:nvPr>
        </p:nvSpPr>
        <p:spPr/>
        <p:txBody>
          <a:bodyPr/>
          <a:lstStyle/>
          <a:p>
            <a:pPr marL="0" indent="0">
              <a:buNone/>
            </a:pPr>
            <a:r>
              <a:rPr lang="en-US" b="1" dirty="0" smtClean="0"/>
              <a:t>Stakeholders</a:t>
            </a:r>
          </a:p>
          <a:p>
            <a:pPr marL="514350" indent="-514350">
              <a:buFont typeface="+mj-lt"/>
              <a:buAutoNum type="arabicPeriod"/>
            </a:pPr>
            <a:r>
              <a:rPr lang="en-US" dirty="0" smtClean="0"/>
              <a:t>Monica Peters – Mom, 28 , Caucasian</a:t>
            </a:r>
          </a:p>
          <a:p>
            <a:pPr marL="514350" indent="-514350">
              <a:buFont typeface="+mj-lt"/>
              <a:buAutoNum type="arabicPeriod"/>
            </a:pPr>
            <a:r>
              <a:rPr lang="en-US" dirty="0" smtClean="0"/>
              <a:t>Jimmy Jackson – Step-Dad, 30, African-American</a:t>
            </a:r>
          </a:p>
          <a:p>
            <a:pPr marL="514350" indent="-514350">
              <a:buFont typeface="+mj-lt"/>
              <a:buAutoNum type="arabicPeriod"/>
            </a:pPr>
            <a:r>
              <a:rPr lang="en-US" dirty="0" smtClean="0"/>
              <a:t>Doris Jackson – Jimmy’s Mom, 53, African American</a:t>
            </a:r>
          </a:p>
          <a:p>
            <a:pPr marL="514350" indent="-514350">
              <a:buFont typeface="+mj-lt"/>
              <a:buAutoNum type="arabicPeriod"/>
            </a:pPr>
            <a:r>
              <a:rPr lang="en-US" dirty="0" smtClean="0"/>
              <a:t>Ronnie Wilcox – School Counselor/Case </a:t>
            </a:r>
            <a:r>
              <a:rPr lang="en-US" dirty="0" err="1" smtClean="0"/>
              <a:t>Mgr</a:t>
            </a:r>
            <a:r>
              <a:rPr lang="en-US" dirty="0" smtClean="0"/>
              <a:t>, 37, Caucasian</a:t>
            </a:r>
          </a:p>
          <a:p>
            <a:pPr marL="514350" indent="-514350">
              <a:buFont typeface="+mj-lt"/>
              <a:buAutoNum type="arabicPeriod"/>
            </a:pPr>
            <a:r>
              <a:rPr lang="en-US" dirty="0" smtClean="0"/>
              <a:t>Joshua – Child, 8, Caucasian </a:t>
            </a:r>
          </a:p>
          <a:p>
            <a:pPr marL="514350" indent="-514350">
              <a:buFont typeface="+mj-lt"/>
              <a:buAutoNum type="arabicPeriod"/>
            </a:pPr>
            <a:r>
              <a:rPr lang="en-US" dirty="0" smtClean="0"/>
              <a:t>CFS worker</a:t>
            </a:r>
            <a:endParaRPr lang="en-US" dirty="0"/>
          </a:p>
        </p:txBody>
      </p:sp>
    </p:spTree>
    <p:extLst>
      <p:ext uri="{BB962C8B-B14F-4D97-AF65-F5344CB8AC3E}">
        <p14:creationId xmlns:p14="http://schemas.microsoft.com/office/powerpoint/2010/main" val="788351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to the Meeting</a:t>
            </a:r>
            <a:endParaRPr lang="en-US" dirty="0"/>
          </a:p>
        </p:txBody>
      </p:sp>
      <p:sp>
        <p:nvSpPr>
          <p:cNvPr id="3" name="Content Placeholder 2"/>
          <p:cNvSpPr>
            <a:spLocks noGrp="1"/>
          </p:cNvSpPr>
          <p:nvPr>
            <p:ph idx="1"/>
          </p:nvPr>
        </p:nvSpPr>
        <p:spPr>
          <a:xfrm>
            <a:off x="628985" y="1668862"/>
            <a:ext cx="3445066" cy="1435752"/>
          </a:xfrm>
        </p:spPr>
        <p:txBody>
          <a:bodyPr>
            <a:normAutofit/>
          </a:bodyPr>
          <a:lstStyle/>
          <a:p>
            <a:pPr marL="0" indent="0">
              <a:buNone/>
            </a:pPr>
            <a:r>
              <a:rPr lang="en-US" b="1" dirty="0" smtClean="0"/>
              <a:t>Prepare Individuals for the Meeting</a:t>
            </a:r>
          </a:p>
        </p:txBody>
      </p:sp>
      <p:pic>
        <p:nvPicPr>
          <p:cNvPr id="5" name="Picture 4" descr="three hous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83735">
            <a:off x="999067" y="3490383"/>
            <a:ext cx="4859867" cy="2223056"/>
          </a:xfrm>
          <a:prstGeom prst="rect">
            <a:avLst/>
          </a:prstGeom>
        </p:spPr>
      </p:pic>
      <p:pic>
        <p:nvPicPr>
          <p:cNvPr id="4" name="Picture 3" descr="provide a ma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39964">
            <a:off x="5694914" y="1385398"/>
            <a:ext cx="2822352" cy="4244138"/>
          </a:xfrm>
          <a:prstGeom prst="rect">
            <a:avLst/>
          </a:prstGeom>
        </p:spPr>
      </p:pic>
    </p:spTree>
    <p:extLst>
      <p:ext uri="{BB962C8B-B14F-4D97-AF65-F5344CB8AC3E}">
        <p14:creationId xmlns:p14="http://schemas.microsoft.com/office/powerpoint/2010/main" val="2654387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Advance of the Meeting</a:t>
            </a:r>
          </a:p>
        </p:txBody>
      </p:sp>
      <p:sp>
        <p:nvSpPr>
          <p:cNvPr id="3" name="Content Placeholder 2"/>
          <p:cNvSpPr>
            <a:spLocks noGrp="1"/>
          </p:cNvSpPr>
          <p:nvPr>
            <p:ph idx="1"/>
          </p:nvPr>
        </p:nvSpPr>
        <p:spPr/>
        <p:txBody>
          <a:bodyPr>
            <a:normAutofit/>
          </a:bodyPr>
          <a:lstStyle/>
          <a:p>
            <a:r>
              <a:rPr lang="en-US" dirty="0" smtClean="0"/>
              <a:t>Actively screen for and identify in advance any known propensity for violence</a:t>
            </a:r>
          </a:p>
          <a:p>
            <a:r>
              <a:rPr lang="en-US" dirty="0" smtClean="0"/>
              <a:t>Explore with each family participant if there are any court orders that prohibit contact with anyone</a:t>
            </a:r>
          </a:p>
          <a:p>
            <a:r>
              <a:rPr lang="en-US" dirty="0" smtClean="0"/>
              <a:t>Who are “Offenders”– verbally, physically… with each other/child</a:t>
            </a:r>
          </a:p>
          <a:p>
            <a:r>
              <a:rPr lang="en-US" dirty="0" smtClean="0"/>
              <a:t>Options for participation….</a:t>
            </a:r>
          </a:p>
          <a:p>
            <a:pPr lvl="1"/>
            <a:r>
              <a:rPr lang="en-US" dirty="0" smtClean="0"/>
              <a:t>Phone?</a:t>
            </a:r>
          </a:p>
          <a:p>
            <a:pPr lvl="1"/>
            <a:r>
              <a:rPr lang="en-US" dirty="0" smtClean="0"/>
              <a:t>Separate meeting for each care provider?</a:t>
            </a:r>
          </a:p>
        </p:txBody>
      </p:sp>
      <p:sp>
        <p:nvSpPr>
          <p:cNvPr id="4" name="Slide Number Placeholder 3"/>
          <p:cNvSpPr>
            <a:spLocks noGrp="1"/>
          </p:cNvSpPr>
          <p:nvPr>
            <p:ph type="sldNum" sz="quarter" idx="12"/>
          </p:nvPr>
        </p:nvSpPr>
        <p:spPr/>
        <p:txBody>
          <a:bodyPr/>
          <a:lstStyle/>
          <a:p>
            <a:fld id="{74DE5137-BBAA-4537-BA08-7805CC0C06F2}" type="slidenum">
              <a:rPr lang="en-US" smtClean="0"/>
              <a:pPr/>
              <a:t>34</a:t>
            </a:fld>
            <a:endParaRPr lang="en-US" dirty="0"/>
          </a:p>
        </p:txBody>
      </p:sp>
    </p:spTree>
    <p:extLst>
      <p:ext uri="{BB962C8B-B14F-4D97-AF65-F5344CB8AC3E}">
        <p14:creationId xmlns:p14="http://schemas.microsoft.com/office/powerpoint/2010/main" val="268272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 PRE-MEETINGS</a:t>
            </a:r>
            <a:r>
              <a:rPr lang="en-US" dirty="0"/>
              <a:t> </a:t>
            </a:r>
            <a:r>
              <a:rPr lang="en-US" dirty="0" smtClean="0"/>
              <a:t>with Monica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Prepare the Family for the Meeting</a:t>
            </a:r>
          </a:p>
          <a:p>
            <a:r>
              <a:rPr lang="en-US" dirty="0" smtClean="0"/>
              <a:t>Purpose of the meeting</a:t>
            </a:r>
          </a:p>
          <a:p>
            <a:r>
              <a:rPr lang="en-US" dirty="0" smtClean="0"/>
              <a:t>How long it will last</a:t>
            </a:r>
          </a:p>
          <a:p>
            <a:r>
              <a:rPr lang="en-US" dirty="0" smtClean="0"/>
              <a:t>What will happen if they choose not to participate</a:t>
            </a:r>
          </a:p>
          <a:p>
            <a:r>
              <a:rPr lang="en-US" dirty="0" smtClean="0"/>
              <a:t>Prepare the family to tell their story</a:t>
            </a:r>
          </a:p>
          <a:p>
            <a:r>
              <a:rPr lang="en-US" dirty="0" smtClean="0"/>
              <a:t>Explore what the goal of the initial CFTM will be</a:t>
            </a:r>
          </a:p>
          <a:p>
            <a:r>
              <a:rPr lang="en-US" dirty="0" smtClean="0"/>
              <a:t>Group Agreements</a:t>
            </a:r>
          </a:p>
          <a:p>
            <a:r>
              <a:rPr lang="en-US" dirty="0" smtClean="0"/>
              <a:t>Who to invite</a:t>
            </a:r>
          </a:p>
          <a:p>
            <a:r>
              <a:rPr lang="en-US" dirty="0" smtClean="0"/>
              <a:t>Safety check-in</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35</a:t>
            </a:fld>
            <a:endParaRPr lang="en-US" dirty="0"/>
          </a:p>
        </p:txBody>
      </p:sp>
    </p:spTree>
    <p:extLst>
      <p:ext uri="{BB962C8B-B14F-4D97-AF65-F5344CB8AC3E}">
        <p14:creationId xmlns:p14="http://schemas.microsoft.com/office/powerpoint/2010/main" val="448278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Check-in: After the Meeting</a:t>
            </a:r>
            <a:endParaRPr lang="en-US" dirty="0"/>
          </a:p>
        </p:txBody>
      </p:sp>
      <p:sp>
        <p:nvSpPr>
          <p:cNvPr id="3" name="Content Placeholder 2"/>
          <p:cNvSpPr>
            <a:spLocks noGrp="1"/>
          </p:cNvSpPr>
          <p:nvPr>
            <p:ph idx="1"/>
          </p:nvPr>
        </p:nvSpPr>
        <p:spPr/>
        <p:txBody>
          <a:bodyPr/>
          <a:lstStyle/>
          <a:p>
            <a:pPr lvl="0"/>
            <a:r>
              <a:rPr lang="en-US" dirty="0"/>
              <a:t>If there are ANY concerns about the impact of the meeting on safety, the worker should check in privately with family members about any violence or threats that occurred after the </a:t>
            </a:r>
            <a:r>
              <a:rPr lang="en-US" dirty="0" smtClean="0"/>
              <a:t>meeting</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36</a:t>
            </a:fld>
            <a:endParaRPr lang="en-US" dirty="0"/>
          </a:p>
        </p:txBody>
      </p:sp>
    </p:spTree>
    <p:extLst>
      <p:ext uri="{BB962C8B-B14F-4D97-AF65-F5344CB8AC3E}">
        <p14:creationId xmlns:p14="http://schemas.microsoft.com/office/powerpoint/2010/main" val="2927164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Safety Circles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2050" y="1297898"/>
            <a:ext cx="6972300" cy="5245216"/>
          </a:xfrm>
        </p:spPr>
      </p:pic>
      <p:sp>
        <p:nvSpPr>
          <p:cNvPr id="3" name="Slide Number Placeholder 2"/>
          <p:cNvSpPr>
            <a:spLocks noGrp="1"/>
          </p:cNvSpPr>
          <p:nvPr>
            <p:ph type="sldNum" sz="quarter" idx="12"/>
          </p:nvPr>
        </p:nvSpPr>
        <p:spPr/>
        <p:txBody>
          <a:bodyPr/>
          <a:lstStyle/>
          <a:p>
            <a:fld id="{74DE5137-BBAA-4537-BA08-7805CC0C06F2}" type="slidenum">
              <a:rPr lang="en-US" smtClean="0"/>
              <a:pPr/>
              <a:t>37</a:t>
            </a:fld>
            <a:endParaRPr lang="en-US" dirty="0"/>
          </a:p>
        </p:txBody>
      </p:sp>
    </p:spTree>
    <p:extLst>
      <p:ext uri="{BB962C8B-B14F-4D97-AF65-F5344CB8AC3E}">
        <p14:creationId xmlns:p14="http://schemas.microsoft.com/office/powerpoint/2010/main" val="2592826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Dyads</a:t>
            </a:r>
            <a:endParaRPr lang="en-US" dirty="0"/>
          </a:p>
        </p:txBody>
      </p:sp>
      <p:sp>
        <p:nvSpPr>
          <p:cNvPr id="3" name="Content Placeholder 2"/>
          <p:cNvSpPr>
            <a:spLocks noGrp="1"/>
          </p:cNvSpPr>
          <p:nvPr>
            <p:ph idx="1"/>
          </p:nvPr>
        </p:nvSpPr>
        <p:spPr/>
        <p:txBody>
          <a:bodyPr/>
          <a:lstStyle/>
          <a:p>
            <a:r>
              <a:rPr lang="en-US" dirty="0" smtClean="0"/>
              <a:t>Try it out</a:t>
            </a:r>
          </a:p>
          <a:p>
            <a:r>
              <a:rPr lang="en-US" dirty="0" smtClean="0"/>
              <a:t>Role 1= CFS Worker</a:t>
            </a:r>
          </a:p>
          <a:p>
            <a:r>
              <a:rPr lang="en-US" dirty="0" smtClean="0"/>
              <a:t>Role 2= “Monica”</a:t>
            </a:r>
          </a:p>
          <a:p>
            <a:pPr marL="0" indent="0">
              <a:buNone/>
            </a:pPr>
            <a:endParaRPr lang="en-US" dirty="0"/>
          </a:p>
          <a:p>
            <a:pPr marL="0" indent="0">
              <a:buNone/>
            </a:pPr>
            <a:r>
              <a:rPr lang="en-US" dirty="0" smtClean="0"/>
              <a:t>Worker, help Monica to identify members of her family safety circle… which might help to inform who might be asked to be part of the CFT…. And possibly the CFTM!</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38</a:t>
            </a:fld>
            <a:endParaRPr lang="en-US" dirty="0"/>
          </a:p>
        </p:txBody>
      </p:sp>
    </p:spTree>
    <p:extLst>
      <p:ext uri="{BB962C8B-B14F-4D97-AF65-F5344CB8AC3E}">
        <p14:creationId xmlns:p14="http://schemas.microsoft.com/office/powerpoint/2010/main" val="2534443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Introductions/Welcome</a:t>
            </a:r>
            <a:endParaRPr lang="en-US" dirty="0"/>
          </a:p>
        </p:txBody>
      </p:sp>
      <p:sp>
        <p:nvSpPr>
          <p:cNvPr id="3" name="Content Placeholder 2"/>
          <p:cNvSpPr>
            <a:spLocks noGrp="1"/>
          </p:cNvSpPr>
          <p:nvPr>
            <p:ph idx="1"/>
          </p:nvPr>
        </p:nvSpPr>
        <p:spPr/>
        <p:txBody>
          <a:bodyPr>
            <a:normAutofit lnSpcReduction="10000"/>
          </a:bodyPr>
          <a:lstStyle/>
          <a:p>
            <a:r>
              <a:rPr lang="en-US" dirty="0" smtClean="0"/>
              <a:t>Allow family to introduce themselves first and to tell their story</a:t>
            </a:r>
          </a:p>
          <a:p>
            <a:r>
              <a:rPr lang="en-US" dirty="0" smtClean="0"/>
              <a:t>Others in the room should introduce themselves and tell how they are connected to the child/family</a:t>
            </a:r>
          </a:p>
          <a:p>
            <a:r>
              <a:rPr lang="en-US" dirty="0" smtClean="0"/>
              <a:t>Agency/Professional staff should introduce themselves </a:t>
            </a:r>
            <a:r>
              <a:rPr lang="en-US" u="sng" dirty="0" smtClean="0"/>
              <a:t>last</a:t>
            </a:r>
            <a:r>
              <a:rPr lang="en-US" dirty="0" smtClean="0"/>
              <a:t> and explain what their roles are to the CFT</a:t>
            </a:r>
          </a:p>
          <a:p>
            <a:r>
              <a:rPr lang="en-US" dirty="0" smtClean="0"/>
              <a:t>One suggestion would be to have staff standing up and talking to each other as family enters the room, and then continue </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39</a:t>
            </a:fld>
            <a:endParaRPr lang="en-US" dirty="0"/>
          </a:p>
        </p:txBody>
      </p:sp>
    </p:spTree>
    <p:extLst>
      <p:ext uri="{BB962C8B-B14F-4D97-AF65-F5344CB8AC3E}">
        <p14:creationId xmlns:p14="http://schemas.microsoft.com/office/powerpoint/2010/main" val="287131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Agreements</a:t>
            </a:r>
            <a:endParaRPr lang="en-US" dirty="0"/>
          </a:p>
        </p:txBody>
      </p:sp>
      <p:sp>
        <p:nvSpPr>
          <p:cNvPr id="3" name="Content Placeholder 2"/>
          <p:cNvSpPr>
            <a:spLocks noGrp="1"/>
          </p:cNvSpPr>
          <p:nvPr>
            <p:ph idx="1"/>
          </p:nvPr>
        </p:nvSpPr>
        <p:spPr/>
        <p:txBody>
          <a:bodyPr/>
          <a:lstStyle/>
          <a:p>
            <a:r>
              <a:rPr lang="en-US" dirty="0" smtClean="0"/>
              <a:t>How will we work together?</a:t>
            </a:r>
          </a:p>
          <a:p>
            <a:r>
              <a:rPr lang="en-US" dirty="0" smtClean="0"/>
              <a:t>What tools or strategies are helpful for effective dialogue?</a:t>
            </a:r>
          </a:p>
          <a:p>
            <a:r>
              <a:rPr lang="en-US" dirty="0" smtClean="0"/>
              <a:t>“The Four Agreements”</a:t>
            </a:r>
          </a:p>
          <a:p>
            <a:pPr lvl="1"/>
            <a:r>
              <a:rPr lang="en-US" dirty="0" smtClean="0"/>
              <a:t>Don’t take anything personally</a:t>
            </a:r>
          </a:p>
          <a:p>
            <a:pPr lvl="1"/>
            <a:r>
              <a:rPr lang="en-US" dirty="0" smtClean="0"/>
              <a:t>Don’t assume</a:t>
            </a:r>
          </a:p>
          <a:p>
            <a:pPr lvl="1"/>
            <a:r>
              <a:rPr lang="en-US" dirty="0" smtClean="0"/>
              <a:t>Do your best</a:t>
            </a:r>
          </a:p>
          <a:p>
            <a:pPr lvl="1"/>
            <a:r>
              <a:rPr lang="en-US" dirty="0" smtClean="0"/>
              <a:t>Be impeccabl</a:t>
            </a:r>
            <a:r>
              <a:rPr lang="en-US" dirty="0"/>
              <a:t>e</a:t>
            </a:r>
            <a:endParaRPr lang="en-US" dirty="0" smtClean="0"/>
          </a:p>
          <a:p>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a:t>
            </a:fld>
            <a:endParaRPr lang="en-US" dirty="0"/>
          </a:p>
        </p:txBody>
      </p:sp>
    </p:spTree>
    <p:extLst>
      <p:ext uri="{BB962C8B-B14F-4D97-AF65-F5344CB8AC3E}">
        <p14:creationId xmlns:p14="http://schemas.microsoft.com/office/powerpoint/2010/main" val="65366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 </a:t>
            </a:r>
            <a:br>
              <a:rPr lang="en-US" dirty="0" smtClean="0"/>
            </a:br>
            <a:r>
              <a:rPr lang="en-US" dirty="0" smtClean="0"/>
              <a:t>First Stages &amp; Key Questions</a:t>
            </a:r>
            <a:endParaRPr lang="en-US" dirty="0"/>
          </a:p>
        </p:txBody>
      </p:sp>
      <p:sp>
        <p:nvSpPr>
          <p:cNvPr id="3" name="Content Placeholder 2"/>
          <p:cNvSpPr>
            <a:spLocks noGrp="1"/>
          </p:cNvSpPr>
          <p:nvPr>
            <p:ph idx="1"/>
          </p:nvPr>
        </p:nvSpPr>
        <p:spPr/>
        <p:txBody>
          <a:bodyPr>
            <a:normAutofit/>
          </a:bodyPr>
          <a:lstStyle/>
          <a:p>
            <a:r>
              <a:rPr lang="en-US" dirty="0"/>
              <a:t>Introductions/Welcome: </a:t>
            </a:r>
            <a:r>
              <a:rPr lang="en-US" i="1" dirty="0"/>
              <a:t>Who is in the room &amp; how are you connected to the child</a:t>
            </a:r>
            <a:r>
              <a:rPr lang="en-US" i="1" dirty="0" smtClean="0"/>
              <a:t>?</a:t>
            </a:r>
          </a:p>
          <a:p>
            <a:endParaRPr lang="en-US" dirty="0"/>
          </a:p>
          <a:p>
            <a:r>
              <a:rPr lang="en-US" dirty="0"/>
              <a:t>Review Purpose and Desired Outcomes of </a:t>
            </a:r>
            <a:r>
              <a:rPr lang="en-US" dirty="0" smtClean="0"/>
              <a:t>Meeting*: </a:t>
            </a:r>
            <a:r>
              <a:rPr lang="en-US" i="1" dirty="0" smtClean="0"/>
              <a:t> </a:t>
            </a:r>
            <a:r>
              <a:rPr lang="en-US" i="1" dirty="0"/>
              <a:t>Why are we meeting? What do we want to walk away with?</a:t>
            </a:r>
            <a:endParaRPr lang="en-US" dirty="0"/>
          </a:p>
          <a:p>
            <a:endParaRPr lang="en-US" dirty="0" smtClean="0"/>
          </a:p>
          <a:p>
            <a:endParaRPr lang="en-US" dirty="0"/>
          </a:p>
          <a:p>
            <a:r>
              <a:rPr lang="en-US" dirty="0" smtClean="0"/>
              <a:t>*Already </a:t>
            </a:r>
            <a:r>
              <a:rPr lang="en-US" dirty="0" err="1" smtClean="0"/>
              <a:t>id’d</a:t>
            </a:r>
            <a:r>
              <a:rPr lang="en-US" dirty="0" smtClean="0"/>
              <a:t> in pre-meeting with some stakeholders</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40</a:t>
            </a:fld>
            <a:endParaRPr lang="en-US" dirty="0"/>
          </a:p>
        </p:txBody>
      </p:sp>
    </p:spTree>
    <p:extLst>
      <p:ext uri="{BB962C8B-B14F-4D97-AF65-F5344CB8AC3E}">
        <p14:creationId xmlns:p14="http://schemas.microsoft.com/office/powerpoint/2010/main" val="3167772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Ensure There </a:t>
            </a:r>
            <a:r>
              <a:rPr lang="en-US" dirty="0"/>
              <a:t>I</a:t>
            </a:r>
            <a:r>
              <a:rPr lang="en-US" dirty="0" smtClean="0"/>
              <a:t>s </a:t>
            </a:r>
            <a:r>
              <a:rPr lang="en-US" dirty="0"/>
              <a:t>A</a:t>
            </a:r>
            <a:r>
              <a:rPr lang="en-US" dirty="0" smtClean="0"/>
              <a:t>greement </a:t>
            </a:r>
            <a:r>
              <a:rPr lang="en-US" dirty="0"/>
              <a:t>A</a:t>
            </a:r>
            <a:r>
              <a:rPr lang="en-US" dirty="0" smtClean="0"/>
              <a:t>bout</a:t>
            </a:r>
            <a:endParaRPr lang="en-US" dirty="0"/>
          </a:p>
        </p:txBody>
      </p:sp>
      <p:sp>
        <p:nvSpPr>
          <p:cNvPr id="3" name="Content Placeholder 2"/>
          <p:cNvSpPr>
            <a:spLocks noGrp="1"/>
          </p:cNvSpPr>
          <p:nvPr>
            <p:ph idx="1"/>
          </p:nvPr>
        </p:nvSpPr>
        <p:spPr/>
        <p:txBody>
          <a:bodyPr>
            <a:normAutofit/>
          </a:bodyPr>
          <a:lstStyle/>
          <a:p>
            <a:r>
              <a:rPr lang="en-US" dirty="0" smtClean="0"/>
              <a:t>What will the group be doing together?</a:t>
            </a:r>
          </a:p>
          <a:p>
            <a:r>
              <a:rPr lang="en-US" dirty="0" smtClean="0"/>
              <a:t>What do people want to walk away with?</a:t>
            </a:r>
          </a:p>
          <a:p>
            <a:r>
              <a:rPr lang="en-US" dirty="0" smtClean="0"/>
              <a:t>Overall, why are we meeting today?</a:t>
            </a:r>
          </a:p>
        </p:txBody>
      </p:sp>
      <p:sp>
        <p:nvSpPr>
          <p:cNvPr id="4" name="Slide Number Placeholder 3"/>
          <p:cNvSpPr>
            <a:spLocks noGrp="1"/>
          </p:cNvSpPr>
          <p:nvPr>
            <p:ph type="sldNum" sz="quarter" idx="12"/>
          </p:nvPr>
        </p:nvSpPr>
        <p:spPr/>
        <p:txBody>
          <a:bodyPr/>
          <a:lstStyle/>
          <a:p>
            <a:fld id="{74DE5137-BBAA-4537-BA08-7805CC0C06F2}" type="slidenum">
              <a:rPr lang="en-US" smtClean="0"/>
              <a:pPr/>
              <a:t>41</a:t>
            </a:fld>
            <a:endParaRPr lang="en-US" dirty="0"/>
          </a:p>
        </p:txBody>
      </p:sp>
    </p:spTree>
    <p:extLst>
      <p:ext uri="{BB962C8B-B14F-4D97-AF65-F5344CB8AC3E}">
        <p14:creationId xmlns:p14="http://schemas.microsoft.com/office/powerpoint/2010/main" val="3044437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Meeting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Introduce the Safety Agreement: </a:t>
            </a:r>
            <a:r>
              <a:rPr lang="en-US" i="1" dirty="0" smtClean="0">
                <a:solidFill>
                  <a:schemeClr val="accent6">
                    <a:lumMod val="75000"/>
                  </a:schemeClr>
                </a:solidFill>
              </a:rPr>
              <a:t>“</a:t>
            </a:r>
            <a:r>
              <a:rPr lang="en-US" i="1" dirty="0">
                <a:solidFill>
                  <a:schemeClr val="accent6">
                    <a:lumMod val="75000"/>
                  </a:schemeClr>
                </a:solidFill>
              </a:rPr>
              <a:t>This meeting is a place of physical and emotional safety for all who participate. Examples of how we ensure safety are that we </a:t>
            </a:r>
            <a:r>
              <a:rPr lang="en-US" i="1" u="sng" dirty="0">
                <a:solidFill>
                  <a:schemeClr val="accent6">
                    <a:lumMod val="75000"/>
                  </a:schemeClr>
                </a:solidFill>
              </a:rPr>
              <a:t>respect court </a:t>
            </a:r>
            <a:r>
              <a:rPr lang="en-US" i="1" u="sng" dirty="0" smtClean="0">
                <a:solidFill>
                  <a:schemeClr val="accent6">
                    <a:lumMod val="75000"/>
                  </a:schemeClr>
                </a:solidFill>
              </a:rPr>
              <a:t>orders</a:t>
            </a:r>
            <a:r>
              <a:rPr lang="en-US" i="1" dirty="0" smtClean="0">
                <a:solidFill>
                  <a:schemeClr val="accent6">
                    <a:lumMod val="75000"/>
                  </a:schemeClr>
                </a:solidFill>
              </a:rPr>
              <a:t>  prohibiting </a:t>
            </a:r>
            <a:r>
              <a:rPr lang="en-US" i="1" dirty="0">
                <a:solidFill>
                  <a:schemeClr val="accent6">
                    <a:lumMod val="75000"/>
                  </a:schemeClr>
                </a:solidFill>
              </a:rPr>
              <a:t>contact between people, we give permission for each person to keep themselves safe during the meeting, and I might suggest a time-out or a break, or that we move into separate meetings. We adhere to “Nothing about us without us” except when there is a safety concern for a participant.”</a:t>
            </a:r>
          </a:p>
          <a:p>
            <a:pPr lvl="0"/>
            <a:r>
              <a:rPr lang="en-US" dirty="0" smtClean="0"/>
              <a:t>Facilitators &amp; </a:t>
            </a:r>
            <a:r>
              <a:rPr lang="en-US" dirty="0"/>
              <a:t>participants pay attention for any behavioral indictors that someone in the meeting is feeling unsafe, and respond </a:t>
            </a:r>
            <a:r>
              <a:rPr lang="en-US" dirty="0" smtClean="0"/>
              <a:t>accordingly</a:t>
            </a:r>
          </a:p>
          <a:p>
            <a:pPr lvl="1"/>
            <a:r>
              <a:rPr lang="en-US" dirty="0"/>
              <a:t>Agreed-upon “signals” for fear/anxiety/</a:t>
            </a:r>
            <a:r>
              <a:rPr lang="en-US" dirty="0" smtClean="0"/>
              <a:t>triggers</a:t>
            </a:r>
          </a:p>
          <a:p>
            <a:pPr lvl="1"/>
            <a:r>
              <a:rPr lang="en-US" dirty="0" smtClean="0"/>
              <a:t>“Seating arrangement” ideas?</a:t>
            </a:r>
            <a:endParaRPr lang="en-US" dirty="0"/>
          </a:p>
          <a:p>
            <a:pPr lvl="0"/>
            <a:endParaRPr lang="en-US" dirty="0" smtClean="0"/>
          </a:p>
          <a:p>
            <a:pPr lvl="0"/>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42</a:t>
            </a:fld>
            <a:endParaRPr lang="en-US" dirty="0"/>
          </a:p>
        </p:txBody>
      </p:sp>
    </p:spTree>
    <p:extLst>
      <p:ext uri="{BB962C8B-B14F-4D97-AF65-F5344CB8AC3E}">
        <p14:creationId xmlns:p14="http://schemas.microsoft.com/office/powerpoint/2010/main" val="295994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 Context</a:t>
            </a:r>
            <a:endParaRPr lang="en-US" dirty="0"/>
          </a:p>
        </p:txBody>
      </p:sp>
      <p:sp>
        <p:nvSpPr>
          <p:cNvPr id="3" name="Content Placeholder 2"/>
          <p:cNvSpPr>
            <a:spLocks noGrp="1"/>
          </p:cNvSpPr>
          <p:nvPr>
            <p:ph idx="1"/>
          </p:nvPr>
        </p:nvSpPr>
        <p:spPr>
          <a:xfrm>
            <a:off x="457200" y="1170698"/>
            <a:ext cx="8229600" cy="5039946"/>
          </a:xfrm>
        </p:spPr>
        <p:txBody>
          <a:bodyPr>
            <a:noAutofit/>
          </a:bodyPr>
          <a:lstStyle/>
          <a:p>
            <a:r>
              <a:rPr lang="en-US" sz="2000" dirty="0" smtClean="0"/>
              <a:t>Provide Context of Meeting: </a:t>
            </a:r>
            <a:r>
              <a:rPr lang="en-US" sz="2000" i="1" dirty="0" smtClean="0"/>
              <a:t> Is there anything that might distract our focus? </a:t>
            </a: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43</a:t>
            </a:fld>
            <a:endParaRPr lang="en-US" dirty="0"/>
          </a:p>
        </p:txBody>
      </p:sp>
    </p:spTree>
    <p:extLst>
      <p:ext uri="{BB962C8B-B14F-4D97-AF65-F5344CB8AC3E}">
        <p14:creationId xmlns:p14="http://schemas.microsoft.com/office/powerpoint/2010/main" val="319666592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the stage for effective dialogue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happening outside the room that pulls attention away from what we are doing together?</a:t>
            </a:r>
          </a:p>
          <a:p>
            <a:r>
              <a:rPr lang="en-US" dirty="0" smtClean="0"/>
              <a:t>What power dynamics/imbalances are present that need to be made explicit? Be sure to “call out” the power of the worker in writing a report, </a:t>
            </a:r>
            <a:r>
              <a:rPr lang="en-US" dirty="0" err="1" smtClean="0"/>
              <a:t>etc</a:t>
            </a:r>
            <a:endParaRPr lang="en-US" dirty="0" smtClean="0"/>
          </a:p>
          <a:p>
            <a:pPr lvl="1"/>
            <a:r>
              <a:rPr lang="en-US" dirty="0" smtClean="0"/>
              <a:t>Despite this power imbalance, the goal is to include the family’s perspective to get to overall better outcomes, using family connections, </a:t>
            </a:r>
            <a:r>
              <a:rPr lang="en-US" dirty="0" err="1" smtClean="0"/>
              <a:t>etc</a:t>
            </a:r>
            <a:endParaRPr lang="en-US" dirty="0" smtClean="0"/>
          </a:p>
          <a:p>
            <a:r>
              <a:rPr lang="en-US" dirty="0"/>
              <a:t>Is there anything that might pull our attention away </a:t>
            </a:r>
            <a:r>
              <a:rPr lang="en-US" dirty="0" smtClean="0"/>
              <a:t>from </a:t>
            </a:r>
            <a:r>
              <a:rPr lang="en-US" dirty="0"/>
              <a:t>our focus today? </a:t>
            </a:r>
            <a:endParaRPr lang="en-US" dirty="0" smtClean="0"/>
          </a:p>
          <a:p>
            <a:r>
              <a:rPr lang="en-US" dirty="0" smtClean="0"/>
              <a:t>What are the cultural/diversity issues that may be present in the meeting?</a:t>
            </a:r>
          </a:p>
          <a:p>
            <a:r>
              <a:rPr lang="en-US" dirty="0" smtClean="0"/>
              <a:t>If family already had TDM… point out differences w/CFT.</a:t>
            </a:r>
          </a:p>
          <a:p>
            <a:pPr marL="0"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4DE5137-BBAA-4537-BA08-7805CC0C06F2}" type="slidenum">
              <a:rPr lang="en-US" smtClean="0"/>
              <a:pPr/>
              <a:t>44</a:t>
            </a:fld>
            <a:endParaRPr lang="en-US" dirty="0"/>
          </a:p>
        </p:txBody>
      </p:sp>
    </p:spTree>
    <p:extLst>
      <p:ext uri="{BB962C8B-B14F-4D97-AF65-F5344CB8AC3E}">
        <p14:creationId xmlns:p14="http://schemas.microsoft.com/office/powerpoint/2010/main" val="698522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&amp; Practice: Group Agreements</a:t>
            </a:r>
            <a:endParaRPr lang="en-US" dirty="0"/>
          </a:p>
        </p:txBody>
      </p:sp>
      <p:sp>
        <p:nvSpPr>
          <p:cNvPr id="3" name="Content Placeholder 2"/>
          <p:cNvSpPr>
            <a:spLocks noGrp="1"/>
          </p:cNvSpPr>
          <p:nvPr>
            <p:ph idx="1"/>
          </p:nvPr>
        </p:nvSpPr>
        <p:spPr/>
        <p:txBody>
          <a:bodyPr/>
          <a:lstStyle/>
          <a:p>
            <a:r>
              <a:rPr lang="en-US" dirty="0"/>
              <a:t>HOW do we want to work with each other?</a:t>
            </a:r>
          </a:p>
          <a:p>
            <a:pPr marL="0" indent="0">
              <a:buNone/>
            </a:pP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45</a:t>
            </a:fld>
            <a:endParaRPr lang="en-US" dirty="0"/>
          </a:p>
        </p:txBody>
      </p:sp>
    </p:spTree>
    <p:extLst>
      <p:ext uri="{BB962C8B-B14F-4D97-AF65-F5344CB8AC3E}">
        <p14:creationId xmlns:p14="http://schemas.microsoft.com/office/powerpoint/2010/main" val="2394714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Working Agreements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This is an agent of change– especially for first time!</a:t>
            </a:r>
          </a:p>
          <a:p>
            <a:r>
              <a:rPr lang="en-US" dirty="0" smtClean="0"/>
              <a:t>Great process for observation &amp; “data collection” about this family</a:t>
            </a:r>
          </a:p>
          <a:p>
            <a:r>
              <a:rPr lang="en-US" dirty="0" smtClean="0"/>
              <a:t>Explore how the group will work together in this meeting and after this meeting</a:t>
            </a:r>
          </a:p>
          <a:p>
            <a:r>
              <a:rPr lang="en-US" dirty="0" smtClean="0"/>
              <a:t>Explore what agreements are needed for effective dialogue</a:t>
            </a:r>
          </a:p>
          <a:p>
            <a:r>
              <a:rPr lang="en-US" dirty="0" smtClean="0"/>
              <a:t>Push group to come up with positive reframes that state what to do, as opposed to what </a:t>
            </a:r>
            <a:r>
              <a:rPr lang="en-US" b="1" dirty="0" smtClean="0"/>
              <a:t>not</a:t>
            </a:r>
            <a:r>
              <a:rPr lang="en-US" dirty="0" smtClean="0"/>
              <a:t> to do</a:t>
            </a:r>
          </a:p>
          <a:p>
            <a:r>
              <a:rPr lang="en-US" dirty="0" smtClean="0"/>
              <a:t>The last agreement should always be that the group takes shared responsibility to hold each other accountable for the agreements</a:t>
            </a:r>
          </a:p>
          <a:p>
            <a:r>
              <a:rPr lang="en-US" dirty="0" smtClean="0"/>
              <a:t>Be prepared with suggested agreements</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46</a:t>
            </a:fld>
            <a:endParaRPr lang="en-US" dirty="0"/>
          </a:p>
        </p:txBody>
      </p:sp>
    </p:spTree>
    <p:extLst>
      <p:ext uri="{BB962C8B-B14F-4D97-AF65-F5344CB8AC3E}">
        <p14:creationId xmlns:p14="http://schemas.microsoft.com/office/powerpoint/2010/main" val="941588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Agreements</a:t>
            </a:r>
            <a:br>
              <a:rPr lang="en-US" dirty="0" smtClean="0"/>
            </a:br>
            <a:r>
              <a:rPr lang="en-US" dirty="0" smtClean="0"/>
              <a:t>Action: at your tables</a:t>
            </a:r>
            <a:endParaRPr lang="en-US" dirty="0"/>
          </a:p>
        </p:txBody>
      </p:sp>
      <p:sp>
        <p:nvSpPr>
          <p:cNvPr id="3" name="Content Placeholder 2"/>
          <p:cNvSpPr>
            <a:spLocks noGrp="1"/>
          </p:cNvSpPr>
          <p:nvPr>
            <p:ph idx="1"/>
          </p:nvPr>
        </p:nvSpPr>
        <p:spPr/>
        <p:txBody>
          <a:bodyPr>
            <a:normAutofit lnSpcReduction="10000"/>
          </a:bodyPr>
          <a:lstStyle/>
          <a:p>
            <a:r>
              <a:rPr lang="en-US" dirty="0" smtClean="0"/>
              <a:t>Roles </a:t>
            </a:r>
            <a:r>
              <a:rPr lang="en-US" dirty="0" err="1" smtClean="0"/>
              <a:t>id’d</a:t>
            </a:r>
            <a:endParaRPr lang="en-US" dirty="0"/>
          </a:p>
          <a:p>
            <a:pPr lvl="1"/>
            <a:r>
              <a:rPr lang="en-US" dirty="0" smtClean="0"/>
              <a:t>CFS Facilitator</a:t>
            </a:r>
          </a:p>
          <a:p>
            <a:pPr lvl="1"/>
            <a:r>
              <a:rPr lang="en-US" dirty="0" smtClean="0"/>
              <a:t>Monica</a:t>
            </a:r>
          </a:p>
          <a:p>
            <a:pPr lvl="1"/>
            <a:r>
              <a:rPr lang="en-US" dirty="0" smtClean="0"/>
              <a:t>Jimmy</a:t>
            </a:r>
          </a:p>
          <a:p>
            <a:pPr lvl="1"/>
            <a:r>
              <a:rPr lang="en-US" dirty="0" smtClean="0"/>
              <a:t>Doris</a:t>
            </a:r>
          </a:p>
          <a:p>
            <a:pPr lvl="1"/>
            <a:r>
              <a:rPr lang="en-US" dirty="0" smtClean="0"/>
              <a:t>Joshua</a:t>
            </a:r>
          </a:p>
          <a:p>
            <a:pPr lvl="1"/>
            <a:r>
              <a:rPr lang="en-US" dirty="0" smtClean="0"/>
              <a:t>Ronnie</a:t>
            </a:r>
          </a:p>
          <a:p>
            <a:r>
              <a:rPr lang="en-US" dirty="0" smtClean="0"/>
              <a:t>Create a list of group agreements</a:t>
            </a:r>
          </a:p>
          <a:p>
            <a:pPr lvl="1"/>
            <a:r>
              <a:rPr lang="en-US" dirty="0" smtClean="0"/>
              <a:t>“Flesh out” as necessary</a:t>
            </a:r>
          </a:p>
          <a:p>
            <a:pPr lvl="1"/>
            <a:r>
              <a:rPr lang="en-US" dirty="0" smtClean="0"/>
              <a:t>Don’t assume everyone defines term the same!</a:t>
            </a:r>
          </a:p>
        </p:txBody>
      </p:sp>
      <p:sp>
        <p:nvSpPr>
          <p:cNvPr id="4" name="Slide Number Placeholder 3"/>
          <p:cNvSpPr>
            <a:spLocks noGrp="1"/>
          </p:cNvSpPr>
          <p:nvPr>
            <p:ph type="sldNum" sz="quarter" idx="12"/>
          </p:nvPr>
        </p:nvSpPr>
        <p:spPr/>
        <p:txBody>
          <a:bodyPr/>
          <a:lstStyle/>
          <a:p>
            <a:fld id="{74DE5137-BBAA-4537-BA08-7805CC0C06F2}" type="slidenum">
              <a:rPr lang="en-US" smtClean="0"/>
              <a:pPr/>
              <a:t>47</a:t>
            </a:fld>
            <a:endParaRPr lang="en-US" dirty="0"/>
          </a:p>
        </p:txBody>
      </p:sp>
    </p:spTree>
    <p:extLst>
      <p:ext uri="{BB962C8B-B14F-4D97-AF65-F5344CB8AC3E}">
        <p14:creationId xmlns:p14="http://schemas.microsoft.com/office/powerpoint/2010/main" val="1887145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 Review Network/Stakeholders</a:t>
            </a:r>
            <a:endParaRPr lang="en-US" dirty="0"/>
          </a:p>
        </p:txBody>
      </p:sp>
      <p:sp>
        <p:nvSpPr>
          <p:cNvPr id="6" name="Content Placeholder 5"/>
          <p:cNvSpPr>
            <a:spLocks noGrp="1"/>
          </p:cNvSpPr>
          <p:nvPr>
            <p:ph idx="1"/>
          </p:nvPr>
        </p:nvSpPr>
        <p:spPr/>
        <p:txBody>
          <a:bodyPr/>
          <a:lstStyle/>
          <a:p>
            <a:r>
              <a:rPr lang="en-US" dirty="0" smtClean="0"/>
              <a:t>Is everyone here…. That NEEDS to be here? If not, what should we do to get them here?</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48</a:t>
            </a:fld>
            <a:endParaRPr lang="en-US" dirty="0"/>
          </a:p>
        </p:txBody>
      </p:sp>
    </p:spTree>
    <p:extLst>
      <p:ext uri="{BB962C8B-B14F-4D97-AF65-F5344CB8AC3E}">
        <p14:creationId xmlns:p14="http://schemas.microsoft.com/office/powerpoint/2010/main" val="2881039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Networks/Stakeholders</a:t>
            </a:r>
            <a:endParaRPr lang="en-US" dirty="0"/>
          </a:p>
        </p:txBody>
      </p:sp>
      <p:sp>
        <p:nvSpPr>
          <p:cNvPr id="3" name="Content Placeholder 2"/>
          <p:cNvSpPr>
            <a:spLocks noGrp="1"/>
          </p:cNvSpPr>
          <p:nvPr>
            <p:ph idx="1"/>
          </p:nvPr>
        </p:nvSpPr>
        <p:spPr/>
        <p:txBody>
          <a:bodyPr/>
          <a:lstStyle/>
          <a:p>
            <a:r>
              <a:rPr lang="en-US" dirty="0" smtClean="0"/>
              <a:t>Assess if everyone is here who needs to be here</a:t>
            </a:r>
          </a:p>
          <a:p>
            <a:pPr lvl="1"/>
            <a:r>
              <a:rPr lang="en-US" dirty="0" smtClean="0"/>
              <a:t>If not, what should we do to get them here</a:t>
            </a:r>
          </a:p>
          <a:p>
            <a:r>
              <a:rPr lang="en-US" dirty="0" smtClean="0"/>
              <a:t>Explore with the CFTM if the family was given the opportunity to invite support people</a:t>
            </a:r>
          </a:p>
          <a:p>
            <a:r>
              <a:rPr lang="en-US" dirty="0" smtClean="0"/>
              <a:t>The family should be provided the opportunity to speak first and last if they choose to do so</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49</a:t>
            </a:fld>
            <a:endParaRPr lang="en-US" dirty="0"/>
          </a:p>
        </p:txBody>
      </p:sp>
    </p:spTree>
    <p:extLst>
      <p:ext uri="{BB962C8B-B14F-4D97-AF65-F5344CB8AC3E}">
        <p14:creationId xmlns:p14="http://schemas.microsoft.com/office/powerpoint/2010/main" val="344203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Gradients of Agreement (Scale)</a:t>
            </a:r>
            <a:endParaRPr lang="en-US" dirty="0"/>
          </a:p>
        </p:txBody>
      </p:sp>
      <p:sp>
        <p:nvSpPr>
          <p:cNvPr id="4" name="Content Placeholder 2"/>
          <p:cNvSpPr txBox="1">
            <a:spLocks/>
          </p:cNvSpPr>
          <p:nvPr/>
        </p:nvSpPr>
        <p:spPr>
          <a:xfrm>
            <a:off x="152400" y="2362200"/>
            <a:ext cx="8748713" cy="14478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00050" lvl="1" indent="0">
              <a:buFont typeface="Wingdings 2" pitchFamily="18" charset="2"/>
              <a:buNone/>
            </a:pPr>
            <a:r>
              <a:rPr lang="en-US" dirty="0" smtClean="0"/>
              <a:t>Veto						Endorsement</a:t>
            </a:r>
          </a:p>
        </p:txBody>
      </p:sp>
      <p:sp>
        <p:nvSpPr>
          <p:cNvPr id="5" name="Left-Right Arrow 4"/>
          <p:cNvSpPr/>
          <p:nvPr/>
        </p:nvSpPr>
        <p:spPr bwMode="auto">
          <a:xfrm>
            <a:off x="533400" y="2971800"/>
            <a:ext cx="7848600" cy="762000"/>
          </a:xfrm>
          <a:prstGeom prst="leftRightArrow">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w="25400" cap="flat" cmpd="sng" algn="ctr">
            <a:solidFill>
              <a:srgbClr val="000000"/>
            </a:solidFill>
            <a:prstDash val="solid"/>
            <a:round/>
            <a:headEnd type="none" w="med" len="med"/>
            <a:tailEnd type="none" w="med" len="med"/>
          </a:ln>
          <a:effectLst/>
        </p:spPr>
        <p:txBody>
          <a:bodyPr/>
          <a:lstStyle/>
          <a:p>
            <a:pPr algn="ctr">
              <a:defRPr/>
            </a:pPr>
            <a:endParaRPr lang="en-US" sz="4200" dirty="0">
              <a:solidFill>
                <a:srgbClr val="000000"/>
              </a:solidFill>
              <a:latin typeface="Gill Sans" charset="0"/>
              <a:cs typeface="ヒラギノ角ゴ ProN W3" charset="-128"/>
              <a:sym typeface="Gill Sans" charset="0"/>
            </a:endParaRPr>
          </a:p>
        </p:txBody>
      </p:sp>
      <p:sp>
        <p:nvSpPr>
          <p:cNvPr id="6" name="Rectangle 5"/>
          <p:cNvSpPr/>
          <p:nvPr/>
        </p:nvSpPr>
        <p:spPr>
          <a:xfrm>
            <a:off x="685800" y="3738265"/>
            <a:ext cx="7696200" cy="923330"/>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1        2        3        4        5</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2738229570"/>
              </p:ext>
            </p:extLst>
          </p:nvPr>
        </p:nvGraphicFramePr>
        <p:xfrm>
          <a:off x="685800" y="4699694"/>
          <a:ext cx="7696200" cy="1701105"/>
        </p:xfrm>
        <a:graphic>
          <a:graphicData uri="http://schemas.openxmlformats.org/drawingml/2006/table">
            <a:tbl>
              <a:tblPr firstRow="1" bandRow="1">
                <a:tableStyleId>{2D5ABB26-0587-4C30-8999-92F81FD0307C}</a:tableStyleId>
              </a:tblPr>
              <a:tblGrid>
                <a:gridCol w="1539240"/>
                <a:gridCol w="1539240"/>
                <a:gridCol w="1539240"/>
                <a:gridCol w="1539240"/>
                <a:gridCol w="1539240"/>
              </a:tblGrid>
              <a:tr h="1701105">
                <a:tc>
                  <a:txBody>
                    <a:bodyPr/>
                    <a:lstStyle/>
                    <a:p>
                      <a:r>
                        <a:rPr lang="en-US" dirty="0" smtClean="0"/>
                        <a:t>No way,</a:t>
                      </a:r>
                      <a:r>
                        <a:rPr lang="en-US" baseline="0" dirty="0" smtClean="0"/>
                        <a:t> </a:t>
                      </a:r>
                    </a:p>
                    <a:p>
                      <a:r>
                        <a:rPr lang="en-US" baseline="0" dirty="0" smtClean="0"/>
                        <a:t>No How!</a:t>
                      </a:r>
                      <a:endParaRPr lang="en-US" dirty="0"/>
                    </a:p>
                  </a:txBody>
                  <a:tcPr/>
                </a:tc>
                <a:tc>
                  <a:txBody>
                    <a:bodyPr/>
                    <a:lstStyle/>
                    <a:p>
                      <a:r>
                        <a:rPr lang="en-US" dirty="0" smtClean="0"/>
                        <a:t>Not comfortable, but won’t stand in way of plan.</a:t>
                      </a:r>
                      <a:endParaRPr lang="en-US" dirty="0"/>
                    </a:p>
                  </a:txBody>
                  <a:tcPr/>
                </a:tc>
                <a:tc>
                  <a:txBody>
                    <a:bodyPr/>
                    <a:lstStyle/>
                    <a:p>
                      <a:pPr algn="ctr"/>
                      <a:r>
                        <a:rPr lang="en-US" dirty="0" smtClean="0"/>
                        <a:t>Could</a:t>
                      </a:r>
                      <a:r>
                        <a:rPr lang="en-US" baseline="0" dirty="0" smtClean="0"/>
                        <a:t> go either way.</a:t>
                      </a:r>
                      <a:endParaRPr lang="en-US" dirty="0"/>
                    </a:p>
                  </a:txBody>
                  <a:tcPr/>
                </a:tc>
                <a:tc>
                  <a:txBody>
                    <a:bodyPr/>
                    <a:lstStyle/>
                    <a:p>
                      <a:pPr algn="r"/>
                      <a:r>
                        <a:rPr lang="en-US" dirty="0" smtClean="0"/>
                        <a:t>I like it.</a:t>
                      </a:r>
                      <a:endParaRPr lang="en-US" dirty="0"/>
                    </a:p>
                  </a:txBody>
                  <a:tcPr/>
                </a:tc>
                <a:tc>
                  <a:txBody>
                    <a:bodyPr/>
                    <a:lstStyle/>
                    <a:p>
                      <a:pPr algn="r"/>
                      <a:r>
                        <a:rPr lang="en-US" dirty="0" smtClean="0"/>
                        <a:t>I love</a:t>
                      </a:r>
                      <a:r>
                        <a:rPr lang="en-US" baseline="0" dirty="0" smtClean="0"/>
                        <a:t> it!</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74DE5137-BBAA-4537-BA08-7805CC0C06F2}" type="slidenum">
              <a:rPr lang="en-US" smtClean="0"/>
              <a:pPr/>
              <a:t>5</a:t>
            </a:fld>
            <a:endParaRPr lang="en-US" dirty="0"/>
          </a:p>
        </p:txBody>
      </p:sp>
    </p:spTree>
    <p:extLst>
      <p:ext uri="{BB962C8B-B14F-4D97-AF65-F5344CB8AC3E}">
        <p14:creationId xmlns:p14="http://schemas.microsoft.com/office/powerpoint/2010/main" val="5090446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DEMO: Individualized </a:t>
            </a:r>
            <a:r>
              <a:rPr lang="en-US" dirty="0"/>
              <a:t>Care Plan/Safety Plan</a:t>
            </a:r>
          </a:p>
        </p:txBody>
      </p:sp>
      <p:sp>
        <p:nvSpPr>
          <p:cNvPr id="6" name="Content Placeholder 5"/>
          <p:cNvSpPr>
            <a:spLocks noGrp="1"/>
          </p:cNvSpPr>
          <p:nvPr>
            <p:ph idx="1"/>
          </p:nvPr>
        </p:nvSpPr>
        <p:spPr/>
        <p:txBody>
          <a:bodyPr/>
          <a:lstStyle/>
          <a:p>
            <a:r>
              <a:rPr lang="en-US" dirty="0" smtClean="0"/>
              <a:t>What do we we want to talk about? (Consider actual safety mapping, safety circles, case consultation, </a:t>
            </a:r>
            <a:r>
              <a:rPr lang="en-US" dirty="0" err="1" smtClean="0"/>
              <a:t>etc</a:t>
            </a:r>
            <a:r>
              <a:rPr lang="en-US" dirty="0" smtClean="0"/>
              <a:t>)</a:t>
            </a:r>
          </a:p>
          <a:p>
            <a:endParaRPr lang="en-US" dirty="0"/>
          </a:p>
          <a:p>
            <a:r>
              <a:rPr lang="en-US" b="1" dirty="0"/>
              <a:t>What’s working well?</a:t>
            </a:r>
          </a:p>
          <a:p>
            <a:r>
              <a:rPr lang="en-US" b="1" dirty="0"/>
              <a:t>What are our worries?</a:t>
            </a:r>
          </a:p>
          <a:p>
            <a:r>
              <a:rPr lang="en-US" b="1" dirty="0"/>
              <a:t>What ideas do we have for next steps?</a:t>
            </a:r>
          </a:p>
          <a:p>
            <a:pPr marL="0" indent="0">
              <a:buNone/>
            </a:pP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50</a:t>
            </a:fld>
            <a:endParaRPr lang="en-US" dirty="0"/>
          </a:p>
        </p:txBody>
      </p:sp>
    </p:spTree>
    <p:extLst>
      <p:ext uri="{BB962C8B-B14F-4D97-AF65-F5344CB8AC3E}">
        <p14:creationId xmlns:p14="http://schemas.microsoft.com/office/powerpoint/2010/main" val="15140365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Helpful Types of Questions to Ask</a:t>
            </a:r>
            <a:endParaRPr lang="en-US" dirty="0"/>
          </a:p>
        </p:txBody>
      </p:sp>
      <p:sp>
        <p:nvSpPr>
          <p:cNvPr id="3" name="Content Placeholder 2"/>
          <p:cNvSpPr>
            <a:spLocks noGrp="1"/>
          </p:cNvSpPr>
          <p:nvPr>
            <p:ph idx="1"/>
          </p:nvPr>
        </p:nvSpPr>
        <p:spPr/>
        <p:txBody>
          <a:bodyPr>
            <a:normAutofit lnSpcReduction="10000"/>
          </a:bodyPr>
          <a:lstStyle/>
          <a:p>
            <a:r>
              <a:rPr lang="en-US" dirty="0" smtClean="0"/>
              <a:t>Three Questions</a:t>
            </a:r>
          </a:p>
          <a:p>
            <a:r>
              <a:rPr lang="en-US" dirty="0" smtClean="0"/>
              <a:t>Solution Focused Questions</a:t>
            </a:r>
          </a:p>
          <a:p>
            <a:r>
              <a:rPr lang="en-US" dirty="0" smtClean="0"/>
              <a:t>Open ended questions</a:t>
            </a:r>
          </a:p>
          <a:p>
            <a:r>
              <a:rPr lang="en-US" dirty="0" smtClean="0"/>
              <a:t>Who, what when, where, and how questions</a:t>
            </a:r>
          </a:p>
          <a:p>
            <a:r>
              <a:rPr lang="en-US" dirty="0" smtClean="0"/>
              <a:t>Coping questions</a:t>
            </a:r>
          </a:p>
          <a:p>
            <a:r>
              <a:rPr lang="en-US" dirty="0" smtClean="0"/>
              <a:t>Relationship questions</a:t>
            </a:r>
          </a:p>
          <a:p>
            <a:r>
              <a:rPr lang="en-US" dirty="0" smtClean="0"/>
              <a:t>Exception seeking questions</a:t>
            </a:r>
          </a:p>
          <a:p>
            <a:r>
              <a:rPr lang="en-US" dirty="0" smtClean="0"/>
              <a:t>Scaling questions</a:t>
            </a:r>
          </a:p>
          <a:p>
            <a:r>
              <a:rPr lang="en-US" dirty="0" smtClean="0"/>
              <a:t>Miracle/Hoped for future question</a:t>
            </a:r>
          </a:p>
        </p:txBody>
      </p:sp>
      <p:sp>
        <p:nvSpPr>
          <p:cNvPr id="4" name="Slide Number Placeholder 3"/>
          <p:cNvSpPr>
            <a:spLocks noGrp="1"/>
          </p:cNvSpPr>
          <p:nvPr>
            <p:ph type="sldNum" sz="quarter" idx="12"/>
          </p:nvPr>
        </p:nvSpPr>
        <p:spPr/>
        <p:txBody>
          <a:bodyPr/>
          <a:lstStyle/>
          <a:p>
            <a:fld id="{74DE5137-BBAA-4537-BA08-7805CC0C06F2}" type="slidenum">
              <a:rPr lang="en-US" smtClean="0"/>
              <a:pPr/>
              <a:t>51</a:t>
            </a:fld>
            <a:endParaRPr lang="en-US" dirty="0"/>
          </a:p>
        </p:txBody>
      </p:sp>
    </p:spTree>
    <p:extLst>
      <p:ext uri="{BB962C8B-B14F-4D97-AF65-F5344CB8AC3E}">
        <p14:creationId xmlns:p14="http://schemas.microsoft.com/office/powerpoint/2010/main" val="4284010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ACTION: Individualized </a:t>
            </a:r>
            <a:r>
              <a:rPr lang="en-US" dirty="0"/>
              <a:t>Care Plan/Safety Plan</a:t>
            </a:r>
          </a:p>
        </p:txBody>
      </p:sp>
      <p:sp>
        <p:nvSpPr>
          <p:cNvPr id="6" name="Content Placeholder 5"/>
          <p:cNvSpPr>
            <a:spLocks noGrp="1"/>
          </p:cNvSpPr>
          <p:nvPr>
            <p:ph idx="1"/>
          </p:nvPr>
        </p:nvSpPr>
        <p:spPr/>
        <p:txBody>
          <a:bodyPr>
            <a:normAutofit fontScale="92500" lnSpcReduction="10000"/>
          </a:bodyPr>
          <a:lstStyle/>
          <a:p>
            <a:r>
              <a:rPr lang="en-US" dirty="0" smtClean="0"/>
              <a:t>Roles </a:t>
            </a:r>
            <a:r>
              <a:rPr lang="en-US" dirty="0" err="1" smtClean="0"/>
              <a:t>Id’d</a:t>
            </a:r>
            <a:endParaRPr lang="en-US" dirty="0" smtClean="0"/>
          </a:p>
          <a:p>
            <a:pPr lvl="1"/>
            <a:r>
              <a:rPr lang="en-US" dirty="0" smtClean="0"/>
              <a:t>CFS Facilitator</a:t>
            </a:r>
          </a:p>
          <a:p>
            <a:pPr lvl="1"/>
            <a:r>
              <a:rPr lang="en-US" dirty="0"/>
              <a:t>Monica</a:t>
            </a:r>
          </a:p>
          <a:p>
            <a:pPr lvl="1"/>
            <a:r>
              <a:rPr lang="en-US" dirty="0"/>
              <a:t>Jimmy</a:t>
            </a:r>
          </a:p>
          <a:p>
            <a:pPr lvl="1"/>
            <a:r>
              <a:rPr lang="en-US" dirty="0"/>
              <a:t>Doris</a:t>
            </a:r>
          </a:p>
          <a:p>
            <a:pPr lvl="1"/>
            <a:r>
              <a:rPr lang="en-US" dirty="0"/>
              <a:t>Joshua</a:t>
            </a:r>
          </a:p>
          <a:p>
            <a:pPr lvl="1"/>
            <a:r>
              <a:rPr lang="en-US" dirty="0" smtClean="0"/>
              <a:t>Ronnie</a:t>
            </a:r>
          </a:p>
          <a:p>
            <a:endParaRPr lang="en-US" dirty="0"/>
          </a:p>
          <a:p>
            <a:r>
              <a:rPr lang="en-US" b="1" i="1" dirty="0"/>
              <a:t>What’s working well?</a:t>
            </a:r>
          </a:p>
          <a:p>
            <a:r>
              <a:rPr lang="en-US" b="1" i="1" dirty="0"/>
              <a:t>What are our worries?</a:t>
            </a:r>
          </a:p>
          <a:p>
            <a:r>
              <a:rPr lang="en-US" b="1" i="1" dirty="0"/>
              <a:t>What ideas do we have for next steps?</a:t>
            </a:r>
          </a:p>
          <a:p>
            <a:pPr marL="0" indent="0">
              <a:buNone/>
            </a:pP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52</a:t>
            </a:fld>
            <a:endParaRPr lang="en-US" dirty="0"/>
          </a:p>
        </p:txBody>
      </p:sp>
    </p:spTree>
    <p:extLst>
      <p:ext uri="{BB962C8B-B14F-4D97-AF65-F5344CB8AC3E}">
        <p14:creationId xmlns:p14="http://schemas.microsoft.com/office/powerpoint/2010/main" val="1287139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DEMO: Review Next Steps</a:t>
            </a:r>
            <a:endParaRPr lang="en-US" dirty="0"/>
          </a:p>
        </p:txBody>
      </p:sp>
      <p:sp>
        <p:nvSpPr>
          <p:cNvPr id="6" name="Content Placeholder 5"/>
          <p:cNvSpPr>
            <a:spLocks noGrp="1"/>
          </p:cNvSpPr>
          <p:nvPr>
            <p:ph idx="1"/>
          </p:nvPr>
        </p:nvSpPr>
        <p:spPr/>
        <p:txBody>
          <a:bodyPr/>
          <a:lstStyle/>
          <a:p>
            <a:r>
              <a:rPr lang="en-US" dirty="0" smtClean="0"/>
              <a:t>What steps do we need to take from here? Who does what? By when? Next meeting date?</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53</a:t>
            </a:fld>
            <a:endParaRPr lang="en-US" dirty="0"/>
          </a:p>
        </p:txBody>
      </p:sp>
      <p:pic>
        <p:nvPicPr>
          <p:cNvPr id="2" name="Picture 1" descr="mark-calend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648" y="3640770"/>
            <a:ext cx="3708400" cy="2540000"/>
          </a:xfrm>
          <a:prstGeom prst="rect">
            <a:avLst/>
          </a:prstGeom>
        </p:spPr>
      </p:pic>
    </p:spTree>
    <p:extLst>
      <p:ext uri="{BB962C8B-B14F-4D97-AF65-F5344CB8AC3E}">
        <p14:creationId xmlns:p14="http://schemas.microsoft.com/office/powerpoint/2010/main" val="6346733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Meeting</a:t>
            </a:r>
            <a:endParaRPr lang="en-US" dirty="0"/>
          </a:p>
        </p:txBody>
      </p:sp>
      <p:sp>
        <p:nvSpPr>
          <p:cNvPr id="6" name="Content Placeholder 5"/>
          <p:cNvSpPr>
            <a:spLocks noGrp="1"/>
          </p:cNvSpPr>
          <p:nvPr>
            <p:ph idx="1"/>
          </p:nvPr>
        </p:nvSpPr>
        <p:spPr/>
        <p:txBody>
          <a:bodyPr/>
          <a:lstStyle/>
          <a:p>
            <a:r>
              <a:rPr lang="en-US" dirty="0" smtClean="0"/>
              <a:t>Next prioritized steps/actions to “try on”</a:t>
            </a:r>
          </a:p>
          <a:p>
            <a:r>
              <a:rPr lang="en-US" dirty="0" smtClean="0"/>
              <a:t>Anyone else need to be invited to next meeting?</a:t>
            </a:r>
          </a:p>
          <a:p>
            <a:pPr lvl="1"/>
            <a:r>
              <a:rPr lang="en-US" dirty="0" smtClean="0"/>
              <a:t>Foster families</a:t>
            </a:r>
          </a:p>
          <a:p>
            <a:r>
              <a:rPr lang="en-US" dirty="0" smtClean="0"/>
              <a:t>Schedule the next meeting</a:t>
            </a:r>
          </a:p>
          <a:p>
            <a:pPr lvl="1"/>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54</a:t>
            </a:fld>
            <a:endParaRPr lang="en-US" dirty="0"/>
          </a:p>
        </p:txBody>
      </p:sp>
    </p:spTree>
    <p:extLst>
      <p:ext uri="{BB962C8B-B14F-4D97-AF65-F5344CB8AC3E}">
        <p14:creationId xmlns:p14="http://schemas.microsoft.com/office/powerpoint/2010/main" val="42406178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STEP…. Of the CFTM </a:t>
            </a:r>
            <a:endParaRPr lang="en-US" dirty="0"/>
          </a:p>
        </p:txBody>
      </p:sp>
      <p:sp>
        <p:nvSpPr>
          <p:cNvPr id="3" name="Content Placeholder 2"/>
          <p:cNvSpPr>
            <a:spLocks noGrp="1"/>
          </p:cNvSpPr>
          <p:nvPr>
            <p:ph idx="1"/>
          </p:nvPr>
        </p:nvSpPr>
        <p:spPr/>
        <p:txBody>
          <a:bodyPr/>
          <a:lstStyle/>
          <a:p>
            <a:pPr marL="0" indent="0">
              <a:buNone/>
            </a:pPr>
            <a:r>
              <a:rPr lang="en-US" dirty="0" smtClean="0"/>
              <a:t>PLUS/DELTA</a:t>
            </a:r>
          </a:p>
          <a:p>
            <a:pPr marL="0" indent="0">
              <a:buNone/>
            </a:pPr>
            <a:endParaRPr lang="en-US" dirty="0"/>
          </a:p>
          <a:p>
            <a:pPr marL="0" indent="0">
              <a:buNone/>
            </a:pPr>
            <a:r>
              <a:rPr lang="en-US" dirty="0" smtClean="0"/>
              <a:t>(We’ll pause that right now…. To return soon….)</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55</a:t>
            </a:fld>
            <a:endParaRPr lang="en-US" dirty="0"/>
          </a:p>
        </p:txBody>
      </p:sp>
      <p:pic>
        <p:nvPicPr>
          <p:cNvPr id="5" name="Picture 4" descr="paus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601" y="3763619"/>
            <a:ext cx="1931495" cy="1931495"/>
          </a:xfrm>
          <a:prstGeom prst="rect">
            <a:avLst/>
          </a:prstGeom>
        </p:spPr>
      </p:pic>
    </p:spTree>
    <p:extLst>
      <p:ext uri="{BB962C8B-B14F-4D97-AF65-F5344CB8AC3E}">
        <p14:creationId xmlns:p14="http://schemas.microsoft.com/office/powerpoint/2010/main" val="582779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Plus/Delta Feedback</a:t>
            </a:r>
            <a:endParaRPr lang="en-US" dirty="0"/>
          </a:p>
        </p:txBody>
      </p:sp>
      <p:sp>
        <p:nvSpPr>
          <p:cNvPr id="3" name="Content Placeholder 2"/>
          <p:cNvSpPr>
            <a:spLocks noGrp="1"/>
          </p:cNvSpPr>
          <p:nvPr>
            <p:ph idx="1"/>
          </p:nvPr>
        </p:nvSpPr>
        <p:spPr/>
        <p:txBody>
          <a:bodyPr/>
          <a:lstStyle/>
          <a:p>
            <a:r>
              <a:rPr lang="en-US" dirty="0" smtClean="0"/>
              <a:t>Draw two columns on flip chart paper</a:t>
            </a:r>
          </a:p>
          <a:p>
            <a:r>
              <a:rPr lang="en-US" dirty="0" smtClean="0"/>
              <a:t>Plus = Strengths of the Meeting</a:t>
            </a:r>
          </a:p>
          <a:p>
            <a:r>
              <a:rPr lang="en-US" dirty="0" smtClean="0"/>
              <a:t>Delta (Greek symbol for change) = upgrades that are not necessarily negative…it’s just something participants suggest to change</a:t>
            </a:r>
          </a:p>
          <a:p>
            <a:r>
              <a:rPr lang="en-US" dirty="0" smtClean="0"/>
              <a:t>All responses are TRUE… Facilitator/Scribe needs to refrain from “arguing” or “correcting” or “defending”</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56</a:t>
            </a:fld>
            <a:endParaRPr lang="en-US" dirty="0"/>
          </a:p>
        </p:txBody>
      </p:sp>
    </p:spTree>
    <p:extLst>
      <p:ext uri="{BB962C8B-B14F-4D97-AF65-F5344CB8AC3E}">
        <p14:creationId xmlns:p14="http://schemas.microsoft.com/office/powerpoint/2010/main" val="20041451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46920" y="1522737"/>
            <a:ext cx="7469819" cy="1015663"/>
          </a:xfrm>
          <a:prstGeom prst="rect">
            <a:avLst/>
          </a:prstGeom>
          <a:noFill/>
        </p:spPr>
        <p:txBody>
          <a:bodyPr wrap="square" rtlCol="0">
            <a:spAutoFit/>
          </a:bodyPr>
          <a:lstStyle/>
          <a:p>
            <a:pPr algn="ctr"/>
            <a:r>
              <a:rPr lang="en-US" dirty="0" smtClean="0"/>
              <a:t>This presentation is brought to you by:</a:t>
            </a:r>
          </a:p>
          <a:p>
            <a:pPr algn="ctr"/>
            <a:r>
              <a:rPr lang="en-US" sz="2400" dirty="0" smtClean="0"/>
              <a:t>Public Child Welfare Training Academy</a:t>
            </a:r>
          </a:p>
          <a:p>
            <a:pPr algn="ct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8651" t="15303" r="18197" b="42424"/>
          <a:stretch/>
        </p:blipFill>
        <p:spPr>
          <a:xfrm>
            <a:off x="561310" y="4081720"/>
            <a:ext cx="611434" cy="61363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845" y="4072195"/>
            <a:ext cx="613634" cy="61363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8737" y="4081720"/>
            <a:ext cx="613634" cy="61363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1859" r="11407"/>
          <a:stretch/>
        </p:blipFill>
        <p:spPr>
          <a:xfrm flipH="1">
            <a:off x="4676064" y="4077389"/>
            <a:ext cx="613634" cy="61373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3865" r="9432"/>
          <a:stretch/>
        </p:blipFill>
        <p:spPr>
          <a:xfrm>
            <a:off x="3850826" y="4075984"/>
            <a:ext cx="613981" cy="61363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4014" r="16443" b="53409"/>
          <a:stretch/>
        </p:blipFill>
        <p:spPr>
          <a:xfrm>
            <a:off x="3021041" y="4076524"/>
            <a:ext cx="613634" cy="61578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26249" r="6371" b="-602"/>
          <a:stretch/>
        </p:blipFill>
        <p:spPr>
          <a:xfrm>
            <a:off x="5480329" y="4081613"/>
            <a:ext cx="613632" cy="607918"/>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b="32879"/>
          <a:stretch/>
        </p:blipFill>
        <p:spPr>
          <a:xfrm>
            <a:off x="6289717" y="4072085"/>
            <a:ext cx="613634" cy="615509"/>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23242" r="10342"/>
          <a:stretch/>
        </p:blipFill>
        <p:spPr>
          <a:xfrm>
            <a:off x="7127125" y="4076524"/>
            <a:ext cx="617330" cy="616734"/>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11" cstate="print">
            <a:extLst>
              <a:ext uri="{28A0092B-C50C-407E-A947-70E740481C1C}">
                <a14:useLocalDpi xmlns:a14="http://schemas.microsoft.com/office/drawing/2010/main" val="0"/>
              </a:ext>
            </a:extLst>
          </a:blip>
          <a:srcRect l="25388" r="3437"/>
          <a:stretch/>
        </p:blipFill>
        <p:spPr>
          <a:xfrm>
            <a:off x="7950212" y="4072086"/>
            <a:ext cx="605467" cy="607919"/>
          </a:xfrm>
          <a:prstGeom prst="rect">
            <a:avLst/>
          </a:prstGeom>
          <a:ln>
            <a:noFill/>
          </a:ln>
          <a:effectLst>
            <a:outerShdw blurRad="292100" dist="139700" dir="2700000" algn="tl" rotWithShape="0">
              <a:srgbClr val="333333">
                <a:alpha val="65000"/>
              </a:srgbClr>
            </a:outerShdw>
          </a:effectLst>
        </p:spPr>
      </p:pic>
      <p:cxnSp>
        <p:nvCxnSpPr>
          <p:cNvPr id="20" name="Straight Connector 19"/>
          <p:cNvCxnSpPr/>
          <p:nvPr/>
        </p:nvCxnSpPr>
        <p:spPr>
          <a:xfrm>
            <a:off x="579417" y="5305317"/>
            <a:ext cx="806679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8887" y="5305317"/>
            <a:ext cx="806679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88036" y="6141659"/>
            <a:ext cx="1694609" cy="133925"/>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455" y="5407728"/>
            <a:ext cx="1255261" cy="862354"/>
          </a:xfrm>
          <a:prstGeom prst="rect">
            <a:avLst/>
          </a:prstGeom>
        </p:spPr>
      </p:pic>
      <p:sp>
        <p:nvSpPr>
          <p:cNvPr id="24" name="TextBox 23"/>
          <p:cNvSpPr txBox="1"/>
          <p:nvPr/>
        </p:nvSpPr>
        <p:spPr>
          <a:xfrm>
            <a:off x="1979113" y="5379060"/>
            <a:ext cx="6083834" cy="738664"/>
          </a:xfrm>
          <a:prstGeom prst="rect">
            <a:avLst/>
          </a:prstGeom>
          <a:noFill/>
        </p:spPr>
        <p:txBody>
          <a:bodyPr wrap="square" rtlCol="0">
            <a:spAutoFit/>
          </a:bodyPr>
          <a:lstStyle/>
          <a:p>
            <a:r>
              <a:rPr lang="en-US" sz="1400" kern="1200" dirty="0" smtClean="0">
                <a:solidFill>
                  <a:schemeClr val="tx1"/>
                </a:solidFill>
                <a:effectLst/>
                <a:latin typeface="+mn-lt"/>
                <a:ea typeface="+mn-ea"/>
                <a:cs typeface="+mn-cs"/>
              </a:rPr>
              <a:t>PCWTA is a program of the Academy for Professional Excellence at San Diego State University School of Social Work in collaboration with  our University partners, CSU San Bernardino, Loma Linda University and CSU Fullerton</a:t>
            </a:r>
            <a:endParaRPr lang="en-US" sz="1400" dirty="0"/>
          </a:p>
        </p:txBody>
      </p:sp>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11356" y="5470357"/>
            <a:ext cx="537041" cy="671301"/>
          </a:xfrm>
          <a:prstGeom prst="rect">
            <a:avLst/>
          </a:prstGeom>
        </p:spPr>
      </p:pic>
      <p:sp>
        <p:nvSpPr>
          <p:cNvPr id="2" name="Slide Number Placeholder 1"/>
          <p:cNvSpPr>
            <a:spLocks noGrp="1"/>
          </p:cNvSpPr>
          <p:nvPr>
            <p:ph type="sldNum" sz="quarter" idx="12"/>
          </p:nvPr>
        </p:nvSpPr>
        <p:spPr/>
        <p:txBody>
          <a:bodyPr/>
          <a:lstStyle/>
          <a:p>
            <a:fld id="{74DE5137-BBAA-4537-BA08-7805CC0C06F2}" type="slidenum">
              <a:rPr lang="en-US" smtClean="0"/>
              <a:pPr/>
              <a:t>57</a:t>
            </a:fld>
            <a:endParaRPr lang="en-US" dirty="0"/>
          </a:p>
        </p:txBody>
      </p:sp>
    </p:spTree>
    <p:extLst>
      <p:ext uri="{BB962C8B-B14F-4D97-AF65-F5344CB8AC3E}">
        <p14:creationId xmlns:p14="http://schemas.microsoft.com/office/powerpoint/2010/main" val="2080459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Katie A Core Practice Model</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6</a:t>
            </a:fld>
            <a:endParaRPr lang="en-US" dirty="0"/>
          </a:p>
        </p:txBody>
      </p:sp>
    </p:spTree>
    <p:extLst>
      <p:ext uri="{BB962C8B-B14F-4D97-AF65-F5344CB8AC3E}">
        <p14:creationId xmlns:p14="http://schemas.microsoft.com/office/powerpoint/2010/main" val="1590628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Katie A?</a:t>
            </a:r>
            <a:endParaRPr lang="en-US" dirty="0"/>
          </a:p>
        </p:txBody>
      </p:sp>
      <p:sp>
        <p:nvSpPr>
          <p:cNvPr id="3" name="Content Placeholder 2"/>
          <p:cNvSpPr>
            <a:spLocks noGrp="1"/>
          </p:cNvSpPr>
          <p:nvPr>
            <p:ph idx="1"/>
          </p:nvPr>
        </p:nvSpPr>
        <p:spPr/>
        <p:txBody>
          <a:bodyPr/>
          <a:lstStyle/>
          <a:p>
            <a:r>
              <a:rPr lang="en-US" dirty="0" smtClean="0">
                <a:latin typeface="+mj-lt"/>
              </a:rPr>
              <a:t>Katie A was a 14 year old girl at the time the lawsuit was filed She was placed in foster care at the age of 4 </a:t>
            </a:r>
          </a:p>
          <a:p>
            <a:r>
              <a:rPr lang="en-US" dirty="0" smtClean="0">
                <a:latin typeface="+mj-lt"/>
              </a:rPr>
              <a:t>She moved through 37 different placements in the 10 years she spent in foster care</a:t>
            </a:r>
          </a:p>
          <a:p>
            <a:r>
              <a:rPr lang="en-US" dirty="0" smtClean="0">
                <a:latin typeface="+mj-lt"/>
              </a:rPr>
              <a:t>Early assessments indicated services were needed, but she did not receive trauma treatment or individualized mental health services </a:t>
            </a:r>
            <a:endParaRPr lang="en-US" dirty="0">
              <a:latin typeface="+mj-lt"/>
            </a:endParaRPr>
          </a:p>
        </p:txBody>
      </p:sp>
      <p:sp>
        <p:nvSpPr>
          <p:cNvPr id="4" name="Slide Number Placeholder 3"/>
          <p:cNvSpPr>
            <a:spLocks noGrp="1"/>
          </p:cNvSpPr>
          <p:nvPr>
            <p:ph type="sldNum" sz="quarter" idx="12"/>
          </p:nvPr>
        </p:nvSpPr>
        <p:spPr/>
        <p:txBody>
          <a:bodyPr/>
          <a:lstStyle/>
          <a:p>
            <a:fld id="{74DE5137-BBAA-4537-BA08-7805CC0C06F2}" type="slidenum">
              <a:rPr lang="en-US" smtClean="0"/>
              <a:pPr/>
              <a:t>7</a:t>
            </a:fld>
            <a:endParaRPr lang="en-US" dirty="0"/>
          </a:p>
        </p:txBody>
      </p:sp>
    </p:spTree>
    <p:extLst>
      <p:ext uri="{BB962C8B-B14F-4D97-AF65-F5344CB8AC3E}">
        <p14:creationId xmlns:p14="http://schemas.microsoft.com/office/powerpoint/2010/main" val="322321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Lawsuit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July 2002: Katie A. et al v. Diana Bonta et al. filed against </a:t>
            </a:r>
            <a:r>
              <a:rPr lang="en-US" dirty="0">
                <a:ea typeface="ＭＳ Ｐゴシック" pitchFamily="34" charset="-128"/>
              </a:rPr>
              <a:t>CDSS</a:t>
            </a:r>
            <a:r>
              <a:rPr lang="en-US" dirty="0" smtClean="0"/>
              <a:t>, DHCS and the County of Los Angeles</a:t>
            </a:r>
          </a:p>
          <a:p>
            <a:r>
              <a:rPr lang="en-US" dirty="0" smtClean="0">
                <a:ea typeface="ＭＳ Ｐゴシック" pitchFamily="34" charset="-128"/>
              </a:rPr>
              <a:t>Lawsuit </a:t>
            </a:r>
            <a:r>
              <a:rPr lang="en-US" dirty="0">
                <a:ea typeface="ＭＳ Ｐゴシック" pitchFamily="34" charset="-128"/>
              </a:rPr>
              <a:t>filed by young adults who had aged out of foster care in LA county on behalf of a class of children in </a:t>
            </a:r>
            <a:r>
              <a:rPr lang="en-US" dirty="0" smtClean="0">
                <a:ea typeface="ＭＳ Ｐゴシック" pitchFamily="34" charset="-128"/>
              </a:rPr>
              <a:t>California</a:t>
            </a:r>
            <a:endParaRPr lang="en-US" sz="1000" dirty="0">
              <a:ea typeface="ＭＳ Ｐゴシック" pitchFamily="34" charset="-128"/>
            </a:endParaRPr>
          </a:p>
          <a:p>
            <a:pPr>
              <a:defRPr/>
            </a:pPr>
            <a:r>
              <a:rPr lang="en-US" dirty="0">
                <a:ea typeface="ＭＳ Ｐゴシック" pitchFamily="34" charset="-128"/>
              </a:rPr>
              <a:t>Seeking improved access to Wraparound services and Therapeutic Foster Care for children in or at risk of placement in foster care or group </a:t>
            </a:r>
            <a:r>
              <a:rPr lang="en-US" dirty="0" smtClean="0">
                <a:ea typeface="ＭＳ Ｐゴシック" pitchFamily="34" charset="-128"/>
              </a:rPr>
              <a:t>homes</a:t>
            </a:r>
          </a:p>
          <a:p>
            <a:pPr>
              <a:defRPr/>
            </a:pPr>
            <a:r>
              <a:rPr lang="en-US" dirty="0">
                <a:ea typeface="ＭＳ Ｐゴシック" pitchFamily="34" charset="-128"/>
              </a:rPr>
              <a:t>Dec-2011: Settlement agreement reached, subclass members identified, and the State is asked to take specific </a:t>
            </a:r>
            <a:r>
              <a:rPr lang="en-US" dirty="0" smtClean="0">
                <a:ea typeface="ＭＳ Ｐゴシック" pitchFamily="34" charset="-128"/>
              </a:rPr>
              <a:t>actions</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8</a:t>
            </a:fld>
            <a:endParaRPr lang="en-US" dirty="0"/>
          </a:p>
        </p:txBody>
      </p:sp>
    </p:spTree>
    <p:extLst>
      <p:ext uri="{BB962C8B-B14F-4D97-AF65-F5344CB8AC3E}">
        <p14:creationId xmlns:p14="http://schemas.microsoft.com/office/powerpoint/2010/main" val="1001180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and Subclass</a:t>
            </a:r>
            <a:endParaRPr lang="en-US" dirty="0"/>
          </a:p>
        </p:txBody>
      </p:sp>
      <p:sp>
        <p:nvSpPr>
          <p:cNvPr id="3" name="Content Placeholder 2"/>
          <p:cNvSpPr>
            <a:spLocks noGrp="1"/>
          </p:cNvSpPr>
          <p:nvPr>
            <p:ph idx="1"/>
          </p:nvPr>
        </p:nvSpPr>
        <p:spPr/>
        <p:txBody>
          <a:bodyPr/>
          <a:lstStyle/>
          <a:p>
            <a:pPr>
              <a:defRPr/>
            </a:pPr>
            <a:r>
              <a:rPr lang="en-US" dirty="0">
                <a:latin typeface="Calibri" charset="0"/>
              </a:rPr>
              <a:t>Class members include: </a:t>
            </a:r>
            <a:r>
              <a:rPr lang="en-US" dirty="0" smtClean="0">
                <a:latin typeface="Calibri" charset="0"/>
              </a:rPr>
              <a:t>children in foster care, children </a:t>
            </a:r>
            <a:r>
              <a:rPr lang="en-US" dirty="0">
                <a:latin typeface="Calibri" charset="0"/>
              </a:rPr>
              <a:t>at risk of placement in foster care, children with a mental health condition, children in need of individualized mental health services, and children in an open CWS </a:t>
            </a:r>
            <a:r>
              <a:rPr lang="en-US" dirty="0" smtClean="0">
                <a:latin typeface="Calibri" charset="0"/>
              </a:rPr>
              <a:t>case </a:t>
            </a:r>
            <a:r>
              <a:rPr lang="en-US" sz="1800" dirty="0" smtClean="0">
                <a:latin typeface="Calibri" charset="0"/>
              </a:rPr>
              <a:t>(in this county “all our kids on our caseloads, 0-21” w/a few exceptions, e.g.- not safely-surrendered)</a:t>
            </a:r>
            <a:endParaRPr lang="en-US" sz="1800" dirty="0">
              <a:latin typeface="Calibri" charset="0"/>
            </a:endParaRPr>
          </a:p>
          <a:p>
            <a:pPr>
              <a:defRPr/>
            </a:pPr>
            <a:r>
              <a:rPr lang="en-US" dirty="0">
                <a:latin typeface="Calibri" charset="0"/>
              </a:rPr>
              <a:t>Subclass includes: children with an open CWS case who are full scope Medi-Cal eligible and have an open CWS case AND meet the medical necessity criteria for Specialty Mental Health Services</a:t>
            </a:r>
          </a:p>
        </p:txBody>
      </p:sp>
      <p:sp>
        <p:nvSpPr>
          <p:cNvPr id="4" name="Slide Number Placeholder 3"/>
          <p:cNvSpPr>
            <a:spLocks noGrp="1"/>
          </p:cNvSpPr>
          <p:nvPr>
            <p:ph type="sldNum" sz="quarter" idx="12"/>
          </p:nvPr>
        </p:nvSpPr>
        <p:spPr/>
        <p:txBody>
          <a:bodyPr/>
          <a:lstStyle/>
          <a:p>
            <a:fld id="{74DE5137-BBAA-4537-BA08-7805CC0C06F2}" type="slidenum">
              <a:rPr lang="en-US" smtClean="0"/>
              <a:pPr/>
              <a:t>9</a:t>
            </a:fld>
            <a:endParaRPr lang="en-US" dirty="0"/>
          </a:p>
        </p:txBody>
      </p:sp>
    </p:spTree>
    <p:extLst>
      <p:ext uri="{BB962C8B-B14F-4D97-AF65-F5344CB8AC3E}">
        <p14:creationId xmlns:p14="http://schemas.microsoft.com/office/powerpoint/2010/main" val="20987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3">
                                            <p:txEl>
                                              <p:pRg st="0" end="0"/>
                                            </p:txEl>
                                          </p:spTgt>
                                        </p:tgtEl>
                                      </p:cBhvr>
                                    </p:animEffect>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
                                        <p:tgtEl>
                                          <p:spTgt spid="3">
                                            <p:txEl>
                                              <p:pRg st="1" end="1"/>
                                            </p:txEl>
                                          </p:spTgt>
                                        </p:tgtEl>
                                      </p:cBhvr>
                                    </p:animEffect>
                                    <p:anim calcmode="lin" valueType="num">
                                      <p:cBhvr>
                                        <p:cTn id="20"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nodeType="clickEffect">
                                  <p:stCondLst>
                                    <p:cond delay="0"/>
                                  </p:stCondLst>
                                  <p:childTnLst>
                                    <p:animEffect transition="out" filter="checkerboard(across)">
                                      <p:cBhvr>
                                        <p:cTn id="27" dur="500"/>
                                        <p:tgtEl>
                                          <p:spTgt spid="3">
                                            <p:txEl>
                                              <p:pRg st="1" end="1"/>
                                            </p:txEl>
                                          </p:spTgt>
                                        </p:tgtEl>
                                      </p:cBhvr>
                                    </p:animEffect>
                                    <p:set>
                                      <p:cBhvr>
                                        <p:cTn id="2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asic Blue and White Fla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6056"/>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Basic Blue and White Flat" id="{10A27050-7B90-4A47-BFF8-58BDBA2F62F0}" vid="{2B41EF34-9791-4406-82F4-ED84413359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Basic Blue and White Flat</Template>
  <TotalTime>6894</TotalTime>
  <Words>4359</Words>
  <Application>Microsoft Office PowerPoint</Application>
  <PresentationFormat>On-screen Show (4:3)</PresentationFormat>
  <Paragraphs>534</Paragraphs>
  <Slides>57</Slides>
  <Notes>27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Basic Blue and White Flat</vt:lpstr>
      <vt:lpstr>Understanding Child &amp; Family  Team (CFT) Meetings  </vt:lpstr>
      <vt:lpstr>Agenda Overview</vt:lpstr>
      <vt:lpstr>Learning Objectives</vt:lpstr>
      <vt:lpstr>Group Agreements</vt:lpstr>
      <vt:lpstr>Gradients of Agreement (Scale)</vt:lpstr>
      <vt:lpstr>Overview of Katie A Core Practice Model</vt:lpstr>
      <vt:lpstr>Who is Katie A?</vt:lpstr>
      <vt:lpstr>The Lawsuit</vt:lpstr>
      <vt:lpstr>Class and Subclass</vt:lpstr>
      <vt:lpstr>CFS and DBH Collaboration</vt:lpstr>
      <vt:lpstr>Mental Health Screening Tools</vt:lpstr>
      <vt:lpstr>The State of California Response: The Core Practice Model (CPM)</vt:lpstr>
      <vt:lpstr>Core Practice Model (CPM) Elements</vt:lpstr>
      <vt:lpstr>California Core Practice Model (CPM) Initiatives</vt:lpstr>
      <vt:lpstr>CPM Values and Principles</vt:lpstr>
      <vt:lpstr>CPM: Teaming With Families </vt:lpstr>
      <vt:lpstr>CFT Meeting Defined</vt:lpstr>
      <vt:lpstr>CFT Best Practice</vt:lpstr>
      <vt:lpstr>CFT Meeting Guidelines</vt:lpstr>
      <vt:lpstr>Social Worker Role in a CFT Meetings</vt:lpstr>
      <vt:lpstr>Social Worker Duties in a CFT Meetings for  Class Members</vt:lpstr>
      <vt:lpstr>Social Worker Duties in CFT Meetings for Subclass Members</vt:lpstr>
      <vt:lpstr>Overview of child and Family Teams</vt:lpstr>
      <vt:lpstr>Who Needs to Be Involved</vt:lpstr>
      <vt:lpstr>Appropriate Types of Discussions in a  CFT Meeting</vt:lpstr>
      <vt:lpstr>TDM vs CFT</vt:lpstr>
      <vt:lpstr>How Are They Related?</vt:lpstr>
      <vt:lpstr>Three Dimensions to Attend To</vt:lpstr>
      <vt:lpstr>Structure of Child and Family team Meetings</vt:lpstr>
      <vt:lpstr>Structure of a Child and Family Team Meeting… Pre-Meeting and then:</vt:lpstr>
      <vt:lpstr>Our Process to Review  the Pre-Meeting &amp; Super 8</vt:lpstr>
      <vt:lpstr>Peters/Jackson Family</vt:lpstr>
      <vt:lpstr>Prior to the Meeting</vt:lpstr>
      <vt:lpstr>In Advance of the Meeting</vt:lpstr>
      <vt:lpstr>DEMO: PRE-MEETINGS with Monica</vt:lpstr>
      <vt:lpstr>Safety Check-in: After the Meeting</vt:lpstr>
      <vt:lpstr>Family Safety Circles</vt:lpstr>
      <vt:lpstr>Dyads</vt:lpstr>
      <vt:lpstr>Introductions/Welcome</vt:lpstr>
      <vt:lpstr>DEMO  First Stages &amp; Key Questions</vt:lpstr>
      <vt:lpstr>Ensure There Is Agreement About</vt:lpstr>
      <vt:lpstr>During the Meeting</vt:lpstr>
      <vt:lpstr>DEMO: Context</vt:lpstr>
      <vt:lpstr>Set the stage for effective dialogue</vt:lpstr>
      <vt:lpstr>Discuss &amp; Practice: Group Agreements</vt:lpstr>
      <vt:lpstr>Establish Working Agreements</vt:lpstr>
      <vt:lpstr>Group Agreements Action: at your tables</vt:lpstr>
      <vt:lpstr>DEMO: Review Network/Stakeholders</vt:lpstr>
      <vt:lpstr>Networks/Stakeholders</vt:lpstr>
      <vt:lpstr>DEMO: Individualized Care Plan/Safety Plan</vt:lpstr>
      <vt:lpstr>Helpful Types of Questions to Ask</vt:lpstr>
      <vt:lpstr>ACTION: Individualized Care Plan/Safety Plan</vt:lpstr>
      <vt:lpstr>DEMO: Review Next Steps</vt:lpstr>
      <vt:lpstr>Next Meeting</vt:lpstr>
      <vt:lpstr>LAST STEP…. Of the CFTM </vt:lpstr>
      <vt:lpstr>Plus/Delta Feedback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Designs Trends</dc:title>
  <dc:creator>Owner</dc:creator>
  <cp:lastModifiedBy>Phyllis Jeroslow</cp:lastModifiedBy>
  <cp:revision>236</cp:revision>
  <cp:lastPrinted>2015-03-29T22:29:20Z</cp:lastPrinted>
  <dcterms:created xsi:type="dcterms:W3CDTF">2014-10-01T04:30:33Z</dcterms:created>
  <dcterms:modified xsi:type="dcterms:W3CDTF">2016-12-22T01:41:40Z</dcterms:modified>
</cp:coreProperties>
</file>