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3"/>
  </p:notesMasterIdLst>
  <p:handoutMasterIdLst>
    <p:handoutMasterId r:id="rId24"/>
  </p:handoutMasterIdLst>
  <p:sldIdLst>
    <p:sldId id="275" r:id="rId2"/>
    <p:sldId id="256" r:id="rId3"/>
    <p:sldId id="293" r:id="rId4"/>
    <p:sldId id="282" r:id="rId5"/>
    <p:sldId id="292" r:id="rId6"/>
    <p:sldId id="288" r:id="rId7"/>
    <p:sldId id="289" r:id="rId8"/>
    <p:sldId id="290" r:id="rId9"/>
    <p:sldId id="283" r:id="rId10"/>
    <p:sldId id="278" r:id="rId11"/>
    <p:sldId id="296" r:id="rId12"/>
    <p:sldId id="291" r:id="rId13"/>
    <p:sldId id="301" r:id="rId14"/>
    <p:sldId id="302" r:id="rId15"/>
    <p:sldId id="303" r:id="rId16"/>
    <p:sldId id="304" r:id="rId17"/>
    <p:sldId id="286" r:id="rId18"/>
    <p:sldId id="287" r:id="rId19"/>
    <p:sldId id="279" r:id="rId20"/>
    <p:sldId id="281" r:id="rId21"/>
    <p:sldId id="294" r:id="rId2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16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ggy Cordero" initials="PC" lastIdx="1" clrIdx="0">
    <p:extLst>
      <p:ext uri="{19B8F6BF-5375-455C-9EA6-DF929625EA0E}">
        <p15:presenceInfo xmlns:p15="http://schemas.microsoft.com/office/powerpoint/2012/main" userId="S-1-5-21-1292428093-1060284298-839522115-11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0" autoAdjust="0"/>
    <p:restoredTop sz="71429" autoAdjust="0"/>
  </p:normalViewPr>
  <p:slideViewPr>
    <p:cSldViewPr>
      <p:cViewPr varScale="1">
        <p:scale>
          <a:sx n="65" d="100"/>
          <a:sy n="65" d="100"/>
        </p:scale>
        <p:origin x="7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3" d="100"/>
          <a:sy n="83" d="100"/>
        </p:scale>
        <p:origin x="-864" y="-84"/>
      </p:cViewPr>
      <p:guideLst>
        <p:guide orient="horz" pos="2927"/>
        <p:guide pos="216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71" cy="466173"/>
          </a:xfrm>
          <a:prstGeom prst="rect">
            <a:avLst/>
          </a:prstGeom>
        </p:spPr>
        <p:txBody>
          <a:bodyPr vert="horz" lIns="90934" tIns="45467" rIns="90934" bIns="45467" rtlCol="0"/>
          <a:lstStyle>
            <a:lvl1pPr algn="l">
              <a:defRPr sz="1200"/>
            </a:lvl1pPr>
          </a:lstStyle>
          <a:p>
            <a:endParaRPr lang="en-US"/>
          </a:p>
        </p:txBody>
      </p:sp>
      <p:sp>
        <p:nvSpPr>
          <p:cNvPr id="3" name="Date Placeholder 2"/>
          <p:cNvSpPr>
            <a:spLocks noGrp="1"/>
          </p:cNvSpPr>
          <p:nvPr>
            <p:ph type="dt" sz="quarter" idx="1"/>
          </p:nvPr>
        </p:nvSpPr>
        <p:spPr>
          <a:xfrm>
            <a:off x="3898078" y="0"/>
            <a:ext cx="2982171" cy="466173"/>
          </a:xfrm>
          <a:prstGeom prst="rect">
            <a:avLst/>
          </a:prstGeom>
        </p:spPr>
        <p:txBody>
          <a:bodyPr vert="horz" lIns="90934" tIns="45467" rIns="90934" bIns="45467" rtlCol="0"/>
          <a:lstStyle>
            <a:lvl1pPr algn="r">
              <a:defRPr sz="1200"/>
            </a:lvl1pPr>
          </a:lstStyle>
          <a:p>
            <a:fld id="{9C17FC04-F1DF-4F07-9DA5-6437C2592FE9}" type="datetimeFigureOut">
              <a:rPr lang="en-US" smtClean="0"/>
              <a:t>5/6/2019</a:t>
            </a:fld>
            <a:endParaRPr lang="en-US"/>
          </a:p>
        </p:txBody>
      </p:sp>
      <p:sp>
        <p:nvSpPr>
          <p:cNvPr id="4" name="Footer Placeholder 3"/>
          <p:cNvSpPr>
            <a:spLocks noGrp="1"/>
          </p:cNvSpPr>
          <p:nvPr>
            <p:ph type="ftr" sz="quarter" idx="2"/>
          </p:nvPr>
        </p:nvSpPr>
        <p:spPr>
          <a:xfrm>
            <a:off x="0" y="8830227"/>
            <a:ext cx="2982171" cy="466173"/>
          </a:xfrm>
          <a:prstGeom prst="rect">
            <a:avLst/>
          </a:prstGeom>
        </p:spPr>
        <p:txBody>
          <a:bodyPr vert="horz" lIns="90934" tIns="45467" rIns="90934" bIns="45467" rtlCol="0" anchor="b"/>
          <a:lstStyle>
            <a:lvl1pPr algn="l">
              <a:defRPr sz="1200"/>
            </a:lvl1pPr>
          </a:lstStyle>
          <a:p>
            <a:endParaRPr lang="en-US"/>
          </a:p>
        </p:txBody>
      </p:sp>
      <p:sp>
        <p:nvSpPr>
          <p:cNvPr id="5" name="Slide Number Placeholder 4"/>
          <p:cNvSpPr>
            <a:spLocks noGrp="1"/>
          </p:cNvSpPr>
          <p:nvPr>
            <p:ph type="sldNum" sz="quarter" idx="3"/>
          </p:nvPr>
        </p:nvSpPr>
        <p:spPr>
          <a:xfrm>
            <a:off x="3898078" y="8830227"/>
            <a:ext cx="2982171" cy="466173"/>
          </a:xfrm>
          <a:prstGeom prst="rect">
            <a:avLst/>
          </a:prstGeom>
        </p:spPr>
        <p:txBody>
          <a:bodyPr vert="horz" lIns="90934" tIns="45467" rIns="90934" bIns="45467" rtlCol="0" anchor="b"/>
          <a:lstStyle>
            <a:lvl1pPr algn="r">
              <a:defRPr sz="1200"/>
            </a:lvl1pPr>
          </a:lstStyle>
          <a:p>
            <a:fld id="{9600C304-A275-4311-A7D9-CC86A2B17478}" type="slidenum">
              <a:rPr lang="en-US" smtClean="0"/>
              <a:t>‹#›</a:t>
            </a:fld>
            <a:endParaRPr lang="en-US"/>
          </a:p>
        </p:txBody>
      </p:sp>
    </p:spTree>
    <p:extLst>
      <p:ext uri="{BB962C8B-B14F-4D97-AF65-F5344CB8AC3E}">
        <p14:creationId xmlns:p14="http://schemas.microsoft.com/office/powerpoint/2010/main" val="399591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26" tIns="46213" rIns="92426" bIns="4621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26" tIns="46213" rIns="92426" bIns="46213" rtlCol="0"/>
          <a:lstStyle>
            <a:lvl1pPr algn="r">
              <a:defRPr sz="1200"/>
            </a:lvl1pPr>
          </a:lstStyle>
          <a:p>
            <a:fld id="{57E86B95-D604-4ADE-A05D-25178E100B06}" type="datetimeFigureOut">
              <a:rPr lang="en-US" smtClean="0"/>
              <a:t>5/6/2019</a:t>
            </a:fld>
            <a:endParaRPr lang="en-US" dirty="0"/>
          </a:p>
        </p:txBody>
      </p:sp>
      <p:sp>
        <p:nvSpPr>
          <p:cNvPr id="4" name="Slide Image Placeholder 3"/>
          <p:cNvSpPr>
            <a:spLocks noGrp="1" noRot="1" noChangeAspect="1"/>
          </p:cNvSpPr>
          <p:nvPr>
            <p:ph type="sldImg" idx="2"/>
          </p:nvPr>
        </p:nvSpPr>
        <p:spPr>
          <a:xfrm>
            <a:off x="1119188" y="696913"/>
            <a:ext cx="4643437" cy="3484562"/>
          </a:xfrm>
          <a:prstGeom prst="rect">
            <a:avLst/>
          </a:prstGeom>
          <a:noFill/>
          <a:ln w="12700">
            <a:solidFill>
              <a:prstClr val="black"/>
            </a:solidFill>
          </a:ln>
        </p:spPr>
        <p:txBody>
          <a:bodyPr vert="horz" lIns="92426" tIns="46213" rIns="92426" bIns="46213"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426" tIns="46213" rIns="92426" bIns="462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2982119" cy="464820"/>
          </a:xfrm>
          <a:prstGeom prst="rect">
            <a:avLst/>
          </a:prstGeom>
        </p:spPr>
        <p:txBody>
          <a:bodyPr vert="horz" lIns="92426" tIns="46213" rIns="92426" bIns="462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26" tIns="46213" rIns="92426" bIns="46213" rtlCol="0" anchor="b"/>
          <a:lstStyle>
            <a:lvl1pPr algn="r">
              <a:defRPr sz="1200"/>
            </a:lvl1pPr>
          </a:lstStyle>
          <a:p>
            <a:fld id="{F1A6BB06-A46A-49D2-915E-60669DF2ED28}" type="slidenum">
              <a:rPr lang="en-US" smtClean="0"/>
              <a:t>‹#›</a:t>
            </a:fld>
            <a:endParaRPr lang="en-US" dirty="0"/>
          </a:p>
        </p:txBody>
      </p:sp>
    </p:spTree>
    <p:extLst>
      <p:ext uri="{BB962C8B-B14F-4D97-AF65-F5344CB8AC3E}">
        <p14:creationId xmlns:p14="http://schemas.microsoft.com/office/powerpoint/2010/main" val="1039022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660628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12</a:t>
            </a:fld>
            <a:endParaRPr lang="en-US" dirty="0"/>
          </a:p>
        </p:txBody>
      </p:sp>
    </p:spTree>
    <p:extLst>
      <p:ext uri="{BB962C8B-B14F-4D97-AF65-F5344CB8AC3E}">
        <p14:creationId xmlns:p14="http://schemas.microsoft.com/office/powerpoint/2010/main" val="551976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17</a:t>
            </a:fld>
            <a:endParaRPr lang="en-US" dirty="0"/>
          </a:p>
        </p:txBody>
      </p:sp>
    </p:spTree>
    <p:extLst>
      <p:ext uri="{BB962C8B-B14F-4D97-AF65-F5344CB8AC3E}">
        <p14:creationId xmlns:p14="http://schemas.microsoft.com/office/powerpoint/2010/main" val="22826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18</a:t>
            </a:fld>
            <a:endParaRPr lang="en-US" dirty="0"/>
          </a:p>
        </p:txBody>
      </p:sp>
    </p:spTree>
    <p:extLst>
      <p:ext uri="{BB962C8B-B14F-4D97-AF65-F5344CB8AC3E}">
        <p14:creationId xmlns:p14="http://schemas.microsoft.com/office/powerpoint/2010/main" val="2641847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19</a:t>
            </a:fld>
            <a:endParaRPr lang="en-US" dirty="0"/>
          </a:p>
        </p:txBody>
      </p:sp>
    </p:spTree>
    <p:extLst>
      <p:ext uri="{BB962C8B-B14F-4D97-AF65-F5344CB8AC3E}">
        <p14:creationId xmlns:p14="http://schemas.microsoft.com/office/powerpoint/2010/main" val="83699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11:20-11:50</a:t>
            </a:r>
            <a:r>
              <a:rPr lang="en-US" baseline="0" dirty="0"/>
              <a:t> – Embedded Evaluations</a:t>
            </a:r>
          </a:p>
          <a:p>
            <a:r>
              <a:rPr lang="en-US" baseline="0" dirty="0"/>
              <a:t>11:50-12:00 Participant Evaluations</a:t>
            </a:r>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20</a:t>
            </a:fld>
            <a:endParaRPr lang="en-US" dirty="0"/>
          </a:p>
        </p:txBody>
      </p:sp>
    </p:spTree>
    <p:extLst>
      <p:ext uri="{BB962C8B-B14F-4D97-AF65-F5344CB8AC3E}">
        <p14:creationId xmlns:p14="http://schemas.microsoft.com/office/powerpoint/2010/main" val="425412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2</a:t>
            </a:fld>
            <a:endParaRPr lang="en-US" dirty="0"/>
          </a:p>
        </p:txBody>
      </p:sp>
    </p:spTree>
    <p:extLst>
      <p:ext uri="{BB962C8B-B14F-4D97-AF65-F5344CB8AC3E}">
        <p14:creationId xmlns:p14="http://schemas.microsoft.com/office/powerpoint/2010/main" val="393458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Collaboration</a:t>
            </a:r>
            <a:r>
              <a:rPr lang="en-US" dirty="0"/>
              <a:t>: We need partnership to have engagement and that works best if we trust each other and agree we are not here to blame or shame.  We are here because we share a common concern for the safety and well-being of children.  Remind them how this skill will be needed when working with families as they are the experts on their family. Social workers must be able to foster collaboration in order to complete a thorough assessment of the situation. Families need to feel trust before they honestly examine themselves and be able to look at a problem and their part in it.</a:t>
            </a:r>
          </a:p>
          <a:p>
            <a:pPr lvl="0"/>
            <a:r>
              <a:rPr lang="en-US" b="1" dirty="0"/>
              <a:t>Ask lots of questions</a:t>
            </a:r>
            <a:r>
              <a:rPr lang="en-US" dirty="0"/>
              <a:t>: Point out that the trainer can’t make the training relevant for each person because there are many people in the room with different experiences and different needs. Trainees have to make it relevant for themselves by asking lots of questions and deciding how the experience might be helpful or not helpful to them.</a:t>
            </a:r>
          </a:p>
          <a:p>
            <a:pPr lvl="0"/>
            <a:r>
              <a:rPr lang="en-US" b="1" dirty="0"/>
              <a:t>Be Open to Trying New Things</a:t>
            </a:r>
            <a:r>
              <a:rPr lang="en-US" dirty="0"/>
              <a:t>: As professional we feel more comfortable and competent sticking with what we know. We don’t always like it when new things come along. Sometimes it feels uncomfortable to try new things so we tend to back away from the new thing telling ourselves things like “she doesn’t know what she’s talking about…she has never worked in our community with the people we work with…” But to learn something new we have to do through the uncomfortable stage to get to the other side where it feels natural and comfortable. With this group agreement, they are agreeing to try new things even if they feel uncomfortable. </a:t>
            </a:r>
          </a:p>
          <a:p>
            <a:pPr lvl="0"/>
            <a:r>
              <a:rPr lang="en-US" b="1" dirty="0"/>
              <a:t>Make Mistakes</a:t>
            </a:r>
            <a:r>
              <a:rPr lang="en-US" dirty="0"/>
              <a:t>: As professionals we don’t like to make mistakes. And when we make mistakes we feel discouraged and beat ourselves up.  But, if we are going to learn new things, we have to make mistakes. Even more important than the willingness to make mistakes is the willingness to admit we are wrong even when we don’t want to be.  Growth requires that we are open to changing our minds based on new information received.  We must also be willing to put our own ideas aside to fully hear the views of others.</a:t>
            </a:r>
          </a:p>
          <a:p>
            <a:pPr lvl="0"/>
            <a:r>
              <a:rPr lang="en-US" b="1" dirty="0"/>
              <a:t>Confidentiality:</a:t>
            </a:r>
            <a:r>
              <a:rPr lang="en-US" dirty="0"/>
              <a:t> This is just a reminder that information about families or other trainees shared in the training room should be kept confidential.</a:t>
            </a:r>
          </a:p>
          <a:p>
            <a:r>
              <a:rPr lang="en-US" b="1" dirty="0"/>
              <a:t>Be responsible for your own learning</a:t>
            </a:r>
            <a:r>
              <a:rPr lang="en-US" dirty="0"/>
              <a:t>: As adult learners we realize you come with knowledge, skills and experience. The intention of this curriculum is that you will have an opportunity to share this via large and small group discussions. Please come prepared to training having taken any prerequisite eLearning or classroom trainings. Set aside this day for your learning, please do not bring work into the classroom, this is distracting to other trainees as well as to the trainer/facilitator. This includes being on time, sharing the floor, cell phones off…</a:t>
            </a:r>
            <a:br>
              <a:rPr lang="en-US" dirty="0"/>
            </a:br>
            <a:endParaRPr lang="en-US" dirty="0"/>
          </a:p>
          <a:p>
            <a:pPr lvl="0"/>
            <a:endParaRPr lang="en-US" dirty="0"/>
          </a:p>
          <a:p>
            <a:pPr lvl="0"/>
            <a:r>
              <a:rPr lang="en-US" b="1" dirty="0"/>
              <a:t>Use chart pad paper to add agreements or modify the agreements that were previously established. As you are charting, model for the group the reframing of ideas to the affirmative.  For example, if someone offers the agreement “no side conversations” – ask, “what is it that you would like participants to do instead”?  Do this at any time an agreement is offered that states “what not to do” as opposed as “what to do”  Explain how this parallels developing behavioral based case plan objectives. All of our plans aim to identify those caregiver actions that will resolve safety and risk concerns – safety is the “presence of” as opposed to the “absence of”.</a:t>
            </a:r>
          </a:p>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4</a:t>
            </a:fld>
            <a:endParaRPr lang="en-US" dirty="0"/>
          </a:p>
        </p:txBody>
      </p:sp>
    </p:spTree>
    <p:extLst>
      <p:ext uri="{BB962C8B-B14F-4D97-AF65-F5344CB8AC3E}">
        <p14:creationId xmlns:p14="http://schemas.microsoft.com/office/powerpoint/2010/main" val="73966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5</a:t>
            </a:fld>
            <a:endParaRPr lang="en-US" dirty="0"/>
          </a:p>
        </p:txBody>
      </p:sp>
    </p:spTree>
    <p:extLst>
      <p:ext uri="{BB962C8B-B14F-4D97-AF65-F5344CB8AC3E}">
        <p14:creationId xmlns:p14="http://schemas.microsoft.com/office/powerpoint/2010/main" val="38908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6</a:t>
            </a:fld>
            <a:endParaRPr lang="en-US" dirty="0"/>
          </a:p>
        </p:txBody>
      </p:sp>
    </p:spTree>
    <p:extLst>
      <p:ext uri="{BB962C8B-B14F-4D97-AF65-F5344CB8AC3E}">
        <p14:creationId xmlns:p14="http://schemas.microsoft.com/office/powerpoint/2010/main" val="42199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7</a:t>
            </a:fld>
            <a:endParaRPr lang="en-US" dirty="0"/>
          </a:p>
        </p:txBody>
      </p:sp>
    </p:spTree>
    <p:extLst>
      <p:ext uri="{BB962C8B-B14F-4D97-AF65-F5344CB8AC3E}">
        <p14:creationId xmlns:p14="http://schemas.microsoft.com/office/powerpoint/2010/main" val="345136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8</a:t>
            </a:fld>
            <a:endParaRPr lang="en-US" dirty="0"/>
          </a:p>
        </p:txBody>
      </p:sp>
    </p:spTree>
    <p:extLst>
      <p:ext uri="{BB962C8B-B14F-4D97-AF65-F5344CB8AC3E}">
        <p14:creationId xmlns:p14="http://schemas.microsoft.com/office/powerpoint/2010/main" val="549567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9</a:t>
            </a:fld>
            <a:endParaRPr lang="en-US" dirty="0"/>
          </a:p>
        </p:txBody>
      </p:sp>
    </p:spTree>
    <p:extLst>
      <p:ext uri="{BB962C8B-B14F-4D97-AF65-F5344CB8AC3E}">
        <p14:creationId xmlns:p14="http://schemas.microsoft.com/office/powerpoint/2010/main" val="1900256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1A6BB06-A46A-49D2-915E-60669DF2ED28}" type="slidenum">
              <a:rPr lang="en-US" smtClean="0"/>
              <a:t>10</a:t>
            </a:fld>
            <a:endParaRPr lang="en-US" dirty="0"/>
          </a:p>
        </p:txBody>
      </p:sp>
    </p:spTree>
    <p:extLst>
      <p:ext uri="{BB962C8B-B14F-4D97-AF65-F5344CB8AC3E}">
        <p14:creationId xmlns:p14="http://schemas.microsoft.com/office/powerpoint/2010/main" val="111837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70634D-3FA5-4971-89C3-52D2F153B28F}"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423708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18AB62-64A3-4F02-BB2E-57B1EE25E9C1}"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120884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16BFC2-1CFD-4BB2-8CBC-E33AC98CDA52}"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28348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C8A47-156C-4D26-8794-FAE22ECE3D2D}"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286949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EB4321-323F-4971-BCD5-33BBD2846B8F}"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151945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E6B58C-7B78-4F8E-8A00-A69A310CA3BB}" type="datetime1">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372655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AC58-CCD9-44C1-A85C-4B813F013EE1}" type="datetime1">
              <a:rPr lang="en-US" smtClean="0"/>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306177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ADEE5C-A672-4983-918E-06A9669C4CDB}" type="datetime1">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142815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F83FF-B9C0-40DA-BE59-C518B25498A8}" type="datetime1">
              <a:rPr lang="en-US" smtClean="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455835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23EF0E-A01A-4456-A937-170D8721E4F6}" type="datetime1">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146427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02F000-FFB1-44C3-A855-E6FCE581FE3A}" type="datetime1">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E357DE-2CFF-4E4A-B892-1FAFF8444DB6}" type="slidenum">
              <a:rPr lang="en-US" smtClean="0"/>
              <a:t>‹#›</a:t>
            </a:fld>
            <a:endParaRPr lang="en-US" dirty="0"/>
          </a:p>
        </p:txBody>
      </p:sp>
    </p:spTree>
    <p:extLst>
      <p:ext uri="{BB962C8B-B14F-4D97-AF65-F5344CB8AC3E}">
        <p14:creationId xmlns:p14="http://schemas.microsoft.com/office/powerpoint/2010/main" val="314455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B8686-04F0-4DBD-9646-4DA7FC68F498}" type="datetime1">
              <a:rPr lang="en-US" smtClean="0"/>
              <a:t>5/6/2019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357DE-2CFF-4E4A-B892-1FAFF8444DB6}" type="slidenum">
              <a:rPr lang="en-US" smtClean="0"/>
              <a:t>‹#›</a:t>
            </a:fld>
            <a:endParaRPr lang="en-US" dirty="0"/>
          </a:p>
        </p:txBody>
      </p:sp>
    </p:spTree>
    <p:extLst>
      <p:ext uri="{BB962C8B-B14F-4D97-AF65-F5344CB8AC3E}">
        <p14:creationId xmlns:p14="http://schemas.microsoft.com/office/powerpoint/2010/main" val="563284824"/>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4748" y="-242090"/>
            <a:ext cx="7674084" cy="7249897"/>
            <a:chOff x="834748" y="-195948"/>
            <a:chExt cx="7674084" cy="7249897"/>
          </a:xfrm>
        </p:grpSpPr>
        <p:sp>
          <p:nvSpPr>
            <p:cNvPr id="19" name="Block Arc 18"/>
            <p:cNvSpPr/>
            <p:nvPr/>
          </p:nvSpPr>
          <p:spPr>
            <a:xfrm>
              <a:off x="2663913" y="1408606"/>
              <a:ext cx="5645338" cy="5645338"/>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Block Arc 19"/>
            <p:cNvSpPr/>
            <p:nvPr/>
          </p:nvSpPr>
          <p:spPr>
            <a:xfrm>
              <a:off x="1749338" y="-195948"/>
              <a:ext cx="5645338" cy="5645338"/>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Block Arc 20"/>
            <p:cNvSpPr/>
            <p:nvPr/>
          </p:nvSpPr>
          <p:spPr>
            <a:xfrm>
              <a:off x="834748" y="1408611"/>
              <a:ext cx="5645338" cy="5645338"/>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2" name="Group 21"/>
            <p:cNvGrpSpPr/>
            <p:nvPr/>
          </p:nvGrpSpPr>
          <p:grpSpPr>
            <a:xfrm>
              <a:off x="3265902" y="2363229"/>
              <a:ext cx="2594595" cy="2594595"/>
              <a:chOff x="3236602" y="2369656"/>
              <a:chExt cx="2594595" cy="2594595"/>
            </a:xfrm>
          </p:grpSpPr>
          <p:sp>
            <p:nvSpPr>
              <p:cNvPr id="32" name="Oval 31"/>
              <p:cNvSpPr/>
              <p:nvPr/>
            </p:nvSpPr>
            <p:spPr>
              <a:xfrm>
                <a:off x="3236602" y="2369656"/>
                <a:ext cx="2594595"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Oval 7"/>
              <p:cNvSpPr/>
              <p:nvPr/>
            </p:nvSpPr>
            <p:spPr>
              <a:xfrm>
                <a:off x="3660063" y="2749627"/>
                <a:ext cx="1834655" cy="18346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1600200" fontAlgn="auto">
                  <a:lnSpc>
                    <a:spcPct val="90000"/>
                  </a:lnSpc>
                  <a:spcAft>
                    <a:spcPct val="35000"/>
                  </a:spcAft>
                </a:pPr>
                <a:r>
                  <a:rPr lang="en-US" sz="3600" dirty="0">
                    <a:solidFill>
                      <a:prstClr val="white"/>
                    </a:solidFill>
                  </a:rPr>
                  <a:t>Common Core 3.0</a:t>
                </a:r>
              </a:p>
            </p:txBody>
          </p:sp>
        </p:grpSp>
        <p:grpSp>
          <p:nvGrpSpPr>
            <p:cNvPr id="23" name="Group 22"/>
            <p:cNvGrpSpPr/>
            <p:nvPr/>
          </p:nvGrpSpPr>
          <p:grpSpPr>
            <a:xfrm>
              <a:off x="3663883" y="721985"/>
              <a:ext cx="1816216" cy="1816216"/>
              <a:chOff x="3634583" y="728412"/>
              <a:chExt cx="1816216" cy="1816216"/>
            </a:xfrm>
          </p:grpSpPr>
          <p:sp>
            <p:nvSpPr>
              <p:cNvPr id="30" name="Oval 29"/>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Oval 9"/>
              <p:cNvSpPr/>
              <p:nvPr/>
            </p:nvSpPr>
            <p:spPr>
              <a:xfrm>
                <a:off x="3900562" y="994391"/>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Online Learning</a:t>
                </a:r>
              </a:p>
            </p:txBody>
          </p:sp>
        </p:grpSp>
        <p:grpSp>
          <p:nvGrpSpPr>
            <p:cNvPr id="24" name="Group 23"/>
            <p:cNvGrpSpPr/>
            <p:nvPr/>
          </p:nvGrpSpPr>
          <p:grpSpPr>
            <a:xfrm>
              <a:off x="5463734" y="3807443"/>
              <a:ext cx="1816216" cy="1816216"/>
              <a:chOff x="5434434" y="3813870"/>
              <a:chExt cx="1816216" cy="1816216"/>
            </a:xfrm>
          </p:grpSpPr>
          <p:sp>
            <p:nvSpPr>
              <p:cNvPr id="28" name="Oval 27"/>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1"/>
              <p:cNvSpPr/>
              <p:nvPr/>
            </p:nvSpPr>
            <p:spPr>
              <a:xfrm>
                <a:off x="5700413" y="4079849"/>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Classroom Skill Building</a:t>
                </a: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5449390"/>
              <a:ext cx="1346032" cy="698413"/>
            </a:xfrm>
            <a:prstGeom prst="rect">
              <a:avLst/>
            </a:prstGeom>
          </p:spPr>
        </p:pic>
        <p:grpSp>
          <p:nvGrpSpPr>
            <p:cNvPr id="25" name="Group 24"/>
            <p:cNvGrpSpPr/>
            <p:nvPr/>
          </p:nvGrpSpPr>
          <p:grpSpPr>
            <a:xfrm>
              <a:off x="1864048" y="3807429"/>
              <a:ext cx="1816216" cy="1816216"/>
              <a:chOff x="1834748" y="3813856"/>
              <a:chExt cx="1816216" cy="1816216"/>
            </a:xfrm>
          </p:grpSpPr>
          <p:sp>
            <p:nvSpPr>
              <p:cNvPr id="26" name="Oval 25"/>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3"/>
              <p:cNvSpPr/>
              <p:nvPr/>
            </p:nvSpPr>
            <p:spPr>
              <a:xfrm>
                <a:off x="2100727" y="4079835"/>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fontAlgn="auto">
                  <a:lnSpc>
                    <a:spcPct val="90000"/>
                  </a:lnSpc>
                  <a:spcAft>
                    <a:spcPct val="35000"/>
                  </a:spcAft>
                </a:pPr>
                <a:r>
                  <a:rPr lang="en-US" sz="2200" dirty="0">
                    <a:solidFill>
                      <a:prstClr val="white"/>
                    </a:solidFill>
                  </a:rPr>
                  <a:t>Field Activities</a:t>
                </a:r>
              </a:p>
            </p:txBody>
          </p:sp>
        </p:grpSp>
      </p:grpSp>
      <p:sp>
        <p:nvSpPr>
          <p:cNvPr id="3" name="Slide Number Placeholder 2"/>
          <p:cNvSpPr>
            <a:spLocks noGrp="1"/>
          </p:cNvSpPr>
          <p:nvPr>
            <p:ph type="sldNum" sz="quarter" idx="12"/>
          </p:nvPr>
        </p:nvSpPr>
        <p:spPr/>
        <p:txBody>
          <a:bodyPr/>
          <a:lstStyle/>
          <a:p>
            <a:fld id="{22E357DE-2CFF-4E4A-B892-1FAFF8444DB6}" type="slidenum">
              <a:rPr lang="en-US" smtClean="0"/>
              <a:t>1</a:t>
            </a:fld>
            <a:endParaRPr lang="en-US" dirty="0"/>
          </a:p>
        </p:txBody>
      </p:sp>
    </p:spTree>
    <p:extLst>
      <p:ext uri="{BB962C8B-B14F-4D97-AF65-F5344CB8AC3E}">
        <p14:creationId xmlns:p14="http://schemas.microsoft.com/office/powerpoint/2010/main" val="3088251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Writing Behavioral Objectives for the Initial Case Plan</a:t>
            </a:r>
          </a:p>
        </p:txBody>
      </p:sp>
      <p:sp>
        <p:nvSpPr>
          <p:cNvPr id="3" name="Content Placeholder 2"/>
          <p:cNvSpPr>
            <a:spLocks noGrp="1"/>
          </p:cNvSpPr>
          <p:nvPr>
            <p:ph idx="1"/>
          </p:nvPr>
        </p:nvSpPr>
        <p:spPr/>
        <p:txBody>
          <a:bodyPr anchor="ctr"/>
          <a:lstStyle/>
          <a:p>
            <a:pPr marL="0" indent="0">
              <a:buNone/>
            </a:pPr>
            <a:endParaRPr lang="en-US" dirty="0"/>
          </a:p>
          <a:p>
            <a:pPr marL="0" indent="0">
              <a:buNone/>
            </a:pPr>
            <a:endParaRPr lang="en-US" dirty="0"/>
          </a:p>
          <a:p>
            <a:pPr marL="0" indent="0">
              <a:buNone/>
            </a:pPr>
            <a:endParaRPr lang="en-US" dirty="0"/>
          </a:p>
          <a:p>
            <a:pPr marL="0" indent="0">
              <a:buNone/>
            </a:pPr>
            <a:r>
              <a:rPr lang="en-US" dirty="0"/>
              <a:t>Service Objective: Identification of the priority need goals for clients. </a:t>
            </a:r>
            <a:endParaRPr lang="en-US" b="1" dirty="0"/>
          </a:p>
          <a:p>
            <a:pPr marL="0" indent="0">
              <a:buNone/>
            </a:pPr>
            <a:endParaRPr lang="en-US" b="1" dirty="0"/>
          </a:p>
          <a:p>
            <a:pPr marL="0" indent="0">
              <a:buNone/>
            </a:pPr>
            <a:endParaRPr lang="en-US" b="1" dirty="0"/>
          </a:p>
          <a:p>
            <a:endParaRPr lang="en-US" dirty="0"/>
          </a:p>
        </p:txBody>
      </p:sp>
      <p:sp>
        <p:nvSpPr>
          <p:cNvPr id="4" name="Slide Number Placeholder 3"/>
          <p:cNvSpPr>
            <a:spLocks noGrp="1"/>
          </p:cNvSpPr>
          <p:nvPr>
            <p:ph type="sldNum" sz="quarter" idx="12"/>
          </p:nvPr>
        </p:nvSpPr>
        <p:spPr/>
        <p:txBody>
          <a:bodyPr/>
          <a:lstStyle/>
          <a:p>
            <a:fld id="{22E357DE-2CFF-4E4A-B892-1FAFF8444DB6}" type="slidenum">
              <a:rPr lang="en-US" smtClean="0"/>
              <a:t>10</a:t>
            </a:fld>
            <a:endParaRPr lang="en-US" dirty="0"/>
          </a:p>
        </p:txBody>
      </p:sp>
      <p:sp>
        <p:nvSpPr>
          <p:cNvPr id="5" name="6-Point Star 4"/>
          <p:cNvSpPr/>
          <p:nvPr/>
        </p:nvSpPr>
        <p:spPr>
          <a:xfrm>
            <a:off x="1219200" y="1370013"/>
            <a:ext cx="1600200" cy="1601787"/>
          </a:xfrm>
          <a:prstGeom prst="star6">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S.M.A.R.T</a:t>
            </a:r>
          </a:p>
        </p:txBody>
      </p:sp>
      <p:sp>
        <p:nvSpPr>
          <p:cNvPr id="6" name="6-Point Star 5"/>
          <p:cNvSpPr/>
          <p:nvPr/>
        </p:nvSpPr>
        <p:spPr>
          <a:xfrm>
            <a:off x="746387" y="4837907"/>
            <a:ext cx="1600199" cy="1403349"/>
          </a:xfrm>
          <a:prstGeom prst="star6">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Positively worded</a:t>
            </a:r>
          </a:p>
        </p:txBody>
      </p:sp>
      <p:sp>
        <p:nvSpPr>
          <p:cNvPr id="7" name="6-Point Star 6"/>
          <p:cNvSpPr/>
          <p:nvPr/>
        </p:nvSpPr>
        <p:spPr>
          <a:xfrm>
            <a:off x="6232785" y="1370013"/>
            <a:ext cx="1387215" cy="1599289"/>
          </a:xfrm>
          <a:prstGeom prst="star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Actions</a:t>
            </a:r>
          </a:p>
        </p:txBody>
      </p:sp>
      <p:sp>
        <p:nvSpPr>
          <p:cNvPr id="8" name="6-Point Star 7"/>
          <p:cNvSpPr/>
          <p:nvPr/>
        </p:nvSpPr>
        <p:spPr>
          <a:xfrm>
            <a:off x="6553200" y="4672457"/>
            <a:ext cx="1326629" cy="1523999"/>
          </a:xfrm>
          <a:prstGeom prst="star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Linked to SDM tools</a:t>
            </a:r>
          </a:p>
        </p:txBody>
      </p:sp>
      <p:sp>
        <p:nvSpPr>
          <p:cNvPr id="9" name="6-Point Star 8"/>
          <p:cNvSpPr/>
          <p:nvPr/>
        </p:nvSpPr>
        <p:spPr>
          <a:xfrm>
            <a:off x="3978015" y="4343400"/>
            <a:ext cx="1187970" cy="1428697"/>
          </a:xfrm>
          <a:prstGeom prst="star6">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Family Voice</a:t>
            </a:r>
          </a:p>
        </p:txBody>
      </p:sp>
    </p:spTree>
    <p:extLst>
      <p:ext uri="{BB962C8B-B14F-4D97-AF65-F5344CB8AC3E}">
        <p14:creationId xmlns:p14="http://schemas.microsoft.com/office/powerpoint/2010/main" val="194765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3052019-F080-7C4F-86D1-7450AED646A5}"/>
              </a:ext>
            </a:extLst>
          </p:cNvPr>
          <p:cNvPicPr>
            <a:picLocks noChangeAspect="1"/>
          </p:cNvPicPr>
          <p:nvPr/>
        </p:nvPicPr>
        <p:blipFill>
          <a:blip r:embed="rId2"/>
          <a:stretch>
            <a:fillRect/>
          </a:stretch>
        </p:blipFill>
        <p:spPr>
          <a:xfrm>
            <a:off x="0" y="866274"/>
            <a:ext cx="9144000" cy="5143500"/>
          </a:xfrm>
          <a:prstGeom prst="rect">
            <a:avLst/>
          </a:prstGeom>
        </p:spPr>
      </p:pic>
    </p:spTree>
    <p:extLst>
      <p:ext uri="{BB962C8B-B14F-4D97-AF65-F5344CB8AC3E}">
        <p14:creationId xmlns:p14="http://schemas.microsoft.com/office/powerpoint/2010/main" val="257628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Writing Behavioral Objectives for the Initial Case Plan</a:t>
            </a:r>
          </a:p>
        </p:txBody>
      </p:sp>
      <p:sp>
        <p:nvSpPr>
          <p:cNvPr id="3" name="Content Placeholder 2"/>
          <p:cNvSpPr>
            <a:spLocks noGrp="1"/>
          </p:cNvSpPr>
          <p:nvPr>
            <p:ph idx="1"/>
          </p:nvPr>
        </p:nvSpPr>
        <p:spPr>
          <a:xfrm>
            <a:off x="677680" y="1517599"/>
            <a:ext cx="8229600" cy="4525963"/>
          </a:xfrm>
        </p:spPr>
        <p:txBody>
          <a:bodyPr>
            <a:normAutofit/>
          </a:bodyPr>
          <a:lstStyle/>
          <a:p>
            <a:endParaRPr lang="en-US" dirty="0"/>
          </a:p>
          <a:p>
            <a:pPr marL="0" indent="0">
              <a:buNone/>
            </a:pPr>
            <a:endParaRPr lang="en-US" dirty="0"/>
          </a:p>
          <a:p>
            <a:pPr marL="0" indent="0">
              <a:buNone/>
            </a:pPr>
            <a:r>
              <a:rPr lang="en-US" dirty="0"/>
              <a:t>Planned Client Services / Client Responsibilities: the action, activity or service to meet the service objective</a:t>
            </a:r>
          </a:p>
          <a:p>
            <a:pPr marL="0" indent="0">
              <a:buNone/>
            </a:pPr>
            <a:endParaRPr lang="en-US" dirty="0"/>
          </a:p>
          <a:p>
            <a:pPr marL="0" indent="0">
              <a:buNone/>
            </a:pPr>
            <a:r>
              <a:rPr lang="en-US" dirty="0"/>
              <a:t>  </a:t>
            </a:r>
          </a:p>
          <a:p>
            <a:pPr marL="0" indent="0">
              <a:buNone/>
            </a:pPr>
            <a:r>
              <a:rPr lang="en-US" dirty="0"/>
              <a:t> </a:t>
            </a:r>
          </a:p>
          <a:p>
            <a:endParaRPr lang="en-US" dirty="0"/>
          </a:p>
        </p:txBody>
      </p:sp>
      <p:sp>
        <p:nvSpPr>
          <p:cNvPr id="4" name="Slide Number Placeholder 3"/>
          <p:cNvSpPr>
            <a:spLocks noGrp="1"/>
          </p:cNvSpPr>
          <p:nvPr>
            <p:ph type="sldNum" sz="quarter" idx="12"/>
          </p:nvPr>
        </p:nvSpPr>
        <p:spPr/>
        <p:txBody>
          <a:bodyPr/>
          <a:lstStyle/>
          <a:p>
            <a:fld id="{22E357DE-2CFF-4E4A-B892-1FAFF8444DB6}" type="slidenum">
              <a:rPr lang="en-US" smtClean="0"/>
              <a:t>12</a:t>
            </a:fld>
            <a:endParaRPr lang="en-US" dirty="0"/>
          </a:p>
        </p:txBody>
      </p:sp>
      <p:sp>
        <p:nvSpPr>
          <p:cNvPr id="5" name="6-Point Star 4"/>
          <p:cNvSpPr/>
          <p:nvPr/>
        </p:nvSpPr>
        <p:spPr>
          <a:xfrm>
            <a:off x="685800" y="1143000"/>
            <a:ext cx="1600200" cy="1419225"/>
          </a:xfrm>
          <a:prstGeom prst="star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Supports new behavior</a:t>
            </a:r>
          </a:p>
        </p:txBody>
      </p:sp>
      <p:sp>
        <p:nvSpPr>
          <p:cNvPr id="6" name="6-Point Star 5"/>
          <p:cNvSpPr/>
          <p:nvPr/>
        </p:nvSpPr>
        <p:spPr>
          <a:xfrm>
            <a:off x="6553200" y="1052512"/>
            <a:ext cx="1600199" cy="1600200"/>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Duration</a:t>
            </a:r>
          </a:p>
        </p:txBody>
      </p:sp>
      <p:sp>
        <p:nvSpPr>
          <p:cNvPr id="7" name="6-Point Star 6"/>
          <p:cNvSpPr/>
          <p:nvPr/>
        </p:nvSpPr>
        <p:spPr>
          <a:xfrm>
            <a:off x="3405265" y="4214762"/>
            <a:ext cx="1905000" cy="1828800"/>
          </a:xfrm>
          <a:prstGeom prst="star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Frequency</a:t>
            </a:r>
          </a:p>
        </p:txBody>
      </p:sp>
      <p:sp>
        <p:nvSpPr>
          <p:cNvPr id="8" name="6-Point Star 7"/>
          <p:cNvSpPr/>
          <p:nvPr/>
        </p:nvSpPr>
        <p:spPr>
          <a:xfrm>
            <a:off x="6096000" y="2133600"/>
            <a:ext cx="228600" cy="762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6-Point Star 8"/>
          <p:cNvSpPr/>
          <p:nvPr/>
        </p:nvSpPr>
        <p:spPr>
          <a:xfrm>
            <a:off x="6553200" y="4726170"/>
            <a:ext cx="1462790" cy="1600200"/>
          </a:xfrm>
          <a:prstGeom prst="star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Number of events</a:t>
            </a:r>
          </a:p>
        </p:txBody>
      </p:sp>
      <p:sp>
        <p:nvSpPr>
          <p:cNvPr id="10" name="6-Point Star 9"/>
          <p:cNvSpPr/>
          <p:nvPr/>
        </p:nvSpPr>
        <p:spPr>
          <a:xfrm>
            <a:off x="685800" y="4405262"/>
            <a:ext cx="1600200" cy="1447800"/>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S.M.A.R.T</a:t>
            </a:r>
          </a:p>
        </p:txBody>
      </p:sp>
    </p:spTree>
    <p:extLst>
      <p:ext uri="{BB962C8B-B14F-4D97-AF65-F5344CB8AC3E}">
        <p14:creationId xmlns:p14="http://schemas.microsoft.com/office/powerpoint/2010/main" val="3644995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A077AB-EACA-0348-941B-1EF756B03247}"/>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243249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772779C-7083-E043-BF16-4DF34346FFA0}"/>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52908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DDCAAE6-1B39-CD4B-955E-651D1D2B34F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78783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89B2EE3-8013-7C41-BB39-C0DA7FB951C0}"/>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16167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a:t>Trainer Example</a:t>
            </a:r>
          </a:p>
        </p:txBody>
      </p:sp>
      <p:sp>
        <p:nvSpPr>
          <p:cNvPr id="3" name="Content Placeholder 2"/>
          <p:cNvSpPr>
            <a:spLocks noGrp="1"/>
          </p:cNvSpPr>
          <p:nvPr>
            <p:ph idx="1"/>
          </p:nvPr>
        </p:nvSpPr>
        <p:spPr>
          <a:xfrm>
            <a:off x="457200" y="1066800"/>
            <a:ext cx="8229600" cy="5486400"/>
          </a:xfrm>
        </p:spPr>
        <p:txBody>
          <a:bodyPr>
            <a:normAutofit fontScale="85000" lnSpcReduction="20000"/>
          </a:bodyPr>
          <a:lstStyle/>
          <a:p>
            <a:pPr marL="0" indent="0">
              <a:buNone/>
            </a:pPr>
            <a:r>
              <a:rPr lang="en-US" dirty="0"/>
              <a:t>CWS/CMS Drop Down–Do not physically abuse your child.</a:t>
            </a:r>
          </a:p>
          <a:p>
            <a:pPr marL="0" indent="0">
              <a:buNone/>
            </a:pPr>
            <a:r>
              <a:rPr lang="en-US" dirty="0"/>
              <a:t>Reworked Goal– For the next 6 mos. Mr. Wilson agrees to always discipline Omar and Alejandro in ways that do not injure them. </a:t>
            </a:r>
            <a:r>
              <a:rPr lang="en-US" u="sng" dirty="0"/>
              <a:t>Behavioral Objectives:</a:t>
            </a:r>
          </a:p>
          <a:p>
            <a:pPr marL="514350" indent="-514350">
              <a:buFont typeface="+mj-lt"/>
              <a:buAutoNum type="alphaLcParenR"/>
            </a:pPr>
            <a:r>
              <a:rPr lang="en-US" dirty="0"/>
              <a:t>Within two weeks, Mr. Wilson will be able to list five ways to discipline Omar and Alejandro, other than using physical discipline.</a:t>
            </a:r>
          </a:p>
          <a:p>
            <a:pPr marL="514350" indent="-514350">
              <a:buFont typeface="+mj-lt"/>
              <a:buAutoNum type="alphaLcParenR"/>
            </a:pPr>
            <a:r>
              <a:rPr lang="en-US" dirty="0"/>
              <a:t>Within 30 days, Mr. Wilson will practice one skill learned in a parenting class when he is struggling to get Omar and Alejandro to follow directions and log the results in his journal.</a:t>
            </a:r>
          </a:p>
          <a:p>
            <a:pPr marL="514350" indent="-514350">
              <a:buFont typeface="+mj-lt"/>
              <a:buAutoNum type="alphaLcParenR"/>
            </a:pPr>
            <a:r>
              <a:rPr lang="en-US" dirty="0"/>
              <a:t>Mr. Wilson will demonstrate to two people in his safety network the ability to set firm limits with Omar and Alejandro other than physical discipline.</a:t>
            </a:r>
          </a:p>
        </p:txBody>
      </p:sp>
      <p:sp>
        <p:nvSpPr>
          <p:cNvPr id="4" name="Slide Number Placeholder 3"/>
          <p:cNvSpPr>
            <a:spLocks noGrp="1"/>
          </p:cNvSpPr>
          <p:nvPr>
            <p:ph type="sldNum" sz="quarter" idx="12"/>
          </p:nvPr>
        </p:nvSpPr>
        <p:spPr/>
        <p:txBody>
          <a:bodyPr/>
          <a:lstStyle/>
          <a:p>
            <a:fld id="{22E357DE-2CFF-4E4A-B892-1FAFF8444DB6}" type="slidenum">
              <a:rPr lang="en-US" smtClean="0"/>
              <a:t>17</a:t>
            </a:fld>
            <a:endParaRPr lang="en-US" dirty="0"/>
          </a:p>
        </p:txBody>
      </p:sp>
    </p:spTree>
    <p:extLst>
      <p:ext uri="{BB962C8B-B14F-4D97-AF65-F5344CB8AC3E}">
        <p14:creationId xmlns:p14="http://schemas.microsoft.com/office/powerpoint/2010/main" val="62429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 Responsibility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302537"/>
              </p:ext>
            </p:extLst>
          </p:nvPr>
        </p:nvGraphicFramePr>
        <p:xfrm>
          <a:off x="457200" y="1493521"/>
          <a:ext cx="8229600" cy="4536439"/>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xmlns="" val="20000"/>
                    </a:ext>
                  </a:extLst>
                </a:gridCol>
                <a:gridCol w="307848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1295400">
                  <a:extLst>
                    <a:ext uri="{9D8B030D-6E8A-4147-A177-3AD203B41FA5}">
                      <a16:colId xmlns:a16="http://schemas.microsoft.com/office/drawing/2014/main" xmlns="" val="20003"/>
                    </a:ext>
                  </a:extLst>
                </a:gridCol>
                <a:gridCol w="1295400">
                  <a:extLst>
                    <a:ext uri="{9D8B030D-6E8A-4147-A177-3AD203B41FA5}">
                      <a16:colId xmlns:a16="http://schemas.microsoft.com/office/drawing/2014/main" xmlns="" val="20004"/>
                    </a:ext>
                  </a:extLst>
                </a:gridCol>
              </a:tblGrid>
              <a:tr h="370840">
                <a:tc gridSpan="5">
                  <a:txBody>
                    <a:bodyPr/>
                    <a:lstStyle/>
                    <a:p>
                      <a:r>
                        <a:rPr lang="en-US" dirty="0"/>
                        <a:t>Client</a:t>
                      </a:r>
                      <a:r>
                        <a:rPr lang="en-US" baseline="0" dirty="0"/>
                        <a:t> Responsibility</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r>
                        <a:rPr lang="en-US" dirty="0"/>
                        <a:t>Activity</a:t>
                      </a:r>
                    </a:p>
                  </a:txBody>
                  <a:tcPr/>
                </a:tc>
                <a:tc>
                  <a:txBody>
                    <a:bodyPr/>
                    <a:lstStyle/>
                    <a:p>
                      <a:endParaRPr lang="en-US" dirty="0"/>
                    </a:p>
                  </a:txBody>
                  <a:tcPr/>
                </a:tc>
                <a:tc>
                  <a:txBody>
                    <a:bodyPr/>
                    <a:lstStyle/>
                    <a:p>
                      <a:r>
                        <a:rPr lang="en-US" dirty="0"/>
                        <a:t>Times</a:t>
                      </a:r>
                    </a:p>
                  </a:txBody>
                  <a:tcPr/>
                </a:tc>
                <a:tc>
                  <a:txBody>
                    <a:bodyPr/>
                    <a:lstStyle/>
                    <a:p>
                      <a:r>
                        <a:rPr lang="en-US" dirty="0"/>
                        <a:t>Frequency</a:t>
                      </a:r>
                    </a:p>
                  </a:txBody>
                  <a:tcPr/>
                </a:tc>
                <a:tc>
                  <a:txBody>
                    <a:bodyPr/>
                    <a:lstStyle/>
                    <a:p>
                      <a:r>
                        <a:rPr lang="en-US" dirty="0"/>
                        <a:t>Completion Date</a:t>
                      </a:r>
                    </a:p>
                  </a:txBody>
                  <a:tcPr/>
                </a:tc>
                <a:extLst>
                  <a:ext uri="{0D108BD9-81ED-4DB2-BD59-A6C34878D82A}">
                    <a16:rowId xmlns:a16="http://schemas.microsoft.com/office/drawing/2014/main" xmlns="" val="10001"/>
                  </a:ext>
                </a:extLst>
              </a:tr>
              <a:tr h="370840">
                <a:tc>
                  <a:txBody>
                    <a:bodyPr/>
                    <a:lstStyle/>
                    <a:p>
                      <a:r>
                        <a:rPr lang="en-US" dirty="0"/>
                        <a:t>Education</a:t>
                      </a:r>
                      <a:r>
                        <a:rPr lang="en-US" baseline="0" dirty="0"/>
                        <a:t> Services</a:t>
                      </a:r>
                      <a:endParaRPr lang="en-US" dirty="0"/>
                    </a:p>
                  </a:txBody>
                  <a:tcPr/>
                </a:tc>
                <a:tc>
                  <a:txBody>
                    <a:bodyPr/>
                    <a:lstStyle/>
                    <a:p>
                      <a:r>
                        <a:rPr lang="en-US" dirty="0"/>
                        <a:t>Parenting Program</a:t>
                      </a:r>
                    </a:p>
                  </a:txBody>
                  <a:tcPr/>
                </a:tc>
                <a:tc>
                  <a:txBody>
                    <a:bodyPr/>
                    <a:lstStyle/>
                    <a:p>
                      <a:r>
                        <a:rPr lang="en-US" dirty="0"/>
                        <a:t>1</a:t>
                      </a:r>
                    </a:p>
                  </a:txBody>
                  <a:tcPr/>
                </a:tc>
                <a:tc>
                  <a:txBody>
                    <a:bodyPr/>
                    <a:lstStyle/>
                    <a:p>
                      <a:r>
                        <a:rPr lang="en-US" dirty="0"/>
                        <a:t>Weekly</a:t>
                      </a:r>
                    </a:p>
                  </a:txBody>
                  <a:tcPr/>
                </a:tc>
                <a:tc>
                  <a:txBody>
                    <a:bodyPr/>
                    <a:lstStyle/>
                    <a:p>
                      <a:r>
                        <a:rPr lang="en-US" dirty="0"/>
                        <a:t>9/30/16</a:t>
                      </a:r>
                    </a:p>
                  </a:txBody>
                  <a:tcPr/>
                </a:tc>
                <a:extLst>
                  <a:ext uri="{0D108BD9-81ED-4DB2-BD59-A6C34878D82A}">
                    <a16:rowId xmlns:a16="http://schemas.microsoft.com/office/drawing/2014/main" xmlns="" val="10002"/>
                  </a:ext>
                </a:extLst>
              </a:tr>
              <a:tr h="370840">
                <a:tc>
                  <a:txBody>
                    <a:bodyPr/>
                    <a:lstStyle/>
                    <a:p>
                      <a:endParaRPr lang="en-US" dirty="0"/>
                    </a:p>
                  </a:txBody>
                  <a:tcPr/>
                </a:tc>
                <a:tc>
                  <a:txBody>
                    <a:bodyPr/>
                    <a:lstStyle/>
                    <a:p>
                      <a:r>
                        <a:rPr lang="en-US" dirty="0"/>
                        <a:t>Description</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r h="533400">
                <a:tc>
                  <a:txBody>
                    <a:bodyPr/>
                    <a:lstStyle/>
                    <a:p>
                      <a:endParaRPr lang="en-US" dirty="0"/>
                    </a:p>
                  </a:txBody>
                  <a:tcPr/>
                </a:tc>
                <a:tc gridSpan="4">
                  <a:txBody>
                    <a:bodyPr/>
                    <a:lstStyle/>
                    <a:p>
                      <a:r>
                        <a:rPr lang="en-US" dirty="0"/>
                        <a:t>Mr. Wilson will </a:t>
                      </a:r>
                      <a:r>
                        <a:rPr lang="en-US" baseline="0" dirty="0"/>
                        <a:t>attend and demonstrate progress in learning non-physical disciplining strategies  that are developmentally age appropriate for Omar </a:t>
                      </a:r>
                      <a:r>
                        <a:rPr lang="en-US" baseline="0"/>
                        <a:t>and Alejandro.</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4"/>
                  </a:ext>
                </a:extLst>
              </a:tr>
              <a:tr h="533400">
                <a:tc>
                  <a:txBody>
                    <a:bodyPr/>
                    <a:lstStyle/>
                    <a:p>
                      <a:r>
                        <a:rPr lang="en-US" dirty="0"/>
                        <a:t>Counseling</a:t>
                      </a:r>
                    </a:p>
                  </a:txBody>
                  <a:tcPr/>
                </a:tc>
                <a:tc>
                  <a:txBody>
                    <a:bodyPr/>
                    <a:lstStyle/>
                    <a:p>
                      <a:r>
                        <a:rPr lang="en-US" dirty="0"/>
                        <a:t>Parent Child Therapy</a:t>
                      </a:r>
                    </a:p>
                  </a:txBody>
                  <a:tcPr/>
                </a:tc>
                <a:tc>
                  <a:txBody>
                    <a:bodyPr/>
                    <a:lstStyle/>
                    <a:p>
                      <a:r>
                        <a:rPr lang="en-US" dirty="0"/>
                        <a:t>1</a:t>
                      </a:r>
                    </a:p>
                  </a:txBody>
                  <a:tcPr/>
                </a:tc>
                <a:tc>
                  <a:txBody>
                    <a:bodyPr/>
                    <a:lstStyle/>
                    <a:p>
                      <a:r>
                        <a:rPr lang="en-US" dirty="0"/>
                        <a:t>Weekly</a:t>
                      </a:r>
                    </a:p>
                  </a:txBody>
                  <a:tcPr/>
                </a:tc>
                <a:tc>
                  <a:txBody>
                    <a:bodyPr/>
                    <a:lstStyle/>
                    <a:p>
                      <a:r>
                        <a:rPr lang="en-US" dirty="0"/>
                        <a:t>9/30/16</a:t>
                      </a:r>
                    </a:p>
                  </a:txBody>
                  <a:tcPr/>
                </a:tc>
                <a:extLst>
                  <a:ext uri="{0D108BD9-81ED-4DB2-BD59-A6C34878D82A}">
                    <a16:rowId xmlns:a16="http://schemas.microsoft.com/office/drawing/2014/main" xmlns="" val="10005"/>
                  </a:ext>
                </a:extLst>
              </a:tr>
              <a:tr h="426719">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Description</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6"/>
                  </a:ext>
                </a:extLst>
              </a:tr>
              <a:tr h="533400">
                <a:tc>
                  <a:txBody>
                    <a:bodyPr/>
                    <a:lstStyle/>
                    <a:p>
                      <a:endParaRPr lang="en-US" dirty="0"/>
                    </a:p>
                  </a:txBody>
                  <a:tcPr/>
                </a:tc>
                <a:tc gridSpan="4">
                  <a:txBody>
                    <a:bodyPr/>
                    <a:lstStyle/>
                    <a:p>
                      <a:r>
                        <a:rPr lang="en-US" dirty="0"/>
                        <a:t>Mr. </a:t>
                      </a:r>
                      <a:r>
                        <a:rPr lang="en-US" baseline="0" dirty="0"/>
                        <a:t>Wilson will attend therapy with Omar to interpret and respond to his behaviors in nurturing and supportive ways.</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7"/>
                  </a:ext>
                </a:extLst>
              </a:tr>
            </a:tbl>
          </a:graphicData>
        </a:graphic>
      </p:graphicFrame>
      <p:sp>
        <p:nvSpPr>
          <p:cNvPr id="4" name="Slide Number Placeholder 3"/>
          <p:cNvSpPr>
            <a:spLocks noGrp="1"/>
          </p:cNvSpPr>
          <p:nvPr>
            <p:ph type="sldNum" sz="quarter" idx="12"/>
          </p:nvPr>
        </p:nvSpPr>
        <p:spPr/>
        <p:txBody>
          <a:bodyPr/>
          <a:lstStyle/>
          <a:p>
            <a:fld id="{22E357DE-2CFF-4E4A-B892-1FAFF8444DB6}" type="slidenum">
              <a:rPr lang="en-US" smtClean="0"/>
              <a:t>18</a:t>
            </a:fld>
            <a:endParaRPr lang="en-US" dirty="0"/>
          </a:p>
        </p:txBody>
      </p:sp>
    </p:spTree>
    <p:extLst>
      <p:ext uri="{BB962C8B-B14F-4D97-AF65-F5344CB8AC3E}">
        <p14:creationId xmlns:p14="http://schemas.microsoft.com/office/powerpoint/2010/main" val="2572744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Activity</a:t>
            </a:r>
          </a:p>
        </p:txBody>
      </p:sp>
      <p:sp>
        <p:nvSpPr>
          <p:cNvPr id="3" name="Content Placeholder 2"/>
          <p:cNvSpPr>
            <a:spLocks noGrp="1"/>
          </p:cNvSpPr>
          <p:nvPr>
            <p:ph idx="1"/>
          </p:nvPr>
        </p:nvSpPr>
        <p:spPr>
          <a:xfrm>
            <a:off x="457200" y="1143000"/>
            <a:ext cx="8229600" cy="5334000"/>
          </a:xfrm>
        </p:spPr>
        <p:txBody>
          <a:bodyPr>
            <a:normAutofit fontScale="85000" lnSpcReduction="20000"/>
          </a:bodyPr>
          <a:lstStyle/>
          <a:p>
            <a:r>
              <a:rPr lang="en-US" sz="3300" dirty="0"/>
              <a:t>Work individually to write a service objective and client responsibility for:</a:t>
            </a:r>
          </a:p>
          <a:p>
            <a:pPr lvl="1"/>
            <a:r>
              <a:rPr lang="en-US" sz="3300" dirty="0"/>
              <a:t>Mrs. Wilson</a:t>
            </a:r>
          </a:p>
          <a:p>
            <a:pPr lvl="1"/>
            <a:r>
              <a:rPr lang="en-US" sz="3300" dirty="0"/>
              <a:t>Mr. Wilson</a:t>
            </a:r>
          </a:p>
          <a:p>
            <a:pPr lvl="1"/>
            <a:r>
              <a:rPr lang="en-US" sz="3300" dirty="0"/>
              <a:t>Omar</a:t>
            </a:r>
          </a:p>
          <a:p>
            <a:r>
              <a:rPr lang="en-US" sz="3300" dirty="0"/>
              <a:t>Review with team for feedback</a:t>
            </a:r>
          </a:p>
          <a:p>
            <a:r>
              <a:rPr lang="en-US" sz="3300" dirty="0"/>
              <a:t>Write it up and post</a:t>
            </a:r>
          </a:p>
          <a:p>
            <a:r>
              <a:rPr lang="en-US" sz="3300" dirty="0"/>
              <a:t>Walk About: </a:t>
            </a:r>
          </a:p>
          <a:p>
            <a:pPr lvl="1"/>
            <a:r>
              <a:rPr lang="en-US" sz="3300" dirty="0"/>
              <a:t>“Dot” those items that meet the criteria of S.M.A.R.T. objectives as discussed today. </a:t>
            </a:r>
          </a:p>
          <a:p>
            <a:pPr lvl="1"/>
            <a:r>
              <a:rPr lang="en-US" sz="3300" dirty="0"/>
              <a:t> “Tweak” the items that do not meet criteria by making them S.M.A.R.T.er.</a:t>
            </a:r>
          </a:p>
          <a:p>
            <a:r>
              <a:rPr lang="en-US" sz="3300" dirty="0"/>
              <a:t>Large group report out </a:t>
            </a:r>
          </a:p>
          <a:p>
            <a:endParaRPr lang="en-US" dirty="0"/>
          </a:p>
        </p:txBody>
      </p:sp>
      <p:sp>
        <p:nvSpPr>
          <p:cNvPr id="4" name="Slide Number Placeholder 3"/>
          <p:cNvSpPr>
            <a:spLocks noGrp="1"/>
          </p:cNvSpPr>
          <p:nvPr>
            <p:ph type="sldNum" sz="quarter" idx="12"/>
          </p:nvPr>
        </p:nvSpPr>
        <p:spPr/>
        <p:txBody>
          <a:bodyPr/>
          <a:lstStyle/>
          <a:p>
            <a:fld id="{22E357DE-2CFF-4E4A-B892-1FAFF8444DB6}" type="slidenum">
              <a:rPr lang="en-US" smtClean="0"/>
              <a:t>19</a:t>
            </a:fld>
            <a:endParaRPr lang="en-US" dirty="0"/>
          </a:p>
        </p:txBody>
      </p:sp>
    </p:spTree>
    <p:extLst>
      <p:ext uri="{BB962C8B-B14F-4D97-AF65-F5344CB8AC3E}">
        <p14:creationId xmlns:p14="http://schemas.microsoft.com/office/powerpoint/2010/main" val="219158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905000"/>
            <a:ext cx="8915400" cy="2514600"/>
          </a:xfrm>
        </p:spPr>
        <p:txBody>
          <a:bodyPr>
            <a:normAutofit/>
          </a:bodyPr>
          <a:lstStyle/>
          <a:p>
            <a:pPr algn="l"/>
            <a:r>
              <a:rPr lang="en-US" sz="4000" b="1" dirty="0"/>
              <a:t>Writing Behavioral Objectives</a:t>
            </a:r>
            <a:br>
              <a:rPr lang="en-US" sz="4000" b="1" dirty="0"/>
            </a:br>
            <a:r>
              <a:rPr lang="en-US" b="1" dirty="0"/>
              <a:t/>
            </a:r>
            <a:br>
              <a:rPr lang="en-US" b="1" dirty="0"/>
            </a:br>
            <a:r>
              <a:rPr lang="en-US" sz="3200" b="1" dirty="0"/>
              <a:t>California Common Core</a:t>
            </a:r>
            <a:br>
              <a:rPr lang="en-US" sz="3200" b="1" dirty="0"/>
            </a:br>
            <a:r>
              <a:rPr lang="en-US" sz="2400" b="1" dirty="0" smtClean="0"/>
              <a:t>May 06</a:t>
            </a:r>
            <a:r>
              <a:rPr lang="en-US" sz="2400" b="1" dirty="0" smtClean="0"/>
              <a:t>, 2019</a:t>
            </a:r>
            <a:endParaRPr lang="en-US" sz="3200" b="1" dirty="0"/>
          </a:p>
        </p:txBody>
      </p:sp>
      <p:sp>
        <p:nvSpPr>
          <p:cNvPr id="3" name="Slide Number Placeholder 2"/>
          <p:cNvSpPr>
            <a:spLocks noGrp="1"/>
          </p:cNvSpPr>
          <p:nvPr>
            <p:ph type="sldNum" sz="quarter" idx="12"/>
          </p:nvPr>
        </p:nvSpPr>
        <p:spPr/>
        <p:txBody>
          <a:bodyPr/>
          <a:lstStyle/>
          <a:p>
            <a:fld id="{22E357DE-2CFF-4E4A-B892-1FAFF8444DB6}" type="slidenum">
              <a:rPr lang="en-US" smtClean="0"/>
              <a:t>2</a:t>
            </a:fld>
            <a:endParaRPr lang="en-US" dirty="0"/>
          </a:p>
        </p:txBody>
      </p:sp>
    </p:spTree>
    <p:extLst>
      <p:ext uri="{BB962C8B-B14F-4D97-AF65-F5344CB8AC3E}">
        <p14:creationId xmlns:p14="http://schemas.microsoft.com/office/powerpoint/2010/main" val="492920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4" name="Slide Number Placeholder 3"/>
          <p:cNvSpPr>
            <a:spLocks noGrp="1"/>
          </p:cNvSpPr>
          <p:nvPr>
            <p:ph type="sldNum" sz="quarter" idx="12"/>
          </p:nvPr>
        </p:nvSpPr>
        <p:spPr/>
        <p:txBody>
          <a:bodyPr/>
          <a:lstStyle/>
          <a:p>
            <a:fld id="{22E357DE-2CFF-4E4A-B892-1FAFF8444DB6}" type="slidenum">
              <a:rPr lang="en-US" smtClean="0"/>
              <a:t>20</a:t>
            </a:fld>
            <a:endParaRPr lang="en-US" dirty="0"/>
          </a:p>
        </p:txBody>
      </p:sp>
      <p:pic>
        <p:nvPicPr>
          <p:cNvPr id="3076"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2089352"/>
            <a:ext cx="3886200" cy="361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97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lstStyle/>
          <a:p>
            <a:r>
              <a:rPr lang="en-US" dirty="0"/>
              <a:t>Preliminary Evaluation Materials</a:t>
            </a:r>
          </a:p>
        </p:txBody>
      </p:sp>
      <p:sp>
        <p:nvSpPr>
          <p:cNvPr id="6" name="Content Placeholder 5"/>
          <p:cNvSpPr>
            <a:spLocks noGrp="1"/>
          </p:cNvSpPr>
          <p:nvPr>
            <p:ph sz="half" idx="1"/>
          </p:nvPr>
        </p:nvSpPr>
        <p:spPr/>
        <p:txBody>
          <a:bodyPr>
            <a:normAutofit lnSpcReduction="10000"/>
          </a:bodyPr>
          <a:lstStyle/>
          <a:p>
            <a:pPr marL="0" indent="0">
              <a:buNone/>
            </a:pPr>
            <a:endParaRPr lang="en-US" dirty="0"/>
          </a:p>
          <a:p>
            <a:r>
              <a:rPr lang="en-US" dirty="0"/>
              <a:t>Informed Consent</a:t>
            </a:r>
          </a:p>
          <a:p>
            <a:r>
              <a:rPr lang="en-US" dirty="0"/>
              <a:t>ID code assignment instruction sheet</a:t>
            </a:r>
          </a:p>
          <a:p>
            <a:r>
              <a:rPr lang="en-US" dirty="0"/>
              <a:t>Demographics Survey</a:t>
            </a:r>
          </a:p>
        </p:txBody>
      </p:sp>
      <p:sp>
        <p:nvSpPr>
          <p:cNvPr id="7" name="Content Placeholder 6"/>
          <p:cNvSpPr>
            <a:spLocks noGrp="1"/>
          </p:cNvSpPr>
          <p:nvPr>
            <p:ph sz="half" idx="2"/>
          </p:nvPr>
        </p:nvSpPr>
        <p:spPr>
          <a:xfrm>
            <a:off x="4191000" y="990600"/>
            <a:ext cx="4495800" cy="4953000"/>
          </a:xfrm>
        </p:spPr>
        <p:txBody>
          <a:bodyPr>
            <a:normAutofit lnSpcReduction="10000"/>
          </a:bodyPr>
          <a:lstStyle/>
          <a:p>
            <a:pPr marL="0" indent="0">
              <a:buNone/>
            </a:pPr>
            <a:r>
              <a:rPr lang="en-US" dirty="0"/>
              <a:t>ID codes:</a:t>
            </a:r>
          </a:p>
          <a:p>
            <a:r>
              <a:rPr lang="en-US" dirty="0"/>
              <a:t>First 3 letters of MOTHER’S MAIDEN NAME</a:t>
            </a:r>
          </a:p>
          <a:p>
            <a:r>
              <a:rPr lang="en-US" dirty="0"/>
              <a:t>The first 3 letters of MOTHER’S FIRST NAME</a:t>
            </a:r>
          </a:p>
          <a:p>
            <a:r>
              <a:rPr lang="en-US" dirty="0"/>
              <a:t>The NUMERAL FOR THE </a:t>
            </a:r>
            <a:r>
              <a:rPr lang="en-US" b="1" dirty="0"/>
              <a:t>DAY</a:t>
            </a:r>
            <a:r>
              <a:rPr lang="en-US" dirty="0"/>
              <a:t> YOU WERE BORN</a:t>
            </a:r>
          </a:p>
          <a:p>
            <a:pPr marL="0" indent="0">
              <a:buNone/>
            </a:pPr>
            <a:r>
              <a:rPr lang="en-US" sz="1800" dirty="0"/>
              <a:t>Example: November 9, 1970 or 11/</a:t>
            </a:r>
            <a:r>
              <a:rPr lang="en-US" sz="2000" b="1" u="sng" dirty="0"/>
              <a:t>09</a:t>
            </a:r>
            <a:r>
              <a:rPr lang="en-US" sz="1800" dirty="0"/>
              <a:t>/1970</a:t>
            </a:r>
          </a:p>
          <a:p>
            <a:r>
              <a:rPr lang="en-US" dirty="0"/>
              <a:t>The NUMERAL FOR THE </a:t>
            </a:r>
            <a:r>
              <a:rPr lang="en-US" b="1" dirty="0"/>
              <a:t>YEAR</a:t>
            </a:r>
            <a:r>
              <a:rPr lang="en-US" dirty="0"/>
              <a:t> YOU WERE BORN</a:t>
            </a:r>
          </a:p>
          <a:p>
            <a:pPr marL="0" lvl="0" indent="0">
              <a:buNone/>
            </a:pPr>
            <a:r>
              <a:rPr lang="en-US" sz="1800" dirty="0">
                <a:solidFill>
                  <a:prstClr val="white"/>
                </a:solidFill>
              </a:rPr>
              <a:t>Example: November 9, 1970 or 11/09/19</a:t>
            </a:r>
            <a:r>
              <a:rPr lang="en-US" sz="2000" b="1" u="sng" dirty="0">
                <a:solidFill>
                  <a:prstClr val="white"/>
                </a:solidFill>
              </a:rPr>
              <a:t>70</a:t>
            </a:r>
          </a:p>
          <a:p>
            <a:pPr marL="0" indent="0">
              <a:buNone/>
            </a:pPr>
            <a:endParaRPr lang="en-US" dirty="0"/>
          </a:p>
        </p:txBody>
      </p:sp>
      <p:sp>
        <p:nvSpPr>
          <p:cNvPr id="4" name="Slide Number Placeholder 3"/>
          <p:cNvSpPr>
            <a:spLocks noGrp="1"/>
          </p:cNvSpPr>
          <p:nvPr>
            <p:ph type="sldNum" sz="quarter" idx="12"/>
          </p:nvPr>
        </p:nvSpPr>
        <p:spPr>
          <a:xfrm>
            <a:off x="7010400" y="6356350"/>
            <a:ext cx="2133600" cy="365125"/>
          </a:xfrm>
          <a:prstGeom prst="rect">
            <a:avLst/>
          </a:prstGeom>
        </p:spPr>
        <p:txBody>
          <a:bodyPr/>
          <a:lstStyle/>
          <a:p>
            <a:pPr>
              <a:defRPr/>
            </a:pPr>
            <a:fld id="{43EA4F62-486D-45BE-9B19-1A7C08ED02F3}" type="slidenum">
              <a:rPr lang="en-US" smtClean="0"/>
              <a:pPr>
                <a:defRPr/>
              </a:pPr>
              <a:t>21</a:t>
            </a:fld>
            <a:endParaRPr lang="en-US"/>
          </a:p>
        </p:txBody>
      </p:sp>
      <p:sp>
        <p:nvSpPr>
          <p:cNvPr id="8" name="Rectangle 7"/>
          <p:cNvSpPr/>
          <p:nvPr/>
        </p:nvSpPr>
        <p:spPr>
          <a:xfrm>
            <a:off x="4800599" y="6172200"/>
            <a:ext cx="1868845" cy="369332"/>
          </a:xfrm>
          <a:prstGeom prst="rect">
            <a:avLst/>
          </a:prstGeom>
        </p:spPr>
        <p:txBody>
          <a:bodyPr wrap="none">
            <a:spAutoFit/>
          </a:bodyPr>
          <a:lstStyle/>
          <a:p>
            <a:r>
              <a:rPr lang="en-US" dirty="0"/>
              <a:t>Trainee ID Code</a:t>
            </a:r>
          </a:p>
        </p:txBody>
      </p:sp>
      <p:pic>
        <p:nvPicPr>
          <p:cNvPr id="9" name="Picture 8"/>
          <p:cNvPicPr/>
          <p:nvPr/>
        </p:nvPicPr>
        <p:blipFill rotWithShape="1">
          <a:blip r:embed="rId2"/>
          <a:srcRect l="55937" t="17189" r="26682" b="77831"/>
          <a:stretch/>
        </p:blipFill>
        <p:spPr bwMode="auto">
          <a:xfrm>
            <a:off x="6656306" y="6111405"/>
            <a:ext cx="2065284" cy="4616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443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0"/>
            <a:ext cx="6324600" cy="3886201"/>
          </a:xfrm>
        </p:spPr>
        <p:txBody>
          <a:bodyPr/>
          <a:lstStyle/>
          <a:p>
            <a:pPr marL="0" lvl="0" indent="0">
              <a:buNone/>
            </a:pPr>
            <a:endParaRPr lang="en-US" b="1" dirty="0"/>
          </a:p>
          <a:p>
            <a:r>
              <a:rPr lang="en-US" sz="4400" dirty="0"/>
              <a:t>Learning Objectives </a:t>
            </a:r>
          </a:p>
          <a:p>
            <a:r>
              <a:rPr lang="en-US" sz="4400" smtClean="0"/>
              <a:t>Agenda</a:t>
            </a:r>
            <a:endParaRPr lang="en-US" sz="4400" b="1" dirty="0"/>
          </a:p>
          <a:p>
            <a:pPr marL="0" lvl="0" indent="0">
              <a:buNone/>
            </a:pPr>
            <a:endParaRPr lang="en-US" b="1" dirty="0"/>
          </a:p>
        </p:txBody>
      </p:sp>
      <p:sp>
        <p:nvSpPr>
          <p:cNvPr id="4" name="Slide Number Placeholder 3"/>
          <p:cNvSpPr>
            <a:spLocks noGrp="1"/>
          </p:cNvSpPr>
          <p:nvPr>
            <p:ph type="sldNum" sz="quarter" idx="12"/>
          </p:nvPr>
        </p:nvSpPr>
        <p:spPr/>
        <p:txBody>
          <a:bodyPr/>
          <a:lstStyle/>
          <a:p>
            <a:fld id="{22E357DE-2CFF-4E4A-B892-1FAFF8444DB6}" type="slidenum">
              <a:rPr lang="en-US" smtClean="0"/>
              <a:t>3</a:t>
            </a:fld>
            <a:endParaRPr lang="en-US" dirty="0"/>
          </a:p>
        </p:txBody>
      </p:sp>
    </p:spTree>
    <p:extLst>
      <p:ext uri="{BB962C8B-B14F-4D97-AF65-F5344CB8AC3E}">
        <p14:creationId xmlns:p14="http://schemas.microsoft.com/office/powerpoint/2010/main" val="109087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Agreements</a:t>
            </a:r>
          </a:p>
        </p:txBody>
      </p:sp>
      <p:sp>
        <p:nvSpPr>
          <p:cNvPr id="4" name="Slide Number Placeholder 3"/>
          <p:cNvSpPr>
            <a:spLocks noGrp="1"/>
          </p:cNvSpPr>
          <p:nvPr>
            <p:ph type="sldNum" sz="quarter" idx="12"/>
          </p:nvPr>
        </p:nvSpPr>
        <p:spPr/>
        <p:txBody>
          <a:bodyPr/>
          <a:lstStyle/>
          <a:p>
            <a:fld id="{22E357DE-2CFF-4E4A-B892-1FAFF8444DB6}" type="slidenum">
              <a:rPr lang="en-US" smtClean="0"/>
              <a:t>4</a:t>
            </a:fld>
            <a:endParaRPr lang="en-US" dirty="0"/>
          </a:p>
        </p:txBody>
      </p:sp>
      <p:pic>
        <p:nvPicPr>
          <p:cNvPr id="1026" name="Picture 2" descr="C:\Users\Owner\AppData\Local\Microsoft\Windows\Temporary Internet Files\Content.IE5\87PSJEBN\clip-art0020[1].jpg"/>
          <p:cNvPicPr>
            <a:picLocks noGrp="1" noChangeAspect="1" noChangeArrowheads="1"/>
          </p:cNvPicPr>
          <p:nvPr>
            <p:ph idx="1"/>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9400" y="2209800"/>
            <a:ext cx="3527977" cy="289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622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E357DE-2CFF-4E4A-B892-1FAFF8444DB6}" type="slidenum">
              <a:rPr lang="en-US" smtClean="0"/>
              <a:t>5</a:t>
            </a:fld>
            <a:endParaRPr lang="en-US" dirty="0"/>
          </a:p>
        </p:txBody>
      </p:sp>
      <p:pic>
        <p:nvPicPr>
          <p:cNvPr id="2" name="Picture 1"/>
          <p:cNvPicPr>
            <a:picLocks noChangeAspect="1"/>
          </p:cNvPicPr>
          <p:nvPr/>
        </p:nvPicPr>
        <p:blipFill>
          <a:blip r:embed="rId3"/>
          <a:stretch>
            <a:fillRect/>
          </a:stretch>
        </p:blipFill>
        <p:spPr>
          <a:xfrm>
            <a:off x="152400" y="385919"/>
            <a:ext cx="8869206" cy="5943600"/>
          </a:xfrm>
          <a:prstGeom prst="rect">
            <a:avLst/>
          </a:prstGeom>
        </p:spPr>
      </p:pic>
    </p:spTree>
    <p:extLst>
      <p:ext uri="{BB962C8B-B14F-4D97-AF65-F5344CB8AC3E}">
        <p14:creationId xmlns:p14="http://schemas.microsoft.com/office/powerpoint/2010/main" val="45372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Team-Based Learning (TBL)</a:t>
            </a:r>
            <a:endParaRPr lang="en-US" dirty="0"/>
          </a:p>
        </p:txBody>
      </p:sp>
      <p:sp>
        <p:nvSpPr>
          <p:cNvPr id="3" name="Content Placeholder 2"/>
          <p:cNvSpPr>
            <a:spLocks noGrp="1"/>
          </p:cNvSpPr>
          <p:nvPr>
            <p:ph idx="1"/>
          </p:nvPr>
        </p:nvSpPr>
        <p:spPr/>
        <p:txBody>
          <a:bodyPr/>
          <a:lstStyle/>
          <a:p>
            <a:pPr marL="514350" indent="-514350">
              <a:buAutoNum type="arabicPeriod"/>
            </a:pPr>
            <a:r>
              <a:rPr lang="en-US" dirty="0"/>
              <a:t>Consult the handout - S.M.A.R.T. Objectives</a:t>
            </a:r>
          </a:p>
          <a:p>
            <a:pPr marL="514350" indent="-514350">
              <a:buAutoNum type="arabicPeriod"/>
            </a:pPr>
            <a:r>
              <a:rPr lang="en-US" dirty="0"/>
              <a:t>Individually complete </a:t>
            </a:r>
            <a:r>
              <a:rPr lang="en-US"/>
              <a:t>the </a:t>
            </a:r>
            <a:r>
              <a:rPr lang="en-US" smtClean="0"/>
              <a:t>quiz.</a:t>
            </a:r>
            <a:endParaRPr lang="en-US" dirty="0"/>
          </a:p>
          <a:p>
            <a:pPr marL="514350" indent="-514350">
              <a:buAutoNum type="arabicPeriod"/>
            </a:pPr>
            <a:r>
              <a:rPr lang="en-US" dirty="0"/>
              <a:t>Complete the exact same test as a team, reaching consensus as to the best response.</a:t>
            </a:r>
          </a:p>
          <a:p>
            <a:pPr marL="514350" indent="-514350">
              <a:buAutoNum type="arabicPeriod"/>
            </a:pPr>
            <a:r>
              <a:rPr lang="en-US" dirty="0"/>
              <a:t>Tally the number of correct responses.</a:t>
            </a:r>
          </a:p>
          <a:p>
            <a:pPr marL="514350" indent="-514350">
              <a:buAutoNum type="arabicPeriod"/>
            </a:pPr>
            <a:r>
              <a:rPr lang="en-US" dirty="0"/>
              <a:t>Be prepared to offer a rationale for your responses. </a:t>
            </a:r>
          </a:p>
          <a:p>
            <a:pPr marL="514350" indent="-514350">
              <a:buAutoNum type="arabicPeriod"/>
            </a:pPr>
            <a:endParaRPr lang="en-US" dirty="0"/>
          </a:p>
          <a:p>
            <a:pPr marL="514350" indent="-514350">
              <a:buAutoNum type="arabicPeriod"/>
            </a:pPr>
            <a:endParaRPr lang="en-US" dirty="0"/>
          </a:p>
        </p:txBody>
      </p:sp>
      <p:sp>
        <p:nvSpPr>
          <p:cNvPr id="4" name="Slide Number Placeholder 3"/>
          <p:cNvSpPr>
            <a:spLocks noGrp="1"/>
          </p:cNvSpPr>
          <p:nvPr>
            <p:ph type="sldNum" sz="quarter" idx="12"/>
          </p:nvPr>
        </p:nvSpPr>
        <p:spPr/>
        <p:txBody>
          <a:bodyPr/>
          <a:lstStyle/>
          <a:p>
            <a:fld id="{22E357DE-2CFF-4E4A-B892-1FAFF8444DB6}" type="slidenum">
              <a:rPr lang="en-US" smtClean="0"/>
              <a:t>6</a:t>
            </a:fld>
            <a:endParaRPr lang="en-US" dirty="0"/>
          </a:p>
        </p:txBody>
      </p:sp>
    </p:spTree>
    <p:extLst>
      <p:ext uri="{BB962C8B-B14F-4D97-AF65-F5344CB8AC3E}">
        <p14:creationId xmlns:p14="http://schemas.microsoft.com/office/powerpoint/2010/main" val="3733949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Wilson Family Genogram</a:t>
            </a:r>
          </a:p>
        </p:txBody>
      </p:sp>
      <p:sp>
        <p:nvSpPr>
          <p:cNvPr id="4" name="Slide Number Placeholder 3"/>
          <p:cNvSpPr>
            <a:spLocks noGrp="1"/>
          </p:cNvSpPr>
          <p:nvPr>
            <p:ph type="sldNum" sz="quarter" idx="12"/>
          </p:nvPr>
        </p:nvSpPr>
        <p:spPr/>
        <p:txBody>
          <a:bodyPr/>
          <a:lstStyle/>
          <a:p>
            <a:fld id="{22E357DE-2CFF-4E4A-B892-1FAFF8444DB6}" type="slidenum">
              <a:rPr lang="en-US" smtClean="0"/>
              <a:t>7</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1313296"/>
            <a:ext cx="6476999" cy="5004954"/>
          </a:xfrm>
        </p:spPr>
      </p:pic>
    </p:spTree>
    <p:extLst>
      <p:ext uri="{BB962C8B-B14F-4D97-AF65-F5344CB8AC3E}">
        <p14:creationId xmlns:p14="http://schemas.microsoft.com/office/powerpoint/2010/main" val="2195531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Wilson Family Scenario</a:t>
            </a:r>
          </a:p>
        </p:txBody>
      </p:sp>
      <p:sp>
        <p:nvSpPr>
          <p:cNvPr id="3" name="Content Placeholder 2"/>
          <p:cNvSpPr>
            <a:spLocks noGrp="1"/>
          </p:cNvSpPr>
          <p:nvPr>
            <p:ph idx="1"/>
          </p:nvPr>
        </p:nvSpPr>
        <p:spPr/>
        <p:txBody>
          <a:bodyPr/>
          <a:lstStyle/>
          <a:p>
            <a:r>
              <a:rPr lang="en-US" dirty="0"/>
              <a:t>Read the following handouts:</a:t>
            </a:r>
          </a:p>
          <a:p>
            <a:pPr marL="0" indent="0">
              <a:buNone/>
            </a:pPr>
            <a:endParaRPr lang="en-US" dirty="0"/>
          </a:p>
          <a:p>
            <a:pPr lvl="1"/>
            <a:r>
              <a:rPr lang="en-US" b="1" dirty="0" smtClean="0">
                <a:solidFill>
                  <a:srgbClr val="00B050"/>
                </a:solidFill>
              </a:rPr>
              <a:t>Screener </a:t>
            </a:r>
            <a:r>
              <a:rPr lang="en-US" b="1" dirty="0">
                <a:solidFill>
                  <a:srgbClr val="00B050"/>
                </a:solidFill>
              </a:rPr>
              <a:t>Narrative</a:t>
            </a:r>
          </a:p>
          <a:p>
            <a:pPr lvl="1"/>
            <a:r>
              <a:rPr lang="en-US" b="1" dirty="0" smtClean="0">
                <a:solidFill>
                  <a:schemeClr val="accent4">
                    <a:lumMod val="60000"/>
                    <a:lumOff val="40000"/>
                  </a:schemeClr>
                </a:solidFill>
              </a:rPr>
              <a:t>Investigation </a:t>
            </a:r>
            <a:r>
              <a:rPr lang="en-US" b="1" dirty="0">
                <a:solidFill>
                  <a:schemeClr val="accent4">
                    <a:lumMod val="60000"/>
                    <a:lumOff val="40000"/>
                  </a:schemeClr>
                </a:solidFill>
              </a:rPr>
              <a:t>Narrative</a:t>
            </a:r>
          </a:p>
          <a:p>
            <a:pPr lvl="1"/>
            <a:r>
              <a:rPr lang="en-US" b="1" dirty="0" smtClean="0">
                <a:solidFill>
                  <a:srgbClr val="FF6699"/>
                </a:solidFill>
              </a:rPr>
              <a:t>SDM </a:t>
            </a:r>
            <a:r>
              <a:rPr lang="en-US" b="1" dirty="0">
                <a:solidFill>
                  <a:srgbClr val="FF6699"/>
                </a:solidFill>
              </a:rPr>
              <a:t>Safety Assessment</a:t>
            </a:r>
          </a:p>
          <a:p>
            <a:pPr lvl="1"/>
            <a:r>
              <a:rPr lang="en-US" b="1" dirty="0" smtClean="0">
                <a:solidFill>
                  <a:srgbClr val="FFFF00"/>
                </a:solidFill>
              </a:rPr>
              <a:t>SDM </a:t>
            </a:r>
            <a:r>
              <a:rPr lang="en-US" b="1" dirty="0">
                <a:solidFill>
                  <a:srgbClr val="FFFF00"/>
                </a:solidFill>
              </a:rPr>
              <a:t>Risk Assessment</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22E357DE-2CFF-4E4A-B892-1FAFF8444DB6}" type="slidenum">
              <a:rPr lang="en-US" smtClean="0"/>
              <a:t>8</a:t>
            </a:fld>
            <a:endParaRPr lang="en-US" dirty="0"/>
          </a:p>
        </p:txBody>
      </p:sp>
    </p:spTree>
    <p:extLst>
      <p:ext uri="{BB962C8B-B14F-4D97-AF65-F5344CB8AC3E}">
        <p14:creationId xmlns:p14="http://schemas.microsoft.com/office/powerpoint/2010/main" val="3845808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Word about CWS/CMS</a:t>
            </a:r>
          </a:p>
        </p:txBody>
      </p:sp>
      <p:sp>
        <p:nvSpPr>
          <p:cNvPr id="3" name="Content Placeholder 2"/>
          <p:cNvSpPr>
            <a:spLocks noGrp="1"/>
          </p:cNvSpPr>
          <p:nvPr>
            <p:ph idx="1"/>
          </p:nvPr>
        </p:nvSpPr>
        <p:spPr/>
        <p:txBody>
          <a:bodyPr/>
          <a:lstStyle/>
          <a:p>
            <a:r>
              <a:rPr lang="en-US" dirty="0"/>
              <a:t>It is a templated system that has not evolved as quickly as child welfare practice documentation has changed over the years</a:t>
            </a:r>
          </a:p>
        </p:txBody>
      </p:sp>
      <p:sp>
        <p:nvSpPr>
          <p:cNvPr id="4" name="Slide Number Placeholder 3"/>
          <p:cNvSpPr>
            <a:spLocks noGrp="1"/>
          </p:cNvSpPr>
          <p:nvPr>
            <p:ph type="sldNum" sz="quarter" idx="12"/>
          </p:nvPr>
        </p:nvSpPr>
        <p:spPr/>
        <p:txBody>
          <a:bodyPr/>
          <a:lstStyle/>
          <a:p>
            <a:fld id="{22E357DE-2CFF-4E4A-B892-1FAFF8444DB6}" type="slidenum">
              <a:rPr lang="en-US" smtClean="0"/>
              <a:t>9</a:t>
            </a:fld>
            <a:endParaRPr lang="en-US" dirty="0"/>
          </a:p>
        </p:txBody>
      </p:sp>
    </p:spTree>
    <p:extLst>
      <p:ext uri="{BB962C8B-B14F-4D97-AF65-F5344CB8AC3E}">
        <p14:creationId xmlns:p14="http://schemas.microsoft.com/office/powerpoint/2010/main" val="1735692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4264</TotalTime>
  <Words>1070</Words>
  <Application>Microsoft Office PowerPoint</Application>
  <PresentationFormat>On-screen Show (4:3)</PresentationFormat>
  <Paragraphs>140</Paragraphs>
  <Slides>21</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Writing Behavioral Objectives  California Common Core May 06, 2019</vt:lpstr>
      <vt:lpstr>PowerPoint Presentation</vt:lpstr>
      <vt:lpstr>Group Agreements</vt:lpstr>
      <vt:lpstr>PowerPoint Presentation</vt:lpstr>
      <vt:lpstr>Team-Based Learning (TBL)</vt:lpstr>
      <vt:lpstr>Wilson Family Genogram</vt:lpstr>
      <vt:lpstr>Wilson Family Scenario</vt:lpstr>
      <vt:lpstr>A Word about CWS/CMS</vt:lpstr>
      <vt:lpstr>Writing Behavioral Objectives for the Initial Case Plan</vt:lpstr>
      <vt:lpstr>PowerPoint Presentation</vt:lpstr>
      <vt:lpstr>Writing Behavioral Objectives for the Initial Case Plan</vt:lpstr>
      <vt:lpstr>PowerPoint Presentation</vt:lpstr>
      <vt:lpstr>PowerPoint Presentation</vt:lpstr>
      <vt:lpstr>PowerPoint Presentation</vt:lpstr>
      <vt:lpstr>PowerPoint Presentation</vt:lpstr>
      <vt:lpstr>Trainer Example</vt:lpstr>
      <vt:lpstr>Client Responsibility</vt:lpstr>
      <vt:lpstr>Activity</vt:lpstr>
      <vt:lpstr>Evaluation</vt:lpstr>
      <vt:lpstr>Preliminary Evaluation Materials</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S. Connelly</dc:creator>
  <cp:lastModifiedBy>Esmirna E Ramirez</cp:lastModifiedBy>
  <cp:revision>257</cp:revision>
  <cp:lastPrinted>2018-06-25T15:59:22Z</cp:lastPrinted>
  <dcterms:created xsi:type="dcterms:W3CDTF">2013-07-19T18:41:24Z</dcterms:created>
  <dcterms:modified xsi:type="dcterms:W3CDTF">2019-05-07T00:21:13Z</dcterms:modified>
</cp:coreProperties>
</file>